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  <p:sldMasterId id="2147484000" r:id="rId2"/>
    <p:sldMasterId id="2147484005" r:id="rId3"/>
  </p:sldMasterIdLst>
  <p:notesMasterIdLst>
    <p:notesMasterId r:id="rId34"/>
  </p:notesMasterIdLst>
  <p:sldIdLst>
    <p:sldId id="492" r:id="rId4"/>
    <p:sldId id="611" r:id="rId5"/>
    <p:sldId id="1517" r:id="rId6"/>
    <p:sldId id="705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1515" r:id="rId18"/>
    <p:sldId id="625" r:id="rId19"/>
    <p:sldId id="1518" r:id="rId20"/>
    <p:sldId id="629" r:id="rId21"/>
    <p:sldId id="630" r:id="rId22"/>
    <p:sldId id="631" r:id="rId23"/>
    <p:sldId id="632" r:id="rId24"/>
    <p:sldId id="633" r:id="rId25"/>
    <p:sldId id="634" r:id="rId26"/>
    <p:sldId id="635" r:id="rId27"/>
    <p:sldId id="636" r:id="rId28"/>
    <p:sldId id="637" r:id="rId29"/>
    <p:sldId id="638" r:id="rId30"/>
    <p:sldId id="639" r:id="rId31"/>
    <p:sldId id="1516" r:id="rId32"/>
    <p:sldId id="640" r:id="rId3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59"/>
    <p:restoredTop sz="85238"/>
  </p:normalViewPr>
  <p:slideViewPr>
    <p:cSldViewPr snapToGrid="0" snapToObjects="1">
      <p:cViewPr>
        <p:scale>
          <a:sx n="111" d="100"/>
          <a:sy n="111" d="100"/>
        </p:scale>
        <p:origin x="58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2D6791-563E-8E47-83A4-9E7CB0E579E7}" type="datetimeFigureOut">
              <a:rPr lang="en-US" smtClean="0"/>
              <a:t>8/29/20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85372" indent="-302066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208265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91571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174878" indent="-241653" eaLnBrk="0" hangingPunct="0"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658184" indent="-241653" defTabSz="481629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3141490" indent="-241653" defTabSz="481629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624796" indent="-241653" defTabSz="481629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4108102" indent="-241653" defTabSz="481629" eaLnBrk="0" fontAlgn="base" hangingPunct="0">
              <a:spcBef>
                <a:spcPct val="0"/>
              </a:spcBef>
              <a:spcAft>
                <a:spcPct val="0"/>
              </a:spcAft>
              <a:tabLst>
                <a:tab pos="765235" algn="l"/>
                <a:tab pos="1530469" algn="l"/>
                <a:tab pos="2295704" algn="l"/>
                <a:tab pos="3060939" algn="l"/>
              </a:tabLst>
              <a:defRPr sz="25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3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3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219200" y="720090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61" tIns="48331" rIns="96661" bIns="48331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81629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19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731521" y="4560570"/>
            <a:ext cx="5850467" cy="432054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F6CCBF3-9C30-8A4A-BCEB-8C01083BD1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35147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1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8D78B3B2-36D3-E040-9C9A-C4B64225AB4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26987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1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D9E8B751-0E65-4C44-9F73-5661A977967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26987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4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AC7E50EE-6384-C342-9907-159C82F0F06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26987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772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2141CA6-04E3-E74C-8151-0809655957C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26987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39F0CC01-DCEA-164B-A69A-D75A18FF372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26987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2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4BDC0C8-B5A4-1049-B917-01373A67925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26987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4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BC757AF-6998-274E-83EE-423B7D1BD62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35147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4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BF6CCBF3-9C30-8A4A-BCEB-8C01083BD14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354513"/>
            <a:ext cx="5083175" cy="35147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13" tIns="44956" rIns="89913" bIns="44956"/>
          <a:lstStyle/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82D3D27-8CCA-B547-8D50-7DE420F7BB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3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6ADFD23-3C26-8747-8AF5-294BC8BDC3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2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81A53-7704-7549-B192-2DFBA44A7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6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fld id="{B57F8D67-39D2-594B-BD12-EE14DBE78570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t>‹#›</a:t>
            </a:fld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-128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47589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B57F8D67-39D2-594B-BD12-EE14DBE78570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63044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242A6-7375-F246-817C-127C150C2077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0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161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6242A6-7375-F246-817C-127C150C2077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Starvation and Deadlock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04806"/>
            <a:ext cx="1612900" cy="20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Limitations of the </a:t>
            </a:r>
            <a:r>
              <a:rPr lang="en-US" sz="2800" dirty="0" err="1"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 first try</a:t>
            </a:r>
          </a:p>
        </p:txBody>
      </p:sp>
      <p:sp>
        <p:nvSpPr>
          <p:cNvPr id="153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This implementation has weaknesses; see [Birrell89/03].</a:t>
            </a:r>
          </a:p>
          <a:p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purious lock conflicts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(on a multiprocessor): multiple waiters contend for the mutex after a signal or broadcast.</a:t>
            </a:r>
          </a:p>
          <a:p>
            <a:pPr lvl="1">
              <a:buFontTx/>
              <a:buNone/>
            </a:pP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Solution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: drop the </a:t>
            </a:r>
            <a:r>
              <a:rPr lang="en-US" b="0" dirty="0" err="1">
                <a:latin typeface="Arial" charset="0"/>
                <a:ea typeface="ＭＳ Ｐゴシック" charset="0"/>
                <a:cs typeface="Arial" charset="0"/>
              </a:rPr>
              <a:t>mutex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before signaling (if permitted).</a:t>
            </a:r>
          </a:p>
          <a:p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purious wakeups (thundering herd)</a:t>
            </a:r>
          </a:p>
          <a:p>
            <a:pPr lvl="1">
              <a:buFontTx/>
              <a:buNone/>
            </a:pPr>
            <a:r>
              <a:rPr lang="en-US" b="0" i="1" dirty="0" err="1">
                <a:latin typeface="Arial" charset="0"/>
                <a:ea typeface="ＭＳ Ｐゴシック" charset="0"/>
                <a:cs typeface="Arial" charset="0"/>
              </a:rPr>
              <a:t>ReleaseWrite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awakens writers as well as readers.</a:t>
            </a:r>
          </a:p>
          <a:p>
            <a:pPr lvl="1">
              <a:buFontTx/>
              <a:buNone/>
            </a:pP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Solution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: add a separate condition variable for writers.</a:t>
            </a:r>
          </a:p>
          <a:p>
            <a:r>
              <a:rPr lang="en-US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tarvation</a:t>
            </a:r>
          </a:p>
          <a:p>
            <a:pPr lvl="1">
              <a:buFontTx/>
              <a:buNone/>
            </a:pP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How can we be sure that a writer can </a:t>
            </a:r>
            <a:r>
              <a:rPr lang="en-US" b="0" i="1" dirty="0">
                <a:latin typeface="Arial" charset="0"/>
                <a:ea typeface="ＭＳ Ｐゴシック" charset="0"/>
                <a:cs typeface="Arial" charset="0"/>
              </a:rPr>
              <a:t>ever</a:t>
            </a:r>
            <a:r>
              <a:rPr lang="en-US" b="0" dirty="0">
                <a:latin typeface="Arial" charset="0"/>
                <a:ea typeface="ＭＳ Ｐゴシック" charset="0"/>
                <a:cs typeface="Arial" charset="0"/>
              </a:rPr>
              <a:t> acquire if faced with a continuous stream of arriving readers?</a:t>
            </a:r>
          </a:p>
        </p:txBody>
      </p:sp>
    </p:spTree>
    <p:extLst>
      <p:ext uri="{BB962C8B-B14F-4D97-AF65-F5344CB8AC3E}">
        <p14:creationId xmlns:p14="http://schemas.microsoft.com/office/powerpoint/2010/main" val="226419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B974FC-8688-F742-BCB8-E040F36E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Culling the thundering herd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EF21-C88A-8F40-840D-F0032786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4453"/>
            <a:ext cx="8316410" cy="4111625"/>
          </a:xfrm>
        </p:spPr>
        <p:txBody>
          <a:bodyPr/>
          <a:lstStyle/>
          <a:p>
            <a:pPr marL="0" indent="0">
              <a:buNone/>
            </a:pPr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The first try at </a:t>
            </a:r>
            <a:r>
              <a:rPr lang="en-US" kern="1200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SharedLock</a:t>
            </a:r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 illustrates </a:t>
            </a:r>
            <a:r>
              <a:rPr lang="en-US" dirty="0"/>
              <a:t>thundering herd</a:t>
            </a:r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 again.  It is slow under contention: too many context switches.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Why?</a:t>
            </a:r>
          </a:p>
          <a:p>
            <a:r>
              <a:rPr lang="en-US" kern="1200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ReleaseWrite</a:t>
            </a:r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 uses </a:t>
            </a:r>
            <a:r>
              <a:rPr lang="en-US" b="1" kern="1200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notifyAll</a:t>
            </a:r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 to wake all waiting readers.</a:t>
            </a:r>
          </a:p>
          <a:p>
            <a:pPr lvl="1"/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Maximizes concurrency for readers: they all get in.</a:t>
            </a:r>
          </a:p>
          <a:p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But it uses the same CV for readers and writers.</a:t>
            </a:r>
          </a:p>
          <a:p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  <a:cs typeface="ＭＳ Ｐゴシック" charset="0"/>
              </a:rPr>
              <a:t>And if a waking writer gets in first, then all other threads must wait() again: thundering herd.</a:t>
            </a:r>
          </a:p>
          <a:p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For them, the broadcast wakeup is “spurious”.</a:t>
            </a:r>
          </a:p>
          <a:p>
            <a:pPr marL="0" indent="0">
              <a:buNone/>
            </a:pPr>
            <a:r>
              <a:rPr lang="en-US" b="1" kern="12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How to fix it?</a:t>
            </a:r>
          </a:p>
          <a:p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Use </a:t>
            </a:r>
            <a:r>
              <a:rPr lang="en-US" b="1" kern="12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two</a:t>
            </a:r>
            <a:r>
              <a:rPr lang="en-US" kern="12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 CVs to separate readers and writers.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9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 second try</a:t>
            </a:r>
          </a:p>
        </p:txBody>
      </p:sp>
      <p:sp>
        <p:nvSpPr>
          <p:cNvPr id="155650" name="Text Box 3"/>
          <p:cNvSpPr txBox="1">
            <a:spLocks noChangeArrowheads="1"/>
          </p:cNvSpPr>
          <p:nvPr/>
        </p:nvSpPr>
        <p:spPr bwMode="auto">
          <a:xfrm>
            <a:off x="958850" y="1593850"/>
            <a:ext cx="3313664" cy="460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::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rwMx.Acquire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!=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wCv.Wait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(&amp;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 -1;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rwMx.Release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::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AcquireRead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rwMx.Acquire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&lt; 0)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...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rCv.Wait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(&amp;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);...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rwMx.Release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5651" name="Text Box 4"/>
          <p:cNvSpPr txBox="1">
            <a:spLocks noChangeArrowheads="1"/>
          </p:cNvSpPr>
          <p:nvPr/>
        </p:nvSpPr>
        <p:spPr bwMode="auto">
          <a:xfrm>
            <a:off x="4675188" y="1593850"/>
            <a:ext cx="3283912" cy="485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::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ReleaseWrite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rwMx.Acquire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if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readersWaiting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	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rCv.Broadcast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wCv.Signal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rwMx.Release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::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ReleaseRead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rwMx.Acquire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if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wCv.Signal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rwMx.Release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7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: second try</a:t>
            </a:r>
          </a:p>
        </p:txBody>
      </p:sp>
      <p:sp>
        <p:nvSpPr>
          <p:cNvPr id="157698" name="Text Box 3"/>
          <p:cNvSpPr txBox="1">
            <a:spLocks noChangeArrowheads="1"/>
          </p:cNvSpPr>
          <p:nvPr/>
        </p:nvSpPr>
        <p:spPr bwMode="auto">
          <a:xfrm>
            <a:off x="457200" y="1593850"/>
            <a:ext cx="36861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(i !=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= -1;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AcquireRead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(i &lt; 0)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readersWaiting+=1;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  rCv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readersWaiting-=1;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   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4675188" y="1593850"/>
            <a:ext cx="3700462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if (readersWaiting)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	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rCv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.Broadcast();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.Signal();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ReleaseRead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if (i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.Signal();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533400" y="5407025"/>
            <a:ext cx="8153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wCv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and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rCv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are protected by the monitor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mutex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: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pseudocode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1934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40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Starvation</a:t>
            </a:r>
          </a:p>
        </p:txBody>
      </p:sp>
      <p:sp>
        <p:nvSpPr>
          <p:cNvPr id="159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These reader/writer locks also illustrate 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starvation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: under load, a writer might be stalled forever by a stream of readers.</a:t>
            </a:r>
          </a:p>
          <a:p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Example: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a one-lane bridge or tunnel.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Wait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 for oncoming car to exit the bridge before entering.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Repeat as necessary…</a:t>
            </a:r>
          </a:p>
          <a:p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Solution: </a:t>
            </a:r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some reader must politely stop before entering, even though it is not forced to wait by oncoming traffic.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More code…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More complexity…</a:t>
            </a:r>
          </a:p>
        </p:txBody>
      </p:sp>
      <p:pic>
        <p:nvPicPr>
          <p:cNvPr id="159747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95800"/>
            <a:ext cx="1803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78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D3117-D1AF-D04F-A205-E2161F5D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8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Third try: writer priority</a:t>
            </a:r>
          </a:p>
        </p:txBody>
      </p:sp>
      <p:sp>
        <p:nvSpPr>
          <p:cNvPr id="157698" name="Text Box 3"/>
          <p:cNvSpPr txBox="1">
            <a:spLocks noChangeArrowheads="1"/>
          </p:cNvSpPr>
          <p:nvPr/>
        </p:nvSpPr>
        <p:spPr bwMode="auto">
          <a:xfrm>
            <a:off x="457200" y="1593850"/>
            <a:ext cx="3783408" cy="506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!= 0)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++;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--;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-= 1;      /* -1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&lt; 0 ||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rCv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7699" name="Text Box 4"/>
          <p:cNvSpPr txBox="1">
            <a:spLocks noChangeArrowheads="1"/>
          </p:cNvSpPr>
          <p:nvPr/>
        </p:nvSpPr>
        <p:spPr bwMode="auto">
          <a:xfrm>
            <a:off x="4675188" y="1593850"/>
            <a:ext cx="3390672" cy="434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+= 1;   /* 0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if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	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.Signal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rCv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.Broadcast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if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== 0 &amp;&amp;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wCv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.Signal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0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8268CC-DF73-F34A-A6A2-4A889012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in </a:t>
            </a:r>
            <a:r>
              <a:rPr lang="en-US" dirty="0" err="1"/>
              <a:t>SharedLock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B6E8D-0FBE-6047-B0F5-469584B0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first/second try may starve the writers.</a:t>
            </a:r>
          </a:p>
          <a:p>
            <a:r>
              <a:rPr lang="en-US" b="1" dirty="0"/>
              <a:t>Why</a:t>
            </a:r>
            <a:r>
              <a:rPr lang="en-US" dirty="0"/>
              <a:t>?  Because if a reader is in, then any arriving reader can just jump right in with it.</a:t>
            </a:r>
          </a:p>
          <a:p>
            <a:r>
              <a:rPr lang="en-US" dirty="0"/>
              <a:t>Writers must wait for the last reader to exit.</a:t>
            </a:r>
          </a:p>
          <a:p>
            <a:r>
              <a:rPr lang="en-US" dirty="0"/>
              <a:t>The third try adds logic to block any arriving reader if any  writer is waiting.   And the writers get priority for a signal.</a:t>
            </a:r>
          </a:p>
          <a:p>
            <a:r>
              <a:rPr lang="en-US" b="1" dirty="0"/>
              <a:t>Fixed it for you!  </a:t>
            </a:r>
            <a:r>
              <a:rPr lang="en-US" dirty="0"/>
              <a:t>But now the readers can starve.</a:t>
            </a:r>
          </a:p>
          <a:p>
            <a:r>
              <a:rPr lang="en-US" dirty="0"/>
              <a:t>We can fix that problem too, with more code.</a:t>
            </a:r>
          </a:p>
          <a:p>
            <a:r>
              <a:rPr lang="en-US" dirty="0"/>
              <a:t>See “Highway 110-310” in list of concurrency problems.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9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400"/>
              </a:spcBef>
            </a:pPr>
            <a:r>
              <a:rPr lang="en-US">
                <a:latin typeface="Arial" charset="0"/>
                <a:ea typeface="ＭＳ Ｐゴシック" charset="0"/>
                <a:cs typeface="Arial" charset="0"/>
              </a:rPr>
              <a:t>Dining Philosophers</a:t>
            </a:r>
            <a:endParaRPr lang="en-US" i="1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516063"/>
            <a:ext cx="5108575" cy="4675187"/>
          </a:xfrm>
        </p:spPr>
        <p:txBody>
          <a:bodyPr/>
          <a:lstStyle/>
          <a:p>
            <a:pPr>
              <a:spcBef>
                <a:spcPts val="1400"/>
              </a:spcBef>
            </a:pPr>
            <a:r>
              <a:rPr lang="en-US" sz="2400" i="1">
                <a:latin typeface="Arial" charset="0"/>
                <a:ea typeface="ＭＳ Ｐゴシック" charset="0"/>
                <a:cs typeface="Arial" charset="0"/>
              </a:rPr>
              <a:t>N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 processes share </a:t>
            </a:r>
            <a:r>
              <a:rPr lang="en-US" sz="2400" i="1">
                <a:latin typeface="Arial" charset="0"/>
                <a:ea typeface="ＭＳ Ｐゴシック" charset="0"/>
                <a:cs typeface="Arial" charset="0"/>
              </a:rPr>
              <a:t>N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 resources</a:t>
            </a:r>
          </a:p>
          <a:p>
            <a:pPr>
              <a:spcBef>
                <a:spcPts val="1400"/>
              </a:spcBef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resource requests occur in pairs w/ random think times</a:t>
            </a:r>
          </a:p>
          <a:p>
            <a:pPr>
              <a:spcBef>
                <a:spcPts val="1400"/>
              </a:spcBef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hungry philosopher grabs  fork</a:t>
            </a:r>
          </a:p>
          <a:p>
            <a:pPr>
              <a:spcBef>
                <a:spcPts val="1400"/>
              </a:spcBef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 ...and doesn</a:t>
            </a:r>
            <a:r>
              <a:rPr lang="ja-JP" altLang="en-US" sz="2400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 sz="2400">
                <a:latin typeface="Arial" charset="0"/>
                <a:ea typeface="ＭＳ Ｐゴシック" charset="0"/>
                <a:cs typeface="Arial" charset="0"/>
              </a:rPr>
              <a:t>t let go</a:t>
            </a:r>
          </a:p>
          <a:p>
            <a:pPr>
              <a:spcBef>
                <a:spcPts val="1400"/>
              </a:spcBef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 ...until the other fork is free</a:t>
            </a:r>
          </a:p>
          <a:p>
            <a:pPr>
              <a:spcBef>
                <a:spcPts val="1400"/>
              </a:spcBef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...and the linguine is eaten</a:t>
            </a:r>
          </a:p>
        </p:txBody>
      </p:sp>
      <p:sp>
        <p:nvSpPr>
          <p:cNvPr id="166915" name="Text Box 4"/>
          <p:cNvSpPr txBox="1">
            <a:spLocks noChangeArrowheads="1"/>
          </p:cNvSpPr>
          <p:nvPr/>
        </p:nvSpPr>
        <p:spPr bwMode="auto">
          <a:xfrm>
            <a:off x="5562600" y="4268788"/>
            <a:ext cx="3098800" cy="2436812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while(true) {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Think();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AcquireForks();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Eat();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ReleaseForks();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66916" name="Group 5"/>
          <p:cNvGrpSpPr>
            <a:grpSpLocks/>
          </p:cNvGrpSpPr>
          <p:nvPr/>
        </p:nvGrpSpPr>
        <p:grpSpPr bwMode="auto">
          <a:xfrm>
            <a:off x="5565775" y="1066800"/>
            <a:ext cx="3121025" cy="2855913"/>
            <a:chOff x="3263" y="716"/>
            <a:chExt cx="2155" cy="1972"/>
          </a:xfrm>
        </p:grpSpPr>
        <p:grpSp>
          <p:nvGrpSpPr>
            <p:cNvPr id="166917" name="Group 6"/>
            <p:cNvGrpSpPr>
              <a:grpSpLocks/>
            </p:cNvGrpSpPr>
            <p:nvPr/>
          </p:nvGrpSpPr>
          <p:grpSpPr bwMode="auto">
            <a:xfrm>
              <a:off x="3632" y="1019"/>
              <a:ext cx="1419" cy="1379"/>
              <a:chOff x="3886" y="1106"/>
              <a:chExt cx="1419" cy="1379"/>
            </a:xfrm>
          </p:grpSpPr>
          <p:grpSp>
            <p:nvGrpSpPr>
              <p:cNvPr id="166954" name="Group 7"/>
              <p:cNvGrpSpPr>
                <a:grpSpLocks/>
              </p:cNvGrpSpPr>
              <p:nvPr/>
            </p:nvGrpSpPr>
            <p:grpSpPr bwMode="auto">
              <a:xfrm>
                <a:off x="3886" y="1601"/>
                <a:ext cx="1419" cy="372"/>
                <a:chOff x="3886" y="1601"/>
                <a:chExt cx="1419" cy="372"/>
              </a:xfrm>
            </p:grpSpPr>
            <p:sp>
              <p:nvSpPr>
                <p:cNvPr id="166958" name="Oval 8"/>
                <p:cNvSpPr>
                  <a:spLocks noChangeArrowheads="1"/>
                </p:cNvSpPr>
                <p:nvPr/>
              </p:nvSpPr>
              <p:spPr bwMode="auto">
                <a:xfrm>
                  <a:off x="3886" y="1602"/>
                  <a:ext cx="358" cy="37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67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D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7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66959" name="Oval 9"/>
                <p:cNvSpPr>
                  <a:spLocks noChangeArrowheads="1"/>
                </p:cNvSpPr>
                <p:nvPr/>
              </p:nvSpPr>
              <p:spPr bwMode="auto">
                <a:xfrm>
                  <a:off x="4949" y="1601"/>
                  <a:ext cx="356" cy="37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67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7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166955" name="Group 10"/>
              <p:cNvGrpSpPr>
                <a:grpSpLocks/>
              </p:cNvGrpSpPr>
              <p:nvPr/>
            </p:nvGrpSpPr>
            <p:grpSpPr bwMode="auto">
              <a:xfrm>
                <a:off x="4417" y="1106"/>
                <a:ext cx="357" cy="1379"/>
                <a:chOff x="4205" y="1106"/>
                <a:chExt cx="357" cy="1379"/>
              </a:xfrm>
            </p:grpSpPr>
            <p:sp>
              <p:nvSpPr>
                <p:cNvPr id="166956" name="Oval 11"/>
                <p:cNvSpPr>
                  <a:spLocks noChangeArrowheads="1"/>
                </p:cNvSpPr>
                <p:nvPr/>
              </p:nvSpPr>
              <p:spPr bwMode="auto">
                <a:xfrm>
                  <a:off x="4205" y="1106"/>
                  <a:ext cx="356" cy="370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67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A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7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66957" name="Oval 12"/>
                <p:cNvSpPr>
                  <a:spLocks noChangeArrowheads="1"/>
                </p:cNvSpPr>
                <p:nvPr/>
              </p:nvSpPr>
              <p:spPr bwMode="auto">
                <a:xfrm>
                  <a:off x="4206" y="2114"/>
                  <a:ext cx="356" cy="371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anchor="ctr">
                  <a:spAutoFit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3367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C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3367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166918" name="Group 13"/>
            <p:cNvGrpSpPr>
              <a:grpSpLocks/>
            </p:cNvGrpSpPr>
            <p:nvPr/>
          </p:nvGrpSpPr>
          <p:grpSpPr bwMode="auto">
            <a:xfrm rot="-8002288">
              <a:off x="4617" y="1264"/>
              <a:ext cx="124" cy="256"/>
              <a:chOff x="3635" y="2093"/>
              <a:chExt cx="124" cy="256"/>
            </a:xfrm>
          </p:grpSpPr>
          <p:sp>
            <p:nvSpPr>
              <p:cNvPr id="166948" name="Line 14"/>
              <p:cNvSpPr>
                <a:spLocks noChangeShapeType="1"/>
              </p:cNvSpPr>
              <p:nvPr/>
            </p:nvSpPr>
            <p:spPr bwMode="auto">
              <a:xfrm>
                <a:off x="3697" y="2166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6949" name="Line 15"/>
              <p:cNvSpPr>
                <a:spLocks noChangeShapeType="1"/>
              </p:cNvSpPr>
              <p:nvPr/>
            </p:nvSpPr>
            <p:spPr bwMode="auto">
              <a:xfrm>
                <a:off x="3635" y="2167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6950" name="Group 16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66951" name="Line 17"/>
                <p:cNvSpPr>
                  <a:spLocks noChangeShapeType="1"/>
                </p:cNvSpPr>
                <p:nvPr/>
              </p:nvSpPr>
              <p:spPr bwMode="auto">
                <a:xfrm>
                  <a:off x="363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52" name="Line 18"/>
                <p:cNvSpPr>
                  <a:spLocks noChangeShapeType="1"/>
                </p:cNvSpPr>
                <p:nvPr/>
              </p:nvSpPr>
              <p:spPr bwMode="auto">
                <a:xfrm>
                  <a:off x="375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53" name="Line 19"/>
                <p:cNvSpPr>
                  <a:spLocks noChangeShapeType="1"/>
                </p:cNvSpPr>
                <p:nvPr/>
              </p:nvSpPr>
              <p:spPr bwMode="auto">
                <a:xfrm>
                  <a:off x="369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66919" name="Group 20"/>
            <p:cNvGrpSpPr>
              <a:grpSpLocks/>
            </p:cNvGrpSpPr>
            <p:nvPr/>
          </p:nvGrpSpPr>
          <p:grpSpPr bwMode="auto">
            <a:xfrm rot="8024824">
              <a:off x="3927" y="1231"/>
              <a:ext cx="124" cy="256"/>
              <a:chOff x="3635" y="2093"/>
              <a:chExt cx="124" cy="256"/>
            </a:xfrm>
          </p:grpSpPr>
          <p:sp>
            <p:nvSpPr>
              <p:cNvPr id="166942" name="Line 21"/>
              <p:cNvSpPr>
                <a:spLocks noChangeShapeType="1"/>
              </p:cNvSpPr>
              <p:nvPr/>
            </p:nvSpPr>
            <p:spPr bwMode="auto">
              <a:xfrm>
                <a:off x="3697" y="2166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6943" name="Line 22"/>
              <p:cNvSpPr>
                <a:spLocks noChangeShapeType="1"/>
              </p:cNvSpPr>
              <p:nvPr/>
            </p:nvSpPr>
            <p:spPr bwMode="auto">
              <a:xfrm>
                <a:off x="3635" y="2167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6944" name="Group 23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66945" name="Line 24"/>
                <p:cNvSpPr>
                  <a:spLocks noChangeShapeType="1"/>
                </p:cNvSpPr>
                <p:nvPr/>
              </p:nvSpPr>
              <p:spPr bwMode="auto">
                <a:xfrm>
                  <a:off x="363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46" name="Line 25"/>
                <p:cNvSpPr>
                  <a:spLocks noChangeShapeType="1"/>
                </p:cNvSpPr>
                <p:nvPr/>
              </p:nvSpPr>
              <p:spPr bwMode="auto">
                <a:xfrm>
                  <a:off x="375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47" name="Line 26"/>
                <p:cNvSpPr>
                  <a:spLocks noChangeShapeType="1"/>
                </p:cNvSpPr>
                <p:nvPr/>
              </p:nvSpPr>
              <p:spPr bwMode="auto">
                <a:xfrm>
                  <a:off x="369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66920" name="Group 27"/>
            <p:cNvGrpSpPr>
              <a:grpSpLocks/>
            </p:cNvGrpSpPr>
            <p:nvPr/>
          </p:nvGrpSpPr>
          <p:grpSpPr bwMode="auto">
            <a:xfrm rot="2752827">
              <a:off x="3917" y="1901"/>
              <a:ext cx="124" cy="256"/>
              <a:chOff x="3635" y="2093"/>
              <a:chExt cx="124" cy="256"/>
            </a:xfrm>
          </p:grpSpPr>
          <p:sp>
            <p:nvSpPr>
              <p:cNvPr id="166936" name="Line 28"/>
              <p:cNvSpPr>
                <a:spLocks noChangeShapeType="1"/>
              </p:cNvSpPr>
              <p:nvPr/>
            </p:nvSpPr>
            <p:spPr bwMode="auto">
              <a:xfrm>
                <a:off x="3697" y="2166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6937" name="Line 29"/>
              <p:cNvSpPr>
                <a:spLocks noChangeShapeType="1"/>
              </p:cNvSpPr>
              <p:nvPr/>
            </p:nvSpPr>
            <p:spPr bwMode="auto">
              <a:xfrm>
                <a:off x="3635" y="2167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6938" name="Group 30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66939" name="Line 31"/>
                <p:cNvSpPr>
                  <a:spLocks noChangeShapeType="1"/>
                </p:cNvSpPr>
                <p:nvPr/>
              </p:nvSpPr>
              <p:spPr bwMode="auto">
                <a:xfrm>
                  <a:off x="363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40" name="Line 32"/>
                <p:cNvSpPr>
                  <a:spLocks noChangeShapeType="1"/>
                </p:cNvSpPr>
                <p:nvPr/>
              </p:nvSpPr>
              <p:spPr bwMode="auto">
                <a:xfrm>
                  <a:off x="375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41" name="Line 33"/>
                <p:cNvSpPr>
                  <a:spLocks noChangeShapeType="1"/>
                </p:cNvSpPr>
                <p:nvPr/>
              </p:nvSpPr>
              <p:spPr bwMode="auto">
                <a:xfrm>
                  <a:off x="369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66921" name="Group 34"/>
            <p:cNvGrpSpPr>
              <a:grpSpLocks/>
            </p:cNvGrpSpPr>
            <p:nvPr/>
          </p:nvGrpSpPr>
          <p:grpSpPr bwMode="auto">
            <a:xfrm rot="-2633792">
              <a:off x="4625" y="1911"/>
              <a:ext cx="124" cy="256"/>
              <a:chOff x="3635" y="2093"/>
              <a:chExt cx="124" cy="256"/>
            </a:xfrm>
          </p:grpSpPr>
          <p:sp>
            <p:nvSpPr>
              <p:cNvPr id="166930" name="Line 35"/>
              <p:cNvSpPr>
                <a:spLocks noChangeShapeType="1"/>
              </p:cNvSpPr>
              <p:nvPr/>
            </p:nvSpPr>
            <p:spPr bwMode="auto">
              <a:xfrm>
                <a:off x="3697" y="2166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6931" name="Line 36"/>
              <p:cNvSpPr>
                <a:spLocks noChangeShapeType="1"/>
              </p:cNvSpPr>
              <p:nvPr/>
            </p:nvSpPr>
            <p:spPr bwMode="auto">
              <a:xfrm>
                <a:off x="3635" y="2167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6932" name="Group 37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66933" name="Line 38"/>
                <p:cNvSpPr>
                  <a:spLocks noChangeShapeType="1"/>
                </p:cNvSpPr>
                <p:nvPr/>
              </p:nvSpPr>
              <p:spPr bwMode="auto">
                <a:xfrm>
                  <a:off x="363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34" name="Line 39"/>
                <p:cNvSpPr>
                  <a:spLocks noChangeShapeType="1"/>
                </p:cNvSpPr>
                <p:nvPr/>
              </p:nvSpPr>
              <p:spPr bwMode="auto">
                <a:xfrm>
                  <a:off x="375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6935" name="Line 40"/>
                <p:cNvSpPr>
                  <a:spLocks noChangeShapeType="1"/>
                </p:cNvSpPr>
                <p:nvPr/>
              </p:nvSpPr>
              <p:spPr bwMode="auto">
                <a:xfrm>
                  <a:off x="3691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sp>
          <p:nvSpPr>
            <p:cNvPr id="166922" name="Text Box 41"/>
            <p:cNvSpPr txBox="1">
              <a:spLocks noChangeArrowheads="1"/>
            </p:cNvSpPr>
            <p:nvPr/>
          </p:nvSpPr>
          <p:spPr bwMode="auto">
            <a:xfrm>
              <a:off x="4735" y="1084"/>
              <a:ext cx="22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23" name="Text Box 42"/>
            <p:cNvSpPr txBox="1">
              <a:spLocks noChangeArrowheads="1"/>
            </p:cNvSpPr>
            <p:nvPr/>
          </p:nvSpPr>
          <p:spPr bwMode="auto">
            <a:xfrm>
              <a:off x="4747" y="2083"/>
              <a:ext cx="22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2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24" name="Text Box 43"/>
            <p:cNvSpPr txBox="1">
              <a:spLocks noChangeArrowheads="1"/>
            </p:cNvSpPr>
            <p:nvPr/>
          </p:nvSpPr>
          <p:spPr bwMode="auto">
            <a:xfrm>
              <a:off x="3723" y="2057"/>
              <a:ext cx="22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3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25" name="Text Box 44"/>
            <p:cNvSpPr txBox="1">
              <a:spLocks noChangeArrowheads="1"/>
            </p:cNvSpPr>
            <p:nvPr/>
          </p:nvSpPr>
          <p:spPr bwMode="auto">
            <a:xfrm>
              <a:off x="3682" y="1032"/>
              <a:ext cx="22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4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26" name="Freeform 45"/>
            <p:cNvSpPr>
              <a:spLocks/>
            </p:cNvSpPr>
            <p:nvPr/>
          </p:nvSpPr>
          <p:spPr bwMode="auto">
            <a:xfrm>
              <a:off x="4179" y="716"/>
              <a:ext cx="251" cy="284"/>
            </a:xfrm>
            <a:custGeom>
              <a:avLst/>
              <a:gdLst>
                <a:gd name="T0" fmla="*/ 1 w 458"/>
                <a:gd name="T1" fmla="*/ 251 h 282"/>
                <a:gd name="T2" fmla="*/ 1 w 458"/>
                <a:gd name="T3" fmla="*/ 240 h 282"/>
                <a:gd name="T4" fmla="*/ 1 w 458"/>
                <a:gd name="T5" fmla="*/ 264 h 282"/>
                <a:gd name="T6" fmla="*/ 1 w 458"/>
                <a:gd name="T7" fmla="*/ 260 h 282"/>
                <a:gd name="T8" fmla="*/ 1 w 458"/>
                <a:gd name="T9" fmla="*/ 251 h 282"/>
                <a:gd name="T10" fmla="*/ 1 w 458"/>
                <a:gd name="T11" fmla="*/ 260 h 282"/>
                <a:gd name="T12" fmla="*/ 1 w 458"/>
                <a:gd name="T13" fmla="*/ 302 h 282"/>
                <a:gd name="T14" fmla="*/ 1 w 458"/>
                <a:gd name="T15" fmla="*/ 240 h 282"/>
                <a:gd name="T16" fmla="*/ 1 w 458"/>
                <a:gd name="T17" fmla="*/ 248 h 282"/>
                <a:gd name="T18" fmla="*/ 1 w 458"/>
                <a:gd name="T19" fmla="*/ 273 h 282"/>
                <a:gd name="T20" fmla="*/ 1 w 458"/>
                <a:gd name="T21" fmla="*/ 118 h 282"/>
                <a:gd name="T22" fmla="*/ 1 w 458"/>
                <a:gd name="T23" fmla="*/ 182 h 282"/>
                <a:gd name="T24" fmla="*/ 1 w 458"/>
                <a:gd name="T25" fmla="*/ 156 h 282"/>
                <a:gd name="T26" fmla="*/ 1 w 458"/>
                <a:gd name="T27" fmla="*/ 130 h 282"/>
                <a:gd name="T28" fmla="*/ 1 w 458"/>
                <a:gd name="T29" fmla="*/ 105 h 282"/>
                <a:gd name="T30" fmla="*/ 1 w 458"/>
                <a:gd name="T31" fmla="*/ 172 h 282"/>
                <a:gd name="T32" fmla="*/ 1 w 458"/>
                <a:gd name="T33" fmla="*/ 150 h 282"/>
                <a:gd name="T34" fmla="*/ 1 w 458"/>
                <a:gd name="T35" fmla="*/ 302 h 282"/>
                <a:gd name="T36" fmla="*/ 1 w 458"/>
                <a:gd name="T37" fmla="*/ 254 h 282"/>
                <a:gd name="T38" fmla="*/ 1 w 458"/>
                <a:gd name="T39" fmla="*/ 137 h 282"/>
                <a:gd name="T40" fmla="*/ 1 w 458"/>
                <a:gd name="T41" fmla="*/ 146 h 282"/>
                <a:gd name="T42" fmla="*/ 1 w 458"/>
                <a:gd name="T43" fmla="*/ 108 h 282"/>
                <a:gd name="T44" fmla="*/ 1 w 458"/>
                <a:gd name="T45" fmla="*/ 182 h 282"/>
                <a:gd name="T46" fmla="*/ 1 w 458"/>
                <a:gd name="T47" fmla="*/ 159 h 282"/>
                <a:gd name="T48" fmla="*/ 1 w 458"/>
                <a:gd name="T49" fmla="*/ 251 h 282"/>
                <a:gd name="T50" fmla="*/ 1 w 458"/>
                <a:gd name="T51" fmla="*/ 162 h 282"/>
                <a:gd name="T52" fmla="*/ 1 w 458"/>
                <a:gd name="T53" fmla="*/ 134 h 282"/>
                <a:gd name="T54" fmla="*/ 1 w 458"/>
                <a:gd name="T55" fmla="*/ 153 h 282"/>
                <a:gd name="T56" fmla="*/ 1 w 458"/>
                <a:gd name="T57" fmla="*/ 302 h 282"/>
                <a:gd name="T58" fmla="*/ 1 w 458"/>
                <a:gd name="T59" fmla="*/ 204 h 282"/>
                <a:gd name="T60" fmla="*/ 1 w 458"/>
                <a:gd name="T61" fmla="*/ 188 h 282"/>
                <a:gd name="T62" fmla="*/ 1 w 458"/>
                <a:gd name="T63" fmla="*/ 169 h 282"/>
                <a:gd name="T64" fmla="*/ 1 w 458"/>
                <a:gd name="T65" fmla="*/ 114 h 282"/>
                <a:gd name="T66" fmla="*/ 1 w 458"/>
                <a:gd name="T67" fmla="*/ 159 h 282"/>
                <a:gd name="T68" fmla="*/ 1 w 458"/>
                <a:gd name="T69" fmla="*/ 68 h 282"/>
                <a:gd name="T70" fmla="*/ 1 w 458"/>
                <a:gd name="T71" fmla="*/ 102 h 282"/>
                <a:gd name="T72" fmla="*/ 1 w 458"/>
                <a:gd name="T73" fmla="*/ 130 h 282"/>
                <a:gd name="T74" fmla="*/ 1 w 458"/>
                <a:gd name="T75" fmla="*/ 52 h 282"/>
                <a:gd name="T76" fmla="*/ 1 w 458"/>
                <a:gd name="T77" fmla="*/ 29 h 282"/>
                <a:gd name="T78" fmla="*/ 1 w 458"/>
                <a:gd name="T79" fmla="*/ 36 h 282"/>
                <a:gd name="T80" fmla="*/ 1 w 458"/>
                <a:gd name="T81" fmla="*/ 102 h 282"/>
                <a:gd name="T82" fmla="*/ 1 w 458"/>
                <a:gd name="T83" fmla="*/ 55 h 282"/>
                <a:gd name="T84" fmla="*/ 1 w 458"/>
                <a:gd name="T85" fmla="*/ 64 h 282"/>
                <a:gd name="T86" fmla="*/ 1 w 458"/>
                <a:gd name="T87" fmla="*/ 111 h 282"/>
                <a:gd name="T88" fmla="*/ 1 w 458"/>
                <a:gd name="T89" fmla="*/ 121 h 282"/>
                <a:gd name="T90" fmla="*/ 1 w 458"/>
                <a:gd name="T91" fmla="*/ 29 h 282"/>
                <a:gd name="T92" fmla="*/ 1 w 458"/>
                <a:gd name="T93" fmla="*/ 137 h 282"/>
                <a:gd name="T94" fmla="*/ 1 w 458"/>
                <a:gd name="T95" fmla="*/ 146 h 2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58"/>
                <a:gd name="T145" fmla="*/ 0 h 282"/>
                <a:gd name="T146" fmla="*/ 458 w 458"/>
                <a:gd name="T147" fmla="*/ 282 h 28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58" h="282">
                  <a:moveTo>
                    <a:pt x="138" y="167"/>
                  </a:moveTo>
                  <a:cubicBezTo>
                    <a:pt x="345" y="195"/>
                    <a:pt x="262" y="182"/>
                    <a:pt x="388" y="202"/>
                  </a:cubicBezTo>
                  <a:cubicBezTo>
                    <a:pt x="379" y="225"/>
                    <a:pt x="387" y="213"/>
                    <a:pt x="340" y="215"/>
                  </a:cubicBezTo>
                  <a:cubicBezTo>
                    <a:pt x="273" y="217"/>
                    <a:pt x="205" y="219"/>
                    <a:pt x="138" y="221"/>
                  </a:cubicBezTo>
                  <a:cubicBezTo>
                    <a:pt x="137" y="218"/>
                    <a:pt x="134" y="215"/>
                    <a:pt x="135" y="212"/>
                  </a:cubicBezTo>
                  <a:cubicBezTo>
                    <a:pt x="136" y="209"/>
                    <a:pt x="147" y="210"/>
                    <a:pt x="144" y="208"/>
                  </a:cubicBezTo>
                  <a:cubicBezTo>
                    <a:pt x="139" y="204"/>
                    <a:pt x="131" y="206"/>
                    <a:pt x="125" y="205"/>
                  </a:cubicBezTo>
                  <a:cubicBezTo>
                    <a:pt x="187" y="182"/>
                    <a:pt x="162" y="192"/>
                    <a:pt x="276" y="199"/>
                  </a:cubicBezTo>
                  <a:cubicBezTo>
                    <a:pt x="295" y="205"/>
                    <a:pt x="346" y="215"/>
                    <a:pt x="304" y="228"/>
                  </a:cubicBezTo>
                  <a:cubicBezTo>
                    <a:pt x="271" y="221"/>
                    <a:pt x="277" y="207"/>
                    <a:pt x="301" y="189"/>
                  </a:cubicBezTo>
                  <a:cubicBezTo>
                    <a:pt x="306" y="194"/>
                    <a:pt x="318" y="198"/>
                    <a:pt x="317" y="205"/>
                  </a:cubicBezTo>
                  <a:cubicBezTo>
                    <a:pt x="316" y="216"/>
                    <a:pt x="270" y="223"/>
                    <a:pt x="263" y="224"/>
                  </a:cubicBezTo>
                  <a:cubicBezTo>
                    <a:pt x="206" y="216"/>
                    <a:pt x="151" y="203"/>
                    <a:pt x="96" y="186"/>
                  </a:cubicBezTo>
                  <a:cubicBezTo>
                    <a:pt x="81" y="176"/>
                    <a:pt x="89" y="168"/>
                    <a:pt x="103" y="164"/>
                  </a:cubicBezTo>
                  <a:cubicBezTo>
                    <a:pt x="112" y="187"/>
                    <a:pt x="102" y="195"/>
                    <a:pt x="90" y="215"/>
                  </a:cubicBezTo>
                  <a:cubicBezTo>
                    <a:pt x="86" y="239"/>
                    <a:pt x="89" y="246"/>
                    <a:pt x="106" y="263"/>
                  </a:cubicBezTo>
                  <a:cubicBezTo>
                    <a:pt x="141" y="259"/>
                    <a:pt x="153" y="252"/>
                    <a:pt x="180" y="231"/>
                  </a:cubicBezTo>
                  <a:cubicBezTo>
                    <a:pt x="185" y="223"/>
                    <a:pt x="205" y="180"/>
                    <a:pt x="189" y="224"/>
                  </a:cubicBezTo>
                  <a:cubicBezTo>
                    <a:pt x="192" y="255"/>
                    <a:pt x="201" y="273"/>
                    <a:pt x="231" y="282"/>
                  </a:cubicBezTo>
                  <a:cubicBezTo>
                    <a:pt x="289" y="261"/>
                    <a:pt x="337" y="251"/>
                    <a:pt x="400" y="247"/>
                  </a:cubicBezTo>
                  <a:cubicBezTo>
                    <a:pt x="390" y="267"/>
                    <a:pt x="389" y="276"/>
                    <a:pt x="368" y="266"/>
                  </a:cubicBezTo>
                  <a:cubicBezTo>
                    <a:pt x="349" y="241"/>
                    <a:pt x="348" y="210"/>
                    <a:pt x="314" y="202"/>
                  </a:cubicBezTo>
                  <a:cubicBezTo>
                    <a:pt x="291" y="209"/>
                    <a:pt x="282" y="226"/>
                    <a:pt x="260" y="234"/>
                  </a:cubicBezTo>
                  <a:cubicBezTo>
                    <a:pt x="221" y="231"/>
                    <a:pt x="220" y="227"/>
                    <a:pt x="192" y="208"/>
                  </a:cubicBezTo>
                  <a:cubicBezTo>
                    <a:pt x="234" y="198"/>
                    <a:pt x="277" y="203"/>
                    <a:pt x="320" y="205"/>
                  </a:cubicBezTo>
                  <a:cubicBezTo>
                    <a:pt x="316" y="233"/>
                    <a:pt x="307" y="231"/>
                    <a:pt x="282" y="237"/>
                  </a:cubicBezTo>
                  <a:cubicBezTo>
                    <a:pt x="257" y="231"/>
                    <a:pt x="257" y="227"/>
                    <a:pt x="240" y="212"/>
                  </a:cubicBezTo>
                  <a:cubicBezTo>
                    <a:pt x="232" y="177"/>
                    <a:pt x="271" y="216"/>
                    <a:pt x="282" y="224"/>
                  </a:cubicBezTo>
                  <a:cubicBezTo>
                    <a:pt x="284" y="227"/>
                    <a:pt x="301" y="250"/>
                    <a:pt x="279" y="250"/>
                  </a:cubicBezTo>
                  <a:cubicBezTo>
                    <a:pt x="230" y="251"/>
                    <a:pt x="181" y="241"/>
                    <a:pt x="132" y="237"/>
                  </a:cubicBezTo>
                  <a:cubicBezTo>
                    <a:pt x="91" y="224"/>
                    <a:pt x="41" y="217"/>
                    <a:pt x="16" y="180"/>
                  </a:cubicBezTo>
                  <a:cubicBezTo>
                    <a:pt x="0" y="112"/>
                    <a:pt x="41" y="94"/>
                    <a:pt x="96" y="87"/>
                  </a:cubicBezTo>
                  <a:cubicBezTo>
                    <a:pt x="105" y="91"/>
                    <a:pt x="115" y="94"/>
                    <a:pt x="122" y="100"/>
                  </a:cubicBezTo>
                  <a:cubicBezTo>
                    <a:pt x="128" y="105"/>
                    <a:pt x="128" y="115"/>
                    <a:pt x="135" y="119"/>
                  </a:cubicBezTo>
                  <a:cubicBezTo>
                    <a:pt x="170" y="140"/>
                    <a:pt x="213" y="139"/>
                    <a:pt x="247" y="160"/>
                  </a:cubicBezTo>
                  <a:cubicBezTo>
                    <a:pt x="244" y="163"/>
                    <a:pt x="234" y="177"/>
                    <a:pt x="228" y="164"/>
                  </a:cubicBezTo>
                  <a:cubicBezTo>
                    <a:pt x="222" y="152"/>
                    <a:pt x="257" y="145"/>
                    <a:pt x="260" y="144"/>
                  </a:cubicBezTo>
                  <a:cubicBezTo>
                    <a:pt x="253" y="178"/>
                    <a:pt x="247" y="174"/>
                    <a:pt x="212" y="167"/>
                  </a:cubicBezTo>
                  <a:cubicBezTo>
                    <a:pt x="200" y="155"/>
                    <a:pt x="196" y="153"/>
                    <a:pt x="205" y="138"/>
                  </a:cubicBezTo>
                  <a:cubicBezTo>
                    <a:pt x="249" y="145"/>
                    <a:pt x="291" y="147"/>
                    <a:pt x="324" y="180"/>
                  </a:cubicBezTo>
                  <a:cubicBezTo>
                    <a:pt x="337" y="233"/>
                    <a:pt x="321" y="222"/>
                    <a:pt x="285" y="208"/>
                  </a:cubicBezTo>
                  <a:cubicBezTo>
                    <a:pt x="264" y="187"/>
                    <a:pt x="210" y="137"/>
                    <a:pt x="196" y="112"/>
                  </a:cubicBezTo>
                  <a:cubicBezTo>
                    <a:pt x="185" y="92"/>
                    <a:pt x="176" y="48"/>
                    <a:pt x="176" y="48"/>
                  </a:cubicBezTo>
                  <a:cubicBezTo>
                    <a:pt x="211" y="27"/>
                    <a:pt x="329" y="57"/>
                    <a:pt x="372" y="64"/>
                  </a:cubicBezTo>
                  <a:cubicBezTo>
                    <a:pt x="384" y="74"/>
                    <a:pt x="381" y="76"/>
                    <a:pt x="372" y="87"/>
                  </a:cubicBezTo>
                  <a:cubicBezTo>
                    <a:pt x="298" y="82"/>
                    <a:pt x="224" y="73"/>
                    <a:pt x="151" y="61"/>
                  </a:cubicBezTo>
                  <a:cubicBezTo>
                    <a:pt x="121" y="74"/>
                    <a:pt x="99" y="115"/>
                    <a:pt x="144" y="132"/>
                  </a:cubicBezTo>
                  <a:cubicBezTo>
                    <a:pt x="194" y="150"/>
                    <a:pt x="252" y="151"/>
                    <a:pt x="304" y="154"/>
                  </a:cubicBezTo>
                  <a:cubicBezTo>
                    <a:pt x="311" y="153"/>
                    <a:pt x="319" y="156"/>
                    <a:pt x="324" y="151"/>
                  </a:cubicBezTo>
                  <a:cubicBezTo>
                    <a:pt x="327" y="148"/>
                    <a:pt x="321" y="142"/>
                    <a:pt x="317" y="141"/>
                  </a:cubicBezTo>
                  <a:cubicBezTo>
                    <a:pt x="301" y="136"/>
                    <a:pt x="245" y="133"/>
                    <a:pt x="228" y="132"/>
                  </a:cubicBezTo>
                  <a:cubicBezTo>
                    <a:pt x="192" y="125"/>
                    <a:pt x="204" y="115"/>
                    <a:pt x="224" y="93"/>
                  </a:cubicBezTo>
                  <a:cubicBezTo>
                    <a:pt x="246" y="134"/>
                    <a:pt x="252" y="204"/>
                    <a:pt x="228" y="247"/>
                  </a:cubicBezTo>
                  <a:cubicBezTo>
                    <a:pt x="217" y="267"/>
                    <a:pt x="165" y="265"/>
                    <a:pt x="157" y="266"/>
                  </a:cubicBezTo>
                  <a:cubicBezTo>
                    <a:pt x="107" y="257"/>
                    <a:pt x="107" y="245"/>
                    <a:pt x="96" y="199"/>
                  </a:cubicBezTo>
                  <a:cubicBezTo>
                    <a:pt x="128" y="121"/>
                    <a:pt x="176" y="163"/>
                    <a:pt x="276" y="170"/>
                  </a:cubicBezTo>
                  <a:cubicBezTo>
                    <a:pt x="329" y="182"/>
                    <a:pt x="390" y="188"/>
                    <a:pt x="436" y="218"/>
                  </a:cubicBezTo>
                  <a:cubicBezTo>
                    <a:pt x="443" y="241"/>
                    <a:pt x="430" y="247"/>
                    <a:pt x="410" y="250"/>
                  </a:cubicBezTo>
                  <a:cubicBezTo>
                    <a:pt x="329" y="242"/>
                    <a:pt x="293" y="248"/>
                    <a:pt x="253" y="173"/>
                  </a:cubicBezTo>
                  <a:cubicBezTo>
                    <a:pt x="245" y="110"/>
                    <a:pt x="227" y="115"/>
                    <a:pt x="295" y="119"/>
                  </a:cubicBezTo>
                  <a:cubicBezTo>
                    <a:pt x="315" y="123"/>
                    <a:pt x="382" y="128"/>
                    <a:pt x="356" y="148"/>
                  </a:cubicBezTo>
                  <a:cubicBezTo>
                    <a:pt x="347" y="139"/>
                    <a:pt x="345" y="130"/>
                    <a:pt x="340" y="119"/>
                  </a:cubicBezTo>
                  <a:cubicBezTo>
                    <a:pt x="355" y="101"/>
                    <a:pt x="335" y="125"/>
                    <a:pt x="327" y="128"/>
                  </a:cubicBezTo>
                  <a:cubicBezTo>
                    <a:pt x="322" y="114"/>
                    <a:pt x="311" y="116"/>
                    <a:pt x="327" y="106"/>
                  </a:cubicBezTo>
                  <a:cubicBezTo>
                    <a:pt x="342" y="155"/>
                    <a:pt x="158" y="113"/>
                    <a:pt x="148" y="112"/>
                  </a:cubicBezTo>
                  <a:cubicBezTo>
                    <a:pt x="82" y="101"/>
                    <a:pt x="113" y="102"/>
                    <a:pt x="74" y="90"/>
                  </a:cubicBezTo>
                  <a:cubicBezTo>
                    <a:pt x="56" y="104"/>
                    <a:pt x="53" y="109"/>
                    <a:pt x="48" y="132"/>
                  </a:cubicBezTo>
                  <a:cubicBezTo>
                    <a:pt x="52" y="163"/>
                    <a:pt x="48" y="161"/>
                    <a:pt x="74" y="167"/>
                  </a:cubicBezTo>
                  <a:cubicBezTo>
                    <a:pt x="92" y="166"/>
                    <a:pt x="110" y="161"/>
                    <a:pt x="128" y="164"/>
                  </a:cubicBezTo>
                  <a:cubicBezTo>
                    <a:pt x="138" y="166"/>
                    <a:pt x="97" y="185"/>
                    <a:pt x="106" y="183"/>
                  </a:cubicBezTo>
                  <a:cubicBezTo>
                    <a:pt x="128" y="178"/>
                    <a:pt x="149" y="168"/>
                    <a:pt x="170" y="160"/>
                  </a:cubicBezTo>
                  <a:cubicBezTo>
                    <a:pt x="187" y="154"/>
                    <a:pt x="221" y="141"/>
                    <a:pt x="221" y="141"/>
                  </a:cubicBezTo>
                  <a:cubicBezTo>
                    <a:pt x="226" y="137"/>
                    <a:pt x="231" y="125"/>
                    <a:pt x="237" y="128"/>
                  </a:cubicBezTo>
                  <a:cubicBezTo>
                    <a:pt x="244" y="132"/>
                    <a:pt x="239" y="143"/>
                    <a:pt x="240" y="151"/>
                  </a:cubicBezTo>
                  <a:cubicBezTo>
                    <a:pt x="244" y="174"/>
                    <a:pt x="251" y="193"/>
                    <a:pt x="256" y="215"/>
                  </a:cubicBezTo>
                  <a:cubicBezTo>
                    <a:pt x="241" y="220"/>
                    <a:pt x="240" y="208"/>
                    <a:pt x="234" y="196"/>
                  </a:cubicBezTo>
                  <a:cubicBezTo>
                    <a:pt x="225" y="145"/>
                    <a:pt x="219" y="98"/>
                    <a:pt x="272" y="90"/>
                  </a:cubicBezTo>
                  <a:cubicBezTo>
                    <a:pt x="296" y="101"/>
                    <a:pt x="311" y="123"/>
                    <a:pt x="327" y="144"/>
                  </a:cubicBezTo>
                  <a:cubicBezTo>
                    <a:pt x="328" y="147"/>
                    <a:pt x="330" y="157"/>
                    <a:pt x="330" y="154"/>
                  </a:cubicBezTo>
                  <a:cubicBezTo>
                    <a:pt x="329" y="142"/>
                    <a:pt x="334" y="125"/>
                    <a:pt x="324" y="119"/>
                  </a:cubicBezTo>
                  <a:cubicBezTo>
                    <a:pt x="305" y="109"/>
                    <a:pt x="281" y="117"/>
                    <a:pt x="260" y="116"/>
                  </a:cubicBezTo>
                  <a:cubicBezTo>
                    <a:pt x="233" y="119"/>
                    <a:pt x="206" y="120"/>
                    <a:pt x="180" y="125"/>
                  </a:cubicBezTo>
                  <a:cubicBezTo>
                    <a:pt x="170" y="127"/>
                    <a:pt x="151" y="138"/>
                    <a:pt x="151" y="138"/>
                  </a:cubicBezTo>
                  <a:cubicBezTo>
                    <a:pt x="142" y="137"/>
                    <a:pt x="133" y="139"/>
                    <a:pt x="125" y="135"/>
                  </a:cubicBezTo>
                  <a:cubicBezTo>
                    <a:pt x="114" y="130"/>
                    <a:pt x="96" y="112"/>
                    <a:pt x="96" y="112"/>
                  </a:cubicBezTo>
                  <a:cubicBezTo>
                    <a:pt x="91" y="88"/>
                    <a:pt x="89" y="83"/>
                    <a:pt x="116" y="87"/>
                  </a:cubicBezTo>
                  <a:cubicBezTo>
                    <a:pt x="130" y="146"/>
                    <a:pt x="131" y="210"/>
                    <a:pt x="157" y="266"/>
                  </a:cubicBezTo>
                  <a:cubicBezTo>
                    <a:pt x="154" y="241"/>
                    <a:pt x="147" y="220"/>
                    <a:pt x="141" y="196"/>
                  </a:cubicBezTo>
                  <a:cubicBezTo>
                    <a:pt x="147" y="138"/>
                    <a:pt x="152" y="160"/>
                    <a:pt x="228" y="167"/>
                  </a:cubicBezTo>
                  <a:cubicBezTo>
                    <a:pt x="274" y="177"/>
                    <a:pt x="303" y="183"/>
                    <a:pt x="349" y="186"/>
                  </a:cubicBezTo>
                  <a:cubicBezTo>
                    <a:pt x="355" y="187"/>
                    <a:pt x="364" y="184"/>
                    <a:pt x="368" y="189"/>
                  </a:cubicBezTo>
                  <a:cubicBezTo>
                    <a:pt x="372" y="194"/>
                    <a:pt x="371" y="205"/>
                    <a:pt x="365" y="208"/>
                  </a:cubicBezTo>
                  <a:cubicBezTo>
                    <a:pt x="361" y="210"/>
                    <a:pt x="345" y="173"/>
                    <a:pt x="343" y="170"/>
                  </a:cubicBezTo>
                  <a:cubicBezTo>
                    <a:pt x="348" y="131"/>
                    <a:pt x="349" y="116"/>
                    <a:pt x="349" y="221"/>
                  </a:cubicBezTo>
                  <a:cubicBezTo>
                    <a:pt x="349" y="237"/>
                    <a:pt x="348" y="189"/>
                    <a:pt x="346" y="173"/>
                  </a:cubicBezTo>
                  <a:cubicBezTo>
                    <a:pt x="345" y="166"/>
                    <a:pt x="342" y="158"/>
                    <a:pt x="340" y="151"/>
                  </a:cubicBezTo>
                  <a:cubicBezTo>
                    <a:pt x="346" y="140"/>
                    <a:pt x="355" y="131"/>
                    <a:pt x="359" y="119"/>
                  </a:cubicBezTo>
                  <a:cubicBezTo>
                    <a:pt x="351" y="84"/>
                    <a:pt x="320" y="54"/>
                    <a:pt x="288" y="39"/>
                  </a:cubicBezTo>
                  <a:cubicBezTo>
                    <a:pt x="257" y="51"/>
                    <a:pt x="248" y="83"/>
                    <a:pt x="215" y="96"/>
                  </a:cubicBezTo>
                  <a:cubicBezTo>
                    <a:pt x="188" y="91"/>
                    <a:pt x="195" y="75"/>
                    <a:pt x="192" y="48"/>
                  </a:cubicBezTo>
                  <a:cubicBezTo>
                    <a:pt x="171" y="49"/>
                    <a:pt x="149" y="48"/>
                    <a:pt x="128" y="52"/>
                  </a:cubicBezTo>
                  <a:cubicBezTo>
                    <a:pt x="112" y="55"/>
                    <a:pt x="129" y="124"/>
                    <a:pt x="135" y="141"/>
                  </a:cubicBezTo>
                  <a:cubicBezTo>
                    <a:pt x="144" y="114"/>
                    <a:pt x="177" y="103"/>
                    <a:pt x="199" y="90"/>
                  </a:cubicBezTo>
                  <a:cubicBezTo>
                    <a:pt x="208" y="85"/>
                    <a:pt x="216" y="79"/>
                    <a:pt x="224" y="74"/>
                  </a:cubicBezTo>
                  <a:cubicBezTo>
                    <a:pt x="227" y="72"/>
                    <a:pt x="234" y="68"/>
                    <a:pt x="234" y="68"/>
                  </a:cubicBezTo>
                  <a:cubicBezTo>
                    <a:pt x="237" y="69"/>
                    <a:pt x="245" y="68"/>
                    <a:pt x="244" y="71"/>
                  </a:cubicBezTo>
                  <a:cubicBezTo>
                    <a:pt x="242" y="76"/>
                    <a:pt x="236" y="76"/>
                    <a:pt x="231" y="77"/>
                  </a:cubicBezTo>
                  <a:cubicBezTo>
                    <a:pt x="199" y="82"/>
                    <a:pt x="167" y="81"/>
                    <a:pt x="135" y="84"/>
                  </a:cubicBezTo>
                  <a:cubicBezTo>
                    <a:pt x="118" y="87"/>
                    <a:pt x="112" y="86"/>
                    <a:pt x="103" y="100"/>
                  </a:cubicBezTo>
                  <a:cubicBezTo>
                    <a:pt x="109" y="131"/>
                    <a:pt x="101" y="120"/>
                    <a:pt x="157" y="119"/>
                  </a:cubicBezTo>
                  <a:cubicBezTo>
                    <a:pt x="200" y="118"/>
                    <a:pt x="242" y="114"/>
                    <a:pt x="285" y="112"/>
                  </a:cubicBezTo>
                  <a:cubicBezTo>
                    <a:pt x="313" y="95"/>
                    <a:pt x="263" y="106"/>
                    <a:pt x="260" y="106"/>
                  </a:cubicBezTo>
                  <a:cubicBezTo>
                    <a:pt x="261" y="91"/>
                    <a:pt x="260" y="76"/>
                    <a:pt x="263" y="61"/>
                  </a:cubicBezTo>
                  <a:cubicBezTo>
                    <a:pt x="264" y="57"/>
                    <a:pt x="272" y="56"/>
                    <a:pt x="272" y="52"/>
                  </a:cubicBezTo>
                  <a:cubicBezTo>
                    <a:pt x="272" y="48"/>
                    <a:pt x="253" y="46"/>
                    <a:pt x="224" y="42"/>
                  </a:cubicBezTo>
                  <a:cubicBezTo>
                    <a:pt x="209" y="40"/>
                    <a:pt x="195" y="40"/>
                    <a:pt x="180" y="39"/>
                  </a:cubicBezTo>
                  <a:cubicBezTo>
                    <a:pt x="208" y="6"/>
                    <a:pt x="181" y="35"/>
                    <a:pt x="288" y="29"/>
                  </a:cubicBezTo>
                  <a:cubicBezTo>
                    <a:pt x="292" y="29"/>
                    <a:pt x="305" y="26"/>
                    <a:pt x="301" y="26"/>
                  </a:cubicBezTo>
                  <a:cubicBezTo>
                    <a:pt x="293" y="26"/>
                    <a:pt x="284" y="28"/>
                    <a:pt x="276" y="29"/>
                  </a:cubicBezTo>
                  <a:cubicBezTo>
                    <a:pt x="245" y="46"/>
                    <a:pt x="232" y="38"/>
                    <a:pt x="189" y="36"/>
                  </a:cubicBezTo>
                  <a:cubicBezTo>
                    <a:pt x="126" y="39"/>
                    <a:pt x="131" y="22"/>
                    <a:pt x="122" y="61"/>
                  </a:cubicBezTo>
                  <a:cubicBezTo>
                    <a:pt x="123" y="72"/>
                    <a:pt x="120" y="84"/>
                    <a:pt x="125" y="93"/>
                  </a:cubicBezTo>
                  <a:cubicBezTo>
                    <a:pt x="127" y="97"/>
                    <a:pt x="132" y="87"/>
                    <a:pt x="135" y="84"/>
                  </a:cubicBezTo>
                  <a:cubicBezTo>
                    <a:pt x="170" y="43"/>
                    <a:pt x="114" y="101"/>
                    <a:pt x="157" y="58"/>
                  </a:cubicBezTo>
                  <a:cubicBezTo>
                    <a:pt x="158" y="54"/>
                    <a:pt x="164" y="48"/>
                    <a:pt x="160" y="45"/>
                  </a:cubicBezTo>
                  <a:cubicBezTo>
                    <a:pt x="156" y="42"/>
                    <a:pt x="125" y="55"/>
                    <a:pt x="125" y="55"/>
                  </a:cubicBezTo>
                  <a:cubicBezTo>
                    <a:pt x="98" y="66"/>
                    <a:pt x="70" y="74"/>
                    <a:pt x="42" y="84"/>
                  </a:cubicBezTo>
                  <a:cubicBezTo>
                    <a:pt x="70" y="97"/>
                    <a:pt x="98" y="83"/>
                    <a:pt x="125" y="74"/>
                  </a:cubicBezTo>
                  <a:cubicBezTo>
                    <a:pt x="126" y="71"/>
                    <a:pt x="131" y="64"/>
                    <a:pt x="128" y="64"/>
                  </a:cubicBezTo>
                  <a:cubicBezTo>
                    <a:pt x="112" y="64"/>
                    <a:pt x="107" y="76"/>
                    <a:pt x="103" y="87"/>
                  </a:cubicBezTo>
                  <a:cubicBezTo>
                    <a:pt x="102" y="91"/>
                    <a:pt x="96" y="98"/>
                    <a:pt x="100" y="100"/>
                  </a:cubicBezTo>
                  <a:cubicBezTo>
                    <a:pt x="104" y="103"/>
                    <a:pt x="108" y="95"/>
                    <a:pt x="112" y="93"/>
                  </a:cubicBezTo>
                  <a:cubicBezTo>
                    <a:pt x="118" y="69"/>
                    <a:pt x="110" y="47"/>
                    <a:pt x="116" y="23"/>
                  </a:cubicBezTo>
                  <a:cubicBezTo>
                    <a:pt x="221" y="25"/>
                    <a:pt x="322" y="34"/>
                    <a:pt x="426" y="42"/>
                  </a:cubicBezTo>
                  <a:cubicBezTo>
                    <a:pt x="458" y="59"/>
                    <a:pt x="456" y="76"/>
                    <a:pt x="429" y="103"/>
                  </a:cubicBezTo>
                  <a:cubicBezTo>
                    <a:pt x="400" y="99"/>
                    <a:pt x="370" y="101"/>
                    <a:pt x="343" y="90"/>
                  </a:cubicBezTo>
                  <a:cubicBezTo>
                    <a:pt x="322" y="81"/>
                    <a:pt x="311" y="57"/>
                    <a:pt x="292" y="45"/>
                  </a:cubicBezTo>
                  <a:cubicBezTo>
                    <a:pt x="279" y="36"/>
                    <a:pt x="262" y="34"/>
                    <a:pt x="247" y="29"/>
                  </a:cubicBezTo>
                  <a:cubicBezTo>
                    <a:pt x="233" y="15"/>
                    <a:pt x="210" y="0"/>
                    <a:pt x="250" y="16"/>
                  </a:cubicBezTo>
                  <a:cubicBezTo>
                    <a:pt x="269" y="65"/>
                    <a:pt x="277" y="143"/>
                    <a:pt x="215" y="157"/>
                  </a:cubicBezTo>
                  <a:cubicBezTo>
                    <a:pt x="195" y="147"/>
                    <a:pt x="160" y="119"/>
                    <a:pt x="160" y="119"/>
                  </a:cubicBezTo>
                  <a:cubicBezTo>
                    <a:pt x="149" y="101"/>
                    <a:pt x="152" y="111"/>
                    <a:pt x="173" y="116"/>
                  </a:cubicBezTo>
                  <a:cubicBezTo>
                    <a:pt x="184" y="119"/>
                    <a:pt x="194" y="120"/>
                    <a:pt x="205" y="122"/>
                  </a:cubicBezTo>
                  <a:cubicBezTo>
                    <a:pt x="200" y="124"/>
                    <a:pt x="194" y="125"/>
                    <a:pt x="189" y="128"/>
                  </a:cubicBezTo>
                  <a:cubicBezTo>
                    <a:pt x="182" y="132"/>
                    <a:pt x="170" y="144"/>
                    <a:pt x="170" y="14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927" name="Freeform 46"/>
            <p:cNvSpPr>
              <a:spLocks/>
            </p:cNvSpPr>
            <p:nvPr/>
          </p:nvSpPr>
          <p:spPr bwMode="auto">
            <a:xfrm>
              <a:off x="5062" y="1574"/>
              <a:ext cx="356" cy="292"/>
            </a:xfrm>
            <a:custGeom>
              <a:avLst/>
              <a:gdLst>
                <a:gd name="T0" fmla="*/ 3 w 458"/>
                <a:gd name="T1" fmla="*/ 402 h 282"/>
                <a:gd name="T2" fmla="*/ 2 w 458"/>
                <a:gd name="T3" fmla="*/ 388 h 282"/>
                <a:gd name="T4" fmla="*/ 3 w 458"/>
                <a:gd name="T5" fmla="*/ 427 h 282"/>
                <a:gd name="T6" fmla="*/ 2 w 458"/>
                <a:gd name="T7" fmla="*/ 418 h 282"/>
                <a:gd name="T8" fmla="*/ 2 w 458"/>
                <a:gd name="T9" fmla="*/ 402 h 282"/>
                <a:gd name="T10" fmla="*/ 2 w 458"/>
                <a:gd name="T11" fmla="*/ 418 h 282"/>
                <a:gd name="T12" fmla="*/ 4 w 458"/>
                <a:gd name="T13" fmla="*/ 496 h 282"/>
                <a:gd name="T14" fmla="*/ 2 w 458"/>
                <a:gd name="T15" fmla="*/ 388 h 282"/>
                <a:gd name="T16" fmla="*/ 2 w 458"/>
                <a:gd name="T17" fmla="*/ 398 h 282"/>
                <a:gd name="T18" fmla="*/ 2 w 458"/>
                <a:gd name="T19" fmla="*/ 443 h 282"/>
                <a:gd name="T20" fmla="*/ 2 w 458"/>
                <a:gd name="T21" fmla="*/ 188 h 282"/>
                <a:gd name="T22" fmla="*/ 2 w 458"/>
                <a:gd name="T23" fmla="*/ 306 h 282"/>
                <a:gd name="T24" fmla="*/ 2 w 458"/>
                <a:gd name="T25" fmla="*/ 258 h 282"/>
                <a:gd name="T26" fmla="*/ 2 w 458"/>
                <a:gd name="T27" fmla="*/ 209 h 282"/>
                <a:gd name="T28" fmla="*/ 4 w 458"/>
                <a:gd name="T29" fmla="*/ 163 h 282"/>
                <a:gd name="T30" fmla="*/ 3 w 458"/>
                <a:gd name="T31" fmla="*/ 288 h 282"/>
                <a:gd name="T32" fmla="*/ 2 w 458"/>
                <a:gd name="T33" fmla="*/ 247 h 282"/>
                <a:gd name="T34" fmla="*/ 2 w 458"/>
                <a:gd name="T35" fmla="*/ 496 h 282"/>
                <a:gd name="T36" fmla="*/ 4 w 458"/>
                <a:gd name="T37" fmla="*/ 410 h 282"/>
                <a:gd name="T38" fmla="*/ 3 w 458"/>
                <a:gd name="T39" fmla="*/ 223 h 282"/>
                <a:gd name="T40" fmla="*/ 3 w 458"/>
                <a:gd name="T41" fmla="*/ 240 h 282"/>
                <a:gd name="T42" fmla="*/ 2 w 458"/>
                <a:gd name="T43" fmla="*/ 169 h 282"/>
                <a:gd name="T44" fmla="*/ 2 w 458"/>
                <a:gd name="T45" fmla="*/ 306 h 282"/>
                <a:gd name="T46" fmla="*/ 2 w 458"/>
                <a:gd name="T47" fmla="*/ 264 h 282"/>
                <a:gd name="T48" fmla="*/ 2 w 458"/>
                <a:gd name="T49" fmla="*/ 402 h 282"/>
                <a:gd name="T50" fmla="*/ 3 w 458"/>
                <a:gd name="T51" fmla="*/ 268 h 282"/>
                <a:gd name="T52" fmla="*/ 2 w 458"/>
                <a:gd name="T53" fmla="*/ 216 h 282"/>
                <a:gd name="T54" fmla="*/ 2 w 458"/>
                <a:gd name="T55" fmla="*/ 253 h 282"/>
                <a:gd name="T56" fmla="*/ 2 w 458"/>
                <a:gd name="T57" fmla="*/ 496 h 282"/>
                <a:gd name="T58" fmla="*/ 4 w 458"/>
                <a:gd name="T59" fmla="*/ 349 h 282"/>
                <a:gd name="T60" fmla="*/ 4 w 458"/>
                <a:gd name="T61" fmla="*/ 317 h 282"/>
                <a:gd name="T62" fmla="*/ 3 w 458"/>
                <a:gd name="T63" fmla="*/ 283 h 282"/>
                <a:gd name="T64" fmla="*/ 2 w 458"/>
                <a:gd name="T65" fmla="*/ 181 h 282"/>
                <a:gd name="T66" fmla="*/ 2 w 458"/>
                <a:gd name="T67" fmla="*/ 264 h 282"/>
                <a:gd name="T68" fmla="*/ 2 w 458"/>
                <a:gd name="T69" fmla="*/ 127 h 282"/>
                <a:gd name="T70" fmla="*/ 2 w 458"/>
                <a:gd name="T71" fmla="*/ 157 h 282"/>
                <a:gd name="T72" fmla="*/ 3 w 458"/>
                <a:gd name="T73" fmla="*/ 209 h 282"/>
                <a:gd name="T74" fmla="*/ 3 w 458"/>
                <a:gd name="T75" fmla="*/ 96 h 282"/>
                <a:gd name="T76" fmla="*/ 3 w 458"/>
                <a:gd name="T77" fmla="*/ 51 h 282"/>
                <a:gd name="T78" fmla="*/ 2 w 458"/>
                <a:gd name="T79" fmla="*/ 65 h 282"/>
                <a:gd name="T80" fmla="*/ 2 w 458"/>
                <a:gd name="T81" fmla="*/ 157 h 282"/>
                <a:gd name="T82" fmla="*/ 2 w 458"/>
                <a:gd name="T83" fmla="*/ 101 h 282"/>
                <a:gd name="T84" fmla="*/ 2 w 458"/>
                <a:gd name="T85" fmla="*/ 119 h 282"/>
                <a:gd name="T86" fmla="*/ 2 w 458"/>
                <a:gd name="T87" fmla="*/ 175 h 282"/>
                <a:gd name="T88" fmla="*/ 4 w 458"/>
                <a:gd name="T89" fmla="*/ 194 h 282"/>
                <a:gd name="T90" fmla="*/ 2 w 458"/>
                <a:gd name="T91" fmla="*/ 51 h 282"/>
                <a:gd name="T92" fmla="*/ 2 w 458"/>
                <a:gd name="T93" fmla="*/ 223 h 282"/>
                <a:gd name="T94" fmla="*/ 2 w 458"/>
                <a:gd name="T95" fmla="*/ 240 h 2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58"/>
                <a:gd name="T145" fmla="*/ 0 h 282"/>
                <a:gd name="T146" fmla="*/ 458 w 458"/>
                <a:gd name="T147" fmla="*/ 282 h 28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58" h="282">
                  <a:moveTo>
                    <a:pt x="138" y="167"/>
                  </a:moveTo>
                  <a:cubicBezTo>
                    <a:pt x="345" y="195"/>
                    <a:pt x="262" y="182"/>
                    <a:pt x="388" y="202"/>
                  </a:cubicBezTo>
                  <a:cubicBezTo>
                    <a:pt x="379" y="225"/>
                    <a:pt x="387" y="213"/>
                    <a:pt x="340" y="215"/>
                  </a:cubicBezTo>
                  <a:cubicBezTo>
                    <a:pt x="273" y="217"/>
                    <a:pt x="205" y="219"/>
                    <a:pt x="138" y="221"/>
                  </a:cubicBezTo>
                  <a:cubicBezTo>
                    <a:pt x="137" y="218"/>
                    <a:pt x="134" y="215"/>
                    <a:pt x="135" y="212"/>
                  </a:cubicBezTo>
                  <a:cubicBezTo>
                    <a:pt x="136" y="209"/>
                    <a:pt x="147" y="210"/>
                    <a:pt x="144" y="208"/>
                  </a:cubicBezTo>
                  <a:cubicBezTo>
                    <a:pt x="139" y="204"/>
                    <a:pt x="131" y="206"/>
                    <a:pt x="125" y="205"/>
                  </a:cubicBezTo>
                  <a:cubicBezTo>
                    <a:pt x="187" y="182"/>
                    <a:pt x="162" y="192"/>
                    <a:pt x="276" y="199"/>
                  </a:cubicBezTo>
                  <a:cubicBezTo>
                    <a:pt x="295" y="205"/>
                    <a:pt x="346" y="215"/>
                    <a:pt x="304" y="228"/>
                  </a:cubicBezTo>
                  <a:cubicBezTo>
                    <a:pt x="271" y="221"/>
                    <a:pt x="277" y="207"/>
                    <a:pt x="301" y="189"/>
                  </a:cubicBezTo>
                  <a:cubicBezTo>
                    <a:pt x="306" y="194"/>
                    <a:pt x="318" y="198"/>
                    <a:pt x="317" y="205"/>
                  </a:cubicBezTo>
                  <a:cubicBezTo>
                    <a:pt x="316" y="216"/>
                    <a:pt x="270" y="223"/>
                    <a:pt x="263" y="224"/>
                  </a:cubicBezTo>
                  <a:cubicBezTo>
                    <a:pt x="206" y="216"/>
                    <a:pt x="151" y="203"/>
                    <a:pt x="96" y="186"/>
                  </a:cubicBezTo>
                  <a:cubicBezTo>
                    <a:pt x="81" y="176"/>
                    <a:pt x="89" y="168"/>
                    <a:pt x="103" y="164"/>
                  </a:cubicBezTo>
                  <a:cubicBezTo>
                    <a:pt x="112" y="187"/>
                    <a:pt x="102" y="195"/>
                    <a:pt x="90" y="215"/>
                  </a:cubicBezTo>
                  <a:cubicBezTo>
                    <a:pt x="86" y="239"/>
                    <a:pt x="89" y="246"/>
                    <a:pt x="106" y="263"/>
                  </a:cubicBezTo>
                  <a:cubicBezTo>
                    <a:pt x="141" y="259"/>
                    <a:pt x="153" y="252"/>
                    <a:pt x="180" y="231"/>
                  </a:cubicBezTo>
                  <a:cubicBezTo>
                    <a:pt x="185" y="223"/>
                    <a:pt x="205" y="180"/>
                    <a:pt x="189" y="224"/>
                  </a:cubicBezTo>
                  <a:cubicBezTo>
                    <a:pt x="192" y="255"/>
                    <a:pt x="201" y="273"/>
                    <a:pt x="231" y="282"/>
                  </a:cubicBezTo>
                  <a:cubicBezTo>
                    <a:pt x="289" y="261"/>
                    <a:pt x="337" y="251"/>
                    <a:pt x="400" y="247"/>
                  </a:cubicBezTo>
                  <a:cubicBezTo>
                    <a:pt x="390" y="267"/>
                    <a:pt x="389" y="276"/>
                    <a:pt x="368" y="266"/>
                  </a:cubicBezTo>
                  <a:cubicBezTo>
                    <a:pt x="349" y="241"/>
                    <a:pt x="348" y="210"/>
                    <a:pt x="314" y="202"/>
                  </a:cubicBezTo>
                  <a:cubicBezTo>
                    <a:pt x="291" y="209"/>
                    <a:pt x="282" y="226"/>
                    <a:pt x="260" y="234"/>
                  </a:cubicBezTo>
                  <a:cubicBezTo>
                    <a:pt x="221" y="231"/>
                    <a:pt x="220" y="227"/>
                    <a:pt x="192" y="208"/>
                  </a:cubicBezTo>
                  <a:cubicBezTo>
                    <a:pt x="234" y="198"/>
                    <a:pt x="277" y="203"/>
                    <a:pt x="320" y="205"/>
                  </a:cubicBezTo>
                  <a:cubicBezTo>
                    <a:pt x="316" y="233"/>
                    <a:pt x="307" y="231"/>
                    <a:pt x="282" y="237"/>
                  </a:cubicBezTo>
                  <a:cubicBezTo>
                    <a:pt x="257" y="231"/>
                    <a:pt x="257" y="227"/>
                    <a:pt x="240" y="212"/>
                  </a:cubicBezTo>
                  <a:cubicBezTo>
                    <a:pt x="232" y="177"/>
                    <a:pt x="271" y="216"/>
                    <a:pt x="282" y="224"/>
                  </a:cubicBezTo>
                  <a:cubicBezTo>
                    <a:pt x="284" y="227"/>
                    <a:pt x="301" y="250"/>
                    <a:pt x="279" y="250"/>
                  </a:cubicBezTo>
                  <a:cubicBezTo>
                    <a:pt x="230" y="251"/>
                    <a:pt x="181" y="241"/>
                    <a:pt x="132" y="237"/>
                  </a:cubicBezTo>
                  <a:cubicBezTo>
                    <a:pt x="91" y="224"/>
                    <a:pt x="41" y="217"/>
                    <a:pt x="16" y="180"/>
                  </a:cubicBezTo>
                  <a:cubicBezTo>
                    <a:pt x="0" y="112"/>
                    <a:pt x="41" y="94"/>
                    <a:pt x="96" y="87"/>
                  </a:cubicBezTo>
                  <a:cubicBezTo>
                    <a:pt x="105" y="91"/>
                    <a:pt x="115" y="94"/>
                    <a:pt x="122" y="100"/>
                  </a:cubicBezTo>
                  <a:cubicBezTo>
                    <a:pt x="128" y="105"/>
                    <a:pt x="128" y="115"/>
                    <a:pt x="135" y="119"/>
                  </a:cubicBezTo>
                  <a:cubicBezTo>
                    <a:pt x="170" y="140"/>
                    <a:pt x="213" y="139"/>
                    <a:pt x="247" y="160"/>
                  </a:cubicBezTo>
                  <a:cubicBezTo>
                    <a:pt x="244" y="163"/>
                    <a:pt x="234" y="177"/>
                    <a:pt x="228" y="164"/>
                  </a:cubicBezTo>
                  <a:cubicBezTo>
                    <a:pt x="222" y="152"/>
                    <a:pt x="257" y="145"/>
                    <a:pt x="260" y="144"/>
                  </a:cubicBezTo>
                  <a:cubicBezTo>
                    <a:pt x="253" y="178"/>
                    <a:pt x="247" y="174"/>
                    <a:pt x="212" y="167"/>
                  </a:cubicBezTo>
                  <a:cubicBezTo>
                    <a:pt x="200" y="155"/>
                    <a:pt x="196" y="153"/>
                    <a:pt x="205" y="138"/>
                  </a:cubicBezTo>
                  <a:cubicBezTo>
                    <a:pt x="249" y="145"/>
                    <a:pt x="291" y="147"/>
                    <a:pt x="324" y="180"/>
                  </a:cubicBezTo>
                  <a:cubicBezTo>
                    <a:pt x="337" y="233"/>
                    <a:pt x="321" y="222"/>
                    <a:pt x="285" y="208"/>
                  </a:cubicBezTo>
                  <a:cubicBezTo>
                    <a:pt x="264" y="187"/>
                    <a:pt x="210" y="137"/>
                    <a:pt x="196" y="112"/>
                  </a:cubicBezTo>
                  <a:cubicBezTo>
                    <a:pt x="185" y="92"/>
                    <a:pt x="176" y="48"/>
                    <a:pt x="176" y="48"/>
                  </a:cubicBezTo>
                  <a:cubicBezTo>
                    <a:pt x="211" y="27"/>
                    <a:pt x="329" y="57"/>
                    <a:pt x="372" y="64"/>
                  </a:cubicBezTo>
                  <a:cubicBezTo>
                    <a:pt x="384" y="74"/>
                    <a:pt x="381" y="76"/>
                    <a:pt x="372" y="87"/>
                  </a:cubicBezTo>
                  <a:cubicBezTo>
                    <a:pt x="298" y="82"/>
                    <a:pt x="224" y="73"/>
                    <a:pt x="151" y="61"/>
                  </a:cubicBezTo>
                  <a:cubicBezTo>
                    <a:pt x="121" y="74"/>
                    <a:pt x="99" y="115"/>
                    <a:pt x="144" y="132"/>
                  </a:cubicBezTo>
                  <a:cubicBezTo>
                    <a:pt x="194" y="150"/>
                    <a:pt x="252" y="151"/>
                    <a:pt x="304" y="154"/>
                  </a:cubicBezTo>
                  <a:cubicBezTo>
                    <a:pt x="311" y="153"/>
                    <a:pt x="319" y="156"/>
                    <a:pt x="324" y="151"/>
                  </a:cubicBezTo>
                  <a:cubicBezTo>
                    <a:pt x="327" y="148"/>
                    <a:pt x="321" y="142"/>
                    <a:pt x="317" y="141"/>
                  </a:cubicBezTo>
                  <a:cubicBezTo>
                    <a:pt x="301" y="136"/>
                    <a:pt x="245" y="133"/>
                    <a:pt x="228" y="132"/>
                  </a:cubicBezTo>
                  <a:cubicBezTo>
                    <a:pt x="192" y="125"/>
                    <a:pt x="204" y="115"/>
                    <a:pt x="224" y="93"/>
                  </a:cubicBezTo>
                  <a:cubicBezTo>
                    <a:pt x="246" y="134"/>
                    <a:pt x="252" y="204"/>
                    <a:pt x="228" y="247"/>
                  </a:cubicBezTo>
                  <a:cubicBezTo>
                    <a:pt x="217" y="267"/>
                    <a:pt x="165" y="265"/>
                    <a:pt x="157" y="266"/>
                  </a:cubicBezTo>
                  <a:cubicBezTo>
                    <a:pt x="107" y="257"/>
                    <a:pt x="107" y="245"/>
                    <a:pt x="96" y="199"/>
                  </a:cubicBezTo>
                  <a:cubicBezTo>
                    <a:pt x="128" y="121"/>
                    <a:pt x="176" y="163"/>
                    <a:pt x="276" y="170"/>
                  </a:cubicBezTo>
                  <a:cubicBezTo>
                    <a:pt x="329" y="182"/>
                    <a:pt x="390" y="188"/>
                    <a:pt x="436" y="218"/>
                  </a:cubicBezTo>
                  <a:cubicBezTo>
                    <a:pt x="443" y="241"/>
                    <a:pt x="430" y="247"/>
                    <a:pt x="410" y="250"/>
                  </a:cubicBezTo>
                  <a:cubicBezTo>
                    <a:pt x="329" y="242"/>
                    <a:pt x="293" y="248"/>
                    <a:pt x="253" y="173"/>
                  </a:cubicBezTo>
                  <a:cubicBezTo>
                    <a:pt x="245" y="110"/>
                    <a:pt x="227" y="115"/>
                    <a:pt x="295" y="119"/>
                  </a:cubicBezTo>
                  <a:cubicBezTo>
                    <a:pt x="315" y="123"/>
                    <a:pt x="382" y="128"/>
                    <a:pt x="356" y="148"/>
                  </a:cubicBezTo>
                  <a:cubicBezTo>
                    <a:pt x="347" y="139"/>
                    <a:pt x="345" y="130"/>
                    <a:pt x="340" y="119"/>
                  </a:cubicBezTo>
                  <a:cubicBezTo>
                    <a:pt x="355" y="101"/>
                    <a:pt x="335" y="125"/>
                    <a:pt x="327" y="128"/>
                  </a:cubicBezTo>
                  <a:cubicBezTo>
                    <a:pt x="322" y="114"/>
                    <a:pt x="311" y="116"/>
                    <a:pt x="327" y="106"/>
                  </a:cubicBezTo>
                  <a:cubicBezTo>
                    <a:pt x="342" y="155"/>
                    <a:pt x="158" y="113"/>
                    <a:pt x="148" y="112"/>
                  </a:cubicBezTo>
                  <a:cubicBezTo>
                    <a:pt x="82" y="101"/>
                    <a:pt x="113" y="102"/>
                    <a:pt x="74" y="90"/>
                  </a:cubicBezTo>
                  <a:cubicBezTo>
                    <a:pt x="56" y="104"/>
                    <a:pt x="53" y="109"/>
                    <a:pt x="48" y="132"/>
                  </a:cubicBezTo>
                  <a:cubicBezTo>
                    <a:pt x="52" y="163"/>
                    <a:pt x="48" y="161"/>
                    <a:pt x="74" y="167"/>
                  </a:cubicBezTo>
                  <a:cubicBezTo>
                    <a:pt x="92" y="166"/>
                    <a:pt x="110" y="161"/>
                    <a:pt x="128" y="164"/>
                  </a:cubicBezTo>
                  <a:cubicBezTo>
                    <a:pt x="138" y="166"/>
                    <a:pt x="97" y="185"/>
                    <a:pt x="106" y="183"/>
                  </a:cubicBezTo>
                  <a:cubicBezTo>
                    <a:pt x="128" y="178"/>
                    <a:pt x="149" y="168"/>
                    <a:pt x="170" y="160"/>
                  </a:cubicBezTo>
                  <a:cubicBezTo>
                    <a:pt x="187" y="154"/>
                    <a:pt x="221" y="141"/>
                    <a:pt x="221" y="141"/>
                  </a:cubicBezTo>
                  <a:cubicBezTo>
                    <a:pt x="226" y="137"/>
                    <a:pt x="231" y="125"/>
                    <a:pt x="237" y="128"/>
                  </a:cubicBezTo>
                  <a:cubicBezTo>
                    <a:pt x="244" y="132"/>
                    <a:pt x="239" y="143"/>
                    <a:pt x="240" y="151"/>
                  </a:cubicBezTo>
                  <a:cubicBezTo>
                    <a:pt x="244" y="174"/>
                    <a:pt x="251" y="193"/>
                    <a:pt x="256" y="215"/>
                  </a:cubicBezTo>
                  <a:cubicBezTo>
                    <a:pt x="241" y="220"/>
                    <a:pt x="240" y="208"/>
                    <a:pt x="234" y="196"/>
                  </a:cubicBezTo>
                  <a:cubicBezTo>
                    <a:pt x="225" y="145"/>
                    <a:pt x="219" y="98"/>
                    <a:pt x="272" y="90"/>
                  </a:cubicBezTo>
                  <a:cubicBezTo>
                    <a:pt x="296" y="101"/>
                    <a:pt x="311" y="123"/>
                    <a:pt x="327" y="144"/>
                  </a:cubicBezTo>
                  <a:cubicBezTo>
                    <a:pt x="328" y="147"/>
                    <a:pt x="330" y="157"/>
                    <a:pt x="330" y="154"/>
                  </a:cubicBezTo>
                  <a:cubicBezTo>
                    <a:pt x="329" y="142"/>
                    <a:pt x="334" y="125"/>
                    <a:pt x="324" y="119"/>
                  </a:cubicBezTo>
                  <a:cubicBezTo>
                    <a:pt x="305" y="109"/>
                    <a:pt x="281" y="117"/>
                    <a:pt x="260" y="116"/>
                  </a:cubicBezTo>
                  <a:cubicBezTo>
                    <a:pt x="233" y="119"/>
                    <a:pt x="206" y="120"/>
                    <a:pt x="180" y="125"/>
                  </a:cubicBezTo>
                  <a:cubicBezTo>
                    <a:pt x="170" y="127"/>
                    <a:pt x="151" y="138"/>
                    <a:pt x="151" y="138"/>
                  </a:cubicBezTo>
                  <a:cubicBezTo>
                    <a:pt x="142" y="137"/>
                    <a:pt x="133" y="139"/>
                    <a:pt x="125" y="135"/>
                  </a:cubicBezTo>
                  <a:cubicBezTo>
                    <a:pt x="114" y="130"/>
                    <a:pt x="96" y="112"/>
                    <a:pt x="96" y="112"/>
                  </a:cubicBezTo>
                  <a:cubicBezTo>
                    <a:pt x="91" y="88"/>
                    <a:pt x="89" y="83"/>
                    <a:pt x="116" y="87"/>
                  </a:cubicBezTo>
                  <a:cubicBezTo>
                    <a:pt x="130" y="146"/>
                    <a:pt x="131" y="210"/>
                    <a:pt x="157" y="266"/>
                  </a:cubicBezTo>
                  <a:cubicBezTo>
                    <a:pt x="154" y="241"/>
                    <a:pt x="147" y="220"/>
                    <a:pt x="141" y="196"/>
                  </a:cubicBezTo>
                  <a:cubicBezTo>
                    <a:pt x="147" y="138"/>
                    <a:pt x="152" y="160"/>
                    <a:pt x="228" y="167"/>
                  </a:cubicBezTo>
                  <a:cubicBezTo>
                    <a:pt x="274" y="177"/>
                    <a:pt x="303" y="183"/>
                    <a:pt x="349" y="186"/>
                  </a:cubicBezTo>
                  <a:cubicBezTo>
                    <a:pt x="355" y="187"/>
                    <a:pt x="364" y="184"/>
                    <a:pt x="368" y="189"/>
                  </a:cubicBezTo>
                  <a:cubicBezTo>
                    <a:pt x="372" y="194"/>
                    <a:pt x="371" y="205"/>
                    <a:pt x="365" y="208"/>
                  </a:cubicBezTo>
                  <a:cubicBezTo>
                    <a:pt x="361" y="210"/>
                    <a:pt x="345" y="173"/>
                    <a:pt x="343" y="170"/>
                  </a:cubicBezTo>
                  <a:cubicBezTo>
                    <a:pt x="348" y="131"/>
                    <a:pt x="349" y="116"/>
                    <a:pt x="349" y="221"/>
                  </a:cubicBezTo>
                  <a:cubicBezTo>
                    <a:pt x="349" y="237"/>
                    <a:pt x="348" y="189"/>
                    <a:pt x="346" y="173"/>
                  </a:cubicBezTo>
                  <a:cubicBezTo>
                    <a:pt x="345" y="166"/>
                    <a:pt x="342" y="158"/>
                    <a:pt x="340" y="151"/>
                  </a:cubicBezTo>
                  <a:cubicBezTo>
                    <a:pt x="346" y="140"/>
                    <a:pt x="355" y="131"/>
                    <a:pt x="359" y="119"/>
                  </a:cubicBezTo>
                  <a:cubicBezTo>
                    <a:pt x="351" y="84"/>
                    <a:pt x="320" y="54"/>
                    <a:pt x="288" y="39"/>
                  </a:cubicBezTo>
                  <a:cubicBezTo>
                    <a:pt x="257" y="51"/>
                    <a:pt x="248" y="83"/>
                    <a:pt x="215" y="96"/>
                  </a:cubicBezTo>
                  <a:cubicBezTo>
                    <a:pt x="188" y="91"/>
                    <a:pt x="195" y="75"/>
                    <a:pt x="192" y="48"/>
                  </a:cubicBezTo>
                  <a:cubicBezTo>
                    <a:pt x="171" y="49"/>
                    <a:pt x="149" y="48"/>
                    <a:pt x="128" y="52"/>
                  </a:cubicBezTo>
                  <a:cubicBezTo>
                    <a:pt x="112" y="55"/>
                    <a:pt x="129" y="124"/>
                    <a:pt x="135" y="141"/>
                  </a:cubicBezTo>
                  <a:cubicBezTo>
                    <a:pt x="144" y="114"/>
                    <a:pt x="177" y="103"/>
                    <a:pt x="199" y="90"/>
                  </a:cubicBezTo>
                  <a:cubicBezTo>
                    <a:pt x="208" y="85"/>
                    <a:pt x="216" y="79"/>
                    <a:pt x="224" y="74"/>
                  </a:cubicBezTo>
                  <a:cubicBezTo>
                    <a:pt x="227" y="72"/>
                    <a:pt x="234" y="68"/>
                    <a:pt x="234" y="68"/>
                  </a:cubicBezTo>
                  <a:cubicBezTo>
                    <a:pt x="237" y="69"/>
                    <a:pt x="245" y="68"/>
                    <a:pt x="244" y="71"/>
                  </a:cubicBezTo>
                  <a:cubicBezTo>
                    <a:pt x="242" y="76"/>
                    <a:pt x="236" y="76"/>
                    <a:pt x="231" y="77"/>
                  </a:cubicBezTo>
                  <a:cubicBezTo>
                    <a:pt x="199" y="82"/>
                    <a:pt x="167" y="81"/>
                    <a:pt x="135" y="84"/>
                  </a:cubicBezTo>
                  <a:cubicBezTo>
                    <a:pt x="118" y="87"/>
                    <a:pt x="112" y="86"/>
                    <a:pt x="103" y="100"/>
                  </a:cubicBezTo>
                  <a:cubicBezTo>
                    <a:pt x="109" y="131"/>
                    <a:pt x="101" y="120"/>
                    <a:pt x="157" y="119"/>
                  </a:cubicBezTo>
                  <a:cubicBezTo>
                    <a:pt x="200" y="118"/>
                    <a:pt x="242" y="114"/>
                    <a:pt x="285" y="112"/>
                  </a:cubicBezTo>
                  <a:cubicBezTo>
                    <a:pt x="313" y="95"/>
                    <a:pt x="263" y="106"/>
                    <a:pt x="260" y="106"/>
                  </a:cubicBezTo>
                  <a:cubicBezTo>
                    <a:pt x="261" y="91"/>
                    <a:pt x="260" y="76"/>
                    <a:pt x="263" y="61"/>
                  </a:cubicBezTo>
                  <a:cubicBezTo>
                    <a:pt x="264" y="57"/>
                    <a:pt x="272" y="56"/>
                    <a:pt x="272" y="52"/>
                  </a:cubicBezTo>
                  <a:cubicBezTo>
                    <a:pt x="272" y="48"/>
                    <a:pt x="253" y="46"/>
                    <a:pt x="224" y="42"/>
                  </a:cubicBezTo>
                  <a:cubicBezTo>
                    <a:pt x="209" y="40"/>
                    <a:pt x="195" y="40"/>
                    <a:pt x="180" y="39"/>
                  </a:cubicBezTo>
                  <a:cubicBezTo>
                    <a:pt x="208" y="6"/>
                    <a:pt x="181" y="35"/>
                    <a:pt x="288" y="29"/>
                  </a:cubicBezTo>
                  <a:cubicBezTo>
                    <a:pt x="292" y="29"/>
                    <a:pt x="305" y="26"/>
                    <a:pt x="301" y="26"/>
                  </a:cubicBezTo>
                  <a:cubicBezTo>
                    <a:pt x="293" y="26"/>
                    <a:pt x="284" y="28"/>
                    <a:pt x="276" y="29"/>
                  </a:cubicBezTo>
                  <a:cubicBezTo>
                    <a:pt x="245" y="46"/>
                    <a:pt x="232" y="38"/>
                    <a:pt x="189" y="36"/>
                  </a:cubicBezTo>
                  <a:cubicBezTo>
                    <a:pt x="126" y="39"/>
                    <a:pt x="131" y="22"/>
                    <a:pt x="122" y="61"/>
                  </a:cubicBezTo>
                  <a:cubicBezTo>
                    <a:pt x="123" y="72"/>
                    <a:pt x="120" y="84"/>
                    <a:pt x="125" y="93"/>
                  </a:cubicBezTo>
                  <a:cubicBezTo>
                    <a:pt x="127" y="97"/>
                    <a:pt x="132" y="87"/>
                    <a:pt x="135" y="84"/>
                  </a:cubicBezTo>
                  <a:cubicBezTo>
                    <a:pt x="170" y="43"/>
                    <a:pt x="114" y="101"/>
                    <a:pt x="157" y="58"/>
                  </a:cubicBezTo>
                  <a:cubicBezTo>
                    <a:pt x="158" y="54"/>
                    <a:pt x="164" y="48"/>
                    <a:pt x="160" y="45"/>
                  </a:cubicBezTo>
                  <a:cubicBezTo>
                    <a:pt x="156" y="42"/>
                    <a:pt x="125" y="55"/>
                    <a:pt x="125" y="55"/>
                  </a:cubicBezTo>
                  <a:cubicBezTo>
                    <a:pt x="98" y="66"/>
                    <a:pt x="70" y="74"/>
                    <a:pt x="42" y="84"/>
                  </a:cubicBezTo>
                  <a:cubicBezTo>
                    <a:pt x="70" y="97"/>
                    <a:pt x="98" y="83"/>
                    <a:pt x="125" y="74"/>
                  </a:cubicBezTo>
                  <a:cubicBezTo>
                    <a:pt x="126" y="71"/>
                    <a:pt x="131" y="64"/>
                    <a:pt x="128" y="64"/>
                  </a:cubicBezTo>
                  <a:cubicBezTo>
                    <a:pt x="112" y="64"/>
                    <a:pt x="107" y="76"/>
                    <a:pt x="103" y="87"/>
                  </a:cubicBezTo>
                  <a:cubicBezTo>
                    <a:pt x="102" y="91"/>
                    <a:pt x="96" y="98"/>
                    <a:pt x="100" y="100"/>
                  </a:cubicBezTo>
                  <a:cubicBezTo>
                    <a:pt x="104" y="103"/>
                    <a:pt x="108" y="95"/>
                    <a:pt x="112" y="93"/>
                  </a:cubicBezTo>
                  <a:cubicBezTo>
                    <a:pt x="118" y="69"/>
                    <a:pt x="110" y="47"/>
                    <a:pt x="116" y="23"/>
                  </a:cubicBezTo>
                  <a:cubicBezTo>
                    <a:pt x="221" y="25"/>
                    <a:pt x="322" y="34"/>
                    <a:pt x="426" y="42"/>
                  </a:cubicBezTo>
                  <a:cubicBezTo>
                    <a:pt x="458" y="59"/>
                    <a:pt x="456" y="76"/>
                    <a:pt x="429" y="103"/>
                  </a:cubicBezTo>
                  <a:cubicBezTo>
                    <a:pt x="400" y="99"/>
                    <a:pt x="370" y="101"/>
                    <a:pt x="343" y="90"/>
                  </a:cubicBezTo>
                  <a:cubicBezTo>
                    <a:pt x="322" y="81"/>
                    <a:pt x="311" y="57"/>
                    <a:pt x="292" y="45"/>
                  </a:cubicBezTo>
                  <a:cubicBezTo>
                    <a:pt x="279" y="36"/>
                    <a:pt x="262" y="34"/>
                    <a:pt x="247" y="29"/>
                  </a:cubicBezTo>
                  <a:cubicBezTo>
                    <a:pt x="233" y="15"/>
                    <a:pt x="210" y="0"/>
                    <a:pt x="250" y="16"/>
                  </a:cubicBezTo>
                  <a:cubicBezTo>
                    <a:pt x="269" y="65"/>
                    <a:pt x="277" y="143"/>
                    <a:pt x="215" y="157"/>
                  </a:cubicBezTo>
                  <a:cubicBezTo>
                    <a:pt x="195" y="147"/>
                    <a:pt x="160" y="119"/>
                    <a:pt x="160" y="119"/>
                  </a:cubicBezTo>
                  <a:cubicBezTo>
                    <a:pt x="149" y="101"/>
                    <a:pt x="152" y="111"/>
                    <a:pt x="173" y="116"/>
                  </a:cubicBezTo>
                  <a:cubicBezTo>
                    <a:pt x="184" y="119"/>
                    <a:pt x="194" y="120"/>
                    <a:pt x="205" y="122"/>
                  </a:cubicBezTo>
                  <a:cubicBezTo>
                    <a:pt x="200" y="124"/>
                    <a:pt x="194" y="125"/>
                    <a:pt x="189" y="128"/>
                  </a:cubicBezTo>
                  <a:cubicBezTo>
                    <a:pt x="182" y="132"/>
                    <a:pt x="170" y="144"/>
                    <a:pt x="170" y="14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928" name="Freeform 47"/>
            <p:cNvSpPr>
              <a:spLocks/>
            </p:cNvSpPr>
            <p:nvPr/>
          </p:nvSpPr>
          <p:spPr bwMode="auto">
            <a:xfrm>
              <a:off x="4158" y="2395"/>
              <a:ext cx="356" cy="293"/>
            </a:xfrm>
            <a:custGeom>
              <a:avLst/>
              <a:gdLst>
                <a:gd name="T0" fmla="*/ 3 w 458"/>
                <a:gd name="T1" fmla="*/ 427 h 282"/>
                <a:gd name="T2" fmla="*/ 2 w 458"/>
                <a:gd name="T3" fmla="*/ 412 h 282"/>
                <a:gd name="T4" fmla="*/ 3 w 458"/>
                <a:gd name="T5" fmla="*/ 455 h 282"/>
                <a:gd name="T6" fmla="*/ 2 w 458"/>
                <a:gd name="T7" fmla="*/ 445 h 282"/>
                <a:gd name="T8" fmla="*/ 2 w 458"/>
                <a:gd name="T9" fmla="*/ 427 h 282"/>
                <a:gd name="T10" fmla="*/ 2 w 458"/>
                <a:gd name="T11" fmla="*/ 445 h 282"/>
                <a:gd name="T12" fmla="*/ 4 w 458"/>
                <a:gd name="T13" fmla="*/ 530 h 282"/>
                <a:gd name="T14" fmla="*/ 2 w 458"/>
                <a:gd name="T15" fmla="*/ 412 h 282"/>
                <a:gd name="T16" fmla="*/ 2 w 458"/>
                <a:gd name="T17" fmla="*/ 423 h 282"/>
                <a:gd name="T18" fmla="*/ 2 w 458"/>
                <a:gd name="T19" fmla="*/ 473 h 282"/>
                <a:gd name="T20" fmla="*/ 2 w 458"/>
                <a:gd name="T21" fmla="*/ 198 h 282"/>
                <a:gd name="T22" fmla="*/ 2 w 458"/>
                <a:gd name="T23" fmla="*/ 325 h 282"/>
                <a:gd name="T24" fmla="*/ 2 w 458"/>
                <a:gd name="T25" fmla="*/ 276 h 282"/>
                <a:gd name="T26" fmla="*/ 2 w 458"/>
                <a:gd name="T27" fmla="*/ 222 h 282"/>
                <a:gd name="T28" fmla="*/ 4 w 458"/>
                <a:gd name="T29" fmla="*/ 174 h 282"/>
                <a:gd name="T30" fmla="*/ 3 w 458"/>
                <a:gd name="T31" fmla="*/ 305 h 282"/>
                <a:gd name="T32" fmla="*/ 2 w 458"/>
                <a:gd name="T33" fmla="*/ 262 h 282"/>
                <a:gd name="T34" fmla="*/ 2 w 458"/>
                <a:gd name="T35" fmla="*/ 530 h 282"/>
                <a:gd name="T36" fmla="*/ 4 w 458"/>
                <a:gd name="T37" fmla="*/ 437 h 282"/>
                <a:gd name="T38" fmla="*/ 3 w 458"/>
                <a:gd name="T39" fmla="*/ 238 h 282"/>
                <a:gd name="T40" fmla="*/ 3 w 458"/>
                <a:gd name="T41" fmla="*/ 256 h 282"/>
                <a:gd name="T42" fmla="*/ 2 w 458"/>
                <a:gd name="T43" fmla="*/ 181 h 282"/>
                <a:gd name="T44" fmla="*/ 2 w 458"/>
                <a:gd name="T45" fmla="*/ 325 h 282"/>
                <a:gd name="T46" fmla="*/ 2 w 458"/>
                <a:gd name="T47" fmla="*/ 279 h 282"/>
                <a:gd name="T48" fmla="*/ 2 w 458"/>
                <a:gd name="T49" fmla="*/ 427 h 282"/>
                <a:gd name="T50" fmla="*/ 3 w 458"/>
                <a:gd name="T51" fmla="*/ 288 h 282"/>
                <a:gd name="T52" fmla="*/ 2 w 458"/>
                <a:gd name="T53" fmla="*/ 231 h 282"/>
                <a:gd name="T54" fmla="*/ 2 w 458"/>
                <a:gd name="T55" fmla="*/ 268 h 282"/>
                <a:gd name="T56" fmla="*/ 2 w 458"/>
                <a:gd name="T57" fmla="*/ 530 h 282"/>
                <a:gd name="T58" fmla="*/ 4 w 458"/>
                <a:gd name="T59" fmla="*/ 369 h 282"/>
                <a:gd name="T60" fmla="*/ 4 w 458"/>
                <a:gd name="T61" fmla="*/ 338 h 282"/>
                <a:gd name="T62" fmla="*/ 3 w 458"/>
                <a:gd name="T63" fmla="*/ 300 h 282"/>
                <a:gd name="T64" fmla="*/ 2 w 458"/>
                <a:gd name="T65" fmla="*/ 191 h 282"/>
                <a:gd name="T66" fmla="*/ 2 w 458"/>
                <a:gd name="T67" fmla="*/ 279 h 282"/>
                <a:gd name="T68" fmla="*/ 2 w 458"/>
                <a:gd name="T69" fmla="*/ 136 h 282"/>
                <a:gd name="T70" fmla="*/ 2 w 458"/>
                <a:gd name="T71" fmla="*/ 167 h 282"/>
                <a:gd name="T72" fmla="*/ 3 w 458"/>
                <a:gd name="T73" fmla="*/ 222 h 282"/>
                <a:gd name="T74" fmla="*/ 3 w 458"/>
                <a:gd name="T75" fmla="*/ 102 h 282"/>
                <a:gd name="T76" fmla="*/ 3 w 458"/>
                <a:gd name="T77" fmla="*/ 55 h 282"/>
                <a:gd name="T78" fmla="*/ 2 w 458"/>
                <a:gd name="T79" fmla="*/ 71 h 282"/>
                <a:gd name="T80" fmla="*/ 2 w 458"/>
                <a:gd name="T81" fmla="*/ 167 h 282"/>
                <a:gd name="T82" fmla="*/ 2 w 458"/>
                <a:gd name="T83" fmla="*/ 108 h 282"/>
                <a:gd name="T84" fmla="*/ 2 w 458"/>
                <a:gd name="T85" fmla="*/ 128 h 282"/>
                <a:gd name="T86" fmla="*/ 2 w 458"/>
                <a:gd name="T87" fmla="*/ 186 h 282"/>
                <a:gd name="T88" fmla="*/ 4 w 458"/>
                <a:gd name="T89" fmla="*/ 204 h 282"/>
                <a:gd name="T90" fmla="*/ 2 w 458"/>
                <a:gd name="T91" fmla="*/ 55 h 282"/>
                <a:gd name="T92" fmla="*/ 2 w 458"/>
                <a:gd name="T93" fmla="*/ 238 h 282"/>
                <a:gd name="T94" fmla="*/ 2 w 458"/>
                <a:gd name="T95" fmla="*/ 256 h 2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58"/>
                <a:gd name="T145" fmla="*/ 0 h 282"/>
                <a:gd name="T146" fmla="*/ 458 w 458"/>
                <a:gd name="T147" fmla="*/ 282 h 28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58" h="282">
                  <a:moveTo>
                    <a:pt x="138" y="167"/>
                  </a:moveTo>
                  <a:cubicBezTo>
                    <a:pt x="345" y="195"/>
                    <a:pt x="262" y="182"/>
                    <a:pt x="388" y="202"/>
                  </a:cubicBezTo>
                  <a:cubicBezTo>
                    <a:pt x="379" y="225"/>
                    <a:pt x="387" y="213"/>
                    <a:pt x="340" y="215"/>
                  </a:cubicBezTo>
                  <a:cubicBezTo>
                    <a:pt x="273" y="217"/>
                    <a:pt x="205" y="219"/>
                    <a:pt x="138" y="221"/>
                  </a:cubicBezTo>
                  <a:cubicBezTo>
                    <a:pt x="137" y="218"/>
                    <a:pt x="134" y="215"/>
                    <a:pt x="135" y="212"/>
                  </a:cubicBezTo>
                  <a:cubicBezTo>
                    <a:pt x="136" y="209"/>
                    <a:pt x="147" y="210"/>
                    <a:pt x="144" y="208"/>
                  </a:cubicBezTo>
                  <a:cubicBezTo>
                    <a:pt x="139" y="204"/>
                    <a:pt x="131" y="206"/>
                    <a:pt x="125" y="205"/>
                  </a:cubicBezTo>
                  <a:cubicBezTo>
                    <a:pt x="187" y="182"/>
                    <a:pt x="162" y="192"/>
                    <a:pt x="276" y="199"/>
                  </a:cubicBezTo>
                  <a:cubicBezTo>
                    <a:pt x="295" y="205"/>
                    <a:pt x="346" y="215"/>
                    <a:pt x="304" y="228"/>
                  </a:cubicBezTo>
                  <a:cubicBezTo>
                    <a:pt x="271" y="221"/>
                    <a:pt x="277" y="207"/>
                    <a:pt x="301" y="189"/>
                  </a:cubicBezTo>
                  <a:cubicBezTo>
                    <a:pt x="306" y="194"/>
                    <a:pt x="318" y="198"/>
                    <a:pt x="317" y="205"/>
                  </a:cubicBezTo>
                  <a:cubicBezTo>
                    <a:pt x="316" y="216"/>
                    <a:pt x="270" y="223"/>
                    <a:pt x="263" y="224"/>
                  </a:cubicBezTo>
                  <a:cubicBezTo>
                    <a:pt x="206" y="216"/>
                    <a:pt x="151" y="203"/>
                    <a:pt x="96" y="186"/>
                  </a:cubicBezTo>
                  <a:cubicBezTo>
                    <a:pt x="81" y="176"/>
                    <a:pt x="89" y="168"/>
                    <a:pt x="103" y="164"/>
                  </a:cubicBezTo>
                  <a:cubicBezTo>
                    <a:pt x="112" y="187"/>
                    <a:pt x="102" y="195"/>
                    <a:pt x="90" y="215"/>
                  </a:cubicBezTo>
                  <a:cubicBezTo>
                    <a:pt x="86" y="239"/>
                    <a:pt x="89" y="246"/>
                    <a:pt x="106" y="263"/>
                  </a:cubicBezTo>
                  <a:cubicBezTo>
                    <a:pt x="141" y="259"/>
                    <a:pt x="153" y="252"/>
                    <a:pt x="180" y="231"/>
                  </a:cubicBezTo>
                  <a:cubicBezTo>
                    <a:pt x="185" y="223"/>
                    <a:pt x="205" y="180"/>
                    <a:pt x="189" y="224"/>
                  </a:cubicBezTo>
                  <a:cubicBezTo>
                    <a:pt x="192" y="255"/>
                    <a:pt x="201" y="273"/>
                    <a:pt x="231" y="282"/>
                  </a:cubicBezTo>
                  <a:cubicBezTo>
                    <a:pt x="289" y="261"/>
                    <a:pt x="337" y="251"/>
                    <a:pt x="400" y="247"/>
                  </a:cubicBezTo>
                  <a:cubicBezTo>
                    <a:pt x="390" y="267"/>
                    <a:pt x="389" y="276"/>
                    <a:pt x="368" y="266"/>
                  </a:cubicBezTo>
                  <a:cubicBezTo>
                    <a:pt x="349" y="241"/>
                    <a:pt x="348" y="210"/>
                    <a:pt x="314" y="202"/>
                  </a:cubicBezTo>
                  <a:cubicBezTo>
                    <a:pt x="291" y="209"/>
                    <a:pt x="282" y="226"/>
                    <a:pt x="260" y="234"/>
                  </a:cubicBezTo>
                  <a:cubicBezTo>
                    <a:pt x="221" y="231"/>
                    <a:pt x="220" y="227"/>
                    <a:pt x="192" y="208"/>
                  </a:cubicBezTo>
                  <a:cubicBezTo>
                    <a:pt x="234" y="198"/>
                    <a:pt x="277" y="203"/>
                    <a:pt x="320" y="205"/>
                  </a:cubicBezTo>
                  <a:cubicBezTo>
                    <a:pt x="316" y="233"/>
                    <a:pt x="307" y="231"/>
                    <a:pt x="282" y="237"/>
                  </a:cubicBezTo>
                  <a:cubicBezTo>
                    <a:pt x="257" y="231"/>
                    <a:pt x="257" y="227"/>
                    <a:pt x="240" y="212"/>
                  </a:cubicBezTo>
                  <a:cubicBezTo>
                    <a:pt x="232" y="177"/>
                    <a:pt x="271" y="216"/>
                    <a:pt x="282" y="224"/>
                  </a:cubicBezTo>
                  <a:cubicBezTo>
                    <a:pt x="284" y="227"/>
                    <a:pt x="301" y="250"/>
                    <a:pt x="279" y="250"/>
                  </a:cubicBezTo>
                  <a:cubicBezTo>
                    <a:pt x="230" y="251"/>
                    <a:pt x="181" y="241"/>
                    <a:pt x="132" y="237"/>
                  </a:cubicBezTo>
                  <a:cubicBezTo>
                    <a:pt x="91" y="224"/>
                    <a:pt x="41" y="217"/>
                    <a:pt x="16" y="180"/>
                  </a:cubicBezTo>
                  <a:cubicBezTo>
                    <a:pt x="0" y="112"/>
                    <a:pt x="41" y="94"/>
                    <a:pt x="96" y="87"/>
                  </a:cubicBezTo>
                  <a:cubicBezTo>
                    <a:pt x="105" y="91"/>
                    <a:pt x="115" y="94"/>
                    <a:pt x="122" y="100"/>
                  </a:cubicBezTo>
                  <a:cubicBezTo>
                    <a:pt x="128" y="105"/>
                    <a:pt x="128" y="115"/>
                    <a:pt x="135" y="119"/>
                  </a:cubicBezTo>
                  <a:cubicBezTo>
                    <a:pt x="170" y="140"/>
                    <a:pt x="213" y="139"/>
                    <a:pt x="247" y="160"/>
                  </a:cubicBezTo>
                  <a:cubicBezTo>
                    <a:pt x="244" y="163"/>
                    <a:pt x="234" y="177"/>
                    <a:pt x="228" y="164"/>
                  </a:cubicBezTo>
                  <a:cubicBezTo>
                    <a:pt x="222" y="152"/>
                    <a:pt x="257" y="145"/>
                    <a:pt x="260" y="144"/>
                  </a:cubicBezTo>
                  <a:cubicBezTo>
                    <a:pt x="253" y="178"/>
                    <a:pt x="247" y="174"/>
                    <a:pt x="212" y="167"/>
                  </a:cubicBezTo>
                  <a:cubicBezTo>
                    <a:pt x="200" y="155"/>
                    <a:pt x="196" y="153"/>
                    <a:pt x="205" y="138"/>
                  </a:cubicBezTo>
                  <a:cubicBezTo>
                    <a:pt x="249" y="145"/>
                    <a:pt x="291" y="147"/>
                    <a:pt x="324" y="180"/>
                  </a:cubicBezTo>
                  <a:cubicBezTo>
                    <a:pt x="337" y="233"/>
                    <a:pt x="321" y="222"/>
                    <a:pt x="285" y="208"/>
                  </a:cubicBezTo>
                  <a:cubicBezTo>
                    <a:pt x="264" y="187"/>
                    <a:pt x="210" y="137"/>
                    <a:pt x="196" y="112"/>
                  </a:cubicBezTo>
                  <a:cubicBezTo>
                    <a:pt x="185" y="92"/>
                    <a:pt x="176" y="48"/>
                    <a:pt x="176" y="48"/>
                  </a:cubicBezTo>
                  <a:cubicBezTo>
                    <a:pt x="211" y="27"/>
                    <a:pt x="329" y="57"/>
                    <a:pt x="372" y="64"/>
                  </a:cubicBezTo>
                  <a:cubicBezTo>
                    <a:pt x="384" y="74"/>
                    <a:pt x="381" y="76"/>
                    <a:pt x="372" y="87"/>
                  </a:cubicBezTo>
                  <a:cubicBezTo>
                    <a:pt x="298" y="82"/>
                    <a:pt x="224" y="73"/>
                    <a:pt x="151" y="61"/>
                  </a:cubicBezTo>
                  <a:cubicBezTo>
                    <a:pt x="121" y="74"/>
                    <a:pt x="99" y="115"/>
                    <a:pt x="144" y="132"/>
                  </a:cubicBezTo>
                  <a:cubicBezTo>
                    <a:pt x="194" y="150"/>
                    <a:pt x="252" y="151"/>
                    <a:pt x="304" y="154"/>
                  </a:cubicBezTo>
                  <a:cubicBezTo>
                    <a:pt x="311" y="153"/>
                    <a:pt x="319" y="156"/>
                    <a:pt x="324" y="151"/>
                  </a:cubicBezTo>
                  <a:cubicBezTo>
                    <a:pt x="327" y="148"/>
                    <a:pt x="321" y="142"/>
                    <a:pt x="317" y="141"/>
                  </a:cubicBezTo>
                  <a:cubicBezTo>
                    <a:pt x="301" y="136"/>
                    <a:pt x="245" y="133"/>
                    <a:pt x="228" y="132"/>
                  </a:cubicBezTo>
                  <a:cubicBezTo>
                    <a:pt x="192" y="125"/>
                    <a:pt x="204" y="115"/>
                    <a:pt x="224" y="93"/>
                  </a:cubicBezTo>
                  <a:cubicBezTo>
                    <a:pt x="246" y="134"/>
                    <a:pt x="252" y="204"/>
                    <a:pt x="228" y="247"/>
                  </a:cubicBezTo>
                  <a:cubicBezTo>
                    <a:pt x="217" y="267"/>
                    <a:pt x="165" y="265"/>
                    <a:pt x="157" y="266"/>
                  </a:cubicBezTo>
                  <a:cubicBezTo>
                    <a:pt x="107" y="257"/>
                    <a:pt x="107" y="245"/>
                    <a:pt x="96" y="199"/>
                  </a:cubicBezTo>
                  <a:cubicBezTo>
                    <a:pt x="128" y="121"/>
                    <a:pt x="176" y="163"/>
                    <a:pt x="276" y="170"/>
                  </a:cubicBezTo>
                  <a:cubicBezTo>
                    <a:pt x="329" y="182"/>
                    <a:pt x="390" y="188"/>
                    <a:pt x="436" y="218"/>
                  </a:cubicBezTo>
                  <a:cubicBezTo>
                    <a:pt x="443" y="241"/>
                    <a:pt x="430" y="247"/>
                    <a:pt x="410" y="250"/>
                  </a:cubicBezTo>
                  <a:cubicBezTo>
                    <a:pt x="329" y="242"/>
                    <a:pt x="293" y="248"/>
                    <a:pt x="253" y="173"/>
                  </a:cubicBezTo>
                  <a:cubicBezTo>
                    <a:pt x="245" y="110"/>
                    <a:pt x="227" y="115"/>
                    <a:pt x="295" y="119"/>
                  </a:cubicBezTo>
                  <a:cubicBezTo>
                    <a:pt x="315" y="123"/>
                    <a:pt x="382" y="128"/>
                    <a:pt x="356" y="148"/>
                  </a:cubicBezTo>
                  <a:cubicBezTo>
                    <a:pt x="347" y="139"/>
                    <a:pt x="345" y="130"/>
                    <a:pt x="340" y="119"/>
                  </a:cubicBezTo>
                  <a:cubicBezTo>
                    <a:pt x="355" y="101"/>
                    <a:pt x="335" y="125"/>
                    <a:pt x="327" y="128"/>
                  </a:cubicBezTo>
                  <a:cubicBezTo>
                    <a:pt x="322" y="114"/>
                    <a:pt x="311" y="116"/>
                    <a:pt x="327" y="106"/>
                  </a:cubicBezTo>
                  <a:cubicBezTo>
                    <a:pt x="342" y="155"/>
                    <a:pt x="158" y="113"/>
                    <a:pt x="148" y="112"/>
                  </a:cubicBezTo>
                  <a:cubicBezTo>
                    <a:pt x="82" y="101"/>
                    <a:pt x="113" y="102"/>
                    <a:pt x="74" y="90"/>
                  </a:cubicBezTo>
                  <a:cubicBezTo>
                    <a:pt x="56" y="104"/>
                    <a:pt x="53" y="109"/>
                    <a:pt x="48" y="132"/>
                  </a:cubicBezTo>
                  <a:cubicBezTo>
                    <a:pt x="52" y="163"/>
                    <a:pt x="48" y="161"/>
                    <a:pt x="74" y="167"/>
                  </a:cubicBezTo>
                  <a:cubicBezTo>
                    <a:pt x="92" y="166"/>
                    <a:pt x="110" y="161"/>
                    <a:pt x="128" y="164"/>
                  </a:cubicBezTo>
                  <a:cubicBezTo>
                    <a:pt x="138" y="166"/>
                    <a:pt x="97" y="185"/>
                    <a:pt x="106" y="183"/>
                  </a:cubicBezTo>
                  <a:cubicBezTo>
                    <a:pt x="128" y="178"/>
                    <a:pt x="149" y="168"/>
                    <a:pt x="170" y="160"/>
                  </a:cubicBezTo>
                  <a:cubicBezTo>
                    <a:pt x="187" y="154"/>
                    <a:pt x="221" y="141"/>
                    <a:pt x="221" y="141"/>
                  </a:cubicBezTo>
                  <a:cubicBezTo>
                    <a:pt x="226" y="137"/>
                    <a:pt x="231" y="125"/>
                    <a:pt x="237" y="128"/>
                  </a:cubicBezTo>
                  <a:cubicBezTo>
                    <a:pt x="244" y="132"/>
                    <a:pt x="239" y="143"/>
                    <a:pt x="240" y="151"/>
                  </a:cubicBezTo>
                  <a:cubicBezTo>
                    <a:pt x="244" y="174"/>
                    <a:pt x="251" y="193"/>
                    <a:pt x="256" y="215"/>
                  </a:cubicBezTo>
                  <a:cubicBezTo>
                    <a:pt x="241" y="220"/>
                    <a:pt x="240" y="208"/>
                    <a:pt x="234" y="196"/>
                  </a:cubicBezTo>
                  <a:cubicBezTo>
                    <a:pt x="225" y="145"/>
                    <a:pt x="219" y="98"/>
                    <a:pt x="272" y="90"/>
                  </a:cubicBezTo>
                  <a:cubicBezTo>
                    <a:pt x="296" y="101"/>
                    <a:pt x="311" y="123"/>
                    <a:pt x="327" y="144"/>
                  </a:cubicBezTo>
                  <a:cubicBezTo>
                    <a:pt x="328" y="147"/>
                    <a:pt x="330" y="157"/>
                    <a:pt x="330" y="154"/>
                  </a:cubicBezTo>
                  <a:cubicBezTo>
                    <a:pt x="329" y="142"/>
                    <a:pt x="334" y="125"/>
                    <a:pt x="324" y="119"/>
                  </a:cubicBezTo>
                  <a:cubicBezTo>
                    <a:pt x="305" y="109"/>
                    <a:pt x="281" y="117"/>
                    <a:pt x="260" y="116"/>
                  </a:cubicBezTo>
                  <a:cubicBezTo>
                    <a:pt x="233" y="119"/>
                    <a:pt x="206" y="120"/>
                    <a:pt x="180" y="125"/>
                  </a:cubicBezTo>
                  <a:cubicBezTo>
                    <a:pt x="170" y="127"/>
                    <a:pt x="151" y="138"/>
                    <a:pt x="151" y="138"/>
                  </a:cubicBezTo>
                  <a:cubicBezTo>
                    <a:pt x="142" y="137"/>
                    <a:pt x="133" y="139"/>
                    <a:pt x="125" y="135"/>
                  </a:cubicBezTo>
                  <a:cubicBezTo>
                    <a:pt x="114" y="130"/>
                    <a:pt x="96" y="112"/>
                    <a:pt x="96" y="112"/>
                  </a:cubicBezTo>
                  <a:cubicBezTo>
                    <a:pt x="91" y="88"/>
                    <a:pt x="89" y="83"/>
                    <a:pt x="116" y="87"/>
                  </a:cubicBezTo>
                  <a:cubicBezTo>
                    <a:pt x="130" y="146"/>
                    <a:pt x="131" y="210"/>
                    <a:pt x="157" y="266"/>
                  </a:cubicBezTo>
                  <a:cubicBezTo>
                    <a:pt x="154" y="241"/>
                    <a:pt x="147" y="220"/>
                    <a:pt x="141" y="196"/>
                  </a:cubicBezTo>
                  <a:cubicBezTo>
                    <a:pt x="147" y="138"/>
                    <a:pt x="152" y="160"/>
                    <a:pt x="228" y="167"/>
                  </a:cubicBezTo>
                  <a:cubicBezTo>
                    <a:pt x="274" y="177"/>
                    <a:pt x="303" y="183"/>
                    <a:pt x="349" y="186"/>
                  </a:cubicBezTo>
                  <a:cubicBezTo>
                    <a:pt x="355" y="187"/>
                    <a:pt x="364" y="184"/>
                    <a:pt x="368" y="189"/>
                  </a:cubicBezTo>
                  <a:cubicBezTo>
                    <a:pt x="372" y="194"/>
                    <a:pt x="371" y="205"/>
                    <a:pt x="365" y="208"/>
                  </a:cubicBezTo>
                  <a:cubicBezTo>
                    <a:pt x="361" y="210"/>
                    <a:pt x="345" y="173"/>
                    <a:pt x="343" y="170"/>
                  </a:cubicBezTo>
                  <a:cubicBezTo>
                    <a:pt x="348" y="131"/>
                    <a:pt x="349" y="116"/>
                    <a:pt x="349" y="221"/>
                  </a:cubicBezTo>
                  <a:cubicBezTo>
                    <a:pt x="349" y="237"/>
                    <a:pt x="348" y="189"/>
                    <a:pt x="346" y="173"/>
                  </a:cubicBezTo>
                  <a:cubicBezTo>
                    <a:pt x="345" y="166"/>
                    <a:pt x="342" y="158"/>
                    <a:pt x="340" y="151"/>
                  </a:cubicBezTo>
                  <a:cubicBezTo>
                    <a:pt x="346" y="140"/>
                    <a:pt x="355" y="131"/>
                    <a:pt x="359" y="119"/>
                  </a:cubicBezTo>
                  <a:cubicBezTo>
                    <a:pt x="351" y="84"/>
                    <a:pt x="320" y="54"/>
                    <a:pt x="288" y="39"/>
                  </a:cubicBezTo>
                  <a:cubicBezTo>
                    <a:pt x="257" y="51"/>
                    <a:pt x="248" y="83"/>
                    <a:pt x="215" y="96"/>
                  </a:cubicBezTo>
                  <a:cubicBezTo>
                    <a:pt x="188" y="91"/>
                    <a:pt x="195" y="75"/>
                    <a:pt x="192" y="48"/>
                  </a:cubicBezTo>
                  <a:cubicBezTo>
                    <a:pt x="171" y="49"/>
                    <a:pt x="149" y="48"/>
                    <a:pt x="128" y="52"/>
                  </a:cubicBezTo>
                  <a:cubicBezTo>
                    <a:pt x="112" y="55"/>
                    <a:pt x="129" y="124"/>
                    <a:pt x="135" y="141"/>
                  </a:cubicBezTo>
                  <a:cubicBezTo>
                    <a:pt x="144" y="114"/>
                    <a:pt x="177" y="103"/>
                    <a:pt x="199" y="90"/>
                  </a:cubicBezTo>
                  <a:cubicBezTo>
                    <a:pt x="208" y="85"/>
                    <a:pt x="216" y="79"/>
                    <a:pt x="224" y="74"/>
                  </a:cubicBezTo>
                  <a:cubicBezTo>
                    <a:pt x="227" y="72"/>
                    <a:pt x="234" y="68"/>
                    <a:pt x="234" y="68"/>
                  </a:cubicBezTo>
                  <a:cubicBezTo>
                    <a:pt x="237" y="69"/>
                    <a:pt x="245" y="68"/>
                    <a:pt x="244" y="71"/>
                  </a:cubicBezTo>
                  <a:cubicBezTo>
                    <a:pt x="242" y="76"/>
                    <a:pt x="236" y="76"/>
                    <a:pt x="231" y="77"/>
                  </a:cubicBezTo>
                  <a:cubicBezTo>
                    <a:pt x="199" y="82"/>
                    <a:pt x="167" y="81"/>
                    <a:pt x="135" y="84"/>
                  </a:cubicBezTo>
                  <a:cubicBezTo>
                    <a:pt x="118" y="87"/>
                    <a:pt x="112" y="86"/>
                    <a:pt x="103" y="100"/>
                  </a:cubicBezTo>
                  <a:cubicBezTo>
                    <a:pt x="109" y="131"/>
                    <a:pt x="101" y="120"/>
                    <a:pt x="157" y="119"/>
                  </a:cubicBezTo>
                  <a:cubicBezTo>
                    <a:pt x="200" y="118"/>
                    <a:pt x="242" y="114"/>
                    <a:pt x="285" y="112"/>
                  </a:cubicBezTo>
                  <a:cubicBezTo>
                    <a:pt x="313" y="95"/>
                    <a:pt x="263" y="106"/>
                    <a:pt x="260" y="106"/>
                  </a:cubicBezTo>
                  <a:cubicBezTo>
                    <a:pt x="261" y="91"/>
                    <a:pt x="260" y="76"/>
                    <a:pt x="263" y="61"/>
                  </a:cubicBezTo>
                  <a:cubicBezTo>
                    <a:pt x="264" y="57"/>
                    <a:pt x="272" y="56"/>
                    <a:pt x="272" y="52"/>
                  </a:cubicBezTo>
                  <a:cubicBezTo>
                    <a:pt x="272" y="48"/>
                    <a:pt x="253" y="46"/>
                    <a:pt x="224" y="42"/>
                  </a:cubicBezTo>
                  <a:cubicBezTo>
                    <a:pt x="209" y="40"/>
                    <a:pt x="195" y="40"/>
                    <a:pt x="180" y="39"/>
                  </a:cubicBezTo>
                  <a:cubicBezTo>
                    <a:pt x="208" y="6"/>
                    <a:pt x="181" y="35"/>
                    <a:pt x="288" y="29"/>
                  </a:cubicBezTo>
                  <a:cubicBezTo>
                    <a:pt x="292" y="29"/>
                    <a:pt x="305" y="26"/>
                    <a:pt x="301" y="26"/>
                  </a:cubicBezTo>
                  <a:cubicBezTo>
                    <a:pt x="293" y="26"/>
                    <a:pt x="284" y="28"/>
                    <a:pt x="276" y="29"/>
                  </a:cubicBezTo>
                  <a:cubicBezTo>
                    <a:pt x="245" y="46"/>
                    <a:pt x="232" y="38"/>
                    <a:pt x="189" y="36"/>
                  </a:cubicBezTo>
                  <a:cubicBezTo>
                    <a:pt x="126" y="39"/>
                    <a:pt x="131" y="22"/>
                    <a:pt x="122" y="61"/>
                  </a:cubicBezTo>
                  <a:cubicBezTo>
                    <a:pt x="123" y="72"/>
                    <a:pt x="120" y="84"/>
                    <a:pt x="125" y="93"/>
                  </a:cubicBezTo>
                  <a:cubicBezTo>
                    <a:pt x="127" y="97"/>
                    <a:pt x="132" y="87"/>
                    <a:pt x="135" y="84"/>
                  </a:cubicBezTo>
                  <a:cubicBezTo>
                    <a:pt x="170" y="43"/>
                    <a:pt x="114" y="101"/>
                    <a:pt x="157" y="58"/>
                  </a:cubicBezTo>
                  <a:cubicBezTo>
                    <a:pt x="158" y="54"/>
                    <a:pt x="164" y="48"/>
                    <a:pt x="160" y="45"/>
                  </a:cubicBezTo>
                  <a:cubicBezTo>
                    <a:pt x="156" y="42"/>
                    <a:pt x="125" y="55"/>
                    <a:pt x="125" y="55"/>
                  </a:cubicBezTo>
                  <a:cubicBezTo>
                    <a:pt x="98" y="66"/>
                    <a:pt x="70" y="74"/>
                    <a:pt x="42" y="84"/>
                  </a:cubicBezTo>
                  <a:cubicBezTo>
                    <a:pt x="70" y="97"/>
                    <a:pt x="98" y="83"/>
                    <a:pt x="125" y="74"/>
                  </a:cubicBezTo>
                  <a:cubicBezTo>
                    <a:pt x="126" y="71"/>
                    <a:pt x="131" y="64"/>
                    <a:pt x="128" y="64"/>
                  </a:cubicBezTo>
                  <a:cubicBezTo>
                    <a:pt x="112" y="64"/>
                    <a:pt x="107" y="76"/>
                    <a:pt x="103" y="87"/>
                  </a:cubicBezTo>
                  <a:cubicBezTo>
                    <a:pt x="102" y="91"/>
                    <a:pt x="96" y="98"/>
                    <a:pt x="100" y="100"/>
                  </a:cubicBezTo>
                  <a:cubicBezTo>
                    <a:pt x="104" y="103"/>
                    <a:pt x="108" y="95"/>
                    <a:pt x="112" y="93"/>
                  </a:cubicBezTo>
                  <a:cubicBezTo>
                    <a:pt x="118" y="69"/>
                    <a:pt x="110" y="47"/>
                    <a:pt x="116" y="23"/>
                  </a:cubicBezTo>
                  <a:cubicBezTo>
                    <a:pt x="221" y="25"/>
                    <a:pt x="322" y="34"/>
                    <a:pt x="426" y="42"/>
                  </a:cubicBezTo>
                  <a:cubicBezTo>
                    <a:pt x="458" y="59"/>
                    <a:pt x="456" y="76"/>
                    <a:pt x="429" y="103"/>
                  </a:cubicBezTo>
                  <a:cubicBezTo>
                    <a:pt x="400" y="99"/>
                    <a:pt x="370" y="101"/>
                    <a:pt x="343" y="90"/>
                  </a:cubicBezTo>
                  <a:cubicBezTo>
                    <a:pt x="322" y="81"/>
                    <a:pt x="311" y="57"/>
                    <a:pt x="292" y="45"/>
                  </a:cubicBezTo>
                  <a:cubicBezTo>
                    <a:pt x="279" y="36"/>
                    <a:pt x="262" y="34"/>
                    <a:pt x="247" y="29"/>
                  </a:cubicBezTo>
                  <a:cubicBezTo>
                    <a:pt x="233" y="15"/>
                    <a:pt x="210" y="0"/>
                    <a:pt x="250" y="16"/>
                  </a:cubicBezTo>
                  <a:cubicBezTo>
                    <a:pt x="269" y="65"/>
                    <a:pt x="277" y="143"/>
                    <a:pt x="215" y="157"/>
                  </a:cubicBezTo>
                  <a:cubicBezTo>
                    <a:pt x="195" y="147"/>
                    <a:pt x="160" y="119"/>
                    <a:pt x="160" y="119"/>
                  </a:cubicBezTo>
                  <a:cubicBezTo>
                    <a:pt x="149" y="101"/>
                    <a:pt x="152" y="111"/>
                    <a:pt x="173" y="116"/>
                  </a:cubicBezTo>
                  <a:cubicBezTo>
                    <a:pt x="184" y="119"/>
                    <a:pt x="194" y="120"/>
                    <a:pt x="205" y="122"/>
                  </a:cubicBezTo>
                  <a:cubicBezTo>
                    <a:pt x="200" y="124"/>
                    <a:pt x="194" y="125"/>
                    <a:pt x="189" y="128"/>
                  </a:cubicBezTo>
                  <a:cubicBezTo>
                    <a:pt x="182" y="132"/>
                    <a:pt x="170" y="144"/>
                    <a:pt x="170" y="14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6929" name="Freeform 48"/>
            <p:cNvSpPr>
              <a:spLocks/>
            </p:cNvSpPr>
            <p:nvPr/>
          </p:nvSpPr>
          <p:spPr bwMode="auto">
            <a:xfrm>
              <a:off x="3263" y="1589"/>
              <a:ext cx="338" cy="244"/>
            </a:xfrm>
            <a:custGeom>
              <a:avLst/>
              <a:gdLst>
                <a:gd name="T0" fmla="*/ 1 w 458"/>
                <a:gd name="T1" fmla="*/ 16 h 282"/>
                <a:gd name="T2" fmla="*/ 1 w 458"/>
                <a:gd name="T3" fmla="*/ 15 h 282"/>
                <a:gd name="T4" fmla="*/ 1 w 458"/>
                <a:gd name="T5" fmla="*/ 16 h 282"/>
                <a:gd name="T6" fmla="*/ 1 w 458"/>
                <a:gd name="T7" fmla="*/ 16 h 282"/>
                <a:gd name="T8" fmla="*/ 1 w 458"/>
                <a:gd name="T9" fmla="*/ 16 h 282"/>
                <a:gd name="T10" fmla="*/ 1 w 458"/>
                <a:gd name="T11" fmla="*/ 16 h 282"/>
                <a:gd name="T12" fmla="*/ 1 w 458"/>
                <a:gd name="T13" fmla="*/ 20 h 282"/>
                <a:gd name="T14" fmla="*/ 1 w 458"/>
                <a:gd name="T15" fmla="*/ 15 h 282"/>
                <a:gd name="T16" fmla="*/ 1 w 458"/>
                <a:gd name="T17" fmla="*/ 16 h 282"/>
                <a:gd name="T18" fmla="*/ 1 w 458"/>
                <a:gd name="T19" fmla="*/ 17 h 282"/>
                <a:gd name="T20" fmla="*/ 1 w 458"/>
                <a:gd name="T21" fmla="*/ 8 h 282"/>
                <a:gd name="T22" fmla="*/ 1 w 458"/>
                <a:gd name="T23" fmla="*/ 12 h 282"/>
                <a:gd name="T24" fmla="*/ 1 w 458"/>
                <a:gd name="T25" fmla="*/ 10 h 282"/>
                <a:gd name="T26" fmla="*/ 1 w 458"/>
                <a:gd name="T27" fmla="*/ 9 h 282"/>
                <a:gd name="T28" fmla="*/ 1 w 458"/>
                <a:gd name="T29" fmla="*/ 7 h 282"/>
                <a:gd name="T30" fmla="*/ 1 w 458"/>
                <a:gd name="T31" fmla="*/ 11 h 282"/>
                <a:gd name="T32" fmla="*/ 1 w 458"/>
                <a:gd name="T33" fmla="*/ 10 h 282"/>
                <a:gd name="T34" fmla="*/ 1 w 458"/>
                <a:gd name="T35" fmla="*/ 20 h 282"/>
                <a:gd name="T36" fmla="*/ 1 w 458"/>
                <a:gd name="T37" fmla="*/ 16 h 282"/>
                <a:gd name="T38" fmla="*/ 1 w 458"/>
                <a:gd name="T39" fmla="*/ 9 h 282"/>
                <a:gd name="T40" fmla="*/ 1 w 458"/>
                <a:gd name="T41" fmla="*/ 9 h 282"/>
                <a:gd name="T42" fmla="*/ 1 w 458"/>
                <a:gd name="T43" fmla="*/ 7 h 282"/>
                <a:gd name="T44" fmla="*/ 1 w 458"/>
                <a:gd name="T45" fmla="*/ 12 h 282"/>
                <a:gd name="T46" fmla="*/ 1 w 458"/>
                <a:gd name="T47" fmla="*/ 10 h 282"/>
                <a:gd name="T48" fmla="*/ 1 w 458"/>
                <a:gd name="T49" fmla="*/ 16 h 282"/>
                <a:gd name="T50" fmla="*/ 1 w 458"/>
                <a:gd name="T51" fmla="*/ 10 h 282"/>
                <a:gd name="T52" fmla="*/ 1 w 458"/>
                <a:gd name="T53" fmla="*/ 9 h 282"/>
                <a:gd name="T54" fmla="*/ 1 w 458"/>
                <a:gd name="T55" fmla="*/ 10 h 282"/>
                <a:gd name="T56" fmla="*/ 1 w 458"/>
                <a:gd name="T57" fmla="*/ 20 h 282"/>
                <a:gd name="T58" fmla="*/ 1 w 458"/>
                <a:gd name="T59" fmla="*/ 14 h 282"/>
                <a:gd name="T60" fmla="*/ 1 w 458"/>
                <a:gd name="T61" fmla="*/ 12 h 282"/>
                <a:gd name="T62" fmla="*/ 1 w 458"/>
                <a:gd name="T63" fmla="*/ 11 h 282"/>
                <a:gd name="T64" fmla="*/ 1 w 458"/>
                <a:gd name="T65" fmla="*/ 7 h 282"/>
                <a:gd name="T66" fmla="*/ 1 w 458"/>
                <a:gd name="T67" fmla="*/ 10 h 282"/>
                <a:gd name="T68" fmla="*/ 1 w 458"/>
                <a:gd name="T69" fmla="*/ 5 h 282"/>
                <a:gd name="T70" fmla="*/ 1 w 458"/>
                <a:gd name="T71" fmla="*/ 7 h 282"/>
                <a:gd name="T72" fmla="*/ 1 w 458"/>
                <a:gd name="T73" fmla="*/ 9 h 282"/>
                <a:gd name="T74" fmla="*/ 1 w 458"/>
                <a:gd name="T75" fmla="*/ 3 h 282"/>
                <a:gd name="T76" fmla="*/ 1 w 458"/>
                <a:gd name="T77" fmla="*/ 3 h 282"/>
                <a:gd name="T78" fmla="*/ 1 w 458"/>
                <a:gd name="T79" fmla="*/ 3 h 282"/>
                <a:gd name="T80" fmla="*/ 1 w 458"/>
                <a:gd name="T81" fmla="*/ 7 h 282"/>
                <a:gd name="T82" fmla="*/ 1 w 458"/>
                <a:gd name="T83" fmla="*/ 4 h 282"/>
                <a:gd name="T84" fmla="*/ 1 w 458"/>
                <a:gd name="T85" fmla="*/ 5 h 282"/>
                <a:gd name="T86" fmla="*/ 1 w 458"/>
                <a:gd name="T87" fmla="*/ 7 h 282"/>
                <a:gd name="T88" fmla="*/ 1 w 458"/>
                <a:gd name="T89" fmla="*/ 8 h 282"/>
                <a:gd name="T90" fmla="*/ 1 w 458"/>
                <a:gd name="T91" fmla="*/ 3 h 282"/>
                <a:gd name="T92" fmla="*/ 1 w 458"/>
                <a:gd name="T93" fmla="*/ 9 h 282"/>
                <a:gd name="T94" fmla="*/ 1 w 458"/>
                <a:gd name="T95" fmla="*/ 9 h 28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58"/>
                <a:gd name="T145" fmla="*/ 0 h 282"/>
                <a:gd name="T146" fmla="*/ 458 w 458"/>
                <a:gd name="T147" fmla="*/ 282 h 28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58" h="282">
                  <a:moveTo>
                    <a:pt x="138" y="167"/>
                  </a:moveTo>
                  <a:cubicBezTo>
                    <a:pt x="345" y="195"/>
                    <a:pt x="262" y="182"/>
                    <a:pt x="388" y="202"/>
                  </a:cubicBezTo>
                  <a:cubicBezTo>
                    <a:pt x="379" y="225"/>
                    <a:pt x="387" y="213"/>
                    <a:pt x="340" y="215"/>
                  </a:cubicBezTo>
                  <a:cubicBezTo>
                    <a:pt x="273" y="217"/>
                    <a:pt x="205" y="219"/>
                    <a:pt x="138" y="221"/>
                  </a:cubicBezTo>
                  <a:cubicBezTo>
                    <a:pt x="137" y="218"/>
                    <a:pt x="134" y="215"/>
                    <a:pt x="135" y="212"/>
                  </a:cubicBezTo>
                  <a:cubicBezTo>
                    <a:pt x="136" y="209"/>
                    <a:pt x="147" y="210"/>
                    <a:pt x="144" y="208"/>
                  </a:cubicBezTo>
                  <a:cubicBezTo>
                    <a:pt x="139" y="204"/>
                    <a:pt x="131" y="206"/>
                    <a:pt x="125" y="205"/>
                  </a:cubicBezTo>
                  <a:cubicBezTo>
                    <a:pt x="187" y="182"/>
                    <a:pt x="162" y="192"/>
                    <a:pt x="276" y="199"/>
                  </a:cubicBezTo>
                  <a:cubicBezTo>
                    <a:pt x="295" y="205"/>
                    <a:pt x="346" y="215"/>
                    <a:pt x="304" y="228"/>
                  </a:cubicBezTo>
                  <a:cubicBezTo>
                    <a:pt x="271" y="221"/>
                    <a:pt x="277" y="207"/>
                    <a:pt x="301" y="189"/>
                  </a:cubicBezTo>
                  <a:cubicBezTo>
                    <a:pt x="306" y="194"/>
                    <a:pt x="318" y="198"/>
                    <a:pt x="317" y="205"/>
                  </a:cubicBezTo>
                  <a:cubicBezTo>
                    <a:pt x="316" y="216"/>
                    <a:pt x="270" y="223"/>
                    <a:pt x="263" y="224"/>
                  </a:cubicBezTo>
                  <a:cubicBezTo>
                    <a:pt x="206" y="216"/>
                    <a:pt x="151" y="203"/>
                    <a:pt x="96" y="186"/>
                  </a:cubicBezTo>
                  <a:cubicBezTo>
                    <a:pt x="81" y="176"/>
                    <a:pt x="89" y="168"/>
                    <a:pt x="103" y="164"/>
                  </a:cubicBezTo>
                  <a:cubicBezTo>
                    <a:pt x="112" y="187"/>
                    <a:pt x="102" y="195"/>
                    <a:pt x="90" y="215"/>
                  </a:cubicBezTo>
                  <a:cubicBezTo>
                    <a:pt x="86" y="239"/>
                    <a:pt x="89" y="246"/>
                    <a:pt x="106" y="263"/>
                  </a:cubicBezTo>
                  <a:cubicBezTo>
                    <a:pt x="141" y="259"/>
                    <a:pt x="153" y="252"/>
                    <a:pt x="180" y="231"/>
                  </a:cubicBezTo>
                  <a:cubicBezTo>
                    <a:pt x="185" y="223"/>
                    <a:pt x="205" y="180"/>
                    <a:pt x="189" y="224"/>
                  </a:cubicBezTo>
                  <a:cubicBezTo>
                    <a:pt x="192" y="255"/>
                    <a:pt x="201" y="273"/>
                    <a:pt x="231" y="282"/>
                  </a:cubicBezTo>
                  <a:cubicBezTo>
                    <a:pt x="289" y="261"/>
                    <a:pt x="337" y="251"/>
                    <a:pt x="400" y="247"/>
                  </a:cubicBezTo>
                  <a:cubicBezTo>
                    <a:pt x="390" y="267"/>
                    <a:pt x="389" y="276"/>
                    <a:pt x="368" y="266"/>
                  </a:cubicBezTo>
                  <a:cubicBezTo>
                    <a:pt x="349" y="241"/>
                    <a:pt x="348" y="210"/>
                    <a:pt x="314" y="202"/>
                  </a:cubicBezTo>
                  <a:cubicBezTo>
                    <a:pt x="291" y="209"/>
                    <a:pt x="282" y="226"/>
                    <a:pt x="260" y="234"/>
                  </a:cubicBezTo>
                  <a:cubicBezTo>
                    <a:pt x="221" y="231"/>
                    <a:pt x="220" y="227"/>
                    <a:pt x="192" y="208"/>
                  </a:cubicBezTo>
                  <a:cubicBezTo>
                    <a:pt x="234" y="198"/>
                    <a:pt x="277" y="203"/>
                    <a:pt x="320" y="205"/>
                  </a:cubicBezTo>
                  <a:cubicBezTo>
                    <a:pt x="316" y="233"/>
                    <a:pt x="307" y="231"/>
                    <a:pt x="282" y="237"/>
                  </a:cubicBezTo>
                  <a:cubicBezTo>
                    <a:pt x="257" y="231"/>
                    <a:pt x="257" y="227"/>
                    <a:pt x="240" y="212"/>
                  </a:cubicBezTo>
                  <a:cubicBezTo>
                    <a:pt x="232" y="177"/>
                    <a:pt x="271" y="216"/>
                    <a:pt x="282" y="224"/>
                  </a:cubicBezTo>
                  <a:cubicBezTo>
                    <a:pt x="284" y="227"/>
                    <a:pt x="301" y="250"/>
                    <a:pt x="279" y="250"/>
                  </a:cubicBezTo>
                  <a:cubicBezTo>
                    <a:pt x="230" y="251"/>
                    <a:pt x="181" y="241"/>
                    <a:pt x="132" y="237"/>
                  </a:cubicBezTo>
                  <a:cubicBezTo>
                    <a:pt x="91" y="224"/>
                    <a:pt x="41" y="217"/>
                    <a:pt x="16" y="180"/>
                  </a:cubicBezTo>
                  <a:cubicBezTo>
                    <a:pt x="0" y="112"/>
                    <a:pt x="41" y="94"/>
                    <a:pt x="96" y="87"/>
                  </a:cubicBezTo>
                  <a:cubicBezTo>
                    <a:pt x="105" y="91"/>
                    <a:pt x="115" y="94"/>
                    <a:pt x="122" y="100"/>
                  </a:cubicBezTo>
                  <a:cubicBezTo>
                    <a:pt x="128" y="105"/>
                    <a:pt x="128" y="115"/>
                    <a:pt x="135" y="119"/>
                  </a:cubicBezTo>
                  <a:cubicBezTo>
                    <a:pt x="170" y="140"/>
                    <a:pt x="213" y="139"/>
                    <a:pt x="247" y="160"/>
                  </a:cubicBezTo>
                  <a:cubicBezTo>
                    <a:pt x="244" y="163"/>
                    <a:pt x="234" y="177"/>
                    <a:pt x="228" y="164"/>
                  </a:cubicBezTo>
                  <a:cubicBezTo>
                    <a:pt x="222" y="152"/>
                    <a:pt x="257" y="145"/>
                    <a:pt x="260" y="144"/>
                  </a:cubicBezTo>
                  <a:cubicBezTo>
                    <a:pt x="253" y="178"/>
                    <a:pt x="247" y="174"/>
                    <a:pt x="212" y="167"/>
                  </a:cubicBezTo>
                  <a:cubicBezTo>
                    <a:pt x="200" y="155"/>
                    <a:pt x="196" y="153"/>
                    <a:pt x="205" y="138"/>
                  </a:cubicBezTo>
                  <a:cubicBezTo>
                    <a:pt x="249" y="145"/>
                    <a:pt x="291" y="147"/>
                    <a:pt x="324" y="180"/>
                  </a:cubicBezTo>
                  <a:cubicBezTo>
                    <a:pt x="337" y="233"/>
                    <a:pt x="321" y="222"/>
                    <a:pt x="285" y="208"/>
                  </a:cubicBezTo>
                  <a:cubicBezTo>
                    <a:pt x="264" y="187"/>
                    <a:pt x="210" y="137"/>
                    <a:pt x="196" y="112"/>
                  </a:cubicBezTo>
                  <a:cubicBezTo>
                    <a:pt x="185" y="92"/>
                    <a:pt x="176" y="48"/>
                    <a:pt x="176" y="48"/>
                  </a:cubicBezTo>
                  <a:cubicBezTo>
                    <a:pt x="211" y="27"/>
                    <a:pt x="329" y="57"/>
                    <a:pt x="372" y="64"/>
                  </a:cubicBezTo>
                  <a:cubicBezTo>
                    <a:pt x="384" y="74"/>
                    <a:pt x="381" y="76"/>
                    <a:pt x="372" y="87"/>
                  </a:cubicBezTo>
                  <a:cubicBezTo>
                    <a:pt x="298" y="82"/>
                    <a:pt x="224" y="73"/>
                    <a:pt x="151" y="61"/>
                  </a:cubicBezTo>
                  <a:cubicBezTo>
                    <a:pt x="121" y="74"/>
                    <a:pt x="99" y="115"/>
                    <a:pt x="144" y="132"/>
                  </a:cubicBezTo>
                  <a:cubicBezTo>
                    <a:pt x="194" y="150"/>
                    <a:pt x="252" y="151"/>
                    <a:pt x="304" y="154"/>
                  </a:cubicBezTo>
                  <a:cubicBezTo>
                    <a:pt x="311" y="153"/>
                    <a:pt x="319" y="156"/>
                    <a:pt x="324" y="151"/>
                  </a:cubicBezTo>
                  <a:cubicBezTo>
                    <a:pt x="327" y="148"/>
                    <a:pt x="321" y="142"/>
                    <a:pt x="317" y="141"/>
                  </a:cubicBezTo>
                  <a:cubicBezTo>
                    <a:pt x="301" y="136"/>
                    <a:pt x="245" y="133"/>
                    <a:pt x="228" y="132"/>
                  </a:cubicBezTo>
                  <a:cubicBezTo>
                    <a:pt x="192" y="125"/>
                    <a:pt x="204" y="115"/>
                    <a:pt x="224" y="93"/>
                  </a:cubicBezTo>
                  <a:cubicBezTo>
                    <a:pt x="246" y="134"/>
                    <a:pt x="252" y="204"/>
                    <a:pt x="228" y="247"/>
                  </a:cubicBezTo>
                  <a:cubicBezTo>
                    <a:pt x="217" y="267"/>
                    <a:pt x="165" y="265"/>
                    <a:pt x="157" y="266"/>
                  </a:cubicBezTo>
                  <a:cubicBezTo>
                    <a:pt x="107" y="257"/>
                    <a:pt x="107" y="245"/>
                    <a:pt x="96" y="199"/>
                  </a:cubicBezTo>
                  <a:cubicBezTo>
                    <a:pt x="128" y="121"/>
                    <a:pt x="176" y="163"/>
                    <a:pt x="276" y="170"/>
                  </a:cubicBezTo>
                  <a:cubicBezTo>
                    <a:pt x="329" y="182"/>
                    <a:pt x="390" y="188"/>
                    <a:pt x="436" y="218"/>
                  </a:cubicBezTo>
                  <a:cubicBezTo>
                    <a:pt x="443" y="241"/>
                    <a:pt x="430" y="247"/>
                    <a:pt x="410" y="250"/>
                  </a:cubicBezTo>
                  <a:cubicBezTo>
                    <a:pt x="329" y="242"/>
                    <a:pt x="293" y="248"/>
                    <a:pt x="253" y="173"/>
                  </a:cubicBezTo>
                  <a:cubicBezTo>
                    <a:pt x="245" y="110"/>
                    <a:pt x="227" y="115"/>
                    <a:pt x="295" y="119"/>
                  </a:cubicBezTo>
                  <a:cubicBezTo>
                    <a:pt x="315" y="123"/>
                    <a:pt x="382" y="128"/>
                    <a:pt x="356" y="148"/>
                  </a:cubicBezTo>
                  <a:cubicBezTo>
                    <a:pt x="347" y="139"/>
                    <a:pt x="345" y="130"/>
                    <a:pt x="340" y="119"/>
                  </a:cubicBezTo>
                  <a:cubicBezTo>
                    <a:pt x="355" y="101"/>
                    <a:pt x="335" y="125"/>
                    <a:pt x="327" y="128"/>
                  </a:cubicBezTo>
                  <a:cubicBezTo>
                    <a:pt x="322" y="114"/>
                    <a:pt x="311" y="116"/>
                    <a:pt x="327" y="106"/>
                  </a:cubicBezTo>
                  <a:cubicBezTo>
                    <a:pt x="342" y="155"/>
                    <a:pt x="158" y="113"/>
                    <a:pt x="148" y="112"/>
                  </a:cubicBezTo>
                  <a:cubicBezTo>
                    <a:pt x="82" y="101"/>
                    <a:pt x="113" y="102"/>
                    <a:pt x="74" y="90"/>
                  </a:cubicBezTo>
                  <a:cubicBezTo>
                    <a:pt x="56" y="104"/>
                    <a:pt x="53" y="109"/>
                    <a:pt x="48" y="132"/>
                  </a:cubicBezTo>
                  <a:cubicBezTo>
                    <a:pt x="52" y="163"/>
                    <a:pt x="48" y="161"/>
                    <a:pt x="74" y="167"/>
                  </a:cubicBezTo>
                  <a:cubicBezTo>
                    <a:pt x="92" y="166"/>
                    <a:pt x="110" y="161"/>
                    <a:pt x="128" y="164"/>
                  </a:cubicBezTo>
                  <a:cubicBezTo>
                    <a:pt x="138" y="166"/>
                    <a:pt x="97" y="185"/>
                    <a:pt x="106" y="183"/>
                  </a:cubicBezTo>
                  <a:cubicBezTo>
                    <a:pt x="128" y="178"/>
                    <a:pt x="149" y="168"/>
                    <a:pt x="170" y="160"/>
                  </a:cubicBezTo>
                  <a:cubicBezTo>
                    <a:pt x="187" y="154"/>
                    <a:pt x="221" y="141"/>
                    <a:pt x="221" y="141"/>
                  </a:cubicBezTo>
                  <a:cubicBezTo>
                    <a:pt x="226" y="137"/>
                    <a:pt x="231" y="125"/>
                    <a:pt x="237" y="128"/>
                  </a:cubicBezTo>
                  <a:cubicBezTo>
                    <a:pt x="244" y="132"/>
                    <a:pt x="239" y="143"/>
                    <a:pt x="240" y="151"/>
                  </a:cubicBezTo>
                  <a:cubicBezTo>
                    <a:pt x="244" y="174"/>
                    <a:pt x="251" y="193"/>
                    <a:pt x="256" y="215"/>
                  </a:cubicBezTo>
                  <a:cubicBezTo>
                    <a:pt x="241" y="220"/>
                    <a:pt x="240" y="208"/>
                    <a:pt x="234" y="196"/>
                  </a:cubicBezTo>
                  <a:cubicBezTo>
                    <a:pt x="225" y="145"/>
                    <a:pt x="219" y="98"/>
                    <a:pt x="272" y="90"/>
                  </a:cubicBezTo>
                  <a:cubicBezTo>
                    <a:pt x="296" y="101"/>
                    <a:pt x="311" y="123"/>
                    <a:pt x="327" y="144"/>
                  </a:cubicBezTo>
                  <a:cubicBezTo>
                    <a:pt x="328" y="147"/>
                    <a:pt x="330" y="157"/>
                    <a:pt x="330" y="154"/>
                  </a:cubicBezTo>
                  <a:cubicBezTo>
                    <a:pt x="329" y="142"/>
                    <a:pt x="334" y="125"/>
                    <a:pt x="324" y="119"/>
                  </a:cubicBezTo>
                  <a:cubicBezTo>
                    <a:pt x="305" y="109"/>
                    <a:pt x="281" y="117"/>
                    <a:pt x="260" y="116"/>
                  </a:cubicBezTo>
                  <a:cubicBezTo>
                    <a:pt x="233" y="119"/>
                    <a:pt x="206" y="120"/>
                    <a:pt x="180" y="125"/>
                  </a:cubicBezTo>
                  <a:cubicBezTo>
                    <a:pt x="170" y="127"/>
                    <a:pt x="151" y="138"/>
                    <a:pt x="151" y="138"/>
                  </a:cubicBezTo>
                  <a:cubicBezTo>
                    <a:pt x="142" y="137"/>
                    <a:pt x="133" y="139"/>
                    <a:pt x="125" y="135"/>
                  </a:cubicBezTo>
                  <a:cubicBezTo>
                    <a:pt x="114" y="130"/>
                    <a:pt x="96" y="112"/>
                    <a:pt x="96" y="112"/>
                  </a:cubicBezTo>
                  <a:cubicBezTo>
                    <a:pt x="91" y="88"/>
                    <a:pt x="89" y="83"/>
                    <a:pt x="116" y="87"/>
                  </a:cubicBezTo>
                  <a:cubicBezTo>
                    <a:pt x="130" y="146"/>
                    <a:pt x="131" y="210"/>
                    <a:pt x="157" y="266"/>
                  </a:cubicBezTo>
                  <a:cubicBezTo>
                    <a:pt x="154" y="241"/>
                    <a:pt x="147" y="220"/>
                    <a:pt x="141" y="196"/>
                  </a:cubicBezTo>
                  <a:cubicBezTo>
                    <a:pt x="147" y="138"/>
                    <a:pt x="152" y="160"/>
                    <a:pt x="228" y="167"/>
                  </a:cubicBezTo>
                  <a:cubicBezTo>
                    <a:pt x="274" y="177"/>
                    <a:pt x="303" y="183"/>
                    <a:pt x="349" y="186"/>
                  </a:cubicBezTo>
                  <a:cubicBezTo>
                    <a:pt x="355" y="187"/>
                    <a:pt x="364" y="184"/>
                    <a:pt x="368" y="189"/>
                  </a:cubicBezTo>
                  <a:cubicBezTo>
                    <a:pt x="372" y="194"/>
                    <a:pt x="371" y="205"/>
                    <a:pt x="365" y="208"/>
                  </a:cubicBezTo>
                  <a:cubicBezTo>
                    <a:pt x="361" y="210"/>
                    <a:pt x="345" y="173"/>
                    <a:pt x="343" y="170"/>
                  </a:cubicBezTo>
                  <a:cubicBezTo>
                    <a:pt x="348" y="131"/>
                    <a:pt x="349" y="116"/>
                    <a:pt x="349" y="221"/>
                  </a:cubicBezTo>
                  <a:cubicBezTo>
                    <a:pt x="349" y="237"/>
                    <a:pt x="348" y="189"/>
                    <a:pt x="346" y="173"/>
                  </a:cubicBezTo>
                  <a:cubicBezTo>
                    <a:pt x="345" y="166"/>
                    <a:pt x="342" y="158"/>
                    <a:pt x="340" y="151"/>
                  </a:cubicBezTo>
                  <a:cubicBezTo>
                    <a:pt x="346" y="140"/>
                    <a:pt x="355" y="131"/>
                    <a:pt x="359" y="119"/>
                  </a:cubicBezTo>
                  <a:cubicBezTo>
                    <a:pt x="351" y="84"/>
                    <a:pt x="320" y="54"/>
                    <a:pt x="288" y="39"/>
                  </a:cubicBezTo>
                  <a:cubicBezTo>
                    <a:pt x="257" y="51"/>
                    <a:pt x="248" y="83"/>
                    <a:pt x="215" y="96"/>
                  </a:cubicBezTo>
                  <a:cubicBezTo>
                    <a:pt x="188" y="91"/>
                    <a:pt x="195" y="75"/>
                    <a:pt x="192" y="48"/>
                  </a:cubicBezTo>
                  <a:cubicBezTo>
                    <a:pt x="171" y="49"/>
                    <a:pt x="149" y="48"/>
                    <a:pt x="128" y="52"/>
                  </a:cubicBezTo>
                  <a:cubicBezTo>
                    <a:pt x="112" y="55"/>
                    <a:pt x="129" y="124"/>
                    <a:pt x="135" y="141"/>
                  </a:cubicBezTo>
                  <a:cubicBezTo>
                    <a:pt x="144" y="114"/>
                    <a:pt x="177" y="103"/>
                    <a:pt x="199" y="90"/>
                  </a:cubicBezTo>
                  <a:cubicBezTo>
                    <a:pt x="208" y="85"/>
                    <a:pt x="216" y="79"/>
                    <a:pt x="224" y="74"/>
                  </a:cubicBezTo>
                  <a:cubicBezTo>
                    <a:pt x="227" y="72"/>
                    <a:pt x="234" y="68"/>
                    <a:pt x="234" y="68"/>
                  </a:cubicBezTo>
                  <a:cubicBezTo>
                    <a:pt x="237" y="69"/>
                    <a:pt x="245" y="68"/>
                    <a:pt x="244" y="71"/>
                  </a:cubicBezTo>
                  <a:cubicBezTo>
                    <a:pt x="242" y="76"/>
                    <a:pt x="236" y="76"/>
                    <a:pt x="231" y="77"/>
                  </a:cubicBezTo>
                  <a:cubicBezTo>
                    <a:pt x="199" y="82"/>
                    <a:pt x="167" y="81"/>
                    <a:pt x="135" y="84"/>
                  </a:cubicBezTo>
                  <a:cubicBezTo>
                    <a:pt x="118" y="87"/>
                    <a:pt x="112" y="86"/>
                    <a:pt x="103" y="100"/>
                  </a:cubicBezTo>
                  <a:cubicBezTo>
                    <a:pt x="109" y="131"/>
                    <a:pt x="101" y="120"/>
                    <a:pt x="157" y="119"/>
                  </a:cubicBezTo>
                  <a:cubicBezTo>
                    <a:pt x="200" y="118"/>
                    <a:pt x="242" y="114"/>
                    <a:pt x="285" y="112"/>
                  </a:cubicBezTo>
                  <a:cubicBezTo>
                    <a:pt x="313" y="95"/>
                    <a:pt x="263" y="106"/>
                    <a:pt x="260" y="106"/>
                  </a:cubicBezTo>
                  <a:cubicBezTo>
                    <a:pt x="261" y="91"/>
                    <a:pt x="260" y="76"/>
                    <a:pt x="263" y="61"/>
                  </a:cubicBezTo>
                  <a:cubicBezTo>
                    <a:pt x="264" y="57"/>
                    <a:pt x="272" y="56"/>
                    <a:pt x="272" y="52"/>
                  </a:cubicBezTo>
                  <a:cubicBezTo>
                    <a:pt x="272" y="48"/>
                    <a:pt x="253" y="46"/>
                    <a:pt x="224" y="42"/>
                  </a:cubicBezTo>
                  <a:cubicBezTo>
                    <a:pt x="209" y="40"/>
                    <a:pt x="195" y="40"/>
                    <a:pt x="180" y="39"/>
                  </a:cubicBezTo>
                  <a:cubicBezTo>
                    <a:pt x="208" y="6"/>
                    <a:pt x="181" y="35"/>
                    <a:pt x="288" y="29"/>
                  </a:cubicBezTo>
                  <a:cubicBezTo>
                    <a:pt x="292" y="29"/>
                    <a:pt x="305" y="26"/>
                    <a:pt x="301" y="26"/>
                  </a:cubicBezTo>
                  <a:cubicBezTo>
                    <a:pt x="293" y="26"/>
                    <a:pt x="284" y="28"/>
                    <a:pt x="276" y="29"/>
                  </a:cubicBezTo>
                  <a:cubicBezTo>
                    <a:pt x="245" y="46"/>
                    <a:pt x="232" y="38"/>
                    <a:pt x="189" y="36"/>
                  </a:cubicBezTo>
                  <a:cubicBezTo>
                    <a:pt x="126" y="39"/>
                    <a:pt x="131" y="22"/>
                    <a:pt x="122" y="61"/>
                  </a:cubicBezTo>
                  <a:cubicBezTo>
                    <a:pt x="123" y="72"/>
                    <a:pt x="120" y="84"/>
                    <a:pt x="125" y="93"/>
                  </a:cubicBezTo>
                  <a:cubicBezTo>
                    <a:pt x="127" y="97"/>
                    <a:pt x="132" y="87"/>
                    <a:pt x="135" y="84"/>
                  </a:cubicBezTo>
                  <a:cubicBezTo>
                    <a:pt x="170" y="43"/>
                    <a:pt x="114" y="101"/>
                    <a:pt x="157" y="58"/>
                  </a:cubicBezTo>
                  <a:cubicBezTo>
                    <a:pt x="158" y="54"/>
                    <a:pt x="164" y="48"/>
                    <a:pt x="160" y="45"/>
                  </a:cubicBezTo>
                  <a:cubicBezTo>
                    <a:pt x="156" y="42"/>
                    <a:pt x="125" y="55"/>
                    <a:pt x="125" y="55"/>
                  </a:cubicBezTo>
                  <a:cubicBezTo>
                    <a:pt x="98" y="66"/>
                    <a:pt x="70" y="74"/>
                    <a:pt x="42" y="84"/>
                  </a:cubicBezTo>
                  <a:cubicBezTo>
                    <a:pt x="70" y="97"/>
                    <a:pt x="98" y="83"/>
                    <a:pt x="125" y="74"/>
                  </a:cubicBezTo>
                  <a:cubicBezTo>
                    <a:pt x="126" y="71"/>
                    <a:pt x="131" y="64"/>
                    <a:pt x="128" y="64"/>
                  </a:cubicBezTo>
                  <a:cubicBezTo>
                    <a:pt x="112" y="64"/>
                    <a:pt x="107" y="76"/>
                    <a:pt x="103" y="87"/>
                  </a:cubicBezTo>
                  <a:cubicBezTo>
                    <a:pt x="102" y="91"/>
                    <a:pt x="96" y="98"/>
                    <a:pt x="100" y="100"/>
                  </a:cubicBezTo>
                  <a:cubicBezTo>
                    <a:pt x="104" y="103"/>
                    <a:pt x="108" y="95"/>
                    <a:pt x="112" y="93"/>
                  </a:cubicBezTo>
                  <a:cubicBezTo>
                    <a:pt x="118" y="69"/>
                    <a:pt x="110" y="47"/>
                    <a:pt x="116" y="23"/>
                  </a:cubicBezTo>
                  <a:cubicBezTo>
                    <a:pt x="221" y="25"/>
                    <a:pt x="322" y="34"/>
                    <a:pt x="426" y="42"/>
                  </a:cubicBezTo>
                  <a:cubicBezTo>
                    <a:pt x="458" y="59"/>
                    <a:pt x="456" y="76"/>
                    <a:pt x="429" y="103"/>
                  </a:cubicBezTo>
                  <a:cubicBezTo>
                    <a:pt x="400" y="99"/>
                    <a:pt x="370" y="101"/>
                    <a:pt x="343" y="90"/>
                  </a:cubicBezTo>
                  <a:cubicBezTo>
                    <a:pt x="322" y="81"/>
                    <a:pt x="311" y="57"/>
                    <a:pt x="292" y="45"/>
                  </a:cubicBezTo>
                  <a:cubicBezTo>
                    <a:pt x="279" y="36"/>
                    <a:pt x="262" y="34"/>
                    <a:pt x="247" y="29"/>
                  </a:cubicBezTo>
                  <a:cubicBezTo>
                    <a:pt x="233" y="15"/>
                    <a:pt x="210" y="0"/>
                    <a:pt x="250" y="16"/>
                  </a:cubicBezTo>
                  <a:cubicBezTo>
                    <a:pt x="269" y="65"/>
                    <a:pt x="277" y="143"/>
                    <a:pt x="215" y="157"/>
                  </a:cubicBezTo>
                  <a:cubicBezTo>
                    <a:pt x="195" y="147"/>
                    <a:pt x="160" y="119"/>
                    <a:pt x="160" y="119"/>
                  </a:cubicBezTo>
                  <a:cubicBezTo>
                    <a:pt x="149" y="101"/>
                    <a:pt x="152" y="111"/>
                    <a:pt x="173" y="116"/>
                  </a:cubicBezTo>
                  <a:cubicBezTo>
                    <a:pt x="184" y="119"/>
                    <a:pt x="194" y="120"/>
                    <a:pt x="205" y="122"/>
                  </a:cubicBezTo>
                  <a:cubicBezTo>
                    <a:pt x="200" y="124"/>
                    <a:pt x="194" y="125"/>
                    <a:pt x="189" y="128"/>
                  </a:cubicBezTo>
                  <a:cubicBezTo>
                    <a:pt x="182" y="132"/>
                    <a:pt x="170" y="144"/>
                    <a:pt x="170" y="14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638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0"/>
            <a:ext cx="6612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3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686" y="6477000"/>
            <a:ext cx="82081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 Black"/>
                <a:ea typeface="ＭＳ Ｐゴシック" charset="0"/>
                <a:cs typeface="ＭＳ Ｐゴシック" charset="0"/>
              </a:rPr>
              <a:t>An Introduction to Programming with with C# Threads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 Black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419100"/>
            <a:ext cx="8534400" cy="30843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858988"/>
            <a:ext cx="7988300" cy="222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5950856"/>
            <a:ext cx="86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Gill Sans MT"/>
                <a:ea typeface="+mn-ea"/>
                <a:cs typeface="Arial"/>
              </a:rPr>
              <a:t>2003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05BE4-71AE-0148-9ED9-6BFFD30DFF60}"/>
              </a:ext>
            </a:extLst>
          </p:cNvPr>
          <p:cNvSpPr txBox="1"/>
          <p:nvPr/>
        </p:nvSpPr>
        <p:spPr>
          <a:xfrm>
            <a:off x="2956956" y="4634445"/>
            <a:ext cx="4821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paper is </a:t>
            </a:r>
            <a:r>
              <a:rPr lang="en-US" b="1" dirty="0"/>
              <a:t>recommended reading </a:t>
            </a:r>
            <a:r>
              <a:rPr lang="en-US" dirty="0"/>
              <a:t>if you want to see thread programming through the eyes of one of the great “village elders” of computer systems.   He wrote it for you.  We present the </a:t>
            </a:r>
            <a:r>
              <a:rPr lang="en-US" dirty="0" err="1"/>
              <a:t>SharedLock</a:t>
            </a:r>
            <a:r>
              <a:rPr lang="en-US" dirty="0"/>
              <a:t> example from this paper.</a:t>
            </a:r>
          </a:p>
        </p:txBody>
      </p:sp>
    </p:spTree>
    <p:extLst>
      <p:ext uri="{BB962C8B-B14F-4D97-AF65-F5344CB8AC3E}">
        <p14:creationId xmlns:p14="http://schemas.microsoft.com/office/powerpoint/2010/main" val="347772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Resource graph or wait-for graph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7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22860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A vertex for each process and each resource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If process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holds resource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, add an arc from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167939" name="Text Box 4"/>
          <p:cNvSpPr txBox="1">
            <a:spLocks noChangeArrowheads="1"/>
          </p:cNvSpPr>
          <p:nvPr/>
        </p:nvSpPr>
        <p:spPr bwMode="auto">
          <a:xfrm>
            <a:off x="4914900" y="47244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2</a:t>
            </a:r>
          </a:p>
        </p:txBody>
      </p:sp>
      <p:sp>
        <p:nvSpPr>
          <p:cNvPr id="167940" name="Text Box 5"/>
          <p:cNvSpPr txBox="1">
            <a:spLocks noChangeArrowheads="1"/>
          </p:cNvSpPr>
          <p:nvPr/>
        </p:nvSpPr>
        <p:spPr bwMode="auto">
          <a:xfrm>
            <a:off x="3817938" y="4724400"/>
            <a:ext cx="449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1</a:t>
            </a: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086225" y="5529263"/>
            <a:ext cx="828675" cy="649287"/>
          </a:xfrm>
          <a:prstGeom prst="ellipse">
            <a:avLst/>
          </a:prstGeom>
          <a:solidFill>
            <a:srgbClr val="618FFD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ＭＳ Ｐゴシック" charset="0"/>
                <a:cs typeface="Arial Bold"/>
              </a:rPr>
              <a:t>B</a:t>
            </a:r>
          </a:p>
        </p:txBody>
      </p:sp>
      <p:sp>
        <p:nvSpPr>
          <p:cNvPr id="167942" name="Oval 7"/>
          <p:cNvSpPr>
            <a:spLocks noChangeArrowheads="1"/>
          </p:cNvSpPr>
          <p:nvPr/>
        </p:nvSpPr>
        <p:spPr bwMode="auto">
          <a:xfrm>
            <a:off x="4086225" y="3843338"/>
            <a:ext cx="828675" cy="649287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A</a:t>
            </a:r>
          </a:p>
        </p:txBody>
      </p:sp>
      <p:grpSp>
        <p:nvGrpSpPr>
          <p:cNvPr id="167943" name="Group 8"/>
          <p:cNvGrpSpPr>
            <a:grpSpLocks/>
          </p:cNvGrpSpPr>
          <p:nvPr/>
        </p:nvGrpSpPr>
        <p:grpSpPr bwMode="auto">
          <a:xfrm>
            <a:off x="3187700" y="3997325"/>
            <a:ext cx="2671763" cy="295275"/>
            <a:chOff x="3148" y="3109"/>
            <a:chExt cx="1022" cy="113"/>
          </a:xfrm>
        </p:grpSpPr>
        <p:grpSp>
          <p:nvGrpSpPr>
            <p:cNvPr id="167948" name="Group 9"/>
            <p:cNvGrpSpPr>
              <a:grpSpLocks/>
            </p:cNvGrpSpPr>
            <p:nvPr/>
          </p:nvGrpSpPr>
          <p:grpSpPr bwMode="auto">
            <a:xfrm rot="5414277">
              <a:off x="3200" y="3376"/>
              <a:ext cx="124" cy="234"/>
              <a:chOff x="3634" y="2094"/>
              <a:chExt cx="124" cy="256"/>
            </a:xfrm>
          </p:grpSpPr>
          <p:sp>
            <p:nvSpPr>
              <p:cNvPr id="167956" name="Line 10"/>
              <p:cNvSpPr>
                <a:spLocks noChangeShapeType="1"/>
              </p:cNvSpPr>
              <p:nvPr/>
            </p:nvSpPr>
            <p:spPr bwMode="auto">
              <a:xfrm>
                <a:off x="3694" y="2167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7957" name="Line 11"/>
              <p:cNvSpPr>
                <a:spLocks noChangeShapeType="1"/>
              </p:cNvSpPr>
              <p:nvPr/>
            </p:nvSpPr>
            <p:spPr bwMode="auto">
              <a:xfrm>
                <a:off x="3634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7958" name="Group 12"/>
              <p:cNvGrpSpPr>
                <a:grpSpLocks/>
              </p:cNvGrpSpPr>
              <p:nvPr/>
            </p:nvGrpSpPr>
            <p:grpSpPr bwMode="auto">
              <a:xfrm>
                <a:off x="3637" y="2094"/>
                <a:ext cx="118" cy="70"/>
                <a:chOff x="3631" y="2094"/>
                <a:chExt cx="118" cy="70"/>
              </a:xfrm>
            </p:grpSpPr>
            <p:sp>
              <p:nvSpPr>
                <p:cNvPr id="167959" name="Line 13"/>
                <p:cNvSpPr>
                  <a:spLocks noChangeShapeType="1"/>
                </p:cNvSpPr>
                <p:nvPr/>
              </p:nvSpPr>
              <p:spPr bwMode="auto">
                <a:xfrm>
                  <a:off x="3625" y="2107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7960" name="Line 14"/>
                <p:cNvSpPr>
                  <a:spLocks noChangeShapeType="1"/>
                </p:cNvSpPr>
                <p:nvPr/>
              </p:nvSpPr>
              <p:spPr bwMode="auto">
                <a:xfrm>
                  <a:off x="3742" y="2107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7961" name="Line 15"/>
                <p:cNvSpPr>
                  <a:spLocks noChangeShapeType="1"/>
                </p:cNvSpPr>
                <p:nvPr/>
              </p:nvSpPr>
              <p:spPr bwMode="auto">
                <a:xfrm>
                  <a:off x="3684" y="2102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67949" name="Group 16"/>
            <p:cNvGrpSpPr>
              <a:grpSpLocks/>
            </p:cNvGrpSpPr>
            <p:nvPr/>
          </p:nvGrpSpPr>
          <p:grpSpPr bwMode="auto">
            <a:xfrm rot="16185723" flipH="1">
              <a:off x="3992" y="3376"/>
              <a:ext cx="124" cy="234"/>
              <a:chOff x="3634" y="2093"/>
              <a:chExt cx="124" cy="256"/>
            </a:xfrm>
          </p:grpSpPr>
          <p:sp>
            <p:nvSpPr>
              <p:cNvPr id="167950" name="Line 17"/>
              <p:cNvSpPr>
                <a:spLocks noChangeShapeType="1"/>
              </p:cNvSpPr>
              <p:nvPr/>
            </p:nvSpPr>
            <p:spPr bwMode="auto">
              <a:xfrm>
                <a:off x="3694" y="2165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7951" name="Line 18"/>
              <p:cNvSpPr>
                <a:spLocks noChangeShapeType="1"/>
              </p:cNvSpPr>
              <p:nvPr/>
            </p:nvSpPr>
            <p:spPr bwMode="auto">
              <a:xfrm>
                <a:off x="3634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7952" name="Group 19"/>
              <p:cNvGrpSpPr>
                <a:grpSpLocks/>
              </p:cNvGrpSpPr>
              <p:nvPr/>
            </p:nvGrpSpPr>
            <p:grpSpPr bwMode="auto">
              <a:xfrm>
                <a:off x="3638" y="2093"/>
                <a:ext cx="118" cy="71"/>
                <a:chOff x="3632" y="2093"/>
                <a:chExt cx="118" cy="71"/>
              </a:xfrm>
            </p:grpSpPr>
            <p:sp>
              <p:nvSpPr>
                <p:cNvPr id="167953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86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7954" name="Line 21"/>
                <p:cNvSpPr>
                  <a:spLocks noChangeShapeType="1"/>
                </p:cNvSpPr>
                <p:nvPr/>
              </p:nvSpPr>
              <p:spPr bwMode="auto">
                <a:xfrm>
                  <a:off x="3750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7955" name="Line 22"/>
                <p:cNvSpPr>
                  <a:spLocks noChangeShapeType="1"/>
                </p:cNvSpPr>
                <p:nvPr/>
              </p:nvSpPr>
              <p:spPr bwMode="auto">
                <a:xfrm>
                  <a:off x="3690" y="2088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cxnSp>
        <p:nvCxnSpPr>
          <p:cNvPr id="167944" name="AutoShape 25"/>
          <p:cNvCxnSpPr>
            <a:cxnSpLocks noChangeShapeType="1"/>
            <a:stCxn id="167942" idx="2"/>
          </p:cNvCxnSpPr>
          <p:nvPr/>
        </p:nvCxnSpPr>
        <p:spPr bwMode="auto">
          <a:xfrm rot="10800000" flipV="1">
            <a:off x="3424238" y="4167188"/>
            <a:ext cx="661987" cy="687387"/>
          </a:xfrm>
          <a:prstGeom prst="curvedConnector2">
            <a:avLst/>
          </a:prstGeom>
          <a:noFill/>
          <a:ln w="28575">
            <a:solidFill>
              <a:srgbClr val="800080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7945" name="Text Box 27"/>
          <p:cNvSpPr txBox="1">
            <a:spLocks noChangeArrowheads="1"/>
          </p:cNvSpPr>
          <p:nvPr/>
        </p:nvSpPr>
        <p:spPr bwMode="auto">
          <a:xfrm>
            <a:off x="387350" y="4198938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grabs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7946" name="Text Box 28"/>
          <p:cNvSpPr txBox="1">
            <a:spLocks noChangeArrowheads="1"/>
          </p:cNvSpPr>
          <p:nvPr/>
        </p:nvSpPr>
        <p:spPr bwMode="auto">
          <a:xfrm>
            <a:off x="6642100" y="42751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grabs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67947" name="AutoShape 23"/>
          <p:cNvCxnSpPr>
            <a:cxnSpLocks noChangeShapeType="1"/>
          </p:cNvCxnSpPr>
          <p:nvPr/>
        </p:nvCxnSpPr>
        <p:spPr bwMode="auto">
          <a:xfrm flipV="1">
            <a:off x="4914900" y="4979988"/>
            <a:ext cx="747713" cy="874712"/>
          </a:xfrm>
          <a:prstGeom prst="curvedConnector2">
            <a:avLst/>
          </a:prstGeom>
          <a:noFill/>
          <a:ln w="28575">
            <a:solidFill>
              <a:srgbClr val="800080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63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Resource graph or wait-for graph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89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22860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A vertex for each process and each resource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If process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holds resource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, add an arc from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If process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is waiting for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, add an arc from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168963" name="Text Box 4"/>
          <p:cNvSpPr txBox="1">
            <a:spLocks noChangeArrowheads="1"/>
          </p:cNvSpPr>
          <p:nvPr/>
        </p:nvSpPr>
        <p:spPr bwMode="auto">
          <a:xfrm>
            <a:off x="4914900" y="47244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2</a:t>
            </a:r>
          </a:p>
        </p:txBody>
      </p:sp>
      <p:sp>
        <p:nvSpPr>
          <p:cNvPr id="168964" name="Text Box 5"/>
          <p:cNvSpPr txBox="1">
            <a:spLocks noChangeArrowheads="1"/>
          </p:cNvSpPr>
          <p:nvPr/>
        </p:nvSpPr>
        <p:spPr bwMode="auto">
          <a:xfrm>
            <a:off x="3817938" y="4724400"/>
            <a:ext cx="449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1</a:t>
            </a: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086225" y="5529263"/>
            <a:ext cx="828675" cy="649287"/>
          </a:xfrm>
          <a:prstGeom prst="ellipse">
            <a:avLst/>
          </a:prstGeom>
          <a:solidFill>
            <a:srgbClr val="618FFD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ＭＳ Ｐゴシック" charset="0"/>
                <a:cs typeface="Arial Bold"/>
              </a:rPr>
              <a:t>B</a:t>
            </a:r>
          </a:p>
        </p:txBody>
      </p:sp>
      <p:sp>
        <p:nvSpPr>
          <p:cNvPr id="168966" name="Oval 7"/>
          <p:cNvSpPr>
            <a:spLocks noChangeArrowheads="1"/>
          </p:cNvSpPr>
          <p:nvPr/>
        </p:nvSpPr>
        <p:spPr bwMode="auto">
          <a:xfrm>
            <a:off x="4086225" y="3843338"/>
            <a:ext cx="828675" cy="649287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A</a:t>
            </a:r>
          </a:p>
        </p:txBody>
      </p:sp>
      <p:grpSp>
        <p:nvGrpSpPr>
          <p:cNvPr id="168967" name="Group 8"/>
          <p:cNvGrpSpPr>
            <a:grpSpLocks/>
          </p:cNvGrpSpPr>
          <p:nvPr/>
        </p:nvGrpSpPr>
        <p:grpSpPr bwMode="auto">
          <a:xfrm>
            <a:off x="3187700" y="3997325"/>
            <a:ext cx="2671763" cy="295275"/>
            <a:chOff x="3148" y="3109"/>
            <a:chExt cx="1022" cy="113"/>
          </a:xfrm>
        </p:grpSpPr>
        <p:grpSp>
          <p:nvGrpSpPr>
            <p:cNvPr id="168974" name="Group 9"/>
            <p:cNvGrpSpPr>
              <a:grpSpLocks/>
            </p:cNvGrpSpPr>
            <p:nvPr/>
          </p:nvGrpSpPr>
          <p:grpSpPr bwMode="auto">
            <a:xfrm rot="5414277">
              <a:off x="3200" y="3376"/>
              <a:ext cx="124" cy="234"/>
              <a:chOff x="3634" y="2094"/>
              <a:chExt cx="124" cy="256"/>
            </a:xfrm>
          </p:grpSpPr>
          <p:sp>
            <p:nvSpPr>
              <p:cNvPr id="168982" name="Line 10"/>
              <p:cNvSpPr>
                <a:spLocks noChangeShapeType="1"/>
              </p:cNvSpPr>
              <p:nvPr/>
            </p:nvSpPr>
            <p:spPr bwMode="auto">
              <a:xfrm>
                <a:off x="3694" y="2167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983" name="Line 11"/>
              <p:cNvSpPr>
                <a:spLocks noChangeShapeType="1"/>
              </p:cNvSpPr>
              <p:nvPr/>
            </p:nvSpPr>
            <p:spPr bwMode="auto">
              <a:xfrm>
                <a:off x="3634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8984" name="Group 12"/>
              <p:cNvGrpSpPr>
                <a:grpSpLocks/>
              </p:cNvGrpSpPr>
              <p:nvPr/>
            </p:nvGrpSpPr>
            <p:grpSpPr bwMode="auto">
              <a:xfrm>
                <a:off x="3637" y="2094"/>
                <a:ext cx="118" cy="70"/>
                <a:chOff x="3631" y="2094"/>
                <a:chExt cx="118" cy="70"/>
              </a:xfrm>
            </p:grpSpPr>
            <p:sp>
              <p:nvSpPr>
                <p:cNvPr id="168985" name="Line 13"/>
                <p:cNvSpPr>
                  <a:spLocks noChangeShapeType="1"/>
                </p:cNvSpPr>
                <p:nvPr/>
              </p:nvSpPr>
              <p:spPr bwMode="auto">
                <a:xfrm>
                  <a:off x="3625" y="2107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8986" name="Line 14"/>
                <p:cNvSpPr>
                  <a:spLocks noChangeShapeType="1"/>
                </p:cNvSpPr>
                <p:nvPr/>
              </p:nvSpPr>
              <p:spPr bwMode="auto">
                <a:xfrm>
                  <a:off x="3742" y="2107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8987" name="Line 15"/>
                <p:cNvSpPr>
                  <a:spLocks noChangeShapeType="1"/>
                </p:cNvSpPr>
                <p:nvPr/>
              </p:nvSpPr>
              <p:spPr bwMode="auto">
                <a:xfrm>
                  <a:off x="3684" y="2102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68975" name="Group 16"/>
            <p:cNvGrpSpPr>
              <a:grpSpLocks/>
            </p:cNvGrpSpPr>
            <p:nvPr/>
          </p:nvGrpSpPr>
          <p:grpSpPr bwMode="auto">
            <a:xfrm rot="16185723" flipH="1">
              <a:off x="3992" y="3376"/>
              <a:ext cx="124" cy="234"/>
              <a:chOff x="3634" y="2093"/>
              <a:chExt cx="124" cy="256"/>
            </a:xfrm>
          </p:grpSpPr>
          <p:sp>
            <p:nvSpPr>
              <p:cNvPr id="168976" name="Line 17"/>
              <p:cNvSpPr>
                <a:spLocks noChangeShapeType="1"/>
              </p:cNvSpPr>
              <p:nvPr/>
            </p:nvSpPr>
            <p:spPr bwMode="auto">
              <a:xfrm>
                <a:off x="3694" y="2165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977" name="Line 18"/>
              <p:cNvSpPr>
                <a:spLocks noChangeShapeType="1"/>
              </p:cNvSpPr>
              <p:nvPr/>
            </p:nvSpPr>
            <p:spPr bwMode="auto">
              <a:xfrm>
                <a:off x="3634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68978" name="Group 19"/>
              <p:cNvGrpSpPr>
                <a:grpSpLocks/>
              </p:cNvGrpSpPr>
              <p:nvPr/>
            </p:nvGrpSpPr>
            <p:grpSpPr bwMode="auto">
              <a:xfrm>
                <a:off x="3638" y="2093"/>
                <a:ext cx="118" cy="71"/>
                <a:chOff x="3632" y="2093"/>
                <a:chExt cx="118" cy="71"/>
              </a:xfrm>
            </p:grpSpPr>
            <p:sp>
              <p:nvSpPr>
                <p:cNvPr id="168979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86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8980" name="Line 21"/>
                <p:cNvSpPr>
                  <a:spLocks noChangeShapeType="1"/>
                </p:cNvSpPr>
                <p:nvPr/>
              </p:nvSpPr>
              <p:spPr bwMode="auto">
                <a:xfrm>
                  <a:off x="3750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68981" name="Line 22"/>
                <p:cNvSpPr>
                  <a:spLocks noChangeShapeType="1"/>
                </p:cNvSpPr>
                <p:nvPr/>
              </p:nvSpPr>
              <p:spPr bwMode="auto">
                <a:xfrm>
                  <a:off x="3690" y="2088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cxnSp>
        <p:nvCxnSpPr>
          <p:cNvPr id="168968" name="AutoShape 23"/>
          <p:cNvCxnSpPr>
            <a:cxnSpLocks noChangeShapeType="1"/>
            <a:stCxn id="60" idx="6"/>
          </p:cNvCxnSpPr>
          <p:nvPr/>
        </p:nvCxnSpPr>
        <p:spPr bwMode="auto">
          <a:xfrm flipV="1">
            <a:off x="4914900" y="4979988"/>
            <a:ext cx="747713" cy="874712"/>
          </a:xfrm>
          <a:prstGeom prst="curvedConnector2">
            <a:avLst/>
          </a:prstGeom>
          <a:noFill/>
          <a:ln w="28575">
            <a:solidFill>
              <a:srgbClr val="800080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8969" name="AutoShape 24"/>
          <p:cNvCxnSpPr>
            <a:cxnSpLocks noChangeShapeType="1"/>
            <a:endCxn id="168966" idx="6"/>
          </p:cNvCxnSpPr>
          <p:nvPr/>
        </p:nvCxnSpPr>
        <p:spPr bwMode="auto">
          <a:xfrm rot="16200000" flipV="1">
            <a:off x="4884738" y="4197350"/>
            <a:ext cx="808037" cy="747713"/>
          </a:xfrm>
          <a:prstGeom prst="curvedConnector2">
            <a:avLst/>
          </a:prstGeom>
          <a:noFill/>
          <a:ln w="28575">
            <a:solidFill>
              <a:srgbClr val="FC0128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8970" name="AutoShape 25"/>
          <p:cNvCxnSpPr>
            <a:cxnSpLocks noChangeShapeType="1"/>
            <a:stCxn id="168966" idx="2"/>
          </p:cNvCxnSpPr>
          <p:nvPr/>
        </p:nvCxnSpPr>
        <p:spPr bwMode="auto">
          <a:xfrm rot="10800000" flipV="1">
            <a:off x="3424238" y="4167188"/>
            <a:ext cx="661987" cy="687387"/>
          </a:xfrm>
          <a:prstGeom prst="curvedConnector2">
            <a:avLst/>
          </a:prstGeom>
          <a:noFill/>
          <a:ln w="28575">
            <a:solidFill>
              <a:srgbClr val="800080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8971" name="AutoShape 26"/>
          <p:cNvCxnSpPr>
            <a:cxnSpLocks noChangeShapeType="1"/>
            <a:endCxn id="60" idx="2"/>
          </p:cNvCxnSpPr>
          <p:nvPr/>
        </p:nvCxnSpPr>
        <p:spPr bwMode="auto">
          <a:xfrm rot="16200000" flipH="1">
            <a:off x="3317876" y="5086350"/>
            <a:ext cx="874712" cy="661987"/>
          </a:xfrm>
          <a:prstGeom prst="curvedConnector2">
            <a:avLst/>
          </a:prstGeom>
          <a:noFill/>
          <a:ln w="28575">
            <a:solidFill>
              <a:srgbClr val="FC0128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8972" name="Text Box 27"/>
          <p:cNvSpPr txBox="1">
            <a:spLocks noChangeArrowheads="1"/>
          </p:cNvSpPr>
          <p:nvPr/>
        </p:nvSpPr>
        <p:spPr bwMode="auto">
          <a:xfrm>
            <a:off x="309563" y="4198938"/>
            <a:ext cx="2287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grabs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waits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168973" name="Text Box 28"/>
          <p:cNvSpPr txBox="1">
            <a:spLocks noChangeArrowheads="1"/>
          </p:cNvSpPr>
          <p:nvPr/>
        </p:nvSpPr>
        <p:spPr bwMode="auto">
          <a:xfrm>
            <a:off x="6565900" y="4275138"/>
            <a:ext cx="2287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grabs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waits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10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2000"/>
              </a:spcBef>
            </a:pPr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Resource graph or wait-for graph</a:t>
            </a: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9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6425" cy="22860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A vertex for each process and each resource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If process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holds resource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, add an arc from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If process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is waiting for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, add an arc from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 to </a:t>
            </a:r>
            <a:r>
              <a:rPr lang="en-US" sz="2200" i="1"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lang="en-US" sz="220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>
              <a:spcBef>
                <a:spcPts val="1400"/>
              </a:spcBef>
              <a:buFontTx/>
              <a:buNone/>
            </a:pPr>
            <a:r>
              <a:rPr lang="en-US" sz="2400" i="1">
                <a:latin typeface="Arial" charset="0"/>
                <a:ea typeface="ＭＳ Ｐゴシック" charset="0"/>
                <a:cs typeface="Arial" charset="0"/>
              </a:rPr>
              <a:t>The system is deadlocked iff the wait-for graph has at least one cycle.</a:t>
            </a:r>
          </a:p>
        </p:txBody>
      </p:sp>
      <p:sp>
        <p:nvSpPr>
          <p:cNvPr id="169987" name="Text Box 4"/>
          <p:cNvSpPr txBox="1">
            <a:spLocks noChangeArrowheads="1"/>
          </p:cNvSpPr>
          <p:nvPr/>
        </p:nvSpPr>
        <p:spPr bwMode="auto">
          <a:xfrm>
            <a:off x="4914900" y="4724400"/>
            <a:ext cx="449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2</a:t>
            </a:r>
          </a:p>
        </p:txBody>
      </p:sp>
      <p:sp>
        <p:nvSpPr>
          <p:cNvPr id="169988" name="Text Box 5"/>
          <p:cNvSpPr txBox="1">
            <a:spLocks noChangeArrowheads="1"/>
          </p:cNvSpPr>
          <p:nvPr/>
        </p:nvSpPr>
        <p:spPr bwMode="auto">
          <a:xfrm>
            <a:off x="3817938" y="4724400"/>
            <a:ext cx="449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1</a:t>
            </a:r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>
            <a:off x="4086225" y="5529263"/>
            <a:ext cx="828675" cy="649287"/>
          </a:xfrm>
          <a:prstGeom prst="ellipse">
            <a:avLst/>
          </a:prstGeom>
          <a:solidFill>
            <a:srgbClr val="618FFD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/>
                <a:ea typeface="ＭＳ Ｐゴシック" charset="0"/>
                <a:cs typeface="Arial Bold"/>
              </a:rPr>
              <a:t>B</a:t>
            </a:r>
          </a:p>
        </p:txBody>
      </p:sp>
      <p:sp>
        <p:nvSpPr>
          <p:cNvPr id="169990" name="Oval 7"/>
          <p:cNvSpPr>
            <a:spLocks noChangeArrowheads="1"/>
          </p:cNvSpPr>
          <p:nvPr/>
        </p:nvSpPr>
        <p:spPr bwMode="auto">
          <a:xfrm>
            <a:off x="4086225" y="3843338"/>
            <a:ext cx="828675" cy="649287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old" charset="0"/>
                <a:ea typeface="ＭＳ Ｐゴシック" charset="0"/>
                <a:cs typeface="Arial Bold" charset="0"/>
              </a:rPr>
              <a:t>A</a:t>
            </a:r>
          </a:p>
        </p:txBody>
      </p:sp>
      <p:grpSp>
        <p:nvGrpSpPr>
          <p:cNvPr id="169991" name="Group 8"/>
          <p:cNvGrpSpPr>
            <a:grpSpLocks/>
          </p:cNvGrpSpPr>
          <p:nvPr/>
        </p:nvGrpSpPr>
        <p:grpSpPr bwMode="auto">
          <a:xfrm>
            <a:off x="3187700" y="3997325"/>
            <a:ext cx="2671763" cy="295275"/>
            <a:chOff x="3148" y="3109"/>
            <a:chExt cx="1022" cy="113"/>
          </a:xfrm>
        </p:grpSpPr>
        <p:grpSp>
          <p:nvGrpSpPr>
            <p:cNvPr id="169998" name="Group 9"/>
            <p:cNvGrpSpPr>
              <a:grpSpLocks/>
            </p:cNvGrpSpPr>
            <p:nvPr/>
          </p:nvGrpSpPr>
          <p:grpSpPr bwMode="auto">
            <a:xfrm rot="5414277">
              <a:off x="3200" y="3376"/>
              <a:ext cx="124" cy="234"/>
              <a:chOff x="3634" y="2094"/>
              <a:chExt cx="124" cy="256"/>
            </a:xfrm>
          </p:grpSpPr>
          <p:sp>
            <p:nvSpPr>
              <p:cNvPr id="170006" name="Line 10"/>
              <p:cNvSpPr>
                <a:spLocks noChangeShapeType="1"/>
              </p:cNvSpPr>
              <p:nvPr/>
            </p:nvSpPr>
            <p:spPr bwMode="auto">
              <a:xfrm>
                <a:off x="3694" y="2167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0007" name="Line 11"/>
              <p:cNvSpPr>
                <a:spLocks noChangeShapeType="1"/>
              </p:cNvSpPr>
              <p:nvPr/>
            </p:nvSpPr>
            <p:spPr bwMode="auto">
              <a:xfrm>
                <a:off x="3634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70008" name="Group 12"/>
              <p:cNvGrpSpPr>
                <a:grpSpLocks/>
              </p:cNvGrpSpPr>
              <p:nvPr/>
            </p:nvGrpSpPr>
            <p:grpSpPr bwMode="auto">
              <a:xfrm>
                <a:off x="3637" y="2094"/>
                <a:ext cx="118" cy="70"/>
                <a:chOff x="3631" y="2094"/>
                <a:chExt cx="118" cy="70"/>
              </a:xfrm>
            </p:grpSpPr>
            <p:sp>
              <p:nvSpPr>
                <p:cNvPr id="170009" name="Line 13"/>
                <p:cNvSpPr>
                  <a:spLocks noChangeShapeType="1"/>
                </p:cNvSpPr>
                <p:nvPr/>
              </p:nvSpPr>
              <p:spPr bwMode="auto">
                <a:xfrm>
                  <a:off x="3625" y="2107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0010" name="Line 14"/>
                <p:cNvSpPr>
                  <a:spLocks noChangeShapeType="1"/>
                </p:cNvSpPr>
                <p:nvPr/>
              </p:nvSpPr>
              <p:spPr bwMode="auto">
                <a:xfrm>
                  <a:off x="3742" y="2107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0011" name="Line 15"/>
                <p:cNvSpPr>
                  <a:spLocks noChangeShapeType="1"/>
                </p:cNvSpPr>
                <p:nvPr/>
              </p:nvSpPr>
              <p:spPr bwMode="auto">
                <a:xfrm>
                  <a:off x="3684" y="2102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69999" name="Group 16"/>
            <p:cNvGrpSpPr>
              <a:grpSpLocks/>
            </p:cNvGrpSpPr>
            <p:nvPr/>
          </p:nvGrpSpPr>
          <p:grpSpPr bwMode="auto">
            <a:xfrm rot="16185723" flipH="1">
              <a:off x="3992" y="3376"/>
              <a:ext cx="124" cy="234"/>
              <a:chOff x="3634" y="2093"/>
              <a:chExt cx="124" cy="256"/>
            </a:xfrm>
          </p:grpSpPr>
          <p:sp>
            <p:nvSpPr>
              <p:cNvPr id="170000" name="Line 17"/>
              <p:cNvSpPr>
                <a:spLocks noChangeShapeType="1"/>
              </p:cNvSpPr>
              <p:nvPr/>
            </p:nvSpPr>
            <p:spPr bwMode="auto">
              <a:xfrm>
                <a:off x="3694" y="2165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0001" name="Line 18"/>
              <p:cNvSpPr>
                <a:spLocks noChangeShapeType="1"/>
              </p:cNvSpPr>
              <p:nvPr/>
            </p:nvSpPr>
            <p:spPr bwMode="auto">
              <a:xfrm>
                <a:off x="3634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70002" name="Group 19"/>
              <p:cNvGrpSpPr>
                <a:grpSpLocks/>
              </p:cNvGrpSpPr>
              <p:nvPr/>
            </p:nvGrpSpPr>
            <p:grpSpPr bwMode="auto">
              <a:xfrm>
                <a:off x="3638" y="2093"/>
                <a:ext cx="118" cy="71"/>
                <a:chOff x="3632" y="2093"/>
                <a:chExt cx="118" cy="71"/>
              </a:xfrm>
            </p:grpSpPr>
            <p:sp>
              <p:nvSpPr>
                <p:cNvPr id="170003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86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0004" name="Line 21"/>
                <p:cNvSpPr>
                  <a:spLocks noChangeShapeType="1"/>
                </p:cNvSpPr>
                <p:nvPr/>
              </p:nvSpPr>
              <p:spPr bwMode="auto">
                <a:xfrm>
                  <a:off x="3750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0005" name="Line 22"/>
                <p:cNvSpPr>
                  <a:spLocks noChangeShapeType="1"/>
                </p:cNvSpPr>
                <p:nvPr/>
              </p:nvSpPr>
              <p:spPr bwMode="auto">
                <a:xfrm>
                  <a:off x="3690" y="2088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cxnSp>
        <p:nvCxnSpPr>
          <p:cNvPr id="169992" name="AutoShape 23"/>
          <p:cNvCxnSpPr>
            <a:cxnSpLocks noChangeShapeType="1"/>
            <a:stCxn id="60" idx="6"/>
          </p:cNvCxnSpPr>
          <p:nvPr/>
        </p:nvCxnSpPr>
        <p:spPr bwMode="auto">
          <a:xfrm flipV="1">
            <a:off x="4914900" y="4979988"/>
            <a:ext cx="747713" cy="874712"/>
          </a:xfrm>
          <a:prstGeom prst="curvedConnector2">
            <a:avLst/>
          </a:prstGeom>
          <a:noFill/>
          <a:ln w="28575">
            <a:solidFill>
              <a:srgbClr val="800080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9993" name="AutoShape 24"/>
          <p:cNvCxnSpPr>
            <a:cxnSpLocks noChangeShapeType="1"/>
            <a:endCxn id="169990" idx="6"/>
          </p:cNvCxnSpPr>
          <p:nvPr/>
        </p:nvCxnSpPr>
        <p:spPr bwMode="auto">
          <a:xfrm rot="16200000" flipV="1">
            <a:off x="4884738" y="4197350"/>
            <a:ext cx="808037" cy="747713"/>
          </a:xfrm>
          <a:prstGeom prst="curvedConnector2">
            <a:avLst/>
          </a:prstGeom>
          <a:noFill/>
          <a:ln w="28575">
            <a:solidFill>
              <a:srgbClr val="FC0128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9994" name="AutoShape 25"/>
          <p:cNvCxnSpPr>
            <a:cxnSpLocks noChangeShapeType="1"/>
            <a:stCxn id="169990" idx="2"/>
          </p:cNvCxnSpPr>
          <p:nvPr/>
        </p:nvCxnSpPr>
        <p:spPr bwMode="auto">
          <a:xfrm rot="10800000" flipV="1">
            <a:off x="3424238" y="4167188"/>
            <a:ext cx="661987" cy="687387"/>
          </a:xfrm>
          <a:prstGeom prst="curvedConnector2">
            <a:avLst/>
          </a:prstGeom>
          <a:noFill/>
          <a:ln w="28575">
            <a:solidFill>
              <a:srgbClr val="800080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9995" name="AutoShape 26"/>
          <p:cNvCxnSpPr>
            <a:cxnSpLocks noChangeShapeType="1"/>
            <a:endCxn id="60" idx="2"/>
          </p:cNvCxnSpPr>
          <p:nvPr/>
        </p:nvCxnSpPr>
        <p:spPr bwMode="auto">
          <a:xfrm rot="16200000" flipH="1">
            <a:off x="3317876" y="5086350"/>
            <a:ext cx="874712" cy="661987"/>
          </a:xfrm>
          <a:prstGeom prst="curvedConnector2">
            <a:avLst/>
          </a:prstGeom>
          <a:noFill/>
          <a:ln w="28575">
            <a:solidFill>
              <a:srgbClr val="FC0128"/>
            </a:solidFill>
            <a:round/>
            <a:headEnd type="triangle" w="lg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9996" name="Text Box 27"/>
          <p:cNvSpPr txBox="1">
            <a:spLocks noChangeArrowheads="1"/>
          </p:cNvSpPr>
          <p:nvPr/>
        </p:nvSpPr>
        <p:spPr bwMode="auto">
          <a:xfrm>
            <a:off x="309563" y="4198938"/>
            <a:ext cx="2287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grabs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waits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sp>
        <p:nvSpPr>
          <p:cNvPr id="169997" name="Text Box 28"/>
          <p:cNvSpPr txBox="1">
            <a:spLocks noChangeArrowheads="1"/>
          </p:cNvSpPr>
          <p:nvPr/>
        </p:nvSpPr>
        <p:spPr bwMode="auto">
          <a:xfrm>
            <a:off x="6565900" y="4275138"/>
            <a:ext cx="2287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grabs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2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and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C0128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waits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for fork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174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Deadlock vs. starvation</a:t>
            </a:r>
          </a:p>
        </p:txBody>
      </p:sp>
      <p:sp>
        <p:nvSpPr>
          <p:cNvPr id="171010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724400"/>
          </a:xfrm>
        </p:spPr>
        <p:txBody>
          <a:bodyPr/>
          <a:lstStyle/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ea typeface="ＭＳ Ｐゴシック" charset="0"/>
                <a:cs typeface="Arial" charset="0"/>
              </a:rPr>
              <a:t>deadlock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is a situation in which a set of threads are all waiting for another thread to move.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But none of the threads can move because they are all waiting for another thread to do it.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Deadlocked threads sleep “forever”: the software “freezes”.  It stops executing, stops taking input, stops generating output. 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There is no way out.</a:t>
            </a:r>
          </a:p>
          <a:p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Starvation</a:t>
            </a:r>
            <a:r>
              <a:rPr lang="en-US" sz="2400" b="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(also called </a:t>
            </a:r>
            <a:r>
              <a:rPr lang="en-US" altLang="ja-JP" sz="2400" dirty="0" err="1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livelock</a:t>
            </a:r>
            <a:r>
              <a:rPr lang="en-US" altLang="ja-JP" sz="2400" b="0" dirty="0">
                <a:latin typeface="Arial" charset="0"/>
                <a:ea typeface="ＭＳ Ｐゴシック" charset="0"/>
                <a:cs typeface="Arial" charset="0"/>
              </a:rPr>
              <a:t>) is different: some schedule exists that can exit the </a:t>
            </a:r>
            <a:r>
              <a:rPr lang="en-US" altLang="ja-JP" sz="2400" b="0" dirty="0" err="1">
                <a:latin typeface="Arial" charset="0"/>
                <a:ea typeface="ＭＳ Ｐゴシック" charset="0"/>
                <a:cs typeface="Arial" charset="0"/>
              </a:rPr>
              <a:t>livelock</a:t>
            </a:r>
            <a:r>
              <a:rPr lang="en-US" altLang="ja-JP" sz="2400" b="0" dirty="0">
                <a:latin typeface="Arial" charset="0"/>
                <a:ea typeface="ＭＳ Ｐゴシック" charset="0"/>
                <a:cs typeface="Arial" charset="0"/>
              </a:rPr>
              <a:t> state, and the scheduler may select it, even if the probability is low.</a:t>
            </a:r>
            <a:endParaRPr lang="en-US" sz="2400" b="0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69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2"/>
          <p:cNvSpPr>
            <a:spLocks noChangeArrowheads="1"/>
          </p:cNvSpPr>
          <p:nvPr/>
        </p:nvSpPr>
        <p:spPr bwMode="auto">
          <a:xfrm>
            <a:off x="2633663" y="3619500"/>
            <a:ext cx="682625" cy="6302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34" name="Rectangle 3"/>
          <p:cNvSpPr>
            <a:spLocks noChangeArrowheads="1"/>
          </p:cNvSpPr>
          <p:nvPr/>
        </p:nvSpPr>
        <p:spPr bwMode="auto">
          <a:xfrm>
            <a:off x="3316288" y="3619500"/>
            <a:ext cx="1411287" cy="6302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35" name="Rectangle 4"/>
          <p:cNvSpPr>
            <a:spLocks noChangeArrowheads="1"/>
          </p:cNvSpPr>
          <p:nvPr/>
        </p:nvSpPr>
        <p:spPr bwMode="auto">
          <a:xfrm>
            <a:off x="3316288" y="4249738"/>
            <a:ext cx="971550" cy="671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36" name="Rectangle 5"/>
          <p:cNvSpPr>
            <a:spLocks noChangeArrowheads="1"/>
          </p:cNvSpPr>
          <p:nvPr/>
        </p:nvSpPr>
        <p:spPr bwMode="auto">
          <a:xfrm>
            <a:off x="3316288" y="3206750"/>
            <a:ext cx="1411287" cy="4127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37" name="Rectangle 6"/>
          <p:cNvSpPr>
            <a:spLocks noChangeArrowheads="1"/>
          </p:cNvSpPr>
          <p:nvPr/>
        </p:nvSpPr>
        <p:spPr bwMode="auto">
          <a:xfrm rot="16200000" flipV="1">
            <a:off x="1089025" y="4330701"/>
            <a:ext cx="2460625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38" name="Rectangle 7"/>
          <p:cNvSpPr>
            <a:spLocks noChangeArrowheads="1"/>
          </p:cNvSpPr>
          <p:nvPr/>
        </p:nvSpPr>
        <p:spPr bwMode="auto">
          <a:xfrm flipV="1">
            <a:off x="2357438" y="3062288"/>
            <a:ext cx="2559050" cy="76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39" name="Rectangle 8"/>
          <p:cNvSpPr>
            <a:spLocks noChangeArrowheads="1"/>
          </p:cNvSpPr>
          <p:nvPr/>
        </p:nvSpPr>
        <p:spPr bwMode="auto">
          <a:xfrm rot="16200000" flipV="1">
            <a:off x="4386263" y="2455863"/>
            <a:ext cx="113665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40" name="Rectangle 9"/>
          <p:cNvSpPr>
            <a:spLocks noChangeArrowheads="1"/>
          </p:cNvSpPr>
          <p:nvPr/>
        </p:nvSpPr>
        <p:spPr bwMode="auto">
          <a:xfrm flipV="1">
            <a:off x="1265238" y="5599113"/>
            <a:ext cx="1016000" cy="76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41" name="Rectangle 10"/>
          <p:cNvSpPr>
            <a:spLocks noChangeArrowheads="1"/>
          </p:cNvSpPr>
          <p:nvPr/>
        </p:nvSpPr>
        <p:spPr bwMode="auto">
          <a:xfrm>
            <a:off x="1265238" y="1697038"/>
            <a:ext cx="4140200" cy="397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72042" name="Group 11"/>
          <p:cNvGrpSpPr>
            <a:grpSpLocks/>
          </p:cNvGrpSpPr>
          <p:nvPr/>
        </p:nvGrpSpPr>
        <p:grpSpPr bwMode="auto">
          <a:xfrm>
            <a:off x="6007100" y="1776413"/>
            <a:ext cx="2208213" cy="950912"/>
            <a:chOff x="3784" y="1119"/>
            <a:chExt cx="1391" cy="599"/>
          </a:xfrm>
        </p:grpSpPr>
        <p:sp>
          <p:nvSpPr>
            <p:cNvPr id="172094" name="Text Box 12"/>
            <p:cNvSpPr txBox="1">
              <a:spLocks noChangeArrowheads="1"/>
            </p:cNvSpPr>
            <p:nvPr/>
          </p:nvSpPr>
          <p:spPr bwMode="auto">
            <a:xfrm>
              <a:off x="4978" y="146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1</a:t>
              </a: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2095" name="Text Box 13"/>
            <p:cNvSpPr txBox="1">
              <a:spLocks noChangeArrowheads="1"/>
            </p:cNvSpPr>
            <p:nvPr/>
          </p:nvSpPr>
          <p:spPr bwMode="auto">
            <a:xfrm>
              <a:off x="3784" y="146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2</a:t>
              </a: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2096" name="Oval 14"/>
            <p:cNvSpPr>
              <a:spLocks noChangeArrowheads="1"/>
            </p:cNvSpPr>
            <p:nvPr/>
          </p:nvSpPr>
          <p:spPr bwMode="auto">
            <a:xfrm>
              <a:off x="4305" y="1119"/>
              <a:ext cx="325" cy="33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Y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2097" name="Group 15"/>
            <p:cNvGrpSpPr>
              <a:grpSpLocks/>
            </p:cNvGrpSpPr>
            <p:nvPr/>
          </p:nvGrpSpPr>
          <p:grpSpPr bwMode="auto">
            <a:xfrm>
              <a:off x="3956" y="1529"/>
              <a:ext cx="1022" cy="113"/>
              <a:chOff x="3148" y="3109"/>
              <a:chExt cx="1022" cy="113"/>
            </a:xfrm>
          </p:grpSpPr>
          <p:grpSp>
            <p:nvGrpSpPr>
              <p:cNvPr id="172100" name="Group 16"/>
              <p:cNvGrpSpPr>
                <a:grpSpLocks/>
              </p:cNvGrpSpPr>
              <p:nvPr/>
            </p:nvGrpSpPr>
            <p:grpSpPr bwMode="auto">
              <a:xfrm rot="5414277">
                <a:off x="3208" y="3049"/>
                <a:ext cx="113" cy="234"/>
                <a:chOff x="3635" y="2093"/>
                <a:chExt cx="124" cy="256"/>
              </a:xfrm>
            </p:grpSpPr>
            <p:sp>
              <p:nvSpPr>
                <p:cNvPr id="172108" name="Line 17"/>
                <p:cNvSpPr>
                  <a:spLocks noChangeShapeType="1"/>
                </p:cNvSpPr>
                <p:nvPr/>
              </p:nvSpPr>
              <p:spPr bwMode="auto">
                <a:xfrm>
                  <a:off x="3687" y="2168"/>
                  <a:ext cx="0" cy="184"/>
                </a:xfrm>
                <a:prstGeom prst="line">
                  <a:avLst/>
                </a:prstGeom>
                <a:noFill/>
                <a:ln w="222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2109" name="Line 18"/>
                <p:cNvSpPr>
                  <a:spLocks noChangeShapeType="1"/>
                </p:cNvSpPr>
                <p:nvPr/>
              </p:nvSpPr>
              <p:spPr bwMode="auto">
                <a:xfrm>
                  <a:off x="3629" y="2168"/>
                  <a:ext cx="124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72110" name="Group 19"/>
                <p:cNvGrpSpPr>
                  <a:grpSpLocks/>
                </p:cNvGrpSpPr>
                <p:nvPr/>
              </p:nvGrpSpPr>
              <p:grpSpPr bwMode="auto">
                <a:xfrm>
                  <a:off x="3638" y="2093"/>
                  <a:ext cx="119" cy="70"/>
                  <a:chOff x="3632" y="2093"/>
                  <a:chExt cx="119" cy="70"/>
                </a:xfrm>
              </p:grpSpPr>
              <p:sp>
                <p:nvSpPr>
                  <p:cNvPr id="172111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20" y="2099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112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733" y="2104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113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99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172101" name="Group 23"/>
              <p:cNvGrpSpPr>
                <a:grpSpLocks/>
              </p:cNvGrpSpPr>
              <p:nvPr/>
            </p:nvGrpSpPr>
            <p:grpSpPr bwMode="auto">
              <a:xfrm rot="16185723" flipH="1">
                <a:off x="3996" y="3049"/>
                <a:ext cx="113" cy="234"/>
                <a:chOff x="3635" y="2093"/>
                <a:chExt cx="124" cy="256"/>
              </a:xfrm>
            </p:grpSpPr>
            <p:sp>
              <p:nvSpPr>
                <p:cNvPr id="172102" name="Line 24"/>
                <p:cNvSpPr>
                  <a:spLocks noChangeShapeType="1"/>
                </p:cNvSpPr>
                <p:nvPr/>
              </p:nvSpPr>
              <p:spPr bwMode="auto">
                <a:xfrm>
                  <a:off x="3696" y="2166"/>
                  <a:ext cx="0" cy="183"/>
                </a:xfrm>
                <a:prstGeom prst="line">
                  <a:avLst/>
                </a:prstGeom>
                <a:noFill/>
                <a:ln w="222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2103" name="Line 25"/>
                <p:cNvSpPr>
                  <a:spLocks noChangeShapeType="1"/>
                </p:cNvSpPr>
                <p:nvPr/>
              </p:nvSpPr>
              <p:spPr bwMode="auto">
                <a:xfrm>
                  <a:off x="3629" y="2168"/>
                  <a:ext cx="124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72104" name="Group 26"/>
                <p:cNvGrpSpPr>
                  <a:grpSpLocks/>
                </p:cNvGrpSpPr>
                <p:nvPr/>
              </p:nvGrpSpPr>
              <p:grpSpPr bwMode="auto">
                <a:xfrm>
                  <a:off x="3638" y="2093"/>
                  <a:ext cx="119" cy="70"/>
                  <a:chOff x="3632" y="2093"/>
                  <a:chExt cx="119" cy="70"/>
                </a:xfrm>
              </p:grpSpPr>
              <p:sp>
                <p:nvSpPr>
                  <p:cNvPr id="17210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632" y="2093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10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093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10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691" y="2094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cxnSp>
          <p:nvCxnSpPr>
            <p:cNvPr id="172098" name="AutoShape 30"/>
            <p:cNvCxnSpPr>
              <a:cxnSpLocks noChangeShapeType="1"/>
            </p:cNvCxnSpPr>
            <p:nvPr/>
          </p:nvCxnSpPr>
          <p:spPr bwMode="auto">
            <a:xfrm rot="5400000" flipH="1">
              <a:off x="4618" y="1296"/>
              <a:ext cx="309" cy="28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099" name="AutoShape 31"/>
            <p:cNvCxnSpPr>
              <a:cxnSpLocks noChangeShapeType="1"/>
            </p:cNvCxnSpPr>
            <p:nvPr/>
          </p:nvCxnSpPr>
          <p:spPr bwMode="auto">
            <a:xfrm rot="10800000" flipV="1">
              <a:off x="4052" y="1284"/>
              <a:ext cx="253" cy="26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2043" name="Group 32"/>
          <p:cNvGrpSpPr>
            <a:grpSpLocks/>
          </p:cNvGrpSpPr>
          <p:nvPr/>
        </p:nvGrpSpPr>
        <p:grpSpPr bwMode="auto">
          <a:xfrm>
            <a:off x="2435225" y="1697038"/>
            <a:ext cx="401638" cy="4283075"/>
            <a:chOff x="2209" y="672"/>
            <a:chExt cx="253" cy="2698"/>
          </a:xfrm>
        </p:grpSpPr>
        <p:sp>
          <p:nvSpPr>
            <p:cNvPr id="172092" name="Line 33"/>
            <p:cNvSpPr>
              <a:spLocks noChangeShapeType="1"/>
            </p:cNvSpPr>
            <p:nvPr/>
          </p:nvSpPr>
          <p:spPr bwMode="auto">
            <a:xfrm>
              <a:off x="2334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93" name="Text Box 34"/>
            <p:cNvSpPr txBox="1">
              <a:spLocks noChangeArrowheads="1"/>
            </p:cNvSpPr>
            <p:nvPr/>
          </p:nvSpPr>
          <p:spPr bwMode="auto">
            <a:xfrm>
              <a:off x="2209" y="317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2044" name="Group 35"/>
          <p:cNvGrpSpPr>
            <a:grpSpLocks/>
          </p:cNvGrpSpPr>
          <p:nvPr/>
        </p:nvGrpSpPr>
        <p:grpSpPr bwMode="auto">
          <a:xfrm>
            <a:off x="3130550" y="1697038"/>
            <a:ext cx="401638" cy="4283075"/>
            <a:chOff x="2647" y="672"/>
            <a:chExt cx="253" cy="2698"/>
          </a:xfrm>
        </p:grpSpPr>
        <p:sp>
          <p:nvSpPr>
            <p:cNvPr id="172090" name="Line 36"/>
            <p:cNvSpPr>
              <a:spLocks noChangeShapeType="1"/>
            </p:cNvSpPr>
            <p:nvPr/>
          </p:nvSpPr>
          <p:spPr bwMode="auto">
            <a:xfrm>
              <a:off x="2764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91" name="Text Box 37"/>
            <p:cNvSpPr txBox="1">
              <a:spLocks noChangeArrowheads="1"/>
            </p:cNvSpPr>
            <p:nvPr/>
          </p:nvSpPr>
          <p:spPr bwMode="auto">
            <a:xfrm>
              <a:off x="2647" y="317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2045" name="Group 38"/>
          <p:cNvGrpSpPr>
            <a:grpSpLocks/>
          </p:cNvGrpSpPr>
          <p:nvPr/>
        </p:nvGrpSpPr>
        <p:grpSpPr bwMode="auto">
          <a:xfrm>
            <a:off x="4111625" y="1697038"/>
            <a:ext cx="392113" cy="4283075"/>
            <a:chOff x="3265" y="672"/>
            <a:chExt cx="247" cy="2698"/>
          </a:xfrm>
        </p:grpSpPr>
        <p:sp>
          <p:nvSpPr>
            <p:cNvPr id="172088" name="Line 39"/>
            <p:cNvSpPr>
              <a:spLocks noChangeShapeType="1"/>
            </p:cNvSpPr>
            <p:nvPr/>
          </p:nvSpPr>
          <p:spPr bwMode="auto">
            <a:xfrm>
              <a:off x="3376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89" name="Text Box 40"/>
            <p:cNvSpPr txBox="1">
              <a:spLocks noChangeArrowheads="1"/>
            </p:cNvSpPr>
            <p:nvPr/>
          </p:nvSpPr>
          <p:spPr bwMode="auto">
            <a:xfrm>
              <a:off x="3265" y="3178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2046" name="Group 41"/>
          <p:cNvGrpSpPr>
            <a:grpSpLocks/>
          </p:cNvGrpSpPr>
          <p:nvPr/>
        </p:nvGrpSpPr>
        <p:grpSpPr bwMode="auto">
          <a:xfrm>
            <a:off x="4537075" y="1697038"/>
            <a:ext cx="392113" cy="4283075"/>
            <a:chOff x="3533" y="672"/>
            <a:chExt cx="247" cy="2698"/>
          </a:xfrm>
        </p:grpSpPr>
        <p:sp>
          <p:nvSpPr>
            <p:cNvPr id="172086" name="Line 42"/>
            <p:cNvSpPr>
              <a:spLocks noChangeShapeType="1"/>
            </p:cNvSpPr>
            <p:nvPr/>
          </p:nvSpPr>
          <p:spPr bwMode="auto">
            <a:xfrm>
              <a:off x="3653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87" name="Text Box 43"/>
            <p:cNvSpPr txBox="1">
              <a:spLocks noChangeArrowheads="1"/>
            </p:cNvSpPr>
            <p:nvPr/>
          </p:nvSpPr>
          <p:spPr bwMode="auto">
            <a:xfrm>
              <a:off x="3533" y="3178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2047" name="Group 44"/>
          <p:cNvGrpSpPr>
            <a:grpSpLocks/>
          </p:cNvGrpSpPr>
          <p:nvPr/>
        </p:nvGrpSpPr>
        <p:grpSpPr bwMode="auto">
          <a:xfrm>
            <a:off x="855663" y="4786313"/>
            <a:ext cx="4549775" cy="304800"/>
            <a:chOff x="1214" y="2618"/>
            <a:chExt cx="2866" cy="192"/>
          </a:xfrm>
        </p:grpSpPr>
        <p:sp>
          <p:nvSpPr>
            <p:cNvPr id="172084" name="Line 45"/>
            <p:cNvSpPr>
              <a:spLocks noChangeShapeType="1"/>
            </p:cNvSpPr>
            <p:nvPr/>
          </p:nvSpPr>
          <p:spPr bwMode="auto">
            <a:xfrm rot="-5400000">
              <a:off x="2776" y="139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85" name="Text Box 46"/>
            <p:cNvSpPr txBox="1">
              <a:spLocks noChangeArrowheads="1"/>
            </p:cNvSpPr>
            <p:nvPr/>
          </p:nvSpPr>
          <p:spPr bwMode="auto">
            <a:xfrm>
              <a:off x="1214" y="261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2048" name="Group 47"/>
          <p:cNvGrpSpPr>
            <a:grpSpLocks/>
          </p:cNvGrpSpPr>
          <p:nvPr/>
        </p:nvGrpSpPr>
        <p:grpSpPr bwMode="auto">
          <a:xfrm>
            <a:off x="855663" y="4102100"/>
            <a:ext cx="4549775" cy="304800"/>
            <a:chOff x="1214" y="2187"/>
            <a:chExt cx="2866" cy="192"/>
          </a:xfrm>
        </p:grpSpPr>
        <p:sp>
          <p:nvSpPr>
            <p:cNvPr id="172082" name="Line 48"/>
            <p:cNvSpPr>
              <a:spLocks noChangeShapeType="1"/>
            </p:cNvSpPr>
            <p:nvPr/>
          </p:nvSpPr>
          <p:spPr bwMode="auto">
            <a:xfrm rot="-5400000">
              <a:off x="2776" y="976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83" name="Text Box 49"/>
            <p:cNvSpPr txBox="1">
              <a:spLocks noChangeArrowheads="1"/>
            </p:cNvSpPr>
            <p:nvPr/>
          </p:nvSpPr>
          <p:spPr bwMode="auto">
            <a:xfrm>
              <a:off x="1214" y="2187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2049" name="Group 50"/>
          <p:cNvGrpSpPr>
            <a:grpSpLocks/>
          </p:cNvGrpSpPr>
          <p:nvPr/>
        </p:nvGrpSpPr>
        <p:grpSpPr bwMode="auto">
          <a:xfrm>
            <a:off x="855663" y="3486150"/>
            <a:ext cx="4549775" cy="304800"/>
            <a:chOff x="1214" y="1799"/>
            <a:chExt cx="2866" cy="192"/>
          </a:xfrm>
        </p:grpSpPr>
        <p:sp>
          <p:nvSpPr>
            <p:cNvPr id="172080" name="Line 51"/>
            <p:cNvSpPr>
              <a:spLocks noChangeShapeType="1"/>
            </p:cNvSpPr>
            <p:nvPr/>
          </p:nvSpPr>
          <p:spPr bwMode="auto">
            <a:xfrm rot="-5400000">
              <a:off x="2776" y="57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81" name="Text Box 52"/>
            <p:cNvSpPr txBox="1">
              <a:spLocks noChangeArrowheads="1"/>
            </p:cNvSpPr>
            <p:nvPr/>
          </p:nvSpPr>
          <p:spPr bwMode="auto">
            <a:xfrm>
              <a:off x="1214" y="1799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2050" name="Group 53"/>
          <p:cNvGrpSpPr>
            <a:grpSpLocks/>
          </p:cNvGrpSpPr>
          <p:nvPr/>
        </p:nvGrpSpPr>
        <p:grpSpPr bwMode="auto">
          <a:xfrm>
            <a:off x="855663" y="3062288"/>
            <a:ext cx="4549775" cy="304800"/>
            <a:chOff x="1214" y="1312"/>
            <a:chExt cx="2866" cy="192"/>
          </a:xfrm>
        </p:grpSpPr>
        <p:sp>
          <p:nvSpPr>
            <p:cNvPr id="172078" name="Line 54"/>
            <p:cNvSpPr>
              <a:spLocks noChangeShapeType="1"/>
            </p:cNvSpPr>
            <p:nvPr/>
          </p:nvSpPr>
          <p:spPr bwMode="auto">
            <a:xfrm rot="-5400000">
              <a:off x="2776" y="9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2079" name="Text Box 55"/>
            <p:cNvSpPr txBox="1">
              <a:spLocks noChangeArrowheads="1"/>
            </p:cNvSpPr>
            <p:nvPr/>
          </p:nvSpPr>
          <p:spPr bwMode="auto">
            <a:xfrm>
              <a:off x="1214" y="1312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72051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RTG for Two Philosophers</a:t>
            </a:r>
          </a:p>
        </p:txBody>
      </p:sp>
      <p:sp>
        <p:nvSpPr>
          <p:cNvPr id="172052" name="Text Box 57"/>
          <p:cNvSpPr txBox="1">
            <a:spLocks noChangeArrowheads="1"/>
          </p:cNvSpPr>
          <p:nvPr/>
        </p:nvSpPr>
        <p:spPr bwMode="auto">
          <a:xfrm>
            <a:off x="7902575" y="41767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1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53" name="Text Box 58"/>
          <p:cNvSpPr txBox="1">
            <a:spLocks noChangeArrowheads="1"/>
          </p:cNvSpPr>
          <p:nvPr/>
        </p:nvSpPr>
        <p:spPr bwMode="auto">
          <a:xfrm>
            <a:off x="6007100" y="4176713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2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72054" name="Group 59"/>
          <p:cNvGrpSpPr>
            <a:grpSpLocks/>
          </p:cNvGrpSpPr>
          <p:nvPr/>
        </p:nvGrpSpPr>
        <p:grpSpPr bwMode="auto">
          <a:xfrm>
            <a:off x="6280150" y="3625850"/>
            <a:ext cx="1622425" cy="830263"/>
            <a:chOff x="3956" y="2284"/>
            <a:chExt cx="1022" cy="523"/>
          </a:xfrm>
        </p:grpSpPr>
        <p:sp>
          <p:nvSpPr>
            <p:cNvPr id="172060" name="Oval 60"/>
            <p:cNvSpPr>
              <a:spLocks noChangeArrowheads="1"/>
            </p:cNvSpPr>
            <p:nvPr/>
          </p:nvSpPr>
          <p:spPr bwMode="auto">
            <a:xfrm>
              <a:off x="4305" y="2284"/>
              <a:ext cx="325" cy="330"/>
            </a:xfrm>
            <a:prstGeom prst="ellipse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X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72061" name="Group 61"/>
            <p:cNvGrpSpPr>
              <a:grpSpLocks/>
            </p:cNvGrpSpPr>
            <p:nvPr/>
          </p:nvGrpSpPr>
          <p:grpSpPr bwMode="auto">
            <a:xfrm>
              <a:off x="3956" y="2694"/>
              <a:ext cx="1022" cy="113"/>
              <a:chOff x="3148" y="3109"/>
              <a:chExt cx="1022" cy="113"/>
            </a:xfrm>
          </p:grpSpPr>
          <p:grpSp>
            <p:nvGrpSpPr>
              <p:cNvPr id="172064" name="Group 62"/>
              <p:cNvGrpSpPr>
                <a:grpSpLocks/>
              </p:cNvGrpSpPr>
              <p:nvPr/>
            </p:nvGrpSpPr>
            <p:grpSpPr bwMode="auto">
              <a:xfrm rot="5414277">
                <a:off x="3208" y="3049"/>
                <a:ext cx="113" cy="234"/>
                <a:chOff x="3635" y="2093"/>
                <a:chExt cx="124" cy="256"/>
              </a:xfrm>
            </p:grpSpPr>
            <p:sp>
              <p:nvSpPr>
                <p:cNvPr id="172072" name="Line 63"/>
                <p:cNvSpPr>
                  <a:spLocks noChangeShapeType="1"/>
                </p:cNvSpPr>
                <p:nvPr/>
              </p:nvSpPr>
              <p:spPr bwMode="auto">
                <a:xfrm>
                  <a:off x="3687" y="2168"/>
                  <a:ext cx="0" cy="184"/>
                </a:xfrm>
                <a:prstGeom prst="line">
                  <a:avLst/>
                </a:prstGeom>
                <a:noFill/>
                <a:ln w="222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2073" name="Line 64"/>
                <p:cNvSpPr>
                  <a:spLocks noChangeShapeType="1"/>
                </p:cNvSpPr>
                <p:nvPr/>
              </p:nvSpPr>
              <p:spPr bwMode="auto">
                <a:xfrm>
                  <a:off x="3629" y="2168"/>
                  <a:ext cx="124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72074" name="Group 65"/>
                <p:cNvGrpSpPr>
                  <a:grpSpLocks/>
                </p:cNvGrpSpPr>
                <p:nvPr/>
              </p:nvGrpSpPr>
              <p:grpSpPr bwMode="auto">
                <a:xfrm>
                  <a:off x="3638" y="2093"/>
                  <a:ext cx="119" cy="70"/>
                  <a:chOff x="3632" y="2093"/>
                  <a:chExt cx="119" cy="70"/>
                </a:xfrm>
              </p:grpSpPr>
              <p:sp>
                <p:nvSpPr>
                  <p:cNvPr id="17207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620" y="2099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07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733" y="2104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07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679" y="2099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  <p:grpSp>
            <p:nvGrpSpPr>
              <p:cNvPr id="172065" name="Group 69"/>
              <p:cNvGrpSpPr>
                <a:grpSpLocks/>
              </p:cNvGrpSpPr>
              <p:nvPr/>
            </p:nvGrpSpPr>
            <p:grpSpPr bwMode="auto">
              <a:xfrm rot="16185723" flipH="1">
                <a:off x="3996" y="3049"/>
                <a:ext cx="113" cy="234"/>
                <a:chOff x="3635" y="2093"/>
                <a:chExt cx="124" cy="256"/>
              </a:xfrm>
            </p:grpSpPr>
            <p:sp>
              <p:nvSpPr>
                <p:cNvPr id="172066" name="Line 70"/>
                <p:cNvSpPr>
                  <a:spLocks noChangeShapeType="1"/>
                </p:cNvSpPr>
                <p:nvPr/>
              </p:nvSpPr>
              <p:spPr bwMode="auto">
                <a:xfrm>
                  <a:off x="3696" y="2166"/>
                  <a:ext cx="0" cy="183"/>
                </a:xfrm>
                <a:prstGeom prst="line">
                  <a:avLst/>
                </a:prstGeom>
                <a:noFill/>
                <a:ln w="22225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2067" name="Line 71"/>
                <p:cNvSpPr>
                  <a:spLocks noChangeShapeType="1"/>
                </p:cNvSpPr>
                <p:nvPr/>
              </p:nvSpPr>
              <p:spPr bwMode="auto">
                <a:xfrm>
                  <a:off x="3629" y="2168"/>
                  <a:ext cx="124" cy="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grpSp>
              <p:nvGrpSpPr>
                <p:cNvPr id="172068" name="Group 72"/>
                <p:cNvGrpSpPr>
                  <a:grpSpLocks/>
                </p:cNvGrpSpPr>
                <p:nvPr/>
              </p:nvGrpSpPr>
              <p:grpSpPr bwMode="auto">
                <a:xfrm>
                  <a:off x="3638" y="2093"/>
                  <a:ext cx="119" cy="70"/>
                  <a:chOff x="3632" y="2093"/>
                  <a:chExt cx="119" cy="70"/>
                </a:xfrm>
              </p:grpSpPr>
              <p:sp>
                <p:nvSpPr>
                  <p:cNvPr id="17206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3632" y="2093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07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093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  <p:sp>
                <p:nvSpPr>
                  <p:cNvPr id="172071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3691" y="2094"/>
                    <a:ext cx="0" cy="70"/>
                  </a:xfrm>
                  <a:prstGeom prst="line">
                    <a:avLst/>
                  </a:prstGeom>
                  <a:noFill/>
                  <a:ln w="12700">
                    <a:solidFill>
                      <a:srgbClr val="333399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marL="0" marR="0" lvl="0" indent="0" algn="l" defTabSz="4572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ＭＳ Ｐゴシック" charset="0"/>
                    </a:endParaRPr>
                  </a:p>
                </p:txBody>
              </p:sp>
            </p:grpSp>
          </p:grpSp>
        </p:grpSp>
        <p:cxnSp>
          <p:nvCxnSpPr>
            <p:cNvPr id="172062" name="AutoShape 76"/>
            <p:cNvCxnSpPr>
              <a:cxnSpLocks noChangeShapeType="1"/>
            </p:cNvCxnSpPr>
            <p:nvPr/>
          </p:nvCxnSpPr>
          <p:spPr bwMode="auto">
            <a:xfrm rot="5400000" flipH="1">
              <a:off x="4618" y="2461"/>
              <a:ext cx="309" cy="28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2063" name="AutoShape 77"/>
            <p:cNvCxnSpPr>
              <a:cxnSpLocks noChangeShapeType="1"/>
            </p:cNvCxnSpPr>
            <p:nvPr/>
          </p:nvCxnSpPr>
          <p:spPr bwMode="auto">
            <a:xfrm rot="10800000" flipV="1">
              <a:off x="4052" y="2449"/>
              <a:ext cx="253" cy="263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2055" name="Oval 78"/>
          <p:cNvSpPr>
            <a:spLocks noChangeArrowheads="1"/>
          </p:cNvSpPr>
          <p:nvPr/>
        </p:nvSpPr>
        <p:spPr bwMode="auto">
          <a:xfrm>
            <a:off x="1752600" y="3730625"/>
            <a:ext cx="682625" cy="431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S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56" name="Oval 79"/>
          <p:cNvSpPr>
            <a:spLocks noChangeArrowheads="1"/>
          </p:cNvSpPr>
          <p:nvPr/>
        </p:nvSpPr>
        <p:spPr bwMode="auto">
          <a:xfrm>
            <a:off x="3316288" y="2719388"/>
            <a:ext cx="714375" cy="431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S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m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57" name="Oval 80"/>
          <p:cNvSpPr>
            <a:spLocks noChangeArrowheads="1"/>
          </p:cNvSpPr>
          <p:nvPr/>
        </p:nvSpPr>
        <p:spPr bwMode="auto">
          <a:xfrm>
            <a:off x="6781800" y="2589213"/>
            <a:ext cx="687388" cy="431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S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58" name="Oval 81"/>
          <p:cNvSpPr>
            <a:spLocks noChangeArrowheads="1"/>
          </p:cNvSpPr>
          <p:nvPr/>
        </p:nvSpPr>
        <p:spPr bwMode="auto">
          <a:xfrm>
            <a:off x="6778625" y="4502150"/>
            <a:ext cx="688975" cy="431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99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S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m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2059" name="Text Box 82"/>
          <p:cNvSpPr txBox="1">
            <a:spLocks noChangeArrowheads="1"/>
          </p:cNvSpPr>
          <p:nvPr/>
        </p:nvSpPr>
        <p:spPr bwMode="auto">
          <a:xfrm>
            <a:off x="5562600" y="5091113"/>
            <a:ext cx="358139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(There are really only 9 states we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care about: the key transitions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events.)</a:t>
            </a:r>
          </a:p>
        </p:txBody>
      </p:sp>
    </p:spTree>
    <p:extLst>
      <p:ext uri="{BB962C8B-B14F-4D97-AF65-F5344CB8AC3E}">
        <p14:creationId xmlns:p14="http://schemas.microsoft.com/office/powerpoint/2010/main" val="16761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2"/>
          <p:cNvSpPr>
            <a:spLocks noChangeArrowheads="1"/>
          </p:cNvSpPr>
          <p:nvPr/>
        </p:nvSpPr>
        <p:spPr bwMode="auto">
          <a:xfrm>
            <a:off x="2633663" y="3619500"/>
            <a:ext cx="682625" cy="6302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58" name="Rectangle 3"/>
          <p:cNvSpPr>
            <a:spLocks noChangeArrowheads="1"/>
          </p:cNvSpPr>
          <p:nvPr/>
        </p:nvSpPr>
        <p:spPr bwMode="auto">
          <a:xfrm>
            <a:off x="3316288" y="3619500"/>
            <a:ext cx="1411287" cy="6302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59" name="Rectangle 4"/>
          <p:cNvSpPr>
            <a:spLocks noChangeArrowheads="1"/>
          </p:cNvSpPr>
          <p:nvPr/>
        </p:nvSpPr>
        <p:spPr bwMode="auto">
          <a:xfrm>
            <a:off x="3316288" y="4249738"/>
            <a:ext cx="971550" cy="671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0" name="Rectangle 5"/>
          <p:cNvSpPr>
            <a:spLocks noChangeArrowheads="1"/>
          </p:cNvSpPr>
          <p:nvPr/>
        </p:nvSpPr>
        <p:spPr bwMode="auto">
          <a:xfrm>
            <a:off x="3316288" y="3206750"/>
            <a:ext cx="1411287" cy="4127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1" name="Rectangle 6"/>
          <p:cNvSpPr>
            <a:spLocks noChangeArrowheads="1"/>
          </p:cNvSpPr>
          <p:nvPr/>
        </p:nvSpPr>
        <p:spPr bwMode="auto">
          <a:xfrm rot="16200000" flipV="1">
            <a:off x="1761331" y="5003007"/>
            <a:ext cx="1116013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2" name="Rectangle 7"/>
          <p:cNvSpPr>
            <a:spLocks noChangeArrowheads="1"/>
          </p:cNvSpPr>
          <p:nvPr/>
        </p:nvSpPr>
        <p:spPr bwMode="auto">
          <a:xfrm flipV="1">
            <a:off x="2357438" y="4406900"/>
            <a:ext cx="479425" cy="76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3" name="Rectangle 8"/>
          <p:cNvSpPr>
            <a:spLocks noChangeArrowheads="1"/>
          </p:cNvSpPr>
          <p:nvPr/>
        </p:nvSpPr>
        <p:spPr bwMode="auto">
          <a:xfrm flipV="1">
            <a:off x="1265238" y="5599113"/>
            <a:ext cx="1016000" cy="76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4" name="Rectangle 9"/>
          <p:cNvSpPr>
            <a:spLocks noChangeArrowheads="1"/>
          </p:cNvSpPr>
          <p:nvPr/>
        </p:nvSpPr>
        <p:spPr bwMode="auto">
          <a:xfrm>
            <a:off x="1265238" y="1697038"/>
            <a:ext cx="4140200" cy="397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5" name="Text Box 10"/>
          <p:cNvSpPr txBox="1">
            <a:spLocks noChangeArrowheads="1"/>
          </p:cNvSpPr>
          <p:nvPr/>
        </p:nvSpPr>
        <p:spPr bwMode="auto">
          <a:xfrm>
            <a:off x="7826375" y="3581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1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6" name="Text Box 11"/>
          <p:cNvSpPr txBox="1">
            <a:spLocks noChangeArrowheads="1"/>
          </p:cNvSpPr>
          <p:nvPr/>
        </p:nvSpPr>
        <p:spPr bwMode="auto">
          <a:xfrm>
            <a:off x="5930900" y="357663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2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7" name="Oval 12"/>
          <p:cNvSpPr>
            <a:spLocks noChangeArrowheads="1"/>
          </p:cNvSpPr>
          <p:nvPr/>
        </p:nvSpPr>
        <p:spPr bwMode="auto">
          <a:xfrm>
            <a:off x="6764338" y="4092575"/>
            <a:ext cx="503237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3068" name="Oval 13"/>
          <p:cNvSpPr>
            <a:spLocks noChangeArrowheads="1"/>
          </p:cNvSpPr>
          <p:nvPr/>
        </p:nvSpPr>
        <p:spPr bwMode="auto">
          <a:xfrm>
            <a:off x="6764338" y="2971800"/>
            <a:ext cx="503237" cy="523875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73069" name="Group 14"/>
          <p:cNvGrpSpPr>
            <a:grpSpLocks/>
          </p:cNvGrpSpPr>
          <p:nvPr/>
        </p:nvGrpSpPr>
        <p:grpSpPr bwMode="auto">
          <a:xfrm>
            <a:off x="6203950" y="3719513"/>
            <a:ext cx="1622425" cy="179387"/>
            <a:chOff x="3148" y="3109"/>
            <a:chExt cx="1022" cy="113"/>
          </a:xfrm>
        </p:grpSpPr>
        <p:grpSp>
          <p:nvGrpSpPr>
            <p:cNvPr id="173098" name="Group 15"/>
            <p:cNvGrpSpPr>
              <a:grpSpLocks/>
            </p:cNvGrpSpPr>
            <p:nvPr/>
          </p:nvGrpSpPr>
          <p:grpSpPr bwMode="auto">
            <a:xfrm rot="5414277">
              <a:off x="3208" y="3049"/>
              <a:ext cx="113" cy="234"/>
              <a:chOff x="3635" y="2093"/>
              <a:chExt cx="124" cy="256"/>
            </a:xfrm>
          </p:grpSpPr>
          <p:sp>
            <p:nvSpPr>
              <p:cNvPr id="173106" name="Line 16"/>
              <p:cNvSpPr>
                <a:spLocks noChangeShapeType="1"/>
              </p:cNvSpPr>
              <p:nvPr/>
            </p:nvSpPr>
            <p:spPr bwMode="auto">
              <a:xfrm>
                <a:off x="3687" y="2168"/>
                <a:ext cx="0" cy="184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3107" name="Line 17"/>
              <p:cNvSpPr>
                <a:spLocks noChangeShapeType="1"/>
              </p:cNvSpPr>
              <p:nvPr/>
            </p:nvSpPr>
            <p:spPr bwMode="auto">
              <a:xfrm>
                <a:off x="3629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73108" name="Group 18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73109" name="Line 19"/>
                <p:cNvSpPr>
                  <a:spLocks noChangeShapeType="1"/>
                </p:cNvSpPr>
                <p:nvPr/>
              </p:nvSpPr>
              <p:spPr bwMode="auto">
                <a:xfrm>
                  <a:off x="3620" y="2099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3110" name="Line 20"/>
                <p:cNvSpPr>
                  <a:spLocks noChangeShapeType="1"/>
                </p:cNvSpPr>
                <p:nvPr/>
              </p:nvSpPr>
              <p:spPr bwMode="auto">
                <a:xfrm>
                  <a:off x="3733" y="2104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3111" name="Line 21"/>
                <p:cNvSpPr>
                  <a:spLocks noChangeShapeType="1"/>
                </p:cNvSpPr>
                <p:nvPr/>
              </p:nvSpPr>
              <p:spPr bwMode="auto">
                <a:xfrm>
                  <a:off x="3679" y="2099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73099" name="Group 22"/>
            <p:cNvGrpSpPr>
              <a:grpSpLocks/>
            </p:cNvGrpSpPr>
            <p:nvPr/>
          </p:nvGrpSpPr>
          <p:grpSpPr bwMode="auto">
            <a:xfrm rot="16185723" flipH="1">
              <a:off x="3996" y="3049"/>
              <a:ext cx="113" cy="234"/>
              <a:chOff x="3635" y="2093"/>
              <a:chExt cx="124" cy="256"/>
            </a:xfrm>
          </p:grpSpPr>
          <p:sp>
            <p:nvSpPr>
              <p:cNvPr id="173100" name="Line 23"/>
              <p:cNvSpPr>
                <a:spLocks noChangeShapeType="1"/>
              </p:cNvSpPr>
              <p:nvPr/>
            </p:nvSpPr>
            <p:spPr bwMode="auto">
              <a:xfrm>
                <a:off x="3696" y="2166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3101" name="Line 24"/>
              <p:cNvSpPr>
                <a:spLocks noChangeShapeType="1"/>
              </p:cNvSpPr>
              <p:nvPr/>
            </p:nvSpPr>
            <p:spPr bwMode="auto">
              <a:xfrm>
                <a:off x="3629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73102" name="Group 25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73103" name="Line 26"/>
                <p:cNvSpPr>
                  <a:spLocks noChangeShapeType="1"/>
                </p:cNvSpPr>
                <p:nvPr/>
              </p:nvSpPr>
              <p:spPr bwMode="auto">
                <a:xfrm>
                  <a:off x="363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3104" name="Line 27"/>
                <p:cNvSpPr>
                  <a:spLocks noChangeShapeType="1"/>
                </p:cNvSpPr>
                <p:nvPr/>
              </p:nvSpPr>
              <p:spPr bwMode="auto">
                <a:xfrm>
                  <a:off x="374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3105" name="Line 28"/>
                <p:cNvSpPr>
                  <a:spLocks noChangeShapeType="1"/>
                </p:cNvSpPr>
                <p:nvPr/>
              </p:nvSpPr>
              <p:spPr bwMode="auto">
                <a:xfrm>
                  <a:off x="3691" y="2094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cxnSp>
        <p:nvCxnSpPr>
          <p:cNvPr id="173070" name="AutoShape 29"/>
          <p:cNvCxnSpPr>
            <a:cxnSpLocks noChangeShapeType="1"/>
            <a:endCxn id="173068" idx="6"/>
          </p:cNvCxnSpPr>
          <p:nvPr/>
        </p:nvCxnSpPr>
        <p:spPr bwMode="auto">
          <a:xfrm rot="5400000" flipH="1">
            <a:off x="7249319" y="3251994"/>
            <a:ext cx="490537" cy="4540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3071" name="AutoShape 30"/>
          <p:cNvCxnSpPr>
            <a:cxnSpLocks noChangeShapeType="1"/>
            <a:endCxn id="173067" idx="2"/>
          </p:cNvCxnSpPr>
          <p:nvPr/>
        </p:nvCxnSpPr>
        <p:spPr bwMode="auto">
          <a:xfrm rot="16200000" flipH="1">
            <a:off x="6298406" y="3888582"/>
            <a:ext cx="530225" cy="40163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73072" name="Group 31"/>
          <p:cNvGrpSpPr>
            <a:grpSpLocks/>
          </p:cNvGrpSpPr>
          <p:nvPr/>
        </p:nvGrpSpPr>
        <p:grpSpPr bwMode="auto">
          <a:xfrm>
            <a:off x="2435225" y="1697038"/>
            <a:ext cx="401638" cy="4283075"/>
            <a:chOff x="2209" y="672"/>
            <a:chExt cx="253" cy="2698"/>
          </a:xfrm>
        </p:grpSpPr>
        <p:sp>
          <p:nvSpPr>
            <p:cNvPr id="173096" name="Line 32"/>
            <p:cNvSpPr>
              <a:spLocks noChangeShapeType="1"/>
            </p:cNvSpPr>
            <p:nvPr/>
          </p:nvSpPr>
          <p:spPr bwMode="auto">
            <a:xfrm>
              <a:off x="2334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97" name="Text Box 33"/>
            <p:cNvSpPr txBox="1">
              <a:spLocks noChangeArrowheads="1"/>
            </p:cNvSpPr>
            <p:nvPr/>
          </p:nvSpPr>
          <p:spPr bwMode="auto">
            <a:xfrm>
              <a:off x="2209" y="317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3073" name="Group 34"/>
          <p:cNvGrpSpPr>
            <a:grpSpLocks/>
          </p:cNvGrpSpPr>
          <p:nvPr/>
        </p:nvGrpSpPr>
        <p:grpSpPr bwMode="auto">
          <a:xfrm>
            <a:off x="3130550" y="1697038"/>
            <a:ext cx="401638" cy="4283075"/>
            <a:chOff x="2647" y="672"/>
            <a:chExt cx="253" cy="2698"/>
          </a:xfrm>
        </p:grpSpPr>
        <p:sp>
          <p:nvSpPr>
            <p:cNvPr id="173094" name="Line 35"/>
            <p:cNvSpPr>
              <a:spLocks noChangeShapeType="1"/>
            </p:cNvSpPr>
            <p:nvPr/>
          </p:nvSpPr>
          <p:spPr bwMode="auto">
            <a:xfrm>
              <a:off x="2764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95" name="Text Box 36"/>
            <p:cNvSpPr txBox="1">
              <a:spLocks noChangeArrowheads="1"/>
            </p:cNvSpPr>
            <p:nvPr/>
          </p:nvSpPr>
          <p:spPr bwMode="auto">
            <a:xfrm>
              <a:off x="2647" y="317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3074" name="Group 37"/>
          <p:cNvGrpSpPr>
            <a:grpSpLocks/>
          </p:cNvGrpSpPr>
          <p:nvPr/>
        </p:nvGrpSpPr>
        <p:grpSpPr bwMode="auto">
          <a:xfrm>
            <a:off x="4111625" y="1697038"/>
            <a:ext cx="392113" cy="4283075"/>
            <a:chOff x="3265" y="672"/>
            <a:chExt cx="247" cy="2698"/>
          </a:xfrm>
        </p:grpSpPr>
        <p:sp>
          <p:nvSpPr>
            <p:cNvPr id="173092" name="Line 38"/>
            <p:cNvSpPr>
              <a:spLocks noChangeShapeType="1"/>
            </p:cNvSpPr>
            <p:nvPr/>
          </p:nvSpPr>
          <p:spPr bwMode="auto">
            <a:xfrm>
              <a:off x="3376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93" name="Text Box 39"/>
            <p:cNvSpPr txBox="1">
              <a:spLocks noChangeArrowheads="1"/>
            </p:cNvSpPr>
            <p:nvPr/>
          </p:nvSpPr>
          <p:spPr bwMode="auto">
            <a:xfrm>
              <a:off x="3265" y="3178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3075" name="Group 40"/>
          <p:cNvGrpSpPr>
            <a:grpSpLocks/>
          </p:cNvGrpSpPr>
          <p:nvPr/>
        </p:nvGrpSpPr>
        <p:grpSpPr bwMode="auto">
          <a:xfrm>
            <a:off x="4537075" y="1697038"/>
            <a:ext cx="392113" cy="4283075"/>
            <a:chOff x="3533" y="672"/>
            <a:chExt cx="247" cy="2698"/>
          </a:xfrm>
        </p:grpSpPr>
        <p:sp>
          <p:nvSpPr>
            <p:cNvPr id="173090" name="Line 41"/>
            <p:cNvSpPr>
              <a:spLocks noChangeShapeType="1"/>
            </p:cNvSpPr>
            <p:nvPr/>
          </p:nvSpPr>
          <p:spPr bwMode="auto">
            <a:xfrm>
              <a:off x="3653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91" name="Text Box 42"/>
            <p:cNvSpPr txBox="1">
              <a:spLocks noChangeArrowheads="1"/>
            </p:cNvSpPr>
            <p:nvPr/>
          </p:nvSpPr>
          <p:spPr bwMode="auto">
            <a:xfrm>
              <a:off x="3533" y="3178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3076" name="Group 43"/>
          <p:cNvGrpSpPr>
            <a:grpSpLocks/>
          </p:cNvGrpSpPr>
          <p:nvPr/>
        </p:nvGrpSpPr>
        <p:grpSpPr bwMode="auto">
          <a:xfrm>
            <a:off x="855663" y="4786313"/>
            <a:ext cx="4549775" cy="304800"/>
            <a:chOff x="1214" y="2618"/>
            <a:chExt cx="2866" cy="192"/>
          </a:xfrm>
        </p:grpSpPr>
        <p:sp>
          <p:nvSpPr>
            <p:cNvPr id="173088" name="Line 44"/>
            <p:cNvSpPr>
              <a:spLocks noChangeShapeType="1"/>
            </p:cNvSpPr>
            <p:nvPr/>
          </p:nvSpPr>
          <p:spPr bwMode="auto">
            <a:xfrm rot="-5400000">
              <a:off x="2776" y="139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89" name="Text Box 45"/>
            <p:cNvSpPr txBox="1">
              <a:spLocks noChangeArrowheads="1"/>
            </p:cNvSpPr>
            <p:nvPr/>
          </p:nvSpPr>
          <p:spPr bwMode="auto">
            <a:xfrm>
              <a:off x="1214" y="261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3077" name="Group 46"/>
          <p:cNvGrpSpPr>
            <a:grpSpLocks/>
          </p:cNvGrpSpPr>
          <p:nvPr/>
        </p:nvGrpSpPr>
        <p:grpSpPr bwMode="auto">
          <a:xfrm>
            <a:off x="855663" y="4102100"/>
            <a:ext cx="4549775" cy="304800"/>
            <a:chOff x="1214" y="2187"/>
            <a:chExt cx="2866" cy="192"/>
          </a:xfrm>
        </p:grpSpPr>
        <p:sp>
          <p:nvSpPr>
            <p:cNvPr id="173086" name="Line 47"/>
            <p:cNvSpPr>
              <a:spLocks noChangeShapeType="1"/>
            </p:cNvSpPr>
            <p:nvPr/>
          </p:nvSpPr>
          <p:spPr bwMode="auto">
            <a:xfrm rot="-5400000">
              <a:off x="2776" y="976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87" name="Text Box 48"/>
            <p:cNvSpPr txBox="1">
              <a:spLocks noChangeArrowheads="1"/>
            </p:cNvSpPr>
            <p:nvPr/>
          </p:nvSpPr>
          <p:spPr bwMode="auto">
            <a:xfrm>
              <a:off x="1214" y="2187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3078" name="Group 49"/>
          <p:cNvGrpSpPr>
            <a:grpSpLocks/>
          </p:cNvGrpSpPr>
          <p:nvPr/>
        </p:nvGrpSpPr>
        <p:grpSpPr bwMode="auto">
          <a:xfrm>
            <a:off x="855663" y="3486150"/>
            <a:ext cx="4549775" cy="304800"/>
            <a:chOff x="1214" y="1799"/>
            <a:chExt cx="2866" cy="192"/>
          </a:xfrm>
        </p:grpSpPr>
        <p:sp>
          <p:nvSpPr>
            <p:cNvPr id="173084" name="Line 50"/>
            <p:cNvSpPr>
              <a:spLocks noChangeShapeType="1"/>
            </p:cNvSpPr>
            <p:nvPr/>
          </p:nvSpPr>
          <p:spPr bwMode="auto">
            <a:xfrm rot="-5400000">
              <a:off x="2776" y="57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85" name="Text Box 51"/>
            <p:cNvSpPr txBox="1">
              <a:spLocks noChangeArrowheads="1"/>
            </p:cNvSpPr>
            <p:nvPr/>
          </p:nvSpPr>
          <p:spPr bwMode="auto">
            <a:xfrm>
              <a:off x="1214" y="1799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3079" name="Group 52"/>
          <p:cNvGrpSpPr>
            <a:grpSpLocks/>
          </p:cNvGrpSpPr>
          <p:nvPr/>
        </p:nvGrpSpPr>
        <p:grpSpPr bwMode="auto">
          <a:xfrm>
            <a:off x="855663" y="3062288"/>
            <a:ext cx="4549775" cy="304800"/>
            <a:chOff x="1214" y="1312"/>
            <a:chExt cx="2866" cy="192"/>
          </a:xfrm>
        </p:grpSpPr>
        <p:sp>
          <p:nvSpPr>
            <p:cNvPr id="173082" name="Line 53"/>
            <p:cNvSpPr>
              <a:spLocks noChangeShapeType="1"/>
            </p:cNvSpPr>
            <p:nvPr/>
          </p:nvSpPr>
          <p:spPr bwMode="auto">
            <a:xfrm rot="-5400000">
              <a:off x="2776" y="9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3083" name="Text Box 54"/>
            <p:cNvSpPr txBox="1">
              <a:spLocks noChangeArrowheads="1"/>
            </p:cNvSpPr>
            <p:nvPr/>
          </p:nvSpPr>
          <p:spPr bwMode="auto">
            <a:xfrm>
              <a:off x="1214" y="1312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73080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Arial" charset="0"/>
                <a:ea typeface="ＭＳ Ｐゴシック" charset="0"/>
                <a:cs typeface="Arial" charset="0"/>
              </a:rPr>
              <a:t>Two Philosophers Living Dangerously</a:t>
            </a:r>
          </a:p>
        </p:txBody>
      </p:sp>
      <p:sp>
        <p:nvSpPr>
          <p:cNvPr id="173081" name="Text Box 56"/>
          <p:cNvSpPr txBox="1">
            <a:spLocks noChangeArrowheads="1"/>
          </p:cNvSpPr>
          <p:nvPr/>
        </p:nvSpPr>
        <p:spPr bwMode="auto">
          <a:xfrm>
            <a:off x="2898775" y="4265613"/>
            <a:ext cx="42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795044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2"/>
          <p:cNvSpPr>
            <a:spLocks noChangeArrowheads="1"/>
          </p:cNvSpPr>
          <p:nvPr/>
        </p:nvSpPr>
        <p:spPr bwMode="auto">
          <a:xfrm>
            <a:off x="2633663" y="3619500"/>
            <a:ext cx="682625" cy="6302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2" name="Rectangle 3"/>
          <p:cNvSpPr>
            <a:spLocks noChangeArrowheads="1"/>
          </p:cNvSpPr>
          <p:nvPr/>
        </p:nvSpPr>
        <p:spPr bwMode="auto">
          <a:xfrm>
            <a:off x="3316288" y="3619500"/>
            <a:ext cx="1411287" cy="6302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3" name="Rectangle 4"/>
          <p:cNvSpPr>
            <a:spLocks noChangeArrowheads="1"/>
          </p:cNvSpPr>
          <p:nvPr/>
        </p:nvSpPr>
        <p:spPr bwMode="auto">
          <a:xfrm>
            <a:off x="3316288" y="4249738"/>
            <a:ext cx="971550" cy="671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4" name="Rectangle 5"/>
          <p:cNvSpPr>
            <a:spLocks noChangeArrowheads="1"/>
          </p:cNvSpPr>
          <p:nvPr/>
        </p:nvSpPr>
        <p:spPr bwMode="auto">
          <a:xfrm>
            <a:off x="3316288" y="3206750"/>
            <a:ext cx="1411287" cy="4127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5" name="Rectangle 6"/>
          <p:cNvSpPr>
            <a:spLocks noChangeArrowheads="1"/>
          </p:cNvSpPr>
          <p:nvPr/>
        </p:nvSpPr>
        <p:spPr bwMode="auto">
          <a:xfrm rot="16200000" flipV="1">
            <a:off x="1761331" y="5003007"/>
            <a:ext cx="1116013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6" name="Rectangle 7"/>
          <p:cNvSpPr>
            <a:spLocks noChangeArrowheads="1"/>
          </p:cNvSpPr>
          <p:nvPr/>
        </p:nvSpPr>
        <p:spPr bwMode="auto">
          <a:xfrm flipV="1">
            <a:off x="2357438" y="4406900"/>
            <a:ext cx="479425" cy="76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7" name="Rectangle 8"/>
          <p:cNvSpPr>
            <a:spLocks noChangeArrowheads="1"/>
          </p:cNvSpPr>
          <p:nvPr/>
        </p:nvSpPr>
        <p:spPr bwMode="auto">
          <a:xfrm flipV="1">
            <a:off x="1265238" y="5599113"/>
            <a:ext cx="1016000" cy="76200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8" name="Rectangle 9"/>
          <p:cNvSpPr>
            <a:spLocks noChangeArrowheads="1"/>
          </p:cNvSpPr>
          <p:nvPr/>
        </p:nvSpPr>
        <p:spPr bwMode="auto">
          <a:xfrm>
            <a:off x="1265238" y="1697038"/>
            <a:ext cx="4140200" cy="397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89" name="Text Box 10"/>
          <p:cNvSpPr txBox="1">
            <a:spLocks noChangeArrowheads="1"/>
          </p:cNvSpPr>
          <p:nvPr/>
        </p:nvSpPr>
        <p:spPr bwMode="auto">
          <a:xfrm>
            <a:off x="7826375" y="3581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1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90" name="Text Box 11"/>
          <p:cNvSpPr txBox="1">
            <a:spLocks noChangeArrowheads="1"/>
          </p:cNvSpPr>
          <p:nvPr/>
        </p:nvSpPr>
        <p:spPr bwMode="auto">
          <a:xfrm>
            <a:off x="5930900" y="3581400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2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91" name="Oval 12"/>
          <p:cNvSpPr>
            <a:spLocks noChangeArrowheads="1"/>
          </p:cNvSpPr>
          <p:nvPr/>
        </p:nvSpPr>
        <p:spPr bwMode="auto">
          <a:xfrm>
            <a:off x="6764338" y="4092575"/>
            <a:ext cx="503237" cy="52387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092" name="Oval 13"/>
          <p:cNvSpPr>
            <a:spLocks noChangeArrowheads="1"/>
          </p:cNvSpPr>
          <p:nvPr/>
        </p:nvSpPr>
        <p:spPr bwMode="auto">
          <a:xfrm>
            <a:off x="6764338" y="3068638"/>
            <a:ext cx="503237" cy="523875"/>
          </a:xfrm>
          <a:prstGeom prst="ellipse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t>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174093" name="Group 14"/>
          <p:cNvGrpSpPr>
            <a:grpSpLocks/>
          </p:cNvGrpSpPr>
          <p:nvPr/>
        </p:nvGrpSpPr>
        <p:grpSpPr bwMode="auto">
          <a:xfrm>
            <a:off x="6203950" y="3719513"/>
            <a:ext cx="1622425" cy="179387"/>
            <a:chOff x="3148" y="3109"/>
            <a:chExt cx="1022" cy="113"/>
          </a:xfrm>
        </p:grpSpPr>
        <p:grpSp>
          <p:nvGrpSpPr>
            <p:cNvPr id="174125" name="Group 15"/>
            <p:cNvGrpSpPr>
              <a:grpSpLocks/>
            </p:cNvGrpSpPr>
            <p:nvPr/>
          </p:nvGrpSpPr>
          <p:grpSpPr bwMode="auto">
            <a:xfrm rot="5414277">
              <a:off x="3208" y="3049"/>
              <a:ext cx="113" cy="234"/>
              <a:chOff x="3635" y="2093"/>
              <a:chExt cx="124" cy="256"/>
            </a:xfrm>
          </p:grpSpPr>
          <p:sp>
            <p:nvSpPr>
              <p:cNvPr id="174133" name="Line 16"/>
              <p:cNvSpPr>
                <a:spLocks noChangeShapeType="1"/>
              </p:cNvSpPr>
              <p:nvPr/>
            </p:nvSpPr>
            <p:spPr bwMode="auto">
              <a:xfrm>
                <a:off x="3687" y="2168"/>
                <a:ext cx="0" cy="184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134" name="Line 17"/>
              <p:cNvSpPr>
                <a:spLocks noChangeShapeType="1"/>
              </p:cNvSpPr>
              <p:nvPr/>
            </p:nvSpPr>
            <p:spPr bwMode="auto">
              <a:xfrm>
                <a:off x="3629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74135" name="Group 18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74136" name="Line 19"/>
                <p:cNvSpPr>
                  <a:spLocks noChangeShapeType="1"/>
                </p:cNvSpPr>
                <p:nvPr/>
              </p:nvSpPr>
              <p:spPr bwMode="auto">
                <a:xfrm>
                  <a:off x="3620" y="2099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4137" name="Line 20"/>
                <p:cNvSpPr>
                  <a:spLocks noChangeShapeType="1"/>
                </p:cNvSpPr>
                <p:nvPr/>
              </p:nvSpPr>
              <p:spPr bwMode="auto">
                <a:xfrm>
                  <a:off x="3733" y="2104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4138" name="Line 21"/>
                <p:cNvSpPr>
                  <a:spLocks noChangeShapeType="1"/>
                </p:cNvSpPr>
                <p:nvPr/>
              </p:nvSpPr>
              <p:spPr bwMode="auto">
                <a:xfrm>
                  <a:off x="3679" y="2099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  <p:grpSp>
          <p:nvGrpSpPr>
            <p:cNvPr id="174126" name="Group 22"/>
            <p:cNvGrpSpPr>
              <a:grpSpLocks/>
            </p:cNvGrpSpPr>
            <p:nvPr/>
          </p:nvGrpSpPr>
          <p:grpSpPr bwMode="auto">
            <a:xfrm rot="16185723" flipH="1">
              <a:off x="3996" y="3049"/>
              <a:ext cx="113" cy="234"/>
              <a:chOff x="3635" y="2093"/>
              <a:chExt cx="124" cy="256"/>
            </a:xfrm>
          </p:grpSpPr>
          <p:sp>
            <p:nvSpPr>
              <p:cNvPr id="174127" name="Line 23"/>
              <p:cNvSpPr>
                <a:spLocks noChangeShapeType="1"/>
              </p:cNvSpPr>
              <p:nvPr/>
            </p:nvSpPr>
            <p:spPr bwMode="auto">
              <a:xfrm>
                <a:off x="3696" y="2166"/>
                <a:ext cx="0" cy="183"/>
              </a:xfrm>
              <a:prstGeom prst="line">
                <a:avLst/>
              </a:prstGeom>
              <a:noFill/>
              <a:ln w="22225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4128" name="Line 24"/>
              <p:cNvSpPr>
                <a:spLocks noChangeShapeType="1"/>
              </p:cNvSpPr>
              <p:nvPr/>
            </p:nvSpPr>
            <p:spPr bwMode="auto">
              <a:xfrm>
                <a:off x="3629" y="2168"/>
                <a:ext cx="124" cy="0"/>
              </a:xfrm>
              <a:prstGeom prst="line">
                <a:avLst/>
              </a:prstGeom>
              <a:noFill/>
              <a:ln w="12700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174129" name="Group 25"/>
              <p:cNvGrpSpPr>
                <a:grpSpLocks/>
              </p:cNvGrpSpPr>
              <p:nvPr/>
            </p:nvGrpSpPr>
            <p:grpSpPr bwMode="auto">
              <a:xfrm>
                <a:off x="3638" y="2093"/>
                <a:ext cx="119" cy="70"/>
                <a:chOff x="3632" y="2093"/>
                <a:chExt cx="119" cy="70"/>
              </a:xfrm>
            </p:grpSpPr>
            <p:sp>
              <p:nvSpPr>
                <p:cNvPr id="174130" name="Line 26"/>
                <p:cNvSpPr>
                  <a:spLocks noChangeShapeType="1"/>
                </p:cNvSpPr>
                <p:nvPr/>
              </p:nvSpPr>
              <p:spPr bwMode="auto">
                <a:xfrm>
                  <a:off x="363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4131" name="Line 27"/>
                <p:cNvSpPr>
                  <a:spLocks noChangeShapeType="1"/>
                </p:cNvSpPr>
                <p:nvPr/>
              </p:nvSpPr>
              <p:spPr bwMode="auto">
                <a:xfrm>
                  <a:off x="3742" y="2093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74132" name="Line 28"/>
                <p:cNvSpPr>
                  <a:spLocks noChangeShapeType="1"/>
                </p:cNvSpPr>
                <p:nvPr/>
              </p:nvSpPr>
              <p:spPr bwMode="auto">
                <a:xfrm>
                  <a:off x="3691" y="2094"/>
                  <a:ext cx="0" cy="70"/>
                </a:xfrm>
                <a:prstGeom prst="line">
                  <a:avLst/>
                </a:prstGeom>
                <a:noFill/>
                <a:ln w="12700">
                  <a:solidFill>
                    <a:srgbClr val="333399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</p:grpSp>
      </p:grpSp>
      <p:cxnSp>
        <p:nvCxnSpPr>
          <p:cNvPr id="174094" name="AutoShape 29"/>
          <p:cNvCxnSpPr>
            <a:cxnSpLocks noChangeShapeType="1"/>
            <a:stCxn id="174091" idx="6"/>
          </p:cNvCxnSpPr>
          <p:nvPr/>
        </p:nvCxnSpPr>
        <p:spPr bwMode="auto">
          <a:xfrm flipV="1">
            <a:off x="7267575" y="3824288"/>
            <a:ext cx="454025" cy="5302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095" name="AutoShape 30"/>
          <p:cNvCxnSpPr>
            <a:cxnSpLocks noChangeShapeType="1"/>
            <a:endCxn id="174092" idx="6"/>
          </p:cNvCxnSpPr>
          <p:nvPr/>
        </p:nvCxnSpPr>
        <p:spPr bwMode="auto">
          <a:xfrm rot="5400000" flipH="1">
            <a:off x="7249319" y="3348831"/>
            <a:ext cx="490538" cy="454025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096" name="AutoShape 31"/>
          <p:cNvCxnSpPr>
            <a:cxnSpLocks noChangeShapeType="1"/>
            <a:stCxn id="174092" idx="2"/>
          </p:cNvCxnSpPr>
          <p:nvPr/>
        </p:nvCxnSpPr>
        <p:spPr bwMode="auto">
          <a:xfrm rot="10800000" flipV="1">
            <a:off x="6362700" y="3330575"/>
            <a:ext cx="401638" cy="417513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097" name="AutoShape 32"/>
          <p:cNvCxnSpPr>
            <a:cxnSpLocks noChangeShapeType="1"/>
          </p:cNvCxnSpPr>
          <p:nvPr/>
        </p:nvCxnSpPr>
        <p:spPr bwMode="auto">
          <a:xfrm rot="16200000" flipH="1">
            <a:off x="6292056" y="3888582"/>
            <a:ext cx="530225" cy="401638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74098" name="Group 33"/>
          <p:cNvGrpSpPr>
            <a:grpSpLocks/>
          </p:cNvGrpSpPr>
          <p:nvPr/>
        </p:nvGrpSpPr>
        <p:grpSpPr bwMode="auto">
          <a:xfrm>
            <a:off x="2435225" y="1697038"/>
            <a:ext cx="401638" cy="4283075"/>
            <a:chOff x="2209" y="672"/>
            <a:chExt cx="253" cy="2698"/>
          </a:xfrm>
        </p:grpSpPr>
        <p:sp>
          <p:nvSpPr>
            <p:cNvPr id="174123" name="Line 34"/>
            <p:cNvSpPr>
              <a:spLocks noChangeShapeType="1"/>
            </p:cNvSpPr>
            <p:nvPr/>
          </p:nvSpPr>
          <p:spPr bwMode="auto">
            <a:xfrm>
              <a:off x="2334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24" name="Text Box 35"/>
            <p:cNvSpPr txBox="1">
              <a:spLocks noChangeArrowheads="1"/>
            </p:cNvSpPr>
            <p:nvPr/>
          </p:nvSpPr>
          <p:spPr bwMode="auto">
            <a:xfrm>
              <a:off x="2209" y="317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4099" name="Group 36"/>
          <p:cNvGrpSpPr>
            <a:grpSpLocks/>
          </p:cNvGrpSpPr>
          <p:nvPr/>
        </p:nvGrpSpPr>
        <p:grpSpPr bwMode="auto">
          <a:xfrm>
            <a:off x="3130550" y="1697038"/>
            <a:ext cx="401638" cy="4283075"/>
            <a:chOff x="2647" y="672"/>
            <a:chExt cx="253" cy="2698"/>
          </a:xfrm>
        </p:grpSpPr>
        <p:sp>
          <p:nvSpPr>
            <p:cNvPr id="174121" name="Line 37"/>
            <p:cNvSpPr>
              <a:spLocks noChangeShapeType="1"/>
            </p:cNvSpPr>
            <p:nvPr/>
          </p:nvSpPr>
          <p:spPr bwMode="auto">
            <a:xfrm>
              <a:off x="2764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22" name="Text Box 38"/>
            <p:cNvSpPr txBox="1">
              <a:spLocks noChangeArrowheads="1"/>
            </p:cNvSpPr>
            <p:nvPr/>
          </p:nvSpPr>
          <p:spPr bwMode="auto">
            <a:xfrm>
              <a:off x="2647" y="317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4100" name="Group 39"/>
          <p:cNvGrpSpPr>
            <a:grpSpLocks/>
          </p:cNvGrpSpPr>
          <p:nvPr/>
        </p:nvGrpSpPr>
        <p:grpSpPr bwMode="auto">
          <a:xfrm>
            <a:off x="4111625" y="1697038"/>
            <a:ext cx="392113" cy="4283075"/>
            <a:chOff x="3265" y="672"/>
            <a:chExt cx="247" cy="2698"/>
          </a:xfrm>
        </p:grpSpPr>
        <p:sp>
          <p:nvSpPr>
            <p:cNvPr id="174119" name="Line 40"/>
            <p:cNvSpPr>
              <a:spLocks noChangeShapeType="1"/>
            </p:cNvSpPr>
            <p:nvPr/>
          </p:nvSpPr>
          <p:spPr bwMode="auto">
            <a:xfrm>
              <a:off x="3376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20" name="Text Box 41"/>
            <p:cNvSpPr txBox="1">
              <a:spLocks noChangeArrowheads="1"/>
            </p:cNvSpPr>
            <p:nvPr/>
          </p:nvSpPr>
          <p:spPr bwMode="auto">
            <a:xfrm>
              <a:off x="3265" y="3178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4101" name="Group 42"/>
          <p:cNvGrpSpPr>
            <a:grpSpLocks/>
          </p:cNvGrpSpPr>
          <p:nvPr/>
        </p:nvGrpSpPr>
        <p:grpSpPr bwMode="auto">
          <a:xfrm>
            <a:off x="4537075" y="1697038"/>
            <a:ext cx="392113" cy="4283075"/>
            <a:chOff x="3533" y="672"/>
            <a:chExt cx="247" cy="2698"/>
          </a:xfrm>
        </p:grpSpPr>
        <p:sp>
          <p:nvSpPr>
            <p:cNvPr id="174117" name="Line 43"/>
            <p:cNvSpPr>
              <a:spLocks noChangeShapeType="1"/>
            </p:cNvSpPr>
            <p:nvPr/>
          </p:nvSpPr>
          <p:spPr bwMode="auto">
            <a:xfrm>
              <a:off x="3653" y="672"/>
              <a:ext cx="0" cy="250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18" name="Text Box 44"/>
            <p:cNvSpPr txBox="1">
              <a:spLocks noChangeArrowheads="1"/>
            </p:cNvSpPr>
            <p:nvPr/>
          </p:nvSpPr>
          <p:spPr bwMode="auto">
            <a:xfrm>
              <a:off x="3533" y="3178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4102" name="Group 45"/>
          <p:cNvGrpSpPr>
            <a:grpSpLocks/>
          </p:cNvGrpSpPr>
          <p:nvPr/>
        </p:nvGrpSpPr>
        <p:grpSpPr bwMode="auto">
          <a:xfrm>
            <a:off x="855663" y="4786313"/>
            <a:ext cx="4549775" cy="304800"/>
            <a:chOff x="1214" y="2618"/>
            <a:chExt cx="2866" cy="192"/>
          </a:xfrm>
        </p:grpSpPr>
        <p:sp>
          <p:nvSpPr>
            <p:cNvPr id="174115" name="Line 46"/>
            <p:cNvSpPr>
              <a:spLocks noChangeShapeType="1"/>
            </p:cNvSpPr>
            <p:nvPr/>
          </p:nvSpPr>
          <p:spPr bwMode="auto">
            <a:xfrm rot="-5400000">
              <a:off x="2776" y="139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16" name="Text Box 47"/>
            <p:cNvSpPr txBox="1">
              <a:spLocks noChangeArrowheads="1"/>
            </p:cNvSpPr>
            <p:nvPr/>
          </p:nvSpPr>
          <p:spPr bwMode="auto">
            <a:xfrm>
              <a:off x="1214" y="2618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4103" name="Group 48"/>
          <p:cNvGrpSpPr>
            <a:grpSpLocks/>
          </p:cNvGrpSpPr>
          <p:nvPr/>
        </p:nvGrpSpPr>
        <p:grpSpPr bwMode="auto">
          <a:xfrm>
            <a:off x="855663" y="4102100"/>
            <a:ext cx="4549775" cy="304800"/>
            <a:chOff x="1214" y="2187"/>
            <a:chExt cx="2866" cy="192"/>
          </a:xfrm>
        </p:grpSpPr>
        <p:sp>
          <p:nvSpPr>
            <p:cNvPr id="174113" name="Line 49"/>
            <p:cNvSpPr>
              <a:spLocks noChangeShapeType="1"/>
            </p:cNvSpPr>
            <p:nvPr/>
          </p:nvSpPr>
          <p:spPr bwMode="auto">
            <a:xfrm rot="-5400000">
              <a:off x="2776" y="976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14" name="Text Box 50"/>
            <p:cNvSpPr txBox="1">
              <a:spLocks noChangeArrowheads="1"/>
            </p:cNvSpPr>
            <p:nvPr/>
          </p:nvSpPr>
          <p:spPr bwMode="auto">
            <a:xfrm>
              <a:off x="1214" y="2187"/>
              <a:ext cx="2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A1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4104" name="Group 51"/>
          <p:cNvGrpSpPr>
            <a:grpSpLocks/>
          </p:cNvGrpSpPr>
          <p:nvPr/>
        </p:nvGrpSpPr>
        <p:grpSpPr bwMode="auto">
          <a:xfrm>
            <a:off x="855663" y="3486150"/>
            <a:ext cx="4549775" cy="304800"/>
            <a:chOff x="1214" y="1799"/>
            <a:chExt cx="2866" cy="192"/>
          </a:xfrm>
        </p:grpSpPr>
        <p:sp>
          <p:nvSpPr>
            <p:cNvPr id="174111" name="Line 52"/>
            <p:cNvSpPr>
              <a:spLocks noChangeShapeType="1"/>
            </p:cNvSpPr>
            <p:nvPr/>
          </p:nvSpPr>
          <p:spPr bwMode="auto">
            <a:xfrm rot="-5400000">
              <a:off x="2776" y="57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12" name="Text Box 53"/>
            <p:cNvSpPr txBox="1">
              <a:spLocks noChangeArrowheads="1"/>
            </p:cNvSpPr>
            <p:nvPr/>
          </p:nvSpPr>
          <p:spPr bwMode="auto">
            <a:xfrm>
              <a:off x="1214" y="1799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R1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74105" name="Group 54"/>
          <p:cNvGrpSpPr>
            <a:grpSpLocks/>
          </p:cNvGrpSpPr>
          <p:nvPr/>
        </p:nvGrpSpPr>
        <p:grpSpPr bwMode="auto">
          <a:xfrm>
            <a:off x="855663" y="3062288"/>
            <a:ext cx="4549775" cy="304800"/>
            <a:chOff x="1214" y="1312"/>
            <a:chExt cx="2866" cy="192"/>
          </a:xfrm>
        </p:grpSpPr>
        <p:sp>
          <p:nvSpPr>
            <p:cNvPr id="174109" name="Line 55"/>
            <p:cNvSpPr>
              <a:spLocks noChangeShapeType="1"/>
            </p:cNvSpPr>
            <p:nvPr/>
          </p:nvSpPr>
          <p:spPr bwMode="auto">
            <a:xfrm rot="-5400000">
              <a:off x="2776" y="99"/>
              <a:ext cx="0" cy="260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4110" name="Text Box 56"/>
            <p:cNvSpPr txBox="1">
              <a:spLocks noChangeArrowheads="1"/>
            </p:cNvSpPr>
            <p:nvPr/>
          </p:nvSpPr>
          <p:spPr bwMode="auto">
            <a:xfrm>
              <a:off x="1214" y="1312"/>
              <a:ext cx="2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Arial" charset="0"/>
                </a:rPr>
                <a:t>R2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74106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Inevitable Result</a:t>
            </a:r>
          </a:p>
        </p:txBody>
      </p:sp>
      <p:sp>
        <p:nvSpPr>
          <p:cNvPr id="174107" name="Rectangle 58"/>
          <p:cNvSpPr>
            <a:spLocks noChangeArrowheads="1"/>
          </p:cNvSpPr>
          <p:nvPr/>
        </p:nvSpPr>
        <p:spPr bwMode="auto">
          <a:xfrm>
            <a:off x="2633663" y="4249738"/>
            <a:ext cx="682625" cy="671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174108" name="Text Box 59"/>
          <p:cNvSpPr txBox="1">
            <a:spLocks noChangeArrowheads="1"/>
          </p:cNvSpPr>
          <p:nvPr/>
        </p:nvSpPr>
        <p:spPr bwMode="auto">
          <a:xfrm>
            <a:off x="5754688" y="4873625"/>
            <a:ext cx="31607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This is a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deadlock state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There are no legal transitions out of it. </a:t>
            </a:r>
            <a:endParaRPr kumimoji="0" 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8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Four conditions for deadlock</a:t>
            </a:r>
          </a:p>
        </p:txBody>
      </p:sp>
      <p:sp>
        <p:nvSpPr>
          <p:cNvPr id="175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Four conditions must be present for deadlock to occur: </a:t>
            </a:r>
          </a:p>
          <a:p>
            <a:pPr>
              <a:spcBef>
                <a:spcPts val="200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1. </a:t>
            </a:r>
            <a:r>
              <a:rPr lang="en-US" sz="240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Non-preemption of ownership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.  Resources are never taken away from the holder.</a:t>
            </a:r>
          </a:p>
          <a:p>
            <a:pPr>
              <a:spcBef>
                <a:spcPts val="200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2. </a:t>
            </a:r>
            <a:r>
              <a:rPr lang="en-US" sz="240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Exclusion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.  A resource has at most one holder.  </a:t>
            </a:r>
          </a:p>
          <a:p>
            <a:pPr>
              <a:spcBef>
                <a:spcPts val="200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3. </a:t>
            </a:r>
            <a:r>
              <a:rPr lang="en-US" sz="240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Hold-and-wait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.  Holder blocks to wait for another resource to become available.</a:t>
            </a:r>
          </a:p>
          <a:p>
            <a:pPr>
              <a:spcBef>
                <a:spcPts val="2000"/>
              </a:spcBef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4. </a:t>
            </a:r>
            <a:r>
              <a:rPr lang="en-US" sz="240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Circular waiting</a:t>
            </a:r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.  Threads acquire resources in different orders.  </a:t>
            </a:r>
          </a:p>
        </p:txBody>
      </p:sp>
    </p:spTree>
    <p:extLst>
      <p:ext uri="{BB962C8B-B14F-4D97-AF65-F5344CB8AC3E}">
        <p14:creationId xmlns:p14="http://schemas.microsoft.com/office/powerpoint/2010/main" val="406045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Not all schedules lead to collisions</a:t>
            </a:r>
          </a:p>
        </p:txBody>
      </p:sp>
      <p:sp>
        <p:nvSpPr>
          <p:cNvPr id="176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The scheduler+machine choose a schedule, i.e., a trajectory or path through the graph.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Synchronization constrains the schedule to avoid illegal states.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Some paths 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just happen</a:t>
            </a:r>
            <a:r>
              <a:rPr lang="ja-JP" altLang="en-US"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lang="en-US" altLang="ja-JP">
                <a:latin typeface="Arial" charset="0"/>
                <a:ea typeface="ＭＳ Ｐゴシック" charset="0"/>
                <a:cs typeface="Arial" charset="0"/>
              </a:rPr>
              <a:t> to dodge dangerous states as well.</a:t>
            </a:r>
          </a:p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is the probability of deadlock?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How does the probability change as: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  <a:cs typeface="Arial" charset="0"/>
              </a:rPr>
              <a:t>think times increase?</a:t>
            </a:r>
          </a:p>
          <a:p>
            <a:pPr lvl="2"/>
            <a:r>
              <a:rPr lang="en-US">
                <a:latin typeface="Arial" charset="0"/>
                <a:ea typeface="ＭＳ Ｐゴシック" charset="0"/>
                <a:cs typeface="Arial" charset="0"/>
              </a:rPr>
              <a:t>number of philosophers increases?</a:t>
            </a:r>
          </a:p>
          <a:p>
            <a:pPr lvl="2"/>
            <a:endParaRPr lang="en-US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81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EC2E-9A81-B044-94A2-436A1E30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animations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3B101A-3526-1547-BC84-61BE1E4E9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33" y="1689360"/>
            <a:ext cx="27940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FA34406-1E8A-724B-B495-5433A69D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868" y="1920308"/>
            <a:ext cx="3764419" cy="355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4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AF0E64-DB34-F044-8AA4-00AD1D26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8072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6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Dealing with deadlock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Times New Roman" charset="0"/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1.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Ignore it. 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Do you feel lucky?</a:t>
            </a:r>
            <a:endParaRPr lang="en-US" altLang="ja-JP" sz="2400" dirty="0">
              <a:latin typeface="Arial" charset="0"/>
              <a:ea typeface="ＭＳ Ｐゴシック" charset="0"/>
              <a:cs typeface="Arial" charset="0"/>
            </a:endParaRPr>
          </a:p>
          <a:p>
            <a:pPr marL="514350" indent="-514350">
              <a:buFontTx/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2.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Detect and recover.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  Check for cycles and break them by restarting activities (e.g., killing threads).</a:t>
            </a:r>
          </a:p>
          <a:p>
            <a:pPr marL="514350" indent="-514350">
              <a:buFontTx/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3. </a:t>
            </a:r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Prevent it.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 Break any precondition.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Keep it simple.  Avoid blocking with any lock held.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Acquire nested locks in some predetermined order.  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Acquire resources in advance of need; release all to retry.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Avoid “surprise blocking” at lower layers of your program.</a:t>
            </a:r>
          </a:p>
          <a:p>
            <a:pPr marL="0" indent="0">
              <a:buFont typeface="Times New Roman" charset="0"/>
              <a:buNone/>
              <a:defRPr/>
            </a:pP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4.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Avoid it.</a:t>
            </a:r>
          </a:p>
          <a:p>
            <a:pPr lvl="1">
              <a:defRPr/>
            </a:pP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Deadlock can occur by allocating variable-size resource chunks from bounded pools: </a:t>
            </a:r>
            <a:r>
              <a:rPr lang="en-US" sz="2000" dirty="0" err="1">
                <a:latin typeface="Arial" charset="0"/>
                <a:ea typeface="ＭＳ Ｐゴシック" charset="0"/>
                <a:cs typeface="Arial" charset="0"/>
              </a:rPr>
              <a:t>google</a:t>
            </a:r>
            <a:r>
              <a:rPr lang="en-US" sz="2000" dirty="0">
                <a:latin typeface="Arial" charset="0"/>
                <a:ea typeface="ＭＳ Ｐゴシック" charset="0"/>
                <a:cs typeface="Arial" charset="0"/>
              </a:rPr>
              <a:t> “Banker’s algorithm”.</a:t>
            </a:r>
          </a:p>
          <a:p>
            <a:pPr marL="914400" lvl="1" indent="-514350">
              <a:buFontTx/>
              <a:buNone/>
              <a:defRPr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  <a:p>
            <a:pPr lvl="1">
              <a:defRPr/>
            </a:pPr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77155" name="TextBox 3"/>
          <p:cNvSpPr txBox="1">
            <a:spLocks noChangeArrowheads="1"/>
          </p:cNvSpPr>
          <p:nvPr/>
        </p:nvSpPr>
        <p:spPr bwMode="auto">
          <a:xfrm>
            <a:off x="52388" y="40068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28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8D7ABF-7D9B-1946-BB63-7FB4EC7A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SharedLock</a:t>
            </a:r>
            <a:r>
              <a:rPr lang="en-US" dirty="0"/>
              <a:t>: reader/writer 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2A946-4B73-814F-901A-C49DF335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reader/write lock </a:t>
            </a:r>
            <a:r>
              <a:rPr lang="en-US" dirty="0"/>
              <a:t>or </a:t>
            </a:r>
            <a:r>
              <a:rPr lang="en-US" b="1" dirty="0" err="1"/>
              <a:t>SharedLock</a:t>
            </a:r>
            <a:r>
              <a:rPr lang="en-US" dirty="0"/>
              <a:t> is a new kind of “lock” that is similar to our old definition:</a:t>
            </a:r>
          </a:p>
          <a:p>
            <a:pPr lvl="1"/>
            <a:r>
              <a:rPr lang="en-US" dirty="0"/>
              <a:t>Acquire and Release primitives</a:t>
            </a:r>
          </a:p>
          <a:p>
            <a:pPr lvl="1"/>
            <a:r>
              <a:rPr lang="en-US" dirty="0"/>
              <a:t>Mutual exclusion for writes to shared state</a:t>
            </a:r>
          </a:p>
          <a:p>
            <a:r>
              <a:rPr lang="en-US" dirty="0"/>
              <a:t>But: a </a:t>
            </a:r>
            <a:r>
              <a:rPr lang="en-US" b="1" dirty="0" err="1"/>
              <a:t>SharedLock</a:t>
            </a:r>
            <a:r>
              <a:rPr lang="en-US" dirty="0"/>
              <a:t> allows more concurrency for readers when no writer is present.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610C98-DD82-4541-97A9-02A2DCFE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14966"/>
            <a:ext cx="6033655" cy="2411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AcquireRead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   /*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mode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   /*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exclusive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mode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ReleaseRead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ReleaseWrite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31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Reader/Writer Lock illustrated</a:t>
            </a:r>
          </a:p>
        </p:txBody>
      </p:sp>
      <p:sp>
        <p:nvSpPr>
          <p:cNvPr id="143362" name="Rectangle 3"/>
          <p:cNvSpPr>
            <a:spLocks noChangeArrowheads="1"/>
          </p:cNvSpPr>
          <p:nvPr/>
        </p:nvSpPr>
        <p:spPr bwMode="auto">
          <a:xfrm rot="5400000">
            <a:off x="3211512" y="1978026"/>
            <a:ext cx="2252663" cy="1992312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63" name="Rectangle 4"/>
          <p:cNvSpPr>
            <a:spLocks noChangeArrowheads="1"/>
          </p:cNvSpPr>
          <p:nvPr/>
        </p:nvSpPr>
        <p:spPr bwMode="auto">
          <a:xfrm rot="5400000">
            <a:off x="3745707" y="2764631"/>
            <a:ext cx="1238250" cy="1666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64" name="Rectangle 5"/>
          <p:cNvSpPr>
            <a:spLocks noChangeArrowheads="1"/>
          </p:cNvSpPr>
          <p:nvPr/>
        </p:nvSpPr>
        <p:spPr bwMode="auto">
          <a:xfrm rot="5400000">
            <a:off x="4058444" y="2747169"/>
            <a:ext cx="635000" cy="30956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65" name="Line 6"/>
          <p:cNvSpPr>
            <a:spLocks noChangeShapeType="1"/>
          </p:cNvSpPr>
          <p:nvPr/>
        </p:nvSpPr>
        <p:spPr bwMode="auto">
          <a:xfrm rot="5400000">
            <a:off x="4598194" y="2721769"/>
            <a:ext cx="1588" cy="984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43366" name="Group 7"/>
          <p:cNvGrpSpPr>
            <a:grpSpLocks/>
          </p:cNvGrpSpPr>
          <p:nvPr/>
        </p:nvGrpSpPr>
        <p:grpSpPr bwMode="auto">
          <a:xfrm>
            <a:off x="4672013" y="2222500"/>
            <a:ext cx="309562" cy="1817688"/>
            <a:chOff x="4511" y="1543"/>
            <a:chExt cx="195" cy="1145"/>
          </a:xfrm>
        </p:grpSpPr>
        <p:sp>
          <p:nvSpPr>
            <p:cNvPr id="143381" name="Rectangle 8"/>
            <p:cNvSpPr>
              <a:spLocks noChangeArrowheads="1"/>
            </p:cNvSpPr>
            <p:nvPr/>
          </p:nvSpPr>
          <p:spPr bwMode="auto">
            <a:xfrm rot="5400000">
              <a:off x="4437" y="1659"/>
              <a:ext cx="337" cy="105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3382" name="Rectangle 9"/>
            <p:cNvSpPr>
              <a:spLocks noChangeArrowheads="1"/>
            </p:cNvSpPr>
            <p:nvPr/>
          </p:nvSpPr>
          <p:spPr bwMode="auto">
            <a:xfrm rot="5400000">
              <a:off x="4409" y="2279"/>
              <a:ext cx="400" cy="19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3383" name="Rectangle 10"/>
            <p:cNvSpPr>
              <a:spLocks noChangeArrowheads="1"/>
            </p:cNvSpPr>
            <p:nvPr/>
          </p:nvSpPr>
          <p:spPr bwMode="auto">
            <a:xfrm rot="5400000">
              <a:off x="4348" y="2377"/>
              <a:ext cx="516" cy="105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3384" name="Rectangle 11"/>
            <p:cNvSpPr>
              <a:spLocks noChangeArrowheads="1"/>
            </p:cNvSpPr>
            <p:nvPr/>
          </p:nvSpPr>
          <p:spPr bwMode="auto">
            <a:xfrm rot="5400000">
              <a:off x="4458" y="1970"/>
              <a:ext cx="296" cy="10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prstDash val="dash"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43367" name="Rectangle 12"/>
          <p:cNvSpPr>
            <a:spLocks noChangeArrowheads="1"/>
          </p:cNvSpPr>
          <p:nvPr/>
        </p:nvSpPr>
        <p:spPr bwMode="auto">
          <a:xfrm rot="5400000">
            <a:off x="3156744" y="2655094"/>
            <a:ext cx="1238250" cy="166688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68" name="Rectangle 13"/>
          <p:cNvSpPr>
            <a:spLocks noChangeArrowheads="1"/>
          </p:cNvSpPr>
          <p:nvPr/>
        </p:nvSpPr>
        <p:spPr bwMode="auto">
          <a:xfrm rot="5400000">
            <a:off x="3469482" y="2637631"/>
            <a:ext cx="635000" cy="309563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69" name="Text Box 14"/>
          <p:cNvSpPr txBox="1">
            <a:spLocks noChangeArrowheads="1"/>
          </p:cNvSpPr>
          <p:nvPr/>
        </p:nvSpPr>
        <p:spPr bwMode="auto">
          <a:xfrm>
            <a:off x="3273425" y="2314575"/>
            <a:ext cx="411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70" name="AutoShape 15"/>
          <p:cNvSpPr>
            <a:spLocks/>
          </p:cNvSpPr>
          <p:nvPr/>
        </p:nvSpPr>
        <p:spPr bwMode="auto">
          <a:xfrm>
            <a:off x="271150" y="2039938"/>
            <a:ext cx="2944813" cy="923925"/>
          </a:xfrm>
          <a:prstGeom prst="borderCallout2">
            <a:avLst>
              <a:gd name="adj1" fmla="val 15384"/>
              <a:gd name="adj2" fmla="val 103662"/>
              <a:gd name="adj3" fmla="val 15384"/>
              <a:gd name="adj4" fmla="val 116491"/>
              <a:gd name="adj5" fmla="val 89519"/>
              <a:gd name="adj6" fmla="val 13416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Multiple readers may hold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lock concurrently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mode.</a:t>
            </a:r>
          </a:p>
        </p:txBody>
      </p:sp>
      <p:sp>
        <p:nvSpPr>
          <p:cNvPr id="143371" name="AutoShape 16"/>
          <p:cNvSpPr>
            <a:spLocks/>
          </p:cNvSpPr>
          <p:nvPr/>
        </p:nvSpPr>
        <p:spPr bwMode="auto">
          <a:xfrm>
            <a:off x="6243638" y="2933995"/>
            <a:ext cx="2747962" cy="1477328"/>
          </a:xfrm>
          <a:prstGeom prst="borderCallout2">
            <a:avLst>
              <a:gd name="adj1" fmla="val 11958"/>
              <a:gd name="adj2" fmla="val -3681"/>
              <a:gd name="adj3" fmla="val 4551"/>
              <a:gd name="adj4" fmla="val -22731"/>
              <a:gd name="adj5" fmla="val -41542"/>
              <a:gd name="adj6" fmla="val -37157"/>
            </a:avLst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Writers always hold the lock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exclusive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mode. They must wait for all readers or competing writer to exit.</a:t>
            </a:r>
          </a:p>
        </p:txBody>
      </p:sp>
      <p:sp>
        <p:nvSpPr>
          <p:cNvPr id="143372" name="Text Box 17"/>
          <p:cNvSpPr txBox="1">
            <a:spLocks noChangeArrowheads="1"/>
          </p:cNvSpPr>
          <p:nvPr/>
        </p:nvSpPr>
        <p:spPr bwMode="auto">
          <a:xfrm>
            <a:off x="1885950" y="5029200"/>
            <a:ext cx="5200650" cy="1201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mode		read	write	max allowed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shared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	yes	no	many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exclusive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	yes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yes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one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not holder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	no	no	many</a:t>
            </a:r>
          </a:p>
        </p:txBody>
      </p:sp>
      <p:sp>
        <p:nvSpPr>
          <p:cNvPr id="143373" name="Text Box 18"/>
          <p:cNvSpPr txBox="1">
            <a:spLocks noChangeArrowheads="1"/>
          </p:cNvSpPr>
          <p:nvPr/>
        </p:nvSpPr>
        <p:spPr bwMode="auto">
          <a:xfrm>
            <a:off x="3921125" y="2422525"/>
            <a:ext cx="411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74" name="Text Box 19"/>
          <p:cNvSpPr txBox="1">
            <a:spLocks noChangeArrowheads="1"/>
          </p:cNvSpPr>
          <p:nvPr/>
        </p:nvSpPr>
        <p:spPr bwMode="auto">
          <a:xfrm>
            <a:off x="3311525" y="2901950"/>
            <a:ext cx="411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75" name="Text Box 20"/>
          <p:cNvSpPr txBox="1">
            <a:spLocks noChangeArrowheads="1"/>
          </p:cNvSpPr>
          <p:nvPr/>
        </p:nvSpPr>
        <p:spPr bwMode="auto">
          <a:xfrm>
            <a:off x="3906838" y="3016250"/>
            <a:ext cx="411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76" name="Text Box 21"/>
          <p:cNvSpPr txBox="1">
            <a:spLocks noChangeArrowheads="1"/>
          </p:cNvSpPr>
          <p:nvPr/>
        </p:nvSpPr>
        <p:spPr bwMode="auto">
          <a:xfrm>
            <a:off x="4965700" y="3687763"/>
            <a:ext cx="479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3377" name="Text Box 22"/>
          <p:cNvSpPr txBox="1">
            <a:spLocks noChangeArrowheads="1"/>
          </p:cNvSpPr>
          <p:nvPr/>
        </p:nvSpPr>
        <p:spPr bwMode="auto">
          <a:xfrm>
            <a:off x="4889500" y="2498725"/>
            <a:ext cx="479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143379" name="Straight Connector 5"/>
          <p:cNvCxnSpPr>
            <a:cxnSpLocks noChangeShapeType="1"/>
          </p:cNvCxnSpPr>
          <p:nvPr/>
        </p:nvCxnSpPr>
        <p:spPr bwMode="auto">
          <a:xfrm>
            <a:off x="2819400" y="2590800"/>
            <a:ext cx="762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380" name="Straight Connector 5"/>
          <p:cNvCxnSpPr>
            <a:cxnSpLocks noChangeShapeType="1"/>
          </p:cNvCxnSpPr>
          <p:nvPr/>
        </p:nvCxnSpPr>
        <p:spPr bwMode="auto">
          <a:xfrm flipH="1" flipV="1">
            <a:off x="5105400" y="3276600"/>
            <a:ext cx="11430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AutoShape 16">
            <a:extLst>
              <a:ext uri="{FF2B5EF4-FFF2-40B4-BE49-F238E27FC236}">
                <a16:creationId xmlns:a16="http://schemas.microsoft.com/office/drawing/2014/main" id="{023FD0C4-8E01-2A4E-A43E-0A2907A726D7}"/>
              </a:ext>
            </a:extLst>
          </p:cNvPr>
          <p:cNvSpPr>
            <a:spLocks/>
          </p:cNvSpPr>
          <p:nvPr/>
        </p:nvSpPr>
        <p:spPr bwMode="auto">
          <a:xfrm>
            <a:off x="7258050" y="4903045"/>
            <a:ext cx="1885950" cy="1477328"/>
          </a:xfrm>
          <a:prstGeom prst="borderCallout2">
            <a:avLst>
              <a:gd name="adj1" fmla="val 11958"/>
              <a:gd name="adj2" fmla="val -3681"/>
              <a:gd name="adj3" fmla="val 4551"/>
              <a:gd name="adj4" fmla="val -22731"/>
              <a:gd name="adj5" fmla="val -41542"/>
              <a:gd name="adj6" fmla="val -37157"/>
            </a:avLst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Writer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mode is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mutex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 at most one holder at any given time; allows writes.</a:t>
            </a:r>
          </a:p>
        </p:txBody>
      </p:sp>
      <p:cxnSp>
        <p:nvCxnSpPr>
          <p:cNvPr id="26" name="Straight Connector 5">
            <a:extLst>
              <a:ext uri="{FF2B5EF4-FFF2-40B4-BE49-F238E27FC236}">
                <a16:creationId xmlns:a16="http://schemas.microsoft.com/office/drawing/2014/main" id="{A7B0F326-28FC-4F4F-A263-ABE247B810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20790" y="5427023"/>
            <a:ext cx="1237260" cy="368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5">
            <a:extLst>
              <a:ext uri="{FF2B5EF4-FFF2-40B4-BE49-F238E27FC236}">
                <a16:creationId xmlns:a16="http://schemas.microsoft.com/office/drawing/2014/main" id="{D3392E68-0A87-1E4B-AC7F-2980A4492C7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091114" y="5427023"/>
            <a:ext cx="2166936" cy="3681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AutoShape 16">
            <a:extLst>
              <a:ext uri="{FF2B5EF4-FFF2-40B4-BE49-F238E27FC236}">
                <a16:creationId xmlns:a16="http://schemas.microsoft.com/office/drawing/2014/main" id="{09EB116A-E6BE-5B42-A28D-269C357757C4}"/>
              </a:ext>
            </a:extLst>
          </p:cNvPr>
          <p:cNvSpPr>
            <a:spLocks/>
          </p:cNvSpPr>
          <p:nvPr/>
        </p:nvSpPr>
        <p:spPr bwMode="auto">
          <a:xfrm>
            <a:off x="283452" y="3129975"/>
            <a:ext cx="2891548" cy="1477328"/>
          </a:xfrm>
          <a:prstGeom prst="borderCallout2">
            <a:avLst>
              <a:gd name="adj1" fmla="val 11958"/>
              <a:gd name="adj2" fmla="val -3681"/>
              <a:gd name="adj3" fmla="val 4551"/>
              <a:gd name="adj4" fmla="val -22731"/>
              <a:gd name="adj5" fmla="val -41542"/>
              <a:gd name="adj6" fmla="val -37157"/>
            </a:avLst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With monitors—mutexes and conditions—as a foundation, we can build higher-level abstractions like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ＭＳ Ｐゴシック" charset="0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9596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85800"/>
            <a:ext cx="8226425" cy="1554163"/>
          </a:xfrm>
        </p:spPr>
        <p:txBody>
          <a:bodyPr/>
          <a:lstStyle/>
          <a:p>
            <a:r>
              <a:rPr lang="en-US" sz="3600" dirty="0" err="1"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: outline</a:t>
            </a:r>
          </a:p>
        </p:txBody>
      </p:sp>
      <p:sp>
        <p:nvSpPr>
          <p:cNvPr id="145410" name="Text Box 3"/>
          <p:cNvSpPr txBox="1">
            <a:spLocks noChangeArrowheads="1"/>
          </p:cNvSpPr>
          <p:nvPr/>
        </p:nvSpPr>
        <p:spPr bwMode="auto">
          <a:xfrm>
            <a:off x="381000" y="1157288"/>
            <a:ext cx="4994275" cy="53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 i;	/* # active readers, or -1 if writer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void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(i !=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sleep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….;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= -1;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void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AcquireRead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(i &lt;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sleep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…;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5411" name="Text Box 4"/>
          <p:cNvSpPr txBox="1">
            <a:spLocks noChangeArrowheads="1"/>
          </p:cNvSpPr>
          <p:nvPr/>
        </p:nvSpPr>
        <p:spPr bwMode="auto">
          <a:xfrm>
            <a:off x="4721225" y="1790700"/>
            <a:ext cx="26733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void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wakeup….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void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ReleaseRead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if (i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wakeup…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5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85800"/>
            <a:ext cx="8226425" cy="1554163"/>
          </a:xfrm>
        </p:spPr>
        <p:txBody>
          <a:bodyPr/>
          <a:lstStyle/>
          <a:p>
            <a:r>
              <a:rPr lang="en-US" sz="3200" dirty="0" err="1"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: lock it down</a:t>
            </a:r>
          </a:p>
        </p:txBody>
      </p:sp>
      <p:sp>
        <p:nvSpPr>
          <p:cNvPr id="147458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4608513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 i;	/* # active readers, or -1 if writer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Lock rwMx;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AcquireWrite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rwMx.Acquire();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(i !=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sleep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…;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= -1;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rwMx.Release();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AcquireRead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rwMx.Acquire();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(i &lt;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sleep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…;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rwMx.Release();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7459" name="Text Box 4"/>
          <p:cNvSpPr txBox="1">
            <a:spLocks noChangeArrowheads="1"/>
          </p:cNvSpPr>
          <p:nvPr/>
        </p:nvSpPr>
        <p:spPr bwMode="auto">
          <a:xfrm>
            <a:off x="4675188" y="1600200"/>
            <a:ext cx="2692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ReleaseWrite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rwMx.Acquire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wakeup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…;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rwMx.Release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rwMx.Acquire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if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wakeup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…;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rwMx.Release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97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85800"/>
            <a:ext cx="8226425" cy="1554163"/>
          </a:xfrm>
        </p:spPr>
        <p:txBody>
          <a:bodyPr/>
          <a:lstStyle/>
          <a:p>
            <a:r>
              <a:rPr lang="en-US" sz="3600" dirty="0" err="1"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: cleaner syntax</a:t>
            </a:r>
          </a:p>
        </p:txBody>
      </p:sp>
      <p:sp>
        <p:nvSpPr>
          <p:cNvPr id="149506" name="Text Box 3"/>
          <p:cNvSpPr txBox="1">
            <a:spLocks noChangeArrowheads="1"/>
          </p:cNvSpPr>
          <p:nvPr/>
        </p:nvSpPr>
        <p:spPr bwMode="auto">
          <a:xfrm>
            <a:off x="381000" y="1455271"/>
            <a:ext cx="4608954" cy="395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;	/* # active readers, or -1 if writer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AcquireWrite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while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!=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 -1;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AcquireRead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while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&lt;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9507" name="Text Box 4"/>
          <p:cNvSpPr txBox="1">
            <a:spLocks noChangeArrowheads="1"/>
          </p:cNvSpPr>
          <p:nvPr/>
        </p:nvSpPr>
        <p:spPr bwMode="auto">
          <a:xfrm>
            <a:off x="4675188" y="1981200"/>
            <a:ext cx="39052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ReleaseWrite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notifyAll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synchronized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ReleaseRead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if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== 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        notify();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}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3400" y="5638800"/>
            <a:ext cx="8153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We can use Java syntax for convenience. 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That’s the beauty of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pseudocode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193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.  We use any convenient syntax.  These syntactic variants have the same meaning.  </a:t>
            </a:r>
          </a:p>
        </p:txBody>
      </p:sp>
    </p:spTree>
    <p:extLst>
      <p:ext uri="{BB962C8B-B14F-4D97-AF65-F5344CB8AC3E}">
        <p14:creationId xmlns:p14="http://schemas.microsoft.com/office/powerpoint/2010/main" val="341217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" charset="0"/>
                <a:ea typeface="ＭＳ Ｐゴシック" charset="0"/>
                <a:cs typeface="Arial" charset="0"/>
              </a:rPr>
              <a:t>The Little Mutex Inside SharedLock</a:t>
            </a:r>
          </a:p>
        </p:txBody>
      </p:sp>
      <p:sp>
        <p:nvSpPr>
          <p:cNvPr id="151554" name="Rectangle 3"/>
          <p:cNvSpPr>
            <a:spLocks noChangeArrowheads="1"/>
          </p:cNvSpPr>
          <p:nvPr/>
        </p:nvSpPr>
        <p:spPr bwMode="auto">
          <a:xfrm rot="5400000">
            <a:off x="2761714" y="1836264"/>
            <a:ext cx="3647621" cy="3581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55" name="Rectangle 4"/>
          <p:cNvSpPr>
            <a:spLocks noChangeArrowheads="1"/>
          </p:cNvSpPr>
          <p:nvPr/>
        </p:nvSpPr>
        <p:spPr bwMode="auto">
          <a:xfrm rot="5400000">
            <a:off x="3561588" y="2985837"/>
            <a:ext cx="1866900" cy="2508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56" name="Rectangle 5"/>
          <p:cNvSpPr>
            <a:spLocks noChangeArrowheads="1"/>
          </p:cNvSpPr>
          <p:nvPr/>
        </p:nvSpPr>
        <p:spPr bwMode="auto">
          <a:xfrm rot="5400000">
            <a:off x="4033870" y="2958056"/>
            <a:ext cx="957262" cy="466725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57" name="Line 6"/>
          <p:cNvSpPr>
            <a:spLocks noChangeShapeType="1"/>
          </p:cNvSpPr>
          <p:nvPr/>
        </p:nvSpPr>
        <p:spPr bwMode="auto">
          <a:xfrm rot="5400000">
            <a:off x="4687919" y="2919956"/>
            <a:ext cx="3175" cy="1484313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1558" name="Rectangle 7"/>
          <p:cNvSpPr>
            <a:spLocks noChangeArrowheads="1"/>
          </p:cNvSpPr>
          <p:nvPr/>
        </p:nvSpPr>
        <p:spPr bwMode="auto">
          <a:xfrm rot="5400000">
            <a:off x="5027644" y="2445294"/>
            <a:ext cx="806450" cy="252412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59" name="Rectangle 8"/>
          <p:cNvSpPr>
            <a:spLocks noChangeArrowheads="1"/>
          </p:cNvSpPr>
          <p:nvPr/>
        </p:nvSpPr>
        <p:spPr bwMode="auto">
          <a:xfrm rot="5400000">
            <a:off x="4959381" y="3931194"/>
            <a:ext cx="957263" cy="466725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0" name="Rectangle 9"/>
          <p:cNvSpPr>
            <a:spLocks noChangeArrowheads="1"/>
          </p:cNvSpPr>
          <p:nvPr/>
        </p:nvSpPr>
        <p:spPr bwMode="auto">
          <a:xfrm rot="5400000">
            <a:off x="4813331" y="4164557"/>
            <a:ext cx="1235075" cy="252412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1" name="Rectangle 10"/>
          <p:cNvSpPr>
            <a:spLocks noChangeArrowheads="1"/>
          </p:cNvSpPr>
          <p:nvPr/>
        </p:nvSpPr>
        <p:spPr bwMode="auto">
          <a:xfrm rot="5400000">
            <a:off x="5076062" y="3190626"/>
            <a:ext cx="709613" cy="252412"/>
          </a:xfrm>
          <a:prstGeom prst="rect">
            <a:avLst/>
          </a:prstGeom>
          <a:noFill/>
          <a:ln w="12700">
            <a:solidFill>
              <a:srgbClr val="80008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2" name="Rectangle 11"/>
          <p:cNvSpPr>
            <a:spLocks noChangeArrowheads="1"/>
          </p:cNvSpPr>
          <p:nvPr/>
        </p:nvSpPr>
        <p:spPr bwMode="auto">
          <a:xfrm rot="5400000">
            <a:off x="2428113" y="2820737"/>
            <a:ext cx="1866900" cy="250825"/>
          </a:xfrm>
          <a:prstGeom prst="rect">
            <a:avLst/>
          </a:prstGeom>
          <a:solidFill>
            <a:srgbClr val="880AA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3" name="Rectangle 12"/>
          <p:cNvSpPr>
            <a:spLocks noChangeArrowheads="1"/>
          </p:cNvSpPr>
          <p:nvPr/>
        </p:nvSpPr>
        <p:spPr bwMode="auto">
          <a:xfrm rot="5400000">
            <a:off x="2884520" y="2792956"/>
            <a:ext cx="957262" cy="466725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4" name="Text Box 13"/>
          <p:cNvSpPr txBox="1">
            <a:spLocks noChangeArrowheads="1"/>
          </p:cNvSpPr>
          <p:nvPr/>
        </p:nvSpPr>
        <p:spPr bwMode="auto">
          <a:xfrm>
            <a:off x="2715450" y="2306388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5" name="Text Box 14"/>
          <p:cNvSpPr txBox="1">
            <a:spLocks noChangeArrowheads="1"/>
          </p:cNvSpPr>
          <p:nvPr/>
        </p:nvSpPr>
        <p:spPr bwMode="auto">
          <a:xfrm>
            <a:off x="3875913" y="2500063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6" name="Text Box 15"/>
          <p:cNvSpPr txBox="1">
            <a:spLocks noChangeArrowheads="1"/>
          </p:cNvSpPr>
          <p:nvPr/>
        </p:nvSpPr>
        <p:spPr bwMode="auto">
          <a:xfrm>
            <a:off x="2740850" y="3247775"/>
            <a:ext cx="620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7" name="Text Box 16"/>
          <p:cNvSpPr txBox="1">
            <a:spLocks noChangeArrowheads="1"/>
          </p:cNvSpPr>
          <p:nvPr/>
        </p:nvSpPr>
        <p:spPr bwMode="auto">
          <a:xfrm>
            <a:off x="3899725" y="3363663"/>
            <a:ext cx="620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8" name="Text Box 17"/>
          <p:cNvSpPr txBox="1">
            <a:spLocks noChangeArrowheads="1"/>
          </p:cNvSpPr>
          <p:nvPr/>
        </p:nvSpPr>
        <p:spPr bwMode="auto">
          <a:xfrm>
            <a:off x="5719000" y="4439988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69" name="Rectangle 18"/>
          <p:cNvSpPr>
            <a:spLocks noChangeArrowheads="1"/>
          </p:cNvSpPr>
          <p:nvPr/>
        </p:nvSpPr>
        <p:spPr bwMode="auto">
          <a:xfrm rot="5400000">
            <a:off x="4216432" y="4810668"/>
            <a:ext cx="565150" cy="2524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0" name="Rectangle 19"/>
          <p:cNvSpPr>
            <a:spLocks noChangeArrowheads="1"/>
          </p:cNvSpPr>
          <p:nvPr/>
        </p:nvSpPr>
        <p:spPr bwMode="auto">
          <a:xfrm rot="5400000">
            <a:off x="4189444" y="4226469"/>
            <a:ext cx="619125" cy="252413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1" name="Line 20"/>
          <p:cNvSpPr>
            <a:spLocks noChangeShapeType="1"/>
          </p:cNvSpPr>
          <p:nvPr/>
        </p:nvSpPr>
        <p:spPr bwMode="auto">
          <a:xfrm rot="5400000">
            <a:off x="4756181" y="3902620"/>
            <a:ext cx="3175" cy="14843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1572" name="Text Box 21"/>
          <p:cNvSpPr txBox="1">
            <a:spLocks noChangeArrowheads="1"/>
          </p:cNvSpPr>
          <p:nvPr/>
        </p:nvSpPr>
        <p:spPr bwMode="auto">
          <a:xfrm>
            <a:off x="3880675" y="3871663"/>
            <a:ext cx="619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3" name="Text Box 22"/>
          <p:cNvSpPr txBox="1">
            <a:spLocks noChangeArrowheads="1"/>
          </p:cNvSpPr>
          <p:nvPr/>
        </p:nvSpPr>
        <p:spPr bwMode="auto">
          <a:xfrm>
            <a:off x="5699950" y="2784225"/>
            <a:ext cx="722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A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4" name="Text Box 23"/>
          <p:cNvSpPr txBox="1">
            <a:spLocks noChangeArrowheads="1"/>
          </p:cNvSpPr>
          <p:nvPr/>
        </p:nvSpPr>
        <p:spPr bwMode="auto">
          <a:xfrm>
            <a:off x="3864800" y="4971800"/>
            <a:ext cx="620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r>
              <a:rPr kumimoji="0" lang="en-US" sz="1600" b="1" i="1" u="none" strike="noStrike" kern="1200" cap="none" spc="0" normalizeH="0" baseline="-2500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</a:t>
            </a:r>
            <a:endParaRPr kumimoji="0" lang="en-US" sz="1600" b="1" i="1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5" name="Rectangle 24"/>
          <p:cNvSpPr>
            <a:spLocks noChangeArrowheads="1"/>
          </p:cNvSpPr>
          <p:nvPr/>
        </p:nvSpPr>
        <p:spPr bwMode="auto">
          <a:xfrm rot="5400000">
            <a:off x="3331400" y="2241300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6" name="Rectangle 25"/>
          <p:cNvSpPr>
            <a:spLocks noChangeArrowheads="1"/>
          </p:cNvSpPr>
          <p:nvPr/>
        </p:nvSpPr>
        <p:spPr bwMode="auto">
          <a:xfrm rot="5400000">
            <a:off x="3331400" y="3209675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7" name="Rectangle 26"/>
          <p:cNvSpPr>
            <a:spLocks noChangeArrowheads="1"/>
          </p:cNvSpPr>
          <p:nvPr/>
        </p:nvSpPr>
        <p:spPr bwMode="auto">
          <a:xfrm rot="5400000">
            <a:off x="4453763" y="2423863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8" name="Rectangle 27"/>
          <p:cNvSpPr>
            <a:spLocks noChangeArrowheads="1"/>
          </p:cNvSpPr>
          <p:nvPr/>
        </p:nvSpPr>
        <p:spPr bwMode="auto">
          <a:xfrm rot="5400000">
            <a:off x="4483925" y="3376363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79" name="Rectangle 28"/>
          <p:cNvSpPr>
            <a:spLocks noChangeArrowheads="1"/>
          </p:cNvSpPr>
          <p:nvPr/>
        </p:nvSpPr>
        <p:spPr bwMode="auto">
          <a:xfrm rot="5400000">
            <a:off x="4445825" y="3749425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80" name="Rectangle 29"/>
          <p:cNvSpPr>
            <a:spLocks noChangeArrowheads="1"/>
          </p:cNvSpPr>
          <p:nvPr/>
        </p:nvSpPr>
        <p:spPr bwMode="auto">
          <a:xfrm rot="5400000">
            <a:off x="4436300" y="4344738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81" name="Rectangle 30"/>
          <p:cNvSpPr>
            <a:spLocks noChangeArrowheads="1"/>
          </p:cNvSpPr>
          <p:nvPr/>
        </p:nvSpPr>
        <p:spPr bwMode="auto">
          <a:xfrm rot="5400000">
            <a:off x="4461700" y="4901950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82" name="Rectangle 31"/>
          <p:cNvSpPr>
            <a:spLocks noChangeArrowheads="1"/>
          </p:cNvSpPr>
          <p:nvPr/>
        </p:nvSpPr>
        <p:spPr bwMode="auto">
          <a:xfrm rot="5400000">
            <a:off x="4231513" y="4693987"/>
            <a:ext cx="546100" cy="466725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83" name="Rectangle 32"/>
          <p:cNvSpPr>
            <a:spLocks noChangeArrowheads="1"/>
          </p:cNvSpPr>
          <p:nvPr/>
        </p:nvSpPr>
        <p:spPr bwMode="auto">
          <a:xfrm rot="5400000">
            <a:off x="5360225" y="2666750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84" name="Rectangle 33"/>
          <p:cNvSpPr>
            <a:spLocks noChangeArrowheads="1"/>
          </p:cNvSpPr>
          <p:nvPr/>
        </p:nvSpPr>
        <p:spPr bwMode="auto">
          <a:xfrm rot="5400000">
            <a:off x="5398325" y="3376363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1585" name="Rectangle 34"/>
          <p:cNvSpPr>
            <a:spLocks noChangeArrowheads="1"/>
          </p:cNvSpPr>
          <p:nvPr/>
        </p:nvSpPr>
        <p:spPr bwMode="auto">
          <a:xfrm rot="5400000">
            <a:off x="5398325" y="4344738"/>
            <a:ext cx="88900" cy="5969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5" name="AutoShape 16">
            <a:extLst>
              <a:ext uri="{FF2B5EF4-FFF2-40B4-BE49-F238E27FC236}">
                <a16:creationId xmlns:a16="http://schemas.microsoft.com/office/drawing/2014/main" id="{2DB1BBA9-185A-4143-9163-E3BE43C3B5EB}"/>
              </a:ext>
            </a:extLst>
          </p:cNvPr>
          <p:cNvSpPr>
            <a:spLocks/>
          </p:cNvSpPr>
          <p:nvPr/>
        </p:nvSpPr>
        <p:spPr bwMode="auto">
          <a:xfrm>
            <a:off x="477712" y="3543648"/>
            <a:ext cx="2428872" cy="1200329"/>
          </a:xfrm>
          <a:prstGeom prst="borderCallout2">
            <a:avLst>
              <a:gd name="adj1" fmla="val 11958"/>
              <a:gd name="adj2" fmla="val -3681"/>
              <a:gd name="adj3" fmla="val 4551"/>
              <a:gd name="adj4" fmla="val -22731"/>
              <a:gd name="adj5" fmla="val -41542"/>
              <a:gd name="adj6" fmla="val -37157"/>
            </a:avLst>
          </a:prstGeom>
          <a:noFill/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Caller thread holds mutex only while acquiring or releasing </a:t>
            </a:r>
            <a:r>
              <a:rPr lang="en-US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.</a:t>
            </a:r>
          </a:p>
        </p:txBody>
      </p:sp>
      <p:cxnSp>
        <p:nvCxnSpPr>
          <p:cNvPr id="36" name="Straight Connector 5">
            <a:extLst>
              <a:ext uri="{FF2B5EF4-FFF2-40B4-BE49-F238E27FC236}">
                <a16:creationId xmlns:a16="http://schemas.microsoft.com/office/drawing/2014/main" id="{61D6E33E-CFC6-D64A-98AA-3B0C66E920D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417000" y="3596550"/>
            <a:ext cx="613569" cy="495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5">
            <a:extLst>
              <a:ext uri="{FF2B5EF4-FFF2-40B4-BE49-F238E27FC236}">
                <a16:creationId xmlns:a16="http://schemas.microsoft.com/office/drawing/2014/main" id="{1ED1533C-7B0B-914B-9DEC-7AB4DED96AE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15004" y="2642938"/>
            <a:ext cx="749696" cy="9026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9" name="Straight Connector 5">
            <a:extLst>
              <a:ext uri="{FF2B5EF4-FFF2-40B4-BE49-F238E27FC236}">
                <a16:creationId xmlns:a16="http://schemas.microsoft.com/office/drawing/2014/main" id="{C29AEB2C-F40A-0F44-9C60-F228DF14D66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604700" y="3100761"/>
            <a:ext cx="1074088" cy="2532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8CC2E-9769-414D-8428-FA677A81C141}"/>
              </a:ext>
            </a:extLst>
          </p:cNvPr>
          <p:cNvSpPr/>
          <p:nvPr/>
        </p:nvSpPr>
        <p:spPr>
          <a:xfrm>
            <a:off x="6162438" y="5772585"/>
            <a:ext cx="2276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To block in Acquire*, use condition wait(), releasing mutex.</a:t>
            </a:r>
          </a:p>
        </p:txBody>
      </p:sp>
      <p:cxnSp>
        <p:nvCxnSpPr>
          <p:cNvPr id="55" name="Straight Connector 5">
            <a:extLst>
              <a:ext uri="{FF2B5EF4-FFF2-40B4-BE49-F238E27FC236}">
                <a16:creationId xmlns:a16="http://schemas.microsoft.com/office/drawing/2014/main" id="{81EBCF16-714D-6542-9452-62A2544F6BD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51294" y="4127304"/>
            <a:ext cx="1474138" cy="18658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1E2FF94-0767-034A-8D76-6A2D8687A982}"/>
              </a:ext>
            </a:extLst>
          </p:cNvPr>
          <p:cNvSpPr/>
          <p:nvPr/>
        </p:nvSpPr>
        <p:spPr>
          <a:xfrm>
            <a:off x="705482" y="5449822"/>
            <a:ext cx="2276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SharedLock</a:t>
            </a: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holders do not hold its mutex, permitting concurrent readers.</a:t>
            </a:r>
          </a:p>
        </p:txBody>
      </p:sp>
      <p:cxnSp>
        <p:nvCxnSpPr>
          <p:cNvPr id="64" name="Straight Connector 5">
            <a:extLst>
              <a:ext uri="{FF2B5EF4-FFF2-40B4-BE49-F238E27FC236}">
                <a16:creationId xmlns:a16="http://schemas.microsoft.com/office/drawing/2014/main" id="{FA17E188-52B1-F14A-A20A-A66BB53D679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0159" y="3094246"/>
            <a:ext cx="1031607" cy="24904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2221DE-10D9-5E4D-8E9F-3A7A765C109A}"/>
              </a:ext>
            </a:extLst>
          </p:cNvPr>
          <p:cNvCxnSpPr>
            <a:cxnSpLocks/>
          </p:cNvCxnSpPr>
          <p:nvPr/>
        </p:nvCxnSpPr>
        <p:spPr bwMode="auto">
          <a:xfrm>
            <a:off x="3427708" y="2784225"/>
            <a:ext cx="94191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96C4595-D6E6-7044-B00A-FAC592EA6F07}"/>
              </a:ext>
            </a:extLst>
          </p:cNvPr>
          <p:cNvCxnSpPr>
            <a:cxnSpLocks/>
          </p:cNvCxnSpPr>
          <p:nvPr/>
        </p:nvCxnSpPr>
        <p:spPr bwMode="auto">
          <a:xfrm>
            <a:off x="3485108" y="3447258"/>
            <a:ext cx="88451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90870D-001F-B14E-94A0-75CF436B9086}"/>
              </a:ext>
            </a:extLst>
          </p:cNvPr>
          <p:cNvCxnSpPr>
            <a:cxnSpLocks/>
          </p:cNvCxnSpPr>
          <p:nvPr/>
        </p:nvCxnSpPr>
        <p:spPr bwMode="auto">
          <a:xfrm flipH="1">
            <a:off x="3976344" y="2821252"/>
            <a:ext cx="10833" cy="559845"/>
          </a:xfrm>
          <a:prstGeom prst="line">
            <a:avLst/>
          </a:prstGeom>
          <a:solidFill>
            <a:srgbClr val="00B8FF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854494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49478</TotalTime>
  <Words>2145</Words>
  <Application>Microsoft Macintosh PowerPoint</Application>
  <PresentationFormat>On-screen Show (4:3)</PresentationFormat>
  <Paragraphs>413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Black</vt:lpstr>
      <vt:lpstr>Arial Bold</vt:lpstr>
      <vt:lpstr>Calibri</vt:lpstr>
      <vt:lpstr>Gill Sans MT</vt:lpstr>
      <vt:lpstr>Lucida Sans Unicode</vt:lpstr>
      <vt:lpstr>Times New Roman</vt:lpstr>
      <vt:lpstr>1_Default Design</vt:lpstr>
      <vt:lpstr>10_Default Design</vt:lpstr>
      <vt:lpstr>11_Default Design</vt:lpstr>
      <vt:lpstr>PowerPoint Presentation</vt:lpstr>
      <vt:lpstr>PowerPoint Presentation</vt:lpstr>
      <vt:lpstr>PowerPoint Presentation</vt:lpstr>
      <vt:lpstr>SharedLock: reader/writer lock</vt:lpstr>
      <vt:lpstr>Reader/Writer Lock illustrated</vt:lpstr>
      <vt:lpstr>SharedLock: outline</vt:lpstr>
      <vt:lpstr>SharedLock: lock it down</vt:lpstr>
      <vt:lpstr>SharedLock: cleaner syntax</vt:lpstr>
      <vt:lpstr>The Little Mutex Inside SharedLock</vt:lpstr>
      <vt:lpstr>Limitations of the SharedLock first try</vt:lpstr>
      <vt:lpstr>Culling the thundering herd</vt:lpstr>
      <vt:lpstr>SharedLock: second try</vt:lpstr>
      <vt:lpstr>SharedLock: second try</vt:lpstr>
      <vt:lpstr>Starvation</vt:lpstr>
      <vt:lpstr>PowerPoint Presentation</vt:lpstr>
      <vt:lpstr>Third try: writer priority</vt:lpstr>
      <vt:lpstr>Starvation in SharedLock</vt:lpstr>
      <vt:lpstr>Dining Philosophers</vt:lpstr>
      <vt:lpstr>PowerPoint Presentation</vt:lpstr>
      <vt:lpstr>Resource graph or wait-for graph</vt:lpstr>
      <vt:lpstr>Resource graph or wait-for graph</vt:lpstr>
      <vt:lpstr>Resource graph or wait-for graph</vt:lpstr>
      <vt:lpstr>Deadlock vs. starvation</vt:lpstr>
      <vt:lpstr>RTG for Two Philosophers</vt:lpstr>
      <vt:lpstr>Two Philosophers Living Dangerously</vt:lpstr>
      <vt:lpstr>The Inevitable Result</vt:lpstr>
      <vt:lpstr>Four conditions for deadlock</vt:lpstr>
      <vt:lpstr>Not all schedules lead to collisions</vt:lpstr>
      <vt:lpstr>Wikipedia animations</vt:lpstr>
      <vt:lpstr>Dealing with deadlock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Jeff Chase</cp:lastModifiedBy>
  <cp:revision>238</cp:revision>
  <cp:lastPrinted>2018-09-19T16:46:28Z</cp:lastPrinted>
  <dcterms:created xsi:type="dcterms:W3CDTF">2015-01-09T14:09:45Z</dcterms:created>
  <dcterms:modified xsi:type="dcterms:W3CDTF">2020-08-29T14:41:14Z</dcterms:modified>
</cp:coreProperties>
</file>