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1" r:id="rId1"/>
    <p:sldMasterId id="2147483922" r:id="rId2"/>
    <p:sldMasterId id="2147483948" r:id="rId3"/>
    <p:sldMasterId id="2147484119" r:id="rId4"/>
    <p:sldMasterId id="2147484173" r:id="rId5"/>
    <p:sldMasterId id="2147484179" r:id="rId6"/>
  </p:sldMasterIdLst>
  <p:notesMasterIdLst>
    <p:notesMasterId r:id="rId25"/>
  </p:notesMasterIdLst>
  <p:sldIdLst>
    <p:sldId id="492" r:id="rId7"/>
    <p:sldId id="673" r:id="rId8"/>
    <p:sldId id="691" r:id="rId9"/>
    <p:sldId id="693" r:id="rId10"/>
    <p:sldId id="694" r:id="rId11"/>
    <p:sldId id="684" r:id="rId12"/>
    <p:sldId id="695" r:id="rId13"/>
    <p:sldId id="674" r:id="rId14"/>
    <p:sldId id="690" r:id="rId15"/>
    <p:sldId id="1458" r:id="rId16"/>
    <p:sldId id="1459" r:id="rId17"/>
    <p:sldId id="1457" r:id="rId18"/>
    <p:sldId id="774" r:id="rId19"/>
    <p:sldId id="1451" r:id="rId20"/>
    <p:sldId id="737" r:id="rId21"/>
    <p:sldId id="1450" r:id="rId22"/>
    <p:sldId id="1442" r:id="rId23"/>
    <p:sldId id="1460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 MT" panose="020B0502020104020203" pitchFamily="34" charset="0"/>
      <p:regular r:id="rId30"/>
      <p:bold r:id="rId31"/>
      <p:italic r:id="rId32"/>
      <p:boldItalic r:id="rId33"/>
    </p:embeddedFont>
    <p:embeddedFont>
      <p:font typeface="Lucida Sans Unicode" panose="020B0602030504020204" pitchFamily="34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D6C95-3CC1-49B7-B783-8C26A2CA2239}" v="4" dt="2020-08-23T17:18:39.214"/>
    <p1510:client id="{98B952AE-CB61-47DA-A2F0-A4FCF87493E2}" v="1" dt="2020-08-23T16:54:0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3632"/>
  </p:normalViewPr>
  <p:slideViewPr>
    <p:cSldViewPr snapToGrid="0" snapToObjects="1">
      <p:cViewPr varScale="1">
        <p:scale>
          <a:sx n="78" d="100"/>
          <a:sy n="78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font" Target="fonts/font9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24FD6C95-3CC1-49B7-B783-8C26A2CA2239}"/>
    <pc:docChg chg="custSel addSld delSld modSld sldOrd delMainMaster">
      <pc:chgData name="Hewner, Mike" userId="7f3f83dd-6dfb-4127-a87f-c1714bd4fac9" providerId="ADAL" clId="{24FD6C95-3CC1-49B7-B783-8C26A2CA2239}" dt="2020-08-23T17:19:02.793" v="11" actId="255"/>
      <pc:docMkLst>
        <pc:docMk/>
      </pc:docMkLst>
      <pc:sldChg chg="add del">
        <pc:chgData name="Hewner, Mike" userId="7f3f83dd-6dfb-4127-a87f-c1714bd4fac9" providerId="ADAL" clId="{24FD6C95-3CC1-49B7-B783-8C26A2CA2239}" dt="2020-08-23T17:18:34.690" v="7"/>
        <pc:sldMkLst>
          <pc:docMk/>
          <pc:sldMk cId="187371986" sldId="673"/>
        </pc:sldMkLst>
      </pc:sldChg>
      <pc:sldChg chg="modSp add ord">
        <pc:chgData name="Hewner, Mike" userId="7f3f83dd-6dfb-4127-a87f-c1714bd4fac9" providerId="ADAL" clId="{24FD6C95-3CC1-49B7-B783-8C26A2CA2239}" dt="2020-08-23T17:19:02.793" v="11" actId="255"/>
        <pc:sldMkLst>
          <pc:docMk/>
          <pc:sldMk cId="2785154782" sldId="673"/>
        </pc:sldMkLst>
        <pc:spChg chg="mod">
          <ac:chgData name="Hewner, Mike" userId="7f3f83dd-6dfb-4127-a87f-c1714bd4fac9" providerId="ADAL" clId="{24FD6C95-3CC1-49B7-B783-8C26A2CA2239}" dt="2020-08-23T17:19:02.793" v="11" actId="255"/>
          <ac:spMkLst>
            <pc:docMk/>
            <pc:sldMk cId="2785154782" sldId="673"/>
            <ac:spMk id="4" creationId="{00000000-0000-0000-0000-000000000000}"/>
          </ac:spMkLst>
        </pc:spChg>
      </pc:sldChg>
      <pc:sldChg chg="del">
        <pc:chgData name="Hewner, Mike" userId="7f3f83dd-6dfb-4127-a87f-c1714bd4fac9" providerId="ADAL" clId="{24FD6C95-3CC1-49B7-B783-8C26A2CA2239}" dt="2020-08-23T17:18:18.835" v="0" actId="2696"/>
        <pc:sldMkLst>
          <pc:docMk/>
          <pc:sldMk cId="3713090297" sldId="673"/>
        </pc:sldMkLst>
      </pc:sldChg>
      <pc:sldMasterChg chg="del delSldLayout">
        <pc:chgData name="Hewner, Mike" userId="7f3f83dd-6dfb-4127-a87f-c1714bd4fac9" providerId="ADAL" clId="{24FD6C95-3CC1-49B7-B783-8C26A2CA2239}" dt="2020-08-23T17:18:18.841" v="5" actId="2696"/>
        <pc:sldMasterMkLst>
          <pc:docMk/>
          <pc:sldMasterMk cId="2383341006" sldId="2147484156"/>
        </pc:sldMasterMkLst>
        <pc:sldLayoutChg chg="del">
          <pc:chgData name="Hewner, Mike" userId="7f3f83dd-6dfb-4127-a87f-c1714bd4fac9" providerId="ADAL" clId="{24FD6C95-3CC1-49B7-B783-8C26A2CA2239}" dt="2020-08-23T17:18:18.837" v="1" actId="2696"/>
          <pc:sldLayoutMkLst>
            <pc:docMk/>
            <pc:sldMasterMk cId="2383341006" sldId="2147484156"/>
            <pc:sldLayoutMk cId="1527721419" sldId="2147484157"/>
          </pc:sldLayoutMkLst>
        </pc:sldLayoutChg>
        <pc:sldLayoutChg chg="del">
          <pc:chgData name="Hewner, Mike" userId="7f3f83dd-6dfb-4127-a87f-c1714bd4fac9" providerId="ADAL" clId="{24FD6C95-3CC1-49B7-B783-8C26A2CA2239}" dt="2020-08-23T17:18:18.838" v="2" actId="2696"/>
          <pc:sldLayoutMkLst>
            <pc:docMk/>
            <pc:sldMasterMk cId="2383341006" sldId="2147484156"/>
            <pc:sldLayoutMk cId="542609565" sldId="2147484158"/>
          </pc:sldLayoutMkLst>
        </pc:sldLayoutChg>
        <pc:sldLayoutChg chg="del">
          <pc:chgData name="Hewner, Mike" userId="7f3f83dd-6dfb-4127-a87f-c1714bd4fac9" providerId="ADAL" clId="{24FD6C95-3CC1-49B7-B783-8C26A2CA2239}" dt="2020-08-23T17:18:18.838" v="3" actId="2696"/>
          <pc:sldLayoutMkLst>
            <pc:docMk/>
            <pc:sldMasterMk cId="2383341006" sldId="2147484156"/>
            <pc:sldLayoutMk cId="2174761904" sldId="2147484159"/>
          </pc:sldLayoutMkLst>
        </pc:sldLayoutChg>
        <pc:sldLayoutChg chg="del">
          <pc:chgData name="Hewner, Mike" userId="7f3f83dd-6dfb-4127-a87f-c1714bd4fac9" providerId="ADAL" clId="{24FD6C95-3CC1-49B7-B783-8C26A2CA2239}" dt="2020-08-23T17:18:18.839" v="4" actId="2696"/>
          <pc:sldLayoutMkLst>
            <pc:docMk/>
            <pc:sldMasterMk cId="2383341006" sldId="2147484156"/>
            <pc:sldLayoutMk cId="1222932917" sldId="21474841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4FDC8-A719-0044-BB93-2E4525EC66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04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C5969-56D2-2B40-B8A6-862647586F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46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BAAA67-FB5F-A84F-B527-AC347AE3FC48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F9366-4B51-9D40-AB59-77283875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A518005-5FF9-CA45-B619-0B08FEAD35EF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056931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08E6-16AE-C242-B318-CD1947BC3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2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02C2A-700D-B94F-AB41-4A0E2B437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E1196-C208-4942-9493-FBB4FA8EE65D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86982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E82C-3C6A-8749-91E0-78607E54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065D6-7B43-4C41-9647-3668A226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A711-EB98-E247-835E-E413C531E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2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6DC02-C6BA-2D43-8CB4-F541FC1E5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3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076D0-8C9A-7240-AADE-64D0D0C9F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7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2F633-966E-CD47-86C7-E05337332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5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31EA-4EEA-8E4A-A906-44C68D76A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1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B9FB4-743C-1F4F-BB72-97161D08E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D31A-165D-0A43-9413-D75356D1B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1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3C9C-AB0D-A247-8BFA-8C05724EA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179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3DB4795-5D76-8949-95E1-928A934A7D7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43798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765E3-C26D-ED42-AE12-D6E5F085A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8A08D-9BBC-5245-9617-6B4F4B4E2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0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17FCA-2918-9741-9B9E-53B42F49F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3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0FE05-97A8-BD44-A185-28C73CA0A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7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A889-DB81-0049-B047-AAEDA525F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0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BA19-6253-F34E-8C40-CC2D150FB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66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A1C37-70D0-5842-82E7-1DCDB797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2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AE202-C4AE-0442-A23C-3867B4A4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42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D2ADD-7333-C94C-9B81-D356D58E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F0ADA3-3B2E-674C-87EF-02A693D51051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787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B0BE-2885-D54D-95C0-A5AE989F3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23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752DB-DEFC-CD41-A3E0-1C7E91B10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1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C3F5F-E69C-CB43-9689-9D533FFACD65}" type="slidenum">
              <a:rPr lang="en-US" sz="2400">
                <a:solidFill>
                  <a:srgbClr val="37305A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6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EDEF2-50ED-7542-BE14-B8469EA24057}" type="slidenum">
              <a:rPr lang="en-US" sz="2400">
                <a:solidFill>
                  <a:srgbClr val="3730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791577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20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36BDA-BBEA-F54A-ADAD-6389411D1180}" type="slidenum">
              <a:rPr lang="en-US" sz="2400">
                <a:solidFill>
                  <a:srgbClr val="37305A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92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30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>
                <a:solidFill>
                  <a:srgbClr val="00336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5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771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26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0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334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337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49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16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6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508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61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4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0AB5F-A7EF-4A49-8C32-0D19750F23CB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013BD-5475-554F-B776-151B3F9B72F8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090C-68C3-4040-A03B-E10321C5067F}" type="datetimeFigureOut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ＭＳ Ｐゴシック" charset="0"/>
              </a:rPr>
              <a:pPr/>
              <a:t>8/23/2020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8F-5D5E-CE4D-8D19-F8D4C73CA46E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  <a:cs typeface="ＭＳ Ｐゴシック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1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Threads: Implementation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 &amp; Michael Hewner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879806"/>
            <a:ext cx="744451" cy="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Break on through to the other side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6805" y="2082623"/>
            <a:ext cx="4665740" cy="3108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u="sng" baseline="30000" dirty="0"/>
              <a:t>lock</a:t>
            </a:r>
            <a:r>
              <a:rPr lang="en-US" sz="2800" u="sng" baseline="30000" dirty="0"/>
              <a:t> ()</a:t>
            </a:r>
          </a:p>
          <a:p>
            <a:r>
              <a:rPr lang="en-US" sz="2800" b="1" baseline="30000" dirty="0"/>
              <a:t>disable interrupts</a:t>
            </a:r>
          </a:p>
          <a:p>
            <a:r>
              <a:rPr lang="en-US" sz="2800" baseline="30000" dirty="0"/>
              <a:t>if (value</a:t>
            </a:r>
            <a:r>
              <a:rPr lang="en-US" sz="2800" dirty="0"/>
              <a:t> </a:t>
            </a:r>
            <a:r>
              <a:rPr lang="en-US" sz="2800" baseline="30000" dirty="0"/>
              <a:t>== FREE) {</a:t>
            </a:r>
          </a:p>
          <a:p>
            <a:r>
              <a:rPr lang="en-US" sz="2800" baseline="30000" dirty="0"/>
              <a:t>      value = BUSY;</a:t>
            </a:r>
          </a:p>
          <a:p>
            <a:r>
              <a:rPr lang="da-DK" sz="2800" baseline="30000" dirty="0"/>
              <a:t>} </a:t>
            </a:r>
            <a:r>
              <a:rPr lang="da-DK" sz="2800" baseline="30000" dirty="0" err="1"/>
              <a:t>else</a:t>
            </a:r>
            <a:r>
              <a:rPr lang="da-DK" sz="2800" baseline="30000" dirty="0"/>
              <a:t> {</a:t>
            </a:r>
          </a:p>
          <a:p>
            <a:r>
              <a:rPr lang="da-DK" sz="2800" baseline="30000" dirty="0"/>
              <a:t>      </a:t>
            </a:r>
            <a:r>
              <a:rPr lang="da-DK" sz="2800" baseline="30000" dirty="0" err="1"/>
              <a:t>queue.</a:t>
            </a:r>
            <a:r>
              <a:rPr lang="da-DK" sz="2800" b="1" baseline="30000" dirty="0" err="1"/>
              <a:t>push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);</a:t>
            </a:r>
          </a:p>
          <a:p>
            <a:r>
              <a:rPr lang="da-DK" sz="2800" baseline="30000" dirty="0"/>
              <a:t>      </a:t>
            </a:r>
            <a:r>
              <a:rPr lang="da-DK" sz="2800" b="1" baseline="30000" dirty="0" err="1"/>
              <a:t>swapcontext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,</a:t>
            </a:r>
          </a:p>
          <a:p>
            <a:r>
              <a:rPr lang="en-US" sz="2800" baseline="30000" dirty="0"/>
              <a:t>                &amp;</a:t>
            </a:r>
            <a:r>
              <a:rPr lang="en-US" sz="2800" baseline="30000" dirty="0" err="1"/>
              <a:t>next_thread</a:t>
            </a:r>
            <a:r>
              <a:rPr lang="en-US" sz="2800" baseline="30000" dirty="0"/>
              <a:t>-&gt;</a:t>
            </a:r>
            <a:r>
              <a:rPr lang="en-US" sz="2800" baseline="30000" dirty="0" err="1"/>
              <a:t>ucontext</a:t>
            </a:r>
            <a:r>
              <a:rPr lang="en-US" sz="2800" baseline="30000" dirty="0"/>
              <a:t>));</a:t>
            </a:r>
          </a:p>
          <a:p>
            <a:r>
              <a:rPr lang="en-US" sz="2800" baseline="30000" dirty="0"/>
              <a:t>}</a:t>
            </a:r>
          </a:p>
          <a:p>
            <a:r>
              <a:rPr lang="en-US" sz="2800" b="1" baseline="30000" dirty="0"/>
              <a:t>enable interrupts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8714" y="4027662"/>
            <a:ext cx="2882685" cy="1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How did we get back?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How to know that interrupts are disabled (still?  again?)  so we can enable them?</a:t>
            </a: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" name="AutoShape 7"/>
          <p:cNvCxnSpPr>
            <a:cxnSpLocks noChangeShapeType="1"/>
          </p:cNvCxnSpPr>
          <p:nvPr/>
        </p:nvCxnSpPr>
        <p:spPr bwMode="auto">
          <a:xfrm>
            <a:off x="3200400" y="4269781"/>
            <a:ext cx="1425844" cy="16273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48714" y="1785534"/>
            <a:ext cx="310741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SWITCH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!  Where does this take us?  Anything could happen!</a:t>
            </a:r>
          </a:p>
        </p:txBody>
      </p:sp>
      <p:cxnSp>
        <p:nvCxnSpPr>
          <p:cNvPr id="13" name="AutoShape 7"/>
          <p:cNvCxnSpPr>
            <a:cxnSpLocks noChangeShapeType="1"/>
          </p:cNvCxnSpPr>
          <p:nvPr/>
        </p:nvCxnSpPr>
        <p:spPr bwMode="auto">
          <a:xfrm>
            <a:off x="3135664" y="2637923"/>
            <a:ext cx="1490580" cy="1368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830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rough idea: core and driver analogy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92420" y="4000604"/>
            <a:ext cx="5788025" cy="125413"/>
            <a:chOff x="1824" y="3624"/>
            <a:chExt cx="2419" cy="9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164" y="3624"/>
              <a:ext cx="831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995" y="3624"/>
              <a:ext cx="864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859" y="3624"/>
              <a:ext cx="384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824" y="3624"/>
              <a:ext cx="343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90907" y="3914879"/>
            <a:ext cx="419100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78457" y="3914879"/>
            <a:ext cx="419100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548557" y="3914879"/>
            <a:ext cx="419100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86070" y="3914879"/>
            <a:ext cx="100012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69320" y="3908529"/>
            <a:ext cx="100012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64000" y="4613080"/>
            <a:ext cx="3447324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Enable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: </a:t>
            </a:r>
            <a:r>
              <a:rPr lang="en-US" sz="20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put the core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in gear before driving off.</a:t>
            </a:r>
          </a:p>
        </p:txBody>
      </p:sp>
      <p:cxnSp>
        <p:nvCxnSpPr>
          <p:cNvPr id="14" name="AutoShape 7"/>
          <p:cNvCxnSpPr>
            <a:cxnSpLocks noChangeShapeType="1"/>
          </p:cNvCxnSpPr>
          <p:nvPr/>
        </p:nvCxnSpPr>
        <p:spPr bwMode="auto">
          <a:xfrm flipH="1" flipV="1">
            <a:off x="3915290" y="4276829"/>
            <a:ext cx="348711" cy="44544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35473" y="2158274"/>
            <a:ext cx="3830256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Disable: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put the core in “park” before changing drivers.</a:t>
            </a:r>
          </a:p>
        </p:txBody>
      </p:sp>
      <p:cxnSp>
        <p:nvCxnSpPr>
          <p:cNvPr id="16" name="AutoShape 7"/>
          <p:cNvCxnSpPr>
            <a:cxnSpLocks noChangeShapeType="1"/>
          </p:cNvCxnSpPr>
          <p:nvPr/>
        </p:nvCxnSpPr>
        <p:spPr bwMode="auto">
          <a:xfrm>
            <a:off x="2471981" y="2895675"/>
            <a:ext cx="1006476" cy="96145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18747" y="5808671"/>
            <a:ext cx="597610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It works if all “drivers” follow the rules.</a:t>
            </a:r>
            <a:endParaRPr lang="en-US" sz="2000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49" y="1612521"/>
            <a:ext cx="2640135" cy="1752600"/>
          </a:xfrm>
          <a:prstGeom prst="rect">
            <a:avLst/>
          </a:prstGeom>
        </p:spPr>
      </p:pic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7105234" y="1896415"/>
            <a:ext cx="467776" cy="467776"/>
            <a:chOff x="4480" y="2017"/>
            <a:chExt cx="576" cy="576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AutoShape 12"/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559649" y="3067167"/>
            <a:ext cx="268497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Threads drive cores.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53" y="5269967"/>
            <a:ext cx="2716457" cy="13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6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Some ready threads and their stacks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312974" y="32959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wait()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12974" y="26101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switch()</a:t>
            </a: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6846374" y="2229173"/>
            <a:ext cx="279400" cy="323850"/>
          </a:xfrm>
          <a:prstGeom prst="upArrow">
            <a:avLst>
              <a:gd name="adj1" fmla="val 50000"/>
              <a:gd name="adj2" fmla="val 4440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12974" y="39817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something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72730" y="32959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lock()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72730" y="26101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switch()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4506130" y="2229173"/>
            <a:ext cx="279400" cy="323850"/>
          </a:xfrm>
          <a:prstGeom prst="upArrow">
            <a:avLst>
              <a:gd name="adj1" fmla="val 50000"/>
              <a:gd name="adj2" fmla="val 4440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72730" y="39817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something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70708" y="32959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yield()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70708" y="26101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switch()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2104108" y="2229173"/>
            <a:ext cx="279400" cy="323850"/>
          </a:xfrm>
          <a:prstGeom prst="upArrow">
            <a:avLst>
              <a:gd name="adj1" fmla="val 50000"/>
              <a:gd name="adj2" fmla="val 4440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defTabSz="914400"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0708" y="3981773"/>
            <a:ext cx="1371600" cy="685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000" dirty="0">
                <a:solidFill>
                  <a:srgbClr val="37305A"/>
                </a:solidFill>
                <a:cs typeface="Arial" charset="0"/>
              </a:rPr>
              <a:t>something</a:t>
            </a: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885186" y="5352148"/>
            <a:ext cx="796513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ea typeface="Arial" charset="0"/>
                <a:cs typeface="ＭＳ Ｐゴシック" charset="0"/>
              </a:rPr>
              <a:t>Not shown</a:t>
            </a:r>
            <a:r>
              <a:rPr lang="en-US" sz="2000" kern="0" dirty="0">
                <a:solidFill>
                  <a:sysClr val="windowText" lastClr="000000"/>
                </a:solidFill>
                <a:ea typeface="Arial" charset="0"/>
                <a:cs typeface="ＭＳ Ｐゴシック" charset="0"/>
              </a:rPr>
              <a:t>: newly created threads.</a:t>
            </a:r>
          </a:p>
        </p:txBody>
      </p:sp>
    </p:spTree>
    <p:extLst>
      <p:ext uri="{BB962C8B-B14F-4D97-AF65-F5344CB8AC3E}">
        <p14:creationId xmlns:p14="http://schemas.microsoft.com/office/powerpoint/2010/main" val="43091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7" name="Group 4"/>
          <p:cNvGrpSpPr>
            <a:grpSpLocks/>
          </p:cNvGrpSpPr>
          <p:nvPr/>
        </p:nvGrpSpPr>
        <p:grpSpPr bwMode="auto">
          <a:xfrm>
            <a:off x="1620838" y="1784350"/>
            <a:ext cx="5788025" cy="125413"/>
            <a:chOff x="1824" y="3624"/>
            <a:chExt cx="2419" cy="9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164" y="3624"/>
              <a:ext cx="831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995" y="3624"/>
              <a:ext cx="864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3859" y="3624"/>
              <a:ext cx="384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824" y="3624"/>
              <a:ext cx="343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219325" y="1698625"/>
            <a:ext cx="419100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4206875" y="1698625"/>
            <a:ext cx="419100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6276975" y="1698625"/>
            <a:ext cx="419100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614488" y="1698625"/>
            <a:ext cx="100012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297738" y="1692275"/>
            <a:ext cx="100012" cy="282575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137223" name="Rectangle 24"/>
          <p:cNvSpPr>
            <a:spLocks noChangeArrowheads="1"/>
          </p:cNvSpPr>
          <p:nvPr/>
        </p:nvSpPr>
        <p:spPr bwMode="auto">
          <a:xfrm>
            <a:off x="533400" y="2438400"/>
            <a:ext cx="457358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Yield()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disable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next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FindNextToRun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ReadyToRun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(this);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Switch(this, next);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enable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</a:p>
        </p:txBody>
      </p:sp>
      <p:sp>
        <p:nvSpPr>
          <p:cNvPr id="137224" name="Rectangle 25"/>
          <p:cNvSpPr>
            <a:spLocks noChangeArrowheads="1"/>
          </p:cNvSpPr>
          <p:nvPr/>
        </p:nvSpPr>
        <p:spPr bwMode="auto">
          <a:xfrm>
            <a:off x="4843463" y="2438400"/>
            <a:ext cx="48339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Sleep()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disable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this-&gt;status = BLOCKED;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next = FindNextToRun();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Switch(this, next);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enable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</a:p>
        </p:txBody>
      </p:sp>
      <p:sp>
        <p:nvSpPr>
          <p:cNvPr id="13722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rough idea</a:t>
            </a:r>
          </a:p>
        </p:txBody>
      </p:sp>
      <p:sp>
        <p:nvSpPr>
          <p:cNvPr id="137226" name="TextBox 27"/>
          <p:cNvSpPr txBox="1">
            <a:spLocks noChangeArrowheads="1"/>
          </p:cNvSpPr>
          <p:nvPr/>
        </p:nvSpPr>
        <p:spPr bwMode="auto">
          <a:xfrm>
            <a:off x="2219325" y="4953000"/>
            <a:ext cx="4219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Issues to resolve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What if there are no ready threads?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How does a thread terminate?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How does the first thread start?</a:t>
            </a:r>
          </a:p>
        </p:txBody>
      </p:sp>
    </p:spTree>
    <p:extLst>
      <p:ext uri="{BB962C8B-B14F-4D97-AF65-F5344CB8AC3E}">
        <p14:creationId xmlns:p14="http://schemas.microsoft.com/office/powerpoint/2010/main" val="262896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338138"/>
            <a:ext cx="7848600" cy="6062662"/>
          </a:xfrm>
          <a:prstGeom prst="rect">
            <a:avLst/>
          </a:prstGeom>
          <a:noFill/>
          <a:ln w="28575">
            <a:solidFill>
              <a:srgbClr val="BFBFB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Helvetica Neue Light"/>
                <a:ea typeface="Courier New" charset="0"/>
                <a:cs typeface="Helvetica Neue Light"/>
              </a:rPr>
              <a:t>Thread A					Thread B</a:t>
            </a:r>
            <a:endParaRPr lang="en-US" sz="1600" dirty="0">
              <a:latin typeface="Helvetica Neue Light"/>
              <a:cs typeface="Helvetica Neue Light"/>
            </a:endParaRP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			yield () {</a:t>
            </a:r>
          </a:p>
          <a:p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				  			  disable interrupts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  			  …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  		 	  switch (B-&gt;A)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Courier New" charset="0"/>
                <a:ea typeface="Courier New" charset="0"/>
                <a:cs typeface="Courier New" charset="0"/>
              </a:rPr>
              <a:t>  enable interrupts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// exit thread library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&lt;user code&gt;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lock () {</a:t>
            </a:r>
          </a:p>
          <a:p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disable interrupts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…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switch (A-&gt;B)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  			  back from switch (B-&gt;A)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  			  …</a:t>
            </a:r>
          </a:p>
          <a:p>
            <a:r>
              <a:rPr lang="en-US" sz="1400" b="1" dirty="0">
                <a:solidFill>
                  <a:srgbClr val="9BBB59"/>
                </a:solidFill>
                <a:latin typeface="Courier New" charset="0"/>
                <a:ea typeface="Courier New" charset="0"/>
                <a:cs typeface="Courier New" charset="0"/>
              </a:rPr>
              <a:t>				 	 		  enable interrupts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			} </a:t>
            </a:r>
            <a:r>
              <a:rPr lang="en-US" sz="1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// exit yield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		&lt;user code&gt;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			unlock () </a:t>
            </a:r>
            <a:r>
              <a:rPr lang="en-US" sz="1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// moves A to ready queue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			yield () {</a:t>
            </a:r>
          </a:p>
          <a:p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				  			  disable interrupts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  			  …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				  			  switch (B-&gt;A)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back from switch (A-&gt;B)</a:t>
            </a:r>
          </a:p>
          <a:p>
            <a:r>
              <a:rPr lang="en-US" sz="14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  …</a:t>
            </a:r>
          </a:p>
          <a:p>
            <a:r>
              <a:rPr lang="en-US" sz="1400" b="1" dirty="0">
                <a:solidFill>
                  <a:srgbClr val="9BBB59"/>
                </a:solidFill>
                <a:latin typeface="Courier New" charset="0"/>
                <a:ea typeface="Courier New" charset="0"/>
                <a:cs typeface="Courier New" charset="0"/>
              </a:rPr>
              <a:t>  enable interrupts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// exit lock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&lt;user code&gt;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337035" y="2819400"/>
            <a:ext cx="609600" cy="3778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b="1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 rot="10800000">
            <a:off x="3337035" y="1385888"/>
            <a:ext cx="609600" cy="3778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b="1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0800000">
            <a:off x="3337035" y="5010150"/>
            <a:ext cx="609600" cy="377825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044" y="338138"/>
            <a:ext cx="146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B holds lock</a:t>
            </a:r>
          </a:p>
        </p:txBody>
      </p:sp>
    </p:spTree>
    <p:extLst>
      <p:ext uri="{BB962C8B-B14F-4D97-AF65-F5344CB8AC3E}">
        <p14:creationId xmlns:p14="http://schemas.microsoft.com/office/powerpoint/2010/main" val="4815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thread_create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Allocate thread control block</a:t>
            </a:r>
          </a:p>
          <a:p>
            <a:pPr lvl="1"/>
            <a:r>
              <a:rPr lang="en-US" dirty="0"/>
              <a:t>Allocate stack</a:t>
            </a:r>
          </a:p>
          <a:p>
            <a:pPr lvl="1"/>
            <a:r>
              <a:rPr lang="en-US" dirty="0"/>
              <a:t>Build stack frame for base of stack (stub)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 on stack</a:t>
            </a:r>
          </a:p>
          <a:p>
            <a:pPr lvl="1"/>
            <a:r>
              <a:rPr lang="en-US" dirty="0"/>
              <a:t>Put thread on ready list</a:t>
            </a:r>
          </a:p>
          <a:p>
            <a:pPr lvl="1"/>
            <a:r>
              <a:rPr lang="en-US" dirty="0"/>
              <a:t>Will run sometime later (maybe right away!)</a:t>
            </a:r>
          </a:p>
          <a:p>
            <a:r>
              <a:rPr lang="en-US" dirty="0"/>
              <a:t>stub(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): thread starts here</a:t>
            </a:r>
          </a:p>
          <a:p>
            <a:pPr lvl="1"/>
            <a:r>
              <a:rPr lang="en-US" dirty="0"/>
              <a:t>Call (*</a:t>
            </a:r>
            <a:r>
              <a:rPr lang="en-US" dirty="0" err="1"/>
              <a:t>func)(args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thread_exit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Interrupts and returning to switch</a:t>
            </a:r>
          </a:p>
        </p:txBody>
      </p:sp>
      <p:sp>
        <p:nvSpPr>
          <p:cNvPr id="64515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Lock() can assume that switch</a:t>
            </a:r>
            <a:endParaRPr lang="en-US"/>
          </a:p>
          <a:p>
            <a:pPr lvl="1"/>
            <a:r>
              <a:rPr lang="en-US" sz="2400"/>
              <a:t>Is always called with interrupts disabled</a:t>
            </a:r>
          </a:p>
          <a:p>
            <a:r>
              <a:rPr lang="en-US" sz="2800"/>
              <a:t>On return from switch</a:t>
            </a:r>
          </a:p>
          <a:p>
            <a:pPr lvl="1"/>
            <a:r>
              <a:rPr lang="en-US" sz="2400"/>
              <a:t>Previous thread must have disabled interrupts</a:t>
            </a:r>
          </a:p>
          <a:p>
            <a:r>
              <a:rPr lang="en-US" sz="2800"/>
              <a:t>Next thread to run</a:t>
            </a:r>
          </a:p>
          <a:p>
            <a:pPr lvl="1"/>
            <a:r>
              <a:rPr lang="en-US" sz="2400"/>
              <a:t>Becomes responsible for re-enabling interrupts</a:t>
            </a:r>
          </a:p>
          <a:p>
            <a:r>
              <a:rPr lang="en-US" sz="2800" b="1">
                <a:solidFill>
                  <a:schemeClr val="accent1"/>
                </a:solidFill>
              </a:rPr>
              <a:t>Invariants</a:t>
            </a:r>
            <a:r>
              <a:rPr lang="en-US" sz="2800"/>
              <a:t>: threads promise to </a:t>
            </a:r>
          </a:p>
          <a:p>
            <a:pPr lvl="1"/>
            <a:r>
              <a:rPr lang="en-US" sz="2400"/>
              <a:t>Disable interrupts before switch is called</a:t>
            </a:r>
          </a:p>
          <a:p>
            <a:pPr lvl="1"/>
            <a:r>
              <a:rPr lang="en-US" sz="2400"/>
              <a:t>Re-enable interrupts after returning from switch</a:t>
            </a:r>
          </a:p>
        </p:txBody>
      </p:sp>
    </p:spTree>
    <p:extLst>
      <p:ext uri="{BB962C8B-B14F-4D97-AF65-F5344CB8AC3E}">
        <p14:creationId xmlns:p14="http://schemas.microsoft.com/office/powerpoint/2010/main" val="177556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locks?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have disable-enable, why do we need locks?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Program could bracket critical sections with disable-enable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Might not be able to give control back to thread library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Can’t have multiple locks (over-constrains concurrency)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Project 1: only disable interrupts in thread system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62200" y="3050412"/>
            <a:ext cx="4038600" cy="954087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disable interrupts</a:t>
            </a:r>
            <a:endParaRPr lang="en-US" sz="2400" dirty="0">
              <a:solidFill>
                <a:prstClr val="white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4F81BD"/>
                </a:solidFill>
                <a:latin typeface="Courier New" charset="0"/>
                <a:ea typeface="Courier New" charset="0"/>
                <a:cs typeface="Courier New" charset="0"/>
              </a:rPr>
              <a:t>while (1){}</a:t>
            </a:r>
          </a:p>
        </p:txBody>
      </p:sp>
    </p:spTree>
    <p:extLst>
      <p:ext uri="{BB962C8B-B14F-4D97-AF65-F5344CB8AC3E}">
        <p14:creationId xmlns:p14="http://schemas.microsoft.com/office/powerpoint/2010/main" val="19646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898D-4057-46D6-B820-1D31021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AB7E-17AB-402D-816C-59215C58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implement locks with interrupt disable:</a:t>
            </a:r>
          </a:p>
          <a:p>
            <a:pPr lvl="1"/>
            <a:r>
              <a:rPr lang="en-US" dirty="0"/>
              <a:t>If the lock is free, take it</a:t>
            </a:r>
          </a:p>
          <a:p>
            <a:pPr lvl="1"/>
            <a:r>
              <a:rPr lang="en-US" dirty="0"/>
              <a:t>If the lock is taken, toss your </a:t>
            </a:r>
            <a:r>
              <a:rPr lang="en-US" dirty="0" err="1"/>
              <a:t>ucontext_t</a:t>
            </a:r>
            <a:r>
              <a:rPr lang="en-US" dirty="0"/>
              <a:t> on a queue and switch to somebody who is ready</a:t>
            </a:r>
          </a:p>
          <a:p>
            <a:pPr lvl="1"/>
            <a:r>
              <a:rPr lang="en-US" dirty="0"/>
              <a:t>If you free a lock, wakeup the next and let the lock be busy for them (but don’t yield)</a:t>
            </a:r>
          </a:p>
          <a:p>
            <a:pPr lvl="1"/>
            <a:r>
              <a:rPr lang="en-US" dirty="0"/>
              <a:t>If you are woken up after locking, you have the lock</a:t>
            </a:r>
          </a:p>
          <a:p>
            <a:pPr lvl="1"/>
            <a:r>
              <a:rPr lang="en-US" dirty="0"/>
              <a:t>All transitions and all lock state playing happen with interrupts disabled</a:t>
            </a:r>
          </a:p>
          <a:p>
            <a:pPr lvl="1"/>
            <a:r>
              <a:rPr lang="en-US" dirty="0"/>
              <a:t>Never execute user code with interrupts disabled – so as you return to user code enable interrupts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Pretend that your 1t code is executing within the kernel.</a:t>
            </a:r>
          </a:p>
          <a:p>
            <a:r>
              <a:rPr lang="en-US" sz="2000" b="0" dirty="0"/>
              <a:t>Pretend that the 1t API methods are system calls.</a:t>
            </a:r>
          </a:p>
          <a:p>
            <a:r>
              <a:rPr lang="en-US" sz="2000" b="0" dirty="0"/>
              <a:t>Pretend that your kernel runs on a uniprocessor.</a:t>
            </a:r>
          </a:p>
          <a:p>
            <a:pPr lvl="1"/>
            <a:r>
              <a:rPr lang="en-US" sz="2000" b="0" dirty="0"/>
              <a:t>One core; at most one thread is in running state at a time.</a:t>
            </a:r>
          </a:p>
          <a:p>
            <a:r>
              <a:rPr lang="en-US" sz="2000" b="0" dirty="0"/>
              <a:t>Pretend that your 1t code has direct access to protected hardware functions (since it is in the kernel).</a:t>
            </a:r>
          </a:p>
          <a:p>
            <a:pPr lvl="1"/>
            <a:r>
              <a:rPr lang="en-US" sz="2000" b="0" dirty="0"/>
              <a:t>Enable/disable interrupts </a:t>
            </a:r>
          </a:p>
          <a:p>
            <a:pPr lvl="1"/>
            <a:r>
              <a:rPr lang="en-US" sz="2000" b="0" dirty="0"/>
              <a:t>(You can’t really, because your code runs in user mode. But we can use Unix “signals” (SIGALRM) to simulate timer interrupts, and we can simulate disabling these interrupts.)</a:t>
            </a:r>
          </a:p>
          <a:p>
            <a:r>
              <a:rPr lang="en-US" sz="2000" b="0" dirty="0"/>
              <a:t>It may be make-believe, but you are building the foundation of a classical operating system kernel.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8515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480" y="277073"/>
            <a:ext cx="4665740" cy="2534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baseline="30000" dirty="0"/>
              <a:t>lock</a:t>
            </a:r>
            <a:r>
              <a:rPr lang="en-US" sz="2800" baseline="30000" dirty="0"/>
              <a:t> ()</a:t>
            </a:r>
          </a:p>
          <a:p>
            <a:r>
              <a:rPr lang="en-US" sz="2800" baseline="30000" dirty="0"/>
              <a:t>if (value</a:t>
            </a:r>
            <a:r>
              <a:rPr lang="en-US" sz="2800" dirty="0"/>
              <a:t> </a:t>
            </a:r>
            <a:r>
              <a:rPr lang="en-US" sz="2800" baseline="30000" dirty="0"/>
              <a:t>== FREE) {</a:t>
            </a:r>
          </a:p>
          <a:p>
            <a:r>
              <a:rPr lang="en-US" sz="2800" baseline="30000" dirty="0"/>
              <a:t>      value = BUSY;</a:t>
            </a:r>
          </a:p>
          <a:p>
            <a:r>
              <a:rPr lang="da-DK" sz="2800" baseline="30000" dirty="0"/>
              <a:t>} </a:t>
            </a:r>
            <a:r>
              <a:rPr lang="da-DK" sz="2800" baseline="30000" dirty="0" err="1"/>
              <a:t>else</a:t>
            </a:r>
            <a:r>
              <a:rPr lang="da-DK" sz="2800" baseline="30000" dirty="0"/>
              <a:t> {</a:t>
            </a:r>
          </a:p>
          <a:p>
            <a:r>
              <a:rPr lang="da-DK" sz="2800" baseline="30000" dirty="0"/>
              <a:t>      </a:t>
            </a:r>
            <a:r>
              <a:rPr lang="da-DK" sz="2800" baseline="30000" dirty="0" err="1"/>
              <a:t>queue.</a:t>
            </a:r>
            <a:r>
              <a:rPr lang="da-DK" sz="2800" b="1" baseline="30000" dirty="0" err="1"/>
              <a:t>push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);</a:t>
            </a:r>
          </a:p>
          <a:p>
            <a:r>
              <a:rPr lang="da-DK" sz="2800" baseline="30000" dirty="0"/>
              <a:t>      </a:t>
            </a:r>
            <a:r>
              <a:rPr lang="da-DK" sz="2800" b="1" baseline="30000" dirty="0" err="1"/>
              <a:t>swapcontext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,</a:t>
            </a:r>
          </a:p>
          <a:p>
            <a:r>
              <a:rPr lang="en-US" sz="2800" baseline="30000" dirty="0"/>
              <a:t>                &amp;</a:t>
            </a:r>
            <a:r>
              <a:rPr lang="en-US" sz="2800" baseline="30000" dirty="0" err="1"/>
              <a:t>next_thread</a:t>
            </a:r>
            <a:r>
              <a:rPr lang="en-US" sz="2800" baseline="30000" dirty="0"/>
              <a:t>-&gt;</a:t>
            </a:r>
            <a:r>
              <a:rPr lang="en-US" sz="2800" baseline="30000" dirty="0" err="1"/>
              <a:t>ucontext</a:t>
            </a:r>
            <a:r>
              <a:rPr lang="en-US" sz="2800" baseline="30000" dirty="0"/>
              <a:t>));</a:t>
            </a:r>
          </a:p>
          <a:p>
            <a:r>
              <a:rPr lang="en-US" sz="2800" baseline="30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1734" y="3493580"/>
            <a:ext cx="3601766" cy="24929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endParaRPr lang="en-US" sz="2400" baseline="30000" dirty="0"/>
          </a:p>
          <a:p>
            <a:r>
              <a:rPr lang="tr-TR" sz="2800" b="1" baseline="30000" dirty="0" err="1"/>
              <a:t>unlock</a:t>
            </a:r>
            <a:r>
              <a:rPr lang="tr-TR" sz="2800" baseline="30000" dirty="0"/>
              <a:t> ()</a:t>
            </a:r>
          </a:p>
          <a:p>
            <a:r>
              <a:rPr lang="tr-TR" sz="2800" baseline="30000" dirty="0" err="1"/>
              <a:t>value</a:t>
            </a:r>
            <a:r>
              <a:rPr lang="tr-TR" sz="2800" baseline="30000" dirty="0"/>
              <a:t> = FREE</a:t>
            </a:r>
          </a:p>
          <a:p>
            <a:r>
              <a:rPr lang="tr-TR" sz="2800" baseline="30000" dirty="0" err="1"/>
              <a:t>if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thread</a:t>
            </a:r>
            <a:r>
              <a:rPr lang="tr-TR" sz="2800" baseline="30000" dirty="0"/>
              <a:t> is </a:t>
            </a:r>
            <a:r>
              <a:rPr lang="tr-TR" sz="2800" baseline="30000" dirty="0" err="1"/>
              <a:t>waiting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for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lock</a:t>
            </a:r>
            <a:r>
              <a:rPr lang="tr-TR" sz="2800" baseline="30000" dirty="0"/>
              <a:t> {</a:t>
            </a:r>
          </a:p>
          <a:p>
            <a:r>
              <a:rPr lang="tr-TR" sz="2800" baseline="30000" dirty="0"/>
              <a:t>       t = </a:t>
            </a:r>
            <a:r>
              <a:rPr lang="tr-TR" sz="2800" baseline="30000" dirty="0" err="1"/>
              <a:t>queue.</a:t>
            </a:r>
            <a:r>
              <a:rPr lang="tr-TR" sz="2800" b="1" baseline="30000" dirty="0" err="1"/>
              <a:t>pop</a:t>
            </a:r>
            <a:r>
              <a:rPr lang="tr-TR" sz="2800" baseline="30000" dirty="0"/>
              <a:t>();</a:t>
            </a:r>
          </a:p>
          <a:p>
            <a:r>
              <a:rPr lang="tr-TR" sz="2800" baseline="30000" dirty="0"/>
              <a:t> </a:t>
            </a:r>
            <a:r>
              <a:rPr lang="tr-TR" sz="2800" dirty="0"/>
              <a:t>    </a:t>
            </a:r>
            <a:r>
              <a:rPr lang="tr-TR" sz="2800" baseline="30000" dirty="0"/>
              <a:t>put t on </a:t>
            </a:r>
            <a:r>
              <a:rPr lang="tr-TR" sz="2800" baseline="30000" dirty="0" err="1"/>
              <a:t>ready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queue</a:t>
            </a:r>
            <a:endParaRPr lang="tr-TR" sz="2800" baseline="30000" dirty="0"/>
          </a:p>
          <a:p>
            <a:r>
              <a:rPr lang="tr-TR" sz="2800" baseline="30000" dirty="0"/>
              <a:t>       </a:t>
            </a:r>
            <a:r>
              <a:rPr lang="tr-TR" sz="2800" baseline="30000" dirty="0" err="1"/>
              <a:t>value</a:t>
            </a:r>
            <a:r>
              <a:rPr lang="tr-TR" sz="2800" baseline="30000" dirty="0"/>
              <a:t> = BUSY;</a:t>
            </a:r>
          </a:p>
          <a:p>
            <a:r>
              <a:rPr lang="tr-TR" sz="2800" baseline="30000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50787" y="277073"/>
            <a:ext cx="3538682" cy="1554163"/>
          </a:xfrm>
        </p:spPr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Locks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5428" y="4010542"/>
            <a:ext cx="4390954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This is 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pseudocode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– the essence of the code with some details left out</a:t>
            </a: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2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480" y="277073"/>
            <a:ext cx="4665740" cy="2534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baseline="30000" dirty="0"/>
              <a:t>lock</a:t>
            </a:r>
            <a:r>
              <a:rPr lang="en-US" sz="2800" baseline="30000" dirty="0"/>
              <a:t> ()</a:t>
            </a:r>
          </a:p>
          <a:p>
            <a:r>
              <a:rPr lang="en-US" sz="2800" baseline="30000" dirty="0"/>
              <a:t>if (value</a:t>
            </a:r>
            <a:r>
              <a:rPr lang="en-US" sz="2800" dirty="0"/>
              <a:t> </a:t>
            </a:r>
            <a:r>
              <a:rPr lang="en-US" sz="2800" baseline="30000" dirty="0"/>
              <a:t>== FREE) {</a:t>
            </a:r>
          </a:p>
          <a:p>
            <a:r>
              <a:rPr lang="en-US" sz="2800" baseline="30000" dirty="0"/>
              <a:t>      value = BUSY;</a:t>
            </a:r>
          </a:p>
          <a:p>
            <a:r>
              <a:rPr lang="da-DK" sz="2800" baseline="30000" dirty="0"/>
              <a:t>} </a:t>
            </a:r>
            <a:r>
              <a:rPr lang="da-DK" sz="2800" baseline="30000" dirty="0" err="1"/>
              <a:t>else</a:t>
            </a:r>
            <a:r>
              <a:rPr lang="da-DK" sz="2800" baseline="30000" dirty="0"/>
              <a:t> {</a:t>
            </a:r>
          </a:p>
          <a:p>
            <a:r>
              <a:rPr lang="da-DK" sz="2800" baseline="30000" dirty="0"/>
              <a:t>      </a:t>
            </a:r>
            <a:r>
              <a:rPr lang="da-DK" sz="2800" baseline="30000" dirty="0" err="1"/>
              <a:t>queue.</a:t>
            </a:r>
            <a:r>
              <a:rPr lang="da-DK" sz="2800" b="1" baseline="30000" dirty="0" err="1"/>
              <a:t>push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);</a:t>
            </a:r>
          </a:p>
          <a:p>
            <a:r>
              <a:rPr lang="da-DK" sz="2800" baseline="30000" dirty="0"/>
              <a:t>      </a:t>
            </a:r>
            <a:r>
              <a:rPr lang="da-DK" sz="2800" b="1" baseline="30000" dirty="0" err="1"/>
              <a:t>swapcontext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,</a:t>
            </a:r>
          </a:p>
          <a:p>
            <a:r>
              <a:rPr lang="en-US" sz="2800" baseline="30000" dirty="0"/>
              <a:t>                &amp;</a:t>
            </a:r>
            <a:r>
              <a:rPr lang="en-US" sz="2800" baseline="30000" dirty="0" err="1"/>
              <a:t>next_thread</a:t>
            </a:r>
            <a:r>
              <a:rPr lang="en-US" sz="2800" baseline="30000" dirty="0"/>
              <a:t>-&gt;</a:t>
            </a:r>
            <a:r>
              <a:rPr lang="en-US" sz="2800" baseline="30000" dirty="0" err="1"/>
              <a:t>ucontext</a:t>
            </a:r>
            <a:r>
              <a:rPr lang="en-US" sz="2800" baseline="30000" dirty="0"/>
              <a:t>));</a:t>
            </a:r>
          </a:p>
          <a:p>
            <a:r>
              <a:rPr lang="en-US" sz="2800" baseline="30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1734" y="3493580"/>
            <a:ext cx="3601766" cy="24929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endParaRPr lang="en-US" sz="2400" baseline="30000" dirty="0"/>
          </a:p>
          <a:p>
            <a:r>
              <a:rPr lang="tr-TR" sz="2800" b="1" baseline="30000" dirty="0" err="1"/>
              <a:t>unlock</a:t>
            </a:r>
            <a:r>
              <a:rPr lang="tr-TR" sz="2800" baseline="30000" dirty="0"/>
              <a:t> ()</a:t>
            </a:r>
          </a:p>
          <a:p>
            <a:r>
              <a:rPr lang="tr-TR" sz="2800" baseline="30000" dirty="0" err="1"/>
              <a:t>value</a:t>
            </a:r>
            <a:r>
              <a:rPr lang="tr-TR" sz="2800" baseline="30000" dirty="0"/>
              <a:t> = FREE</a:t>
            </a:r>
          </a:p>
          <a:p>
            <a:r>
              <a:rPr lang="tr-TR" sz="2800" baseline="30000" dirty="0" err="1"/>
              <a:t>if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thread</a:t>
            </a:r>
            <a:r>
              <a:rPr lang="tr-TR" sz="2800" baseline="30000" dirty="0"/>
              <a:t> is </a:t>
            </a:r>
            <a:r>
              <a:rPr lang="tr-TR" sz="2800" baseline="30000" dirty="0" err="1"/>
              <a:t>waiting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for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lock</a:t>
            </a:r>
            <a:r>
              <a:rPr lang="tr-TR" sz="2800" baseline="30000" dirty="0"/>
              <a:t> {</a:t>
            </a:r>
          </a:p>
          <a:p>
            <a:r>
              <a:rPr lang="tr-TR" sz="2800" baseline="30000" dirty="0"/>
              <a:t>       t = </a:t>
            </a:r>
            <a:r>
              <a:rPr lang="tr-TR" sz="2800" baseline="30000" dirty="0" err="1"/>
              <a:t>queue.</a:t>
            </a:r>
            <a:r>
              <a:rPr lang="tr-TR" sz="2800" b="1" baseline="30000" dirty="0" err="1"/>
              <a:t>pop</a:t>
            </a:r>
            <a:r>
              <a:rPr lang="tr-TR" sz="2800" baseline="30000" dirty="0"/>
              <a:t>();</a:t>
            </a:r>
          </a:p>
          <a:p>
            <a:r>
              <a:rPr lang="tr-TR" sz="2800" baseline="30000" dirty="0"/>
              <a:t> </a:t>
            </a:r>
            <a:r>
              <a:rPr lang="tr-TR" sz="2800" dirty="0"/>
              <a:t>    </a:t>
            </a:r>
            <a:r>
              <a:rPr lang="tr-TR" sz="2800" baseline="30000" dirty="0"/>
              <a:t>put t on </a:t>
            </a:r>
            <a:r>
              <a:rPr lang="tr-TR" sz="2800" baseline="30000" dirty="0" err="1"/>
              <a:t>ready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queue</a:t>
            </a:r>
            <a:endParaRPr lang="tr-TR" sz="2800" baseline="30000" dirty="0"/>
          </a:p>
          <a:p>
            <a:r>
              <a:rPr lang="tr-TR" sz="2800" baseline="30000" dirty="0"/>
              <a:t>       </a:t>
            </a:r>
            <a:r>
              <a:rPr lang="tr-TR" sz="2800" baseline="30000" dirty="0" err="1"/>
              <a:t>value</a:t>
            </a:r>
            <a:r>
              <a:rPr lang="tr-TR" sz="2800" baseline="30000" dirty="0"/>
              <a:t> = BUSY;</a:t>
            </a:r>
          </a:p>
          <a:p>
            <a:r>
              <a:rPr lang="tr-TR" sz="2800" baseline="30000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28890" y="189481"/>
            <a:ext cx="3793214" cy="1554163"/>
          </a:xfrm>
        </p:spPr>
        <p:txBody>
          <a:bodyPr/>
          <a:lstStyle/>
          <a:p>
            <a:r>
              <a:rPr lang="en-US" sz="3200" dirty="0"/>
              <a:t>Implementing</a:t>
            </a:r>
            <a:br>
              <a:rPr lang="en-US" sz="3200" dirty="0"/>
            </a:br>
            <a:r>
              <a:rPr lang="en-US" sz="3200" dirty="0"/>
              <a:t>Locks: blocking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480" y="3050190"/>
            <a:ext cx="4390954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This code illustrates what sleeping is.  A thread sleeps by putting self() on some 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sleep queue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and switching to another thread.  It’s just that simple.</a:t>
            </a: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5428" y="4701357"/>
            <a:ext cx="4390954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The sleep queue is associated with some specific event that causes the wakeup.  A running thread that  “sees” the event pops the waiter from the sleep queue and makes it ready by putting it on the 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ready queue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cxnSp>
        <p:nvCxnSpPr>
          <p:cNvPr id="9" name="AutoShape 7"/>
          <p:cNvCxnSpPr>
            <a:cxnSpLocks noChangeShapeType="1"/>
          </p:cNvCxnSpPr>
          <p:nvPr/>
        </p:nvCxnSpPr>
        <p:spPr bwMode="auto">
          <a:xfrm flipH="1" flipV="1">
            <a:off x="963392" y="2091204"/>
            <a:ext cx="591170" cy="958986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7"/>
          <p:cNvCxnSpPr>
            <a:cxnSpLocks noChangeShapeType="1"/>
          </p:cNvCxnSpPr>
          <p:nvPr/>
        </p:nvCxnSpPr>
        <p:spPr bwMode="auto">
          <a:xfrm flipV="1">
            <a:off x="4608082" y="5069254"/>
            <a:ext cx="1128471" cy="59108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61734" y="2245092"/>
            <a:ext cx="3626582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Current thread TCB* is in a global variable.  Good enough for multi-core?</a:t>
            </a: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3" name="AutoShape 7"/>
          <p:cNvCxnSpPr>
            <a:cxnSpLocks noChangeShapeType="1"/>
          </p:cNvCxnSpPr>
          <p:nvPr/>
        </p:nvCxnSpPr>
        <p:spPr bwMode="auto">
          <a:xfrm flipH="1" flipV="1">
            <a:off x="4695434" y="1740845"/>
            <a:ext cx="744667" cy="684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0485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480" y="277073"/>
            <a:ext cx="4665740" cy="2821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baseline="30000" dirty="0"/>
              <a:t>lock</a:t>
            </a:r>
            <a:r>
              <a:rPr lang="en-US" sz="2800" baseline="30000" dirty="0"/>
              <a:t> ()</a:t>
            </a:r>
          </a:p>
          <a:p>
            <a:r>
              <a:rPr lang="en-US" sz="2800" baseline="30000" dirty="0"/>
              <a:t>if (value</a:t>
            </a:r>
            <a:r>
              <a:rPr lang="en-US" sz="2800" dirty="0"/>
              <a:t> </a:t>
            </a:r>
            <a:r>
              <a:rPr lang="en-US" sz="2800" baseline="30000" dirty="0"/>
              <a:t>== FREE) {</a:t>
            </a:r>
          </a:p>
          <a:p>
            <a:r>
              <a:rPr lang="en-US" sz="2800" baseline="30000" dirty="0"/>
              <a:t>      value = BUSY;</a:t>
            </a:r>
          </a:p>
          <a:p>
            <a:r>
              <a:rPr lang="da-DK" sz="2800" baseline="30000" dirty="0"/>
              <a:t>} </a:t>
            </a:r>
            <a:r>
              <a:rPr lang="da-DK" sz="2800" baseline="30000" dirty="0" err="1"/>
              <a:t>else</a:t>
            </a:r>
            <a:r>
              <a:rPr lang="da-DK" sz="2800" baseline="30000" dirty="0"/>
              <a:t> {</a:t>
            </a:r>
          </a:p>
          <a:p>
            <a:r>
              <a:rPr lang="da-DK" sz="2800" baseline="30000" dirty="0"/>
              <a:t>      </a:t>
            </a:r>
            <a:r>
              <a:rPr lang="da-DK" sz="2800" baseline="30000" dirty="0" err="1"/>
              <a:t>queue.</a:t>
            </a:r>
            <a:r>
              <a:rPr lang="da-DK" sz="2800" b="1" baseline="30000" dirty="0" err="1"/>
              <a:t>push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);</a:t>
            </a:r>
          </a:p>
          <a:p>
            <a:r>
              <a:rPr lang="da-DK" sz="2800" baseline="30000" dirty="0"/>
              <a:t>      </a:t>
            </a:r>
            <a:r>
              <a:rPr lang="da-DK" sz="2800" b="1" baseline="30000" dirty="0" err="1"/>
              <a:t>swapcontext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,</a:t>
            </a:r>
          </a:p>
          <a:p>
            <a:r>
              <a:rPr lang="en-US" sz="2800" baseline="30000" dirty="0"/>
              <a:t>                &amp;</a:t>
            </a:r>
            <a:r>
              <a:rPr lang="en-US" sz="2800" baseline="30000" dirty="0" err="1"/>
              <a:t>next_thread</a:t>
            </a:r>
            <a:r>
              <a:rPr lang="en-US" sz="2800" baseline="30000" dirty="0"/>
              <a:t>-&gt;</a:t>
            </a:r>
            <a:r>
              <a:rPr lang="en-US" sz="2800" baseline="30000" dirty="0" err="1"/>
              <a:t>ucontext</a:t>
            </a:r>
            <a:r>
              <a:rPr lang="en-US" sz="2800" baseline="30000" dirty="0"/>
              <a:t>));</a:t>
            </a:r>
          </a:p>
          <a:p>
            <a:r>
              <a:rPr lang="en-US" sz="2800" b="1" baseline="30000" dirty="0"/>
              <a:t>      running again; take the lock</a:t>
            </a:r>
          </a:p>
          <a:p>
            <a:r>
              <a:rPr lang="en-US" sz="2800" baseline="30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1734" y="3493580"/>
            <a:ext cx="3601766" cy="24929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endParaRPr lang="en-US" sz="2400" baseline="30000" dirty="0"/>
          </a:p>
          <a:p>
            <a:r>
              <a:rPr lang="tr-TR" sz="2800" b="1" baseline="30000" dirty="0" err="1"/>
              <a:t>unlock</a:t>
            </a:r>
            <a:r>
              <a:rPr lang="tr-TR" sz="2800" baseline="30000" dirty="0"/>
              <a:t> ()</a:t>
            </a:r>
          </a:p>
          <a:p>
            <a:r>
              <a:rPr lang="tr-TR" sz="2800" baseline="30000" dirty="0" err="1"/>
              <a:t>value</a:t>
            </a:r>
            <a:r>
              <a:rPr lang="tr-TR" sz="2800" baseline="30000" dirty="0"/>
              <a:t> = FREE</a:t>
            </a:r>
          </a:p>
          <a:p>
            <a:r>
              <a:rPr lang="tr-TR" sz="2800" baseline="30000" dirty="0" err="1"/>
              <a:t>if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thread</a:t>
            </a:r>
            <a:r>
              <a:rPr lang="tr-TR" sz="2800" baseline="30000" dirty="0"/>
              <a:t> is </a:t>
            </a:r>
            <a:r>
              <a:rPr lang="tr-TR" sz="2800" baseline="30000" dirty="0" err="1"/>
              <a:t>waiting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for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lock</a:t>
            </a:r>
            <a:r>
              <a:rPr lang="tr-TR" sz="2800" baseline="30000" dirty="0"/>
              <a:t> {</a:t>
            </a:r>
          </a:p>
          <a:p>
            <a:r>
              <a:rPr lang="tr-TR" sz="2800" baseline="30000" dirty="0"/>
              <a:t>       t = </a:t>
            </a:r>
            <a:r>
              <a:rPr lang="tr-TR" sz="2800" baseline="30000" dirty="0" err="1"/>
              <a:t>queue.</a:t>
            </a:r>
            <a:r>
              <a:rPr lang="tr-TR" sz="2800" b="1" baseline="30000" dirty="0" err="1"/>
              <a:t>pop</a:t>
            </a:r>
            <a:r>
              <a:rPr lang="tr-TR" sz="2800" baseline="30000" dirty="0"/>
              <a:t>();</a:t>
            </a:r>
          </a:p>
          <a:p>
            <a:r>
              <a:rPr lang="tr-TR" sz="2800" baseline="30000" dirty="0"/>
              <a:t> </a:t>
            </a:r>
            <a:r>
              <a:rPr lang="tr-TR" sz="2800" dirty="0"/>
              <a:t>    </a:t>
            </a:r>
            <a:r>
              <a:rPr lang="tr-TR" sz="2800" baseline="30000" dirty="0"/>
              <a:t>put t on </a:t>
            </a:r>
            <a:r>
              <a:rPr lang="tr-TR" sz="2800" baseline="30000" dirty="0" err="1"/>
              <a:t>ready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queue</a:t>
            </a:r>
            <a:endParaRPr lang="tr-TR" sz="2800" baseline="30000" dirty="0"/>
          </a:p>
          <a:p>
            <a:r>
              <a:rPr lang="tr-TR" sz="2800" baseline="30000" dirty="0"/>
              <a:t>       </a:t>
            </a:r>
            <a:r>
              <a:rPr lang="tr-TR" sz="2800" baseline="30000" dirty="0" err="1"/>
              <a:t>value</a:t>
            </a:r>
            <a:r>
              <a:rPr lang="tr-TR" sz="2800" baseline="30000" dirty="0"/>
              <a:t> = BUSY;</a:t>
            </a:r>
          </a:p>
          <a:p>
            <a:r>
              <a:rPr lang="tr-TR" sz="2800" baseline="30000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50787" y="463206"/>
            <a:ext cx="3538682" cy="1554163"/>
          </a:xfrm>
        </p:spPr>
        <p:txBody>
          <a:bodyPr/>
          <a:lstStyle/>
          <a:p>
            <a:r>
              <a:rPr lang="en-US" sz="3600" dirty="0"/>
              <a:t>Implementing</a:t>
            </a:r>
            <a:br>
              <a:rPr lang="en-US" sz="3600" dirty="0"/>
            </a:br>
            <a:r>
              <a:rPr lang="en-US" sz="3600" dirty="0"/>
              <a:t>locks: handoff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5428" y="4866796"/>
            <a:ext cx="4390954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Handoff locks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ensure that locks are FIFO: “your request is served in the order in which it was received”.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P1/AG requires handoff locks.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15428" y="3305811"/>
            <a:ext cx="4390954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Handoff locks. 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Unlock() leaves the lock BUSY if a waiter is in line to acquire it.   When the waiter runs again, it “knows” it holds the lock.</a:t>
            </a: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0" name="AutoShape 7"/>
          <p:cNvCxnSpPr>
            <a:cxnSpLocks noChangeShapeType="1"/>
          </p:cNvCxnSpPr>
          <p:nvPr/>
        </p:nvCxnSpPr>
        <p:spPr bwMode="auto">
          <a:xfrm>
            <a:off x="4138201" y="3930588"/>
            <a:ext cx="1598352" cy="145618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558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578600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Handing off a lock</a:t>
            </a:r>
          </a:p>
        </p:txBody>
      </p:sp>
      <p:sp>
        <p:nvSpPr>
          <p:cNvPr id="101379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3367"/>
                </a:solidFill>
                <a:latin typeface="+mj-lt"/>
                <a:cs typeface="Arial" charset="0"/>
              </a:rPr>
              <a:t>First I go.</a:t>
            </a:r>
          </a:p>
          <a:p>
            <a:endParaRPr lang="en-US" sz="2400" dirty="0">
              <a:solidFill>
                <a:srgbClr val="003367"/>
              </a:solidFill>
              <a:latin typeface="+mj-lt"/>
              <a:cs typeface="Arial" charset="0"/>
            </a:endParaRPr>
          </a:p>
        </p:txBody>
      </p:sp>
      <p:sp>
        <p:nvSpPr>
          <p:cNvPr id="101380" name="TextBox 4"/>
          <p:cNvSpPr txBox="1">
            <a:spLocks noChangeArrowheads="1"/>
          </p:cNvSpPr>
          <p:nvPr/>
        </p:nvSpPr>
        <p:spPr bwMode="auto">
          <a:xfrm>
            <a:off x="6324600" y="5105400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3367"/>
                </a:solidFill>
                <a:latin typeface="+mj-lt"/>
                <a:cs typeface="Arial" charset="0"/>
              </a:rPr>
              <a:t>Then you go.</a:t>
            </a:r>
          </a:p>
        </p:txBody>
      </p:sp>
      <p:sp>
        <p:nvSpPr>
          <p:cNvPr id="101381" name="TextBox 4"/>
          <p:cNvSpPr txBox="1">
            <a:spLocks noChangeArrowheads="1"/>
          </p:cNvSpPr>
          <p:nvPr/>
        </p:nvSpPr>
        <p:spPr bwMode="auto">
          <a:xfrm>
            <a:off x="1905000" y="2819400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67"/>
                </a:solidFill>
                <a:latin typeface="+mj-lt"/>
                <a:cs typeface="Arial" charset="0"/>
              </a:rPr>
              <a:t>release</a:t>
            </a:r>
          </a:p>
        </p:txBody>
      </p:sp>
      <p:sp>
        <p:nvSpPr>
          <p:cNvPr id="101382" name="TextBox 4"/>
          <p:cNvSpPr txBox="1">
            <a:spLocks noChangeArrowheads="1"/>
          </p:cNvSpPr>
          <p:nvPr/>
        </p:nvSpPr>
        <p:spPr bwMode="auto">
          <a:xfrm>
            <a:off x="3704729" y="3436938"/>
            <a:ext cx="274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3367"/>
                </a:solidFill>
                <a:latin typeface="+mj-lt"/>
                <a:cs typeface="Arial" charset="0"/>
              </a:rPr>
              <a:t>acquire</a:t>
            </a:r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 rot="-2394376">
            <a:off x="3265936" y="2595690"/>
            <a:ext cx="247650" cy="685800"/>
          </a:xfrm>
          <a:prstGeom prst="downArrow">
            <a:avLst>
              <a:gd name="adj1" fmla="val 50000"/>
              <a:gd name="adj2" fmla="val 69231"/>
            </a:avLst>
          </a:prstGeom>
          <a:solidFill>
            <a:srgbClr val="4D066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1384" name="TextBox 4"/>
          <p:cNvSpPr txBox="1">
            <a:spLocks noChangeArrowheads="1"/>
          </p:cNvSpPr>
          <p:nvPr/>
        </p:nvSpPr>
        <p:spPr bwMode="auto">
          <a:xfrm>
            <a:off x="685800" y="5722938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800000"/>
                </a:solidFill>
                <a:latin typeface="+mj-lt"/>
                <a:cs typeface="Arial" charset="0"/>
              </a:rPr>
              <a:t>Handoff</a:t>
            </a:r>
          </a:p>
          <a:p>
            <a:r>
              <a:rPr lang="en-US" sz="2400">
                <a:solidFill>
                  <a:srgbClr val="003367"/>
                </a:solidFill>
                <a:latin typeface="+mj-lt"/>
                <a:cs typeface="Arial" charset="0"/>
              </a:rPr>
              <a:t>The nth </a:t>
            </a:r>
            <a:r>
              <a:rPr lang="en-US" sz="2400" b="1">
                <a:solidFill>
                  <a:srgbClr val="003367"/>
                </a:solidFill>
                <a:latin typeface="+mj-lt"/>
                <a:cs typeface="Arial" charset="0"/>
              </a:rPr>
              <a:t>release</a:t>
            </a:r>
            <a:r>
              <a:rPr lang="en-US" sz="2400">
                <a:solidFill>
                  <a:srgbClr val="003367"/>
                </a:solidFill>
                <a:latin typeface="+mj-lt"/>
                <a:cs typeface="Arial" charset="0"/>
              </a:rPr>
              <a:t>, followed by the (n+1)th </a:t>
            </a:r>
            <a:r>
              <a:rPr lang="en-US" sz="2400" b="1">
                <a:solidFill>
                  <a:srgbClr val="003367"/>
                </a:solidFill>
                <a:latin typeface="+mj-lt"/>
                <a:cs typeface="Arial" charset="0"/>
              </a:rPr>
              <a:t>acquire</a:t>
            </a:r>
          </a:p>
        </p:txBody>
      </p:sp>
      <p:sp>
        <p:nvSpPr>
          <p:cNvPr id="101385" name="TextBox 67"/>
          <p:cNvSpPr txBox="1">
            <a:spLocks noChangeArrowheads="1"/>
          </p:cNvSpPr>
          <p:nvPr/>
        </p:nvSpPr>
        <p:spPr bwMode="auto">
          <a:xfrm>
            <a:off x="6159500" y="1214438"/>
            <a:ext cx="510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3367"/>
                </a:solidFill>
                <a:latin typeface="+mj-lt"/>
                <a:cs typeface="Arial" charset="0"/>
              </a:rPr>
              <a:t>serialized</a:t>
            </a:r>
          </a:p>
          <a:p>
            <a:r>
              <a:rPr lang="en-US" sz="2400" dirty="0">
                <a:solidFill>
                  <a:srgbClr val="003367"/>
                </a:solidFill>
                <a:latin typeface="+mj-lt"/>
                <a:cs typeface="Arial" charset="0"/>
              </a:rPr>
              <a:t>(one after the other)</a:t>
            </a: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3429000" y="1981200"/>
            <a:ext cx="400050" cy="400050"/>
            <a:chOff x="3689" y="1658"/>
            <a:chExt cx="576" cy="576"/>
          </a:xfrm>
        </p:grpSpPr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4" name="Oval 42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37305A"/>
                  </a:solidFill>
                </a:endParaRPr>
              </a:p>
            </p:txBody>
          </p:sp>
          <p:sp>
            <p:nvSpPr>
              <p:cNvPr id="15" name="AutoShape 43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13" name="AutoShape 44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5105400" y="1524000"/>
            <a:ext cx="404812" cy="404813"/>
            <a:chOff x="4201" y="2912"/>
            <a:chExt cx="255" cy="255"/>
          </a:xfrm>
        </p:grpSpPr>
        <p:sp>
          <p:nvSpPr>
            <p:cNvPr id="17" name="Oval 5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18" name="AutoShape 51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19" name="AutoShape 5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90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480" y="277073"/>
            <a:ext cx="4665740" cy="2534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baseline="30000" dirty="0"/>
              <a:t>lock</a:t>
            </a:r>
            <a:r>
              <a:rPr lang="en-US" sz="2800" baseline="30000" dirty="0"/>
              <a:t> ()</a:t>
            </a:r>
          </a:p>
          <a:p>
            <a:r>
              <a:rPr lang="en-US" sz="2800" baseline="30000" dirty="0"/>
              <a:t>if (value</a:t>
            </a:r>
            <a:r>
              <a:rPr lang="en-US" sz="2800" dirty="0"/>
              <a:t> </a:t>
            </a:r>
            <a:r>
              <a:rPr lang="en-US" sz="2800" baseline="30000" dirty="0"/>
              <a:t>== FREE) {</a:t>
            </a:r>
          </a:p>
          <a:p>
            <a:r>
              <a:rPr lang="en-US" sz="2800" baseline="30000" dirty="0"/>
              <a:t>      value = BUSY;</a:t>
            </a:r>
          </a:p>
          <a:p>
            <a:r>
              <a:rPr lang="da-DK" sz="2800" baseline="30000" dirty="0"/>
              <a:t>} </a:t>
            </a:r>
            <a:r>
              <a:rPr lang="da-DK" sz="2800" baseline="30000" dirty="0" err="1"/>
              <a:t>else</a:t>
            </a:r>
            <a:r>
              <a:rPr lang="da-DK" sz="2800" baseline="30000" dirty="0"/>
              <a:t> {</a:t>
            </a:r>
          </a:p>
          <a:p>
            <a:r>
              <a:rPr lang="da-DK" sz="2800" baseline="30000" dirty="0"/>
              <a:t>      </a:t>
            </a:r>
            <a:r>
              <a:rPr lang="da-DK" sz="2800" baseline="30000" dirty="0" err="1"/>
              <a:t>queue.</a:t>
            </a:r>
            <a:r>
              <a:rPr lang="da-DK" sz="2800" b="1" baseline="30000" dirty="0" err="1"/>
              <a:t>push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);</a:t>
            </a:r>
          </a:p>
          <a:p>
            <a:r>
              <a:rPr lang="da-DK" sz="2800" baseline="30000" dirty="0"/>
              <a:t>      </a:t>
            </a:r>
            <a:r>
              <a:rPr lang="da-DK" sz="2800" b="1" baseline="30000" dirty="0" err="1"/>
              <a:t>swapcontext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,</a:t>
            </a:r>
          </a:p>
          <a:p>
            <a:r>
              <a:rPr lang="en-US" sz="2800" baseline="30000" dirty="0"/>
              <a:t>                &amp;</a:t>
            </a:r>
            <a:r>
              <a:rPr lang="en-US" sz="2800" baseline="30000" dirty="0" err="1"/>
              <a:t>next_thread</a:t>
            </a:r>
            <a:r>
              <a:rPr lang="en-US" sz="2800" baseline="30000" dirty="0"/>
              <a:t>-&gt;</a:t>
            </a:r>
            <a:r>
              <a:rPr lang="en-US" sz="2800" baseline="30000" dirty="0" err="1"/>
              <a:t>ucontext</a:t>
            </a:r>
            <a:r>
              <a:rPr lang="en-US" sz="2800" baseline="30000" dirty="0"/>
              <a:t>));</a:t>
            </a:r>
          </a:p>
          <a:p>
            <a:r>
              <a:rPr lang="en-US" sz="2800" baseline="30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1734" y="3493580"/>
            <a:ext cx="3601766" cy="24929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endParaRPr lang="en-US" sz="2400" baseline="30000" dirty="0"/>
          </a:p>
          <a:p>
            <a:r>
              <a:rPr lang="tr-TR" sz="2800" b="1" baseline="30000" dirty="0" err="1"/>
              <a:t>unlock</a:t>
            </a:r>
            <a:r>
              <a:rPr lang="tr-TR" sz="2800" baseline="30000" dirty="0"/>
              <a:t> ()</a:t>
            </a:r>
          </a:p>
          <a:p>
            <a:r>
              <a:rPr lang="tr-TR" sz="2800" baseline="30000" dirty="0" err="1"/>
              <a:t>value</a:t>
            </a:r>
            <a:r>
              <a:rPr lang="tr-TR" sz="2800" baseline="30000" dirty="0"/>
              <a:t> = FREE</a:t>
            </a:r>
          </a:p>
          <a:p>
            <a:r>
              <a:rPr lang="tr-TR" sz="2800" baseline="30000" dirty="0" err="1"/>
              <a:t>if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thread</a:t>
            </a:r>
            <a:r>
              <a:rPr lang="tr-TR" sz="2800" baseline="30000" dirty="0"/>
              <a:t> is </a:t>
            </a:r>
            <a:r>
              <a:rPr lang="tr-TR" sz="2800" baseline="30000" dirty="0" err="1"/>
              <a:t>waiting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for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lock</a:t>
            </a:r>
            <a:r>
              <a:rPr lang="tr-TR" sz="2800" baseline="30000" dirty="0"/>
              <a:t> {</a:t>
            </a:r>
          </a:p>
          <a:p>
            <a:r>
              <a:rPr lang="tr-TR" sz="2800" baseline="30000" dirty="0"/>
              <a:t>       t = </a:t>
            </a:r>
            <a:r>
              <a:rPr lang="tr-TR" sz="2800" baseline="30000" dirty="0" err="1"/>
              <a:t>queue.</a:t>
            </a:r>
            <a:r>
              <a:rPr lang="tr-TR" sz="2800" b="1" baseline="30000" dirty="0" err="1"/>
              <a:t>pop</a:t>
            </a:r>
            <a:r>
              <a:rPr lang="tr-TR" sz="2800" baseline="30000" dirty="0"/>
              <a:t>();</a:t>
            </a:r>
          </a:p>
          <a:p>
            <a:r>
              <a:rPr lang="tr-TR" sz="2800" baseline="30000" dirty="0"/>
              <a:t> </a:t>
            </a:r>
            <a:r>
              <a:rPr lang="tr-TR" sz="2800" dirty="0"/>
              <a:t>    </a:t>
            </a:r>
            <a:r>
              <a:rPr lang="tr-TR" sz="2800" baseline="30000" dirty="0"/>
              <a:t>put t on </a:t>
            </a:r>
            <a:r>
              <a:rPr lang="tr-TR" sz="2800" baseline="30000" dirty="0" err="1"/>
              <a:t>ready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queue</a:t>
            </a:r>
            <a:endParaRPr lang="tr-TR" sz="2800" baseline="30000" dirty="0"/>
          </a:p>
          <a:p>
            <a:r>
              <a:rPr lang="tr-TR" sz="2800" baseline="30000" dirty="0"/>
              <a:t>       </a:t>
            </a:r>
            <a:r>
              <a:rPr lang="tr-TR" sz="2800" baseline="30000" dirty="0" err="1"/>
              <a:t>value</a:t>
            </a:r>
            <a:r>
              <a:rPr lang="tr-TR" sz="2800" baseline="30000" dirty="0"/>
              <a:t> = BUSY;</a:t>
            </a:r>
          </a:p>
          <a:p>
            <a:r>
              <a:rPr lang="tr-TR" sz="2800" baseline="30000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50787" y="277073"/>
            <a:ext cx="3538682" cy="1554163"/>
          </a:xfrm>
        </p:spPr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locks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480" y="3500532"/>
            <a:ext cx="4390954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This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code fails to serialize: does not enforce mutual exclusion. 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Two threads might “think” they hold the lock at the same time.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How?  And how to fix it?</a:t>
            </a:r>
          </a:p>
        </p:txBody>
      </p:sp>
    </p:spTree>
    <p:extLst>
      <p:ext uri="{BB962C8B-B14F-4D97-AF65-F5344CB8AC3E}">
        <p14:creationId xmlns:p14="http://schemas.microsoft.com/office/powerpoint/2010/main" val="276845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Timer interrupts enable </a:t>
            </a:r>
            <a:r>
              <a:rPr lang="en-US" sz="3200" dirty="0" err="1">
                <a:latin typeface="Arial" charset="0"/>
                <a:ea typeface="ＭＳ Ｐゴシック" charset="0"/>
                <a:cs typeface="Arial" charset="0"/>
              </a:rPr>
              <a:t>timeslicing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78" name="AutoShape 10"/>
          <p:cNvSpPr>
            <a:spLocks noChangeArrowheads="1"/>
          </p:cNvSpPr>
          <p:nvPr/>
        </p:nvSpPr>
        <p:spPr bwMode="auto">
          <a:xfrm>
            <a:off x="762000" y="2916767"/>
            <a:ext cx="6781800" cy="873125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77875" y="1473200"/>
            <a:ext cx="3336925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4580" name="Straight Connector 4"/>
          <p:cNvCxnSpPr>
            <a:cxnSpLocks noChangeShapeType="1"/>
          </p:cNvCxnSpPr>
          <p:nvPr/>
        </p:nvCxnSpPr>
        <p:spPr bwMode="auto">
          <a:xfrm>
            <a:off x="304800" y="2638425"/>
            <a:ext cx="754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1" name="Text Box 93"/>
          <p:cNvSpPr txBox="1">
            <a:spLocks noChangeArrowheads="1"/>
          </p:cNvSpPr>
          <p:nvPr/>
        </p:nvSpPr>
        <p:spPr bwMode="auto">
          <a:xfrm>
            <a:off x="7450138" y="1371600"/>
            <a:ext cx="169386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user mode</a:t>
            </a:r>
          </a:p>
        </p:txBody>
      </p:sp>
      <p:sp>
        <p:nvSpPr>
          <p:cNvPr id="24582" name="Text Box 93"/>
          <p:cNvSpPr txBox="1">
            <a:spLocks noChangeArrowheads="1"/>
          </p:cNvSpPr>
          <p:nvPr/>
        </p:nvSpPr>
        <p:spPr bwMode="auto">
          <a:xfrm>
            <a:off x="7450138" y="2956455"/>
            <a:ext cx="169386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kernel mode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733425" y="3485092"/>
            <a:ext cx="6810375" cy="0"/>
          </a:xfrm>
          <a:prstGeom prst="line">
            <a:avLst/>
          </a:prstGeom>
          <a:noFill/>
          <a:ln w="19050" cmpd="sng">
            <a:solidFill>
              <a:schemeClr val="accent6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5" name="Text Box 93"/>
          <p:cNvSpPr txBox="1">
            <a:spLocks noChangeArrowheads="1"/>
          </p:cNvSpPr>
          <p:nvPr/>
        </p:nvSpPr>
        <p:spPr bwMode="auto">
          <a:xfrm>
            <a:off x="2590800" y="2946930"/>
            <a:ext cx="3200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kernel “top half”</a:t>
            </a:r>
          </a:p>
        </p:txBody>
      </p:sp>
      <p:sp>
        <p:nvSpPr>
          <p:cNvPr id="24586" name="Text Box 93"/>
          <p:cNvSpPr txBox="1">
            <a:spLocks noChangeArrowheads="1"/>
          </p:cNvSpPr>
          <p:nvPr/>
        </p:nvSpPr>
        <p:spPr bwMode="auto">
          <a:xfrm>
            <a:off x="1463675" y="3416830"/>
            <a:ext cx="5486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kernel “bottom half” (interrupt handlers)</a:t>
            </a:r>
          </a:p>
        </p:txBody>
      </p:sp>
      <p:pic>
        <p:nvPicPr>
          <p:cNvPr id="24587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AutoShape 16"/>
          <p:cNvSpPr>
            <a:spLocks noChangeArrowheads="1"/>
          </p:cNvSpPr>
          <p:nvPr/>
        </p:nvSpPr>
        <p:spPr bwMode="auto">
          <a:xfrm>
            <a:off x="4022725" y="3818467"/>
            <a:ext cx="219075" cy="611188"/>
          </a:xfrm>
          <a:prstGeom prst="upArrow">
            <a:avLst>
              <a:gd name="adj1" fmla="val 50000"/>
              <a:gd name="adj2" fmla="val 747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9" name="AutoShape 16"/>
          <p:cNvSpPr>
            <a:spLocks noChangeArrowheads="1"/>
          </p:cNvSpPr>
          <p:nvPr/>
        </p:nvSpPr>
        <p:spPr bwMode="auto">
          <a:xfrm flipV="1">
            <a:off x="4276725" y="3829580"/>
            <a:ext cx="219075" cy="611187"/>
          </a:xfrm>
          <a:prstGeom prst="upArrow">
            <a:avLst>
              <a:gd name="adj1" fmla="val 50000"/>
              <a:gd name="adj2" fmla="val 74784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90" name="AutoShape 16"/>
          <p:cNvSpPr>
            <a:spLocks noChangeArrowheads="1"/>
          </p:cNvSpPr>
          <p:nvPr/>
        </p:nvSpPr>
        <p:spPr bwMode="auto">
          <a:xfrm>
            <a:off x="914400" y="2082800"/>
            <a:ext cx="203200" cy="833438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98" name="Text Box 93"/>
          <p:cNvSpPr txBox="1">
            <a:spLocks noChangeArrowheads="1"/>
          </p:cNvSpPr>
          <p:nvPr/>
        </p:nvSpPr>
        <p:spPr bwMode="auto">
          <a:xfrm>
            <a:off x="811213" y="2209800"/>
            <a:ext cx="13985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u-start</a:t>
            </a:r>
          </a:p>
        </p:txBody>
      </p:sp>
      <p:sp>
        <p:nvSpPr>
          <p:cNvPr id="24604" name="Text Box 93"/>
          <p:cNvSpPr txBox="1">
            <a:spLocks noChangeArrowheads="1"/>
          </p:cNvSpPr>
          <p:nvPr/>
        </p:nvSpPr>
        <p:spPr bwMode="auto">
          <a:xfrm>
            <a:off x="2641600" y="3856567"/>
            <a:ext cx="1701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clock interrupt</a:t>
            </a:r>
          </a:p>
        </p:txBody>
      </p:sp>
      <p:sp>
        <p:nvSpPr>
          <p:cNvPr id="24605" name="Text Box 93"/>
          <p:cNvSpPr txBox="1">
            <a:spLocks noChangeArrowheads="1"/>
          </p:cNvSpPr>
          <p:nvPr/>
        </p:nvSpPr>
        <p:spPr bwMode="auto">
          <a:xfrm>
            <a:off x="4241800" y="3856567"/>
            <a:ext cx="1701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interrupt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return</a:t>
            </a:r>
          </a:p>
        </p:txBody>
      </p:sp>
      <p:sp>
        <p:nvSpPr>
          <p:cNvPr id="24607" name="Text Box 93"/>
          <p:cNvSpPr txBox="1">
            <a:spLocks noChangeArrowheads="1"/>
          </p:cNvSpPr>
          <p:nvPr/>
        </p:nvSpPr>
        <p:spPr bwMode="auto">
          <a:xfrm>
            <a:off x="152400" y="4483100"/>
            <a:ext cx="3886200" cy="17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system clock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(timer) interrupts each core periodically, giving control back to the kernel.   The kernel may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preempt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the running thread and switch to another (an involuntary context switch).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838200" y="1587500"/>
            <a:ext cx="404813" cy="404812"/>
            <a:chOff x="4201" y="2912"/>
            <a:chExt cx="255" cy="255"/>
          </a:xfrm>
        </p:grpSpPr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AutoShape 33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3" name="Text Box 93"/>
          <p:cNvSpPr txBox="1">
            <a:spLocks noChangeArrowheads="1"/>
          </p:cNvSpPr>
          <p:nvPr/>
        </p:nvSpPr>
        <p:spPr bwMode="auto">
          <a:xfrm>
            <a:off x="7373938" y="2435187"/>
            <a:ext cx="169386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time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419600" y="1473200"/>
            <a:ext cx="31242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4316413" y="2105025"/>
            <a:ext cx="103187" cy="333375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Text Box 93"/>
          <p:cNvSpPr txBox="1">
            <a:spLocks noChangeArrowheads="1"/>
          </p:cNvSpPr>
          <p:nvPr/>
        </p:nvSpPr>
        <p:spPr bwMode="auto">
          <a:xfrm>
            <a:off x="4164013" y="2219325"/>
            <a:ext cx="13985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resume</a:t>
            </a:r>
          </a:p>
        </p:txBody>
      </p:sp>
      <p:sp>
        <p:nvSpPr>
          <p:cNvPr id="49" name="Text Box 93"/>
          <p:cNvSpPr txBox="1">
            <a:spLocks noChangeArrowheads="1"/>
          </p:cNvSpPr>
          <p:nvPr/>
        </p:nvSpPr>
        <p:spPr bwMode="auto">
          <a:xfrm>
            <a:off x="1600200" y="1600200"/>
            <a:ext cx="13985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while(1);</a:t>
            </a:r>
          </a:p>
        </p:txBody>
      </p:sp>
      <p:sp>
        <p:nvSpPr>
          <p:cNvPr id="50" name="Text Box 93"/>
          <p:cNvSpPr txBox="1">
            <a:spLocks noChangeArrowheads="1"/>
          </p:cNvSpPr>
          <p:nvPr/>
        </p:nvSpPr>
        <p:spPr bwMode="auto">
          <a:xfrm>
            <a:off x="4392613" y="1600200"/>
            <a:ext cx="13985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638800" y="5108045"/>
            <a:ext cx="3505200" cy="1521355"/>
            <a:chOff x="6934200" y="5562600"/>
            <a:chExt cx="2057400" cy="947738"/>
          </a:xfrm>
        </p:grpSpPr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7013575" y="5562600"/>
              <a:ext cx="1749425" cy="9477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7092950" y="5881688"/>
              <a:ext cx="712788" cy="12858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7815263" y="5735638"/>
              <a:ext cx="141287" cy="146050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7972425" y="6015038"/>
              <a:ext cx="139700" cy="14605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7970838" y="5700713"/>
              <a:ext cx="0" cy="471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8123238" y="5700713"/>
              <a:ext cx="0" cy="471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Line 67"/>
            <p:cNvSpPr>
              <a:spLocks noChangeShapeType="1"/>
            </p:cNvSpPr>
            <p:nvPr/>
          </p:nvSpPr>
          <p:spPr bwMode="auto">
            <a:xfrm>
              <a:off x="7813675" y="5700713"/>
              <a:ext cx="0" cy="471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>
              <a:off x="8610600" y="5700713"/>
              <a:ext cx="0" cy="471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7092950" y="5700713"/>
              <a:ext cx="0" cy="471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8129588" y="5891213"/>
              <a:ext cx="481012" cy="12858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Rectangle 302"/>
            <p:cNvSpPr>
              <a:spLocks noChangeArrowheads="1"/>
            </p:cNvSpPr>
            <p:nvPr/>
          </p:nvSpPr>
          <p:spPr bwMode="auto">
            <a:xfrm>
              <a:off x="6934200" y="6172200"/>
              <a:ext cx="2057400" cy="244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7">
                      <a:lumMod val="50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time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7">
                      <a:lumMod val="50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  <a:sym typeface="Wingdings"/>
                </a:rPr>
                <a:t>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Text Box 93"/>
          <p:cNvSpPr txBox="1">
            <a:spLocks noChangeArrowheads="1"/>
          </p:cNvSpPr>
          <p:nvPr/>
        </p:nvSpPr>
        <p:spPr bwMode="auto">
          <a:xfrm>
            <a:off x="5765800" y="4488354"/>
            <a:ext cx="307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Enables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timeslicing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2933" y="2590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152400" y="6211669"/>
            <a:ext cx="5499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Kernels disable interrupts to block preemption and protect kernel critical sections.  </a:t>
            </a:r>
          </a:p>
        </p:txBody>
      </p:sp>
    </p:spTree>
    <p:extLst>
      <p:ext uri="{BB962C8B-B14F-4D97-AF65-F5344CB8AC3E}">
        <p14:creationId xmlns:p14="http://schemas.microsoft.com/office/powerpoint/2010/main" val="51840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480" y="277073"/>
            <a:ext cx="4665740" cy="3108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baseline="30000" dirty="0"/>
              <a:t>lock</a:t>
            </a:r>
            <a:r>
              <a:rPr lang="en-US" sz="2800" baseline="30000" dirty="0"/>
              <a:t> ()</a:t>
            </a:r>
          </a:p>
          <a:p>
            <a:r>
              <a:rPr lang="en-US" sz="2800" b="1" baseline="30000" dirty="0"/>
              <a:t>disable interrupts</a:t>
            </a:r>
          </a:p>
          <a:p>
            <a:r>
              <a:rPr lang="en-US" sz="2800" baseline="30000" dirty="0"/>
              <a:t>if (value</a:t>
            </a:r>
            <a:r>
              <a:rPr lang="en-US" sz="2800" dirty="0"/>
              <a:t> </a:t>
            </a:r>
            <a:r>
              <a:rPr lang="en-US" sz="2800" baseline="30000" dirty="0"/>
              <a:t>== FREE) {</a:t>
            </a:r>
          </a:p>
          <a:p>
            <a:r>
              <a:rPr lang="en-US" sz="2800" baseline="30000" dirty="0"/>
              <a:t>      value = BUSY;</a:t>
            </a:r>
          </a:p>
          <a:p>
            <a:r>
              <a:rPr lang="da-DK" sz="2800" baseline="30000" dirty="0"/>
              <a:t>} </a:t>
            </a:r>
            <a:r>
              <a:rPr lang="da-DK" sz="2800" baseline="30000" dirty="0" err="1"/>
              <a:t>else</a:t>
            </a:r>
            <a:r>
              <a:rPr lang="da-DK" sz="2800" baseline="30000" dirty="0"/>
              <a:t> {</a:t>
            </a:r>
          </a:p>
          <a:p>
            <a:r>
              <a:rPr lang="da-DK" sz="2800" baseline="30000" dirty="0"/>
              <a:t>      </a:t>
            </a:r>
            <a:r>
              <a:rPr lang="da-DK" sz="2800" baseline="30000" dirty="0" err="1"/>
              <a:t>queue.</a:t>
            </a:r>
            <a:r>
              <a:rPr lang="da-DK" sz="2800" b="1" baseline="30000" dirty="0" err="1"/>
              <a:t>push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);</a:t>
            </a:r>
          </a:p>
          <a:p>
            <a:r>
              <a:rPr lang="da-DK" sz="2800" baseline="30000" dirty="0"/>
              <a:t>      </a:t>
            </a:r>
            <a:r>
              <a:rPr lang="da-DK" sz="2800" b="1" baseline="30000" dirty="0" err="1"/>
              <a:t>swapcontext</a:t>
            </a:r>
            <a:r>
              <a:rPr lang="da-DK" sz="2800" baseline="30000" dirty="0"/>
              <a:t>(&amp;</a:t>
            </a:r>
            <a:r>
              <a:rPr lang="da-DK" sz="2800" baseline="30000" dirty="0" err="1"/>
              <a:t>current_thread</a:t>
            </a:r>
            <a:r>
              <a:rPr lang="da-DK" sz="2800" baseline="30000" dirty="0"/>
              <a:t>-&gt;</a:t>
            </a:r>
            <a:r>
              <a:rPr lang="da-DK" sz="2800" baseline="30000" dirty="0" err="1"/>
              <a:t>ucontext</a:t>
            </a:r>
            <a:r>
              <a:rPr lang="da-DK" sz="2800" baseline="30000" dirty="0"/>
              <a:t>,</a:t>
            </a:r>
          </a:p>
          <a:p>
            <a:r>
              <a:rPr lang="en-US" sz="2800" baseline="30000" dirty="0"/>
              <a:t>                &amp;</a:t>
            </a:r>
            <a:r>
              <a:rPr lang="en-US" sz="2800" baseline="30000" dirty="0" err="1"/>
              <a:t>next_thread</a:t>
            </a:r>
            <a:r>
              <a:rPr lang="en-US" sz="2800" baseline="30000" dirty="0"/>
              <a:t>-&gt;</a:t>
            </a:r>
            <a:r>
              <a:rPr lang="en-US" sz="2800" baseline="30000" dirty="0" err="1"/>
              <a:t>ucontext</a:t>
            </a:r>
            <a:r>
              <a:rPr lang="en-US" sz="2800" baseline="30000" dirty="0"/>
              <a:t>));</a:t>
            </a:r>
          </a:p>
          <a:p>
            <a:r>
              <a:rPr lang="en-US" sz="2800" baseline="30000" dirty="0"/>
              <a:t>}</a:t>
            </a:r>
          </a:p>
          <a:p>
            <a:r>
              <a:rPr lang="en-US" sz="2800" b="1" baseline="30000" dirty="0"/>
              <a:t>enable interrupts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1734" y="3493580"/>
            <a:ext cx="3601766" cy="306750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endParaRPr lang="en-US" sz="2400" baseline="30000" dirty="0"/>
          </a:p>
          <a:p>
            <a:r>
              <a:rPr lang="tr-TR" sz="2800" b="1" baseline="30000" dirty="0" err="1"/>
              <a:t>unlock</a:t>
            </a:r>
            <a:r>
              <a:rPr lang="tr-TR" sz="2800" baseline="30000" dirty="0"/>
              <a:t> ()</a:t>
            </a:r>
          </a:p>
          <a:p>
            <a:r>
              <a:rPr lang="tr-TR" sz="2800" b="1" baseline="30000" dirty="0" err="1"/>
              <a:t>disable</a:t>
            </a:r>
            <a:r>
              <a:rPr lang="tr-TR" sz="2800" b="1" baseline="30000" dirty="0"/>
              <a:t> </a:t>
            </a:r>
            <a:r>
              <a:rPr lang="tr-TR" sz="2800" b="1" baseline="30000" dirty="0" err="1"/>
              <a:t>interrupts</a:t>
            </a:r>
            <a:endParaRPr lang="tr-TR" sz="2800" b="1" baseline="30000" dirty="0"/>
          </a:p>
          <a:p>
            <a:r>
              <a:rPr lang="tr-TR" sz="2800" baseline="30000" dirty="0" err="1"/>
              <a:t>value</a:t>
            </a:r>
            <a:r>
              <a:rPr lang="tr-TR" sz="2800" baseline="30000" dirty="0"/>
              <a:t> = FREE</a:t>
            </a:r>
          </a:p>
          <a:p>
            <a:r>
              <a:rPr lang="tr-TR" sz="2800" baseline="30000" dirty="0" err="1"/>
              <a:t>if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thread</a:t>
            </a:r>
            <a:r>
              <a:rPr lang="tr-TR" sz="2800" baseline="30000" dirty="0"/>
              <a:t> is </a:t>
            </a:r>
            <a:r>
              <a:rPr lang="tr-TR" sz="2800" baseline="30000" dirty="0" err="1"/>
              <a:t>waiting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for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lock</a:t>
            </a:r>
            <a:r>
              <a:rPr lang="tr-TR" sz="2800" baseline="30000" dirty="0"/>
              <a:t> {</a:t>
            </a:r>
          </a:p>
          <a:p>
            <a:r>
              <a:rPr lang="tr-TR" sz="2800" baseline="30000" dirty="0"/>
              <a:t>       t = </a:t>
            </a:r>
            <a:r>
              <a:rPr lang="tr-TR" sz="2800" baseline="30000" dirty="0" err="1"/>
              <a:t>queue.</a:t>
            </a:r>
            <a:r>
              <a:rPr lang="tr-TR" sz="2800" b="1" baseline="30000" dirty="0" err="1"/>
              <a:t>pop</a:t>
            </a:r>
            <a:r>
              <a:rPr lang="tr-TR" sz="2800" baseline="30000" dirty="0"/>
              <a:t>();</a:t>
            </a:r>
          </a:p>
          <a:p>
            <a:r>
              <a:rPr lang="tr-TR" sz="2800" baseline="30000" dirty="0"/>
              <a:t> </a:t>
            </a:r>
            <a:r>
              <a:rPr lang="tr-TR" sz="2800" dirty="0"/>
              <a:t>    </a:t>
            </a:r>
            <a:r>
              <a:rPr lang="tr-TR" sz="2800" baseline="30000" dirty="0"/>
              <a:t>put t on </a:t>
            </a:r>
            <a:r>
              <a:rPr lang="tr-TR" sz="2800" baseline="30000" dirty="0" err="1"/>
              <a:t>ready</a:t>
            </a:r>
            <a:r>
              <a:rPr lang="tr-TR" sz="2800" baseline="30000" dirty="0"/>
              <a:t> </a:t>
            </a:r>
            <a:r>
              <a:rPr lang="tr-TR" sz="2800" baseline="30000" dirty="0" err="1"/>
              <a:t>queue</a:t>
            </a:r>
            <a:endParaRPr lang="tr-TR" sz="2800" baseline="30000" dirty="0"/>
          </a:p>
          <a:p>
            <a:r>
              <a:rPr lang="tr-TR" sz="2800" baseline="30000" dirty="0"/>
              <a:t>       </a:t>
            </a:r>
            <a:r>
              <a:rPr lang="tr-TR" sz="2800" baseline="30000" dirty="0" err="1"/>
              <a:t>value</a:t>
            </a:r>
            <a:r>
              <a:rPr lang="tr-TR" sz="2800" baseline="30000" dirty="0"/>
              <a:t> = BUSY;</a:t>
            </a:r>
          </a:p>
          <a:p>
            <a:r>
              <a:rPr lang="tr-TR" sz="2800" baseline="30000" dirty="0"/>
              <a:t> }</a:t>
            </a:r>
          </a:p>
          <a:p>
            <a:r>
              <a:rPr lang="tr-TR" sz="2800" b="1" baseline="30000" dirty="0"/>
              <a:t> </a:t>
            </a:r>
            <a:r>
              <a:rPr lang="tr-TR" sz="2800" b="1" baseline="30000" dirty="0" err="1"/>
              <a:t>enable</a:t>
            </a:r>
            <a:r>
              <a:rPr lang="tr-TR" sz="2800" b="1" baseline="30000" dirty="0"/>
              <a:t> </a:t>
            </a:r>
            <a:r>
              <a:rPr lang="tr-TR" sz="2800" b="1" baseline="30000" dirty="0" err="1"/>
              <a:t>interrupts</a:t>
            </a:r>
            <a:endParaRPr lang="tr-TR" sz="2800" b="1" baseline="30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50787" y="-18550"/>
            <a:ext cx="3538682" cy="1554163"/>
          </a:xfrm>
        </p:spPr>
        <p:txBody>
          <a:bodyPr/>
          <a:lstStyle/>
          <a:p>
            <a:r>
              <a:rPr lang="en-US" sz="3200" dirty="0"/>
              <a:t>Implementing</a:t>
            </a:r>
            <a:br>
              <a:rPr lang="en-US" sz="3200" dirty="0"/>
            </a:br>
            <a:r>
              <a:rPr lang="en-US" sz="3200" dirty="0"/>
              <a:t>locks: atomicity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93532" y="3673912"/>
            <a:ext cx="4676688" cy="286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We’re safe with interrupts disabled.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Iff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there is only one core.)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Note: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this is an emulation: we can’t “really” disable interrupts in user mode.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Take care to enable them again! 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Disable only when necessary, and only deep inside your thread library.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262885" y="2033756"/>
            <a:ext cx="3637532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Disabling interrupts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prevents any preemption: no other thread can run. (Unless there is another core!)</a:t>
            </a:r>
          </a:p>
        </p:txBody>
      </p:sp>
    </p:spTree>
    <p:extLst>
      <p:ext uri="{BB962C8B-B14F-4D97-AF65-F5344CB8AC3E}">
        <p14:creationId xmlns:p14="http://schemas.microsoft.com/office/powerpoint/2010/main" val="3850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47056</TotalTime>
  <Words>1711</Words>
  <Application>Microsoft Office PowerPoint</Application>
  <PresentationFormat>On-screen Show (4:3)</PresentationFormat>
  <Paragraphs>265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Courier New</vt:lpstr>
      <vt:lpstr>Arial</vt:lpstr>
      <vt:lpstr>Lucida Sans Unicode</vt:lpstr>
      <vt:lpstr>Gill Sans MT</vt:lpstr>
      <vt:lpstr>Times New Roman</vt:lpstr>
      <vt:lpstr>Calibri</vt:lpstr>
      <vt:lpstr>Helvetica Neue Light</vt:lpstr>
      <vt:lpstr>Default Design</vt:lpstr>
      <vt:lpstr>1_Default Design</vt:lpstr>
      <vt:lpstr>2_Default Design</vt:lpstr>
      <vt:lpstr>1_template</vt:lpstr>
      <vt:lpstr>15_Default Design</vt:lpstr>
      <vt:lpstr>2_Office Theme</vt:lpstr>
      <vt:lpstr>PowerPoint Presentation</vt:lpstr>
      <vt:lpstr>Project 1t</vt:lpstr>
      <vt:lpstr>Implementing Locks</vt:lpstr>
      <vt:lpstr>Implementing Locks: blocking</vt:lpstr>
      <vt:lpstr>Implementing locks: handoff</vt:lpstr>
      <vt:lpstr>Handing off a lock</vt:lpstr>
      <vt:lpstr>Implementing locks</vt:lpstr>
      <vt:lpstr>Timer interrupts enable timeslicing</vt:lpstr>
      <vt:lpstr>Implementing locks: atomicity</vt:lpstr>
      <vt:lpstr>Break on through to the other side</vt:lpstr>
      <vt:lpstr>A rough idea: core and driver analogy</vt:lpstr>
      <vt:lpstr>Some ready threads and their stacks</vt:lpstr>
      <vt:lpstr>A rough idea</vt:lpstr>
      <vt:lpstr>PowerPoint Presentation</vt:lpstr>
      <vt:lpstr>thread_create</vt:lpstr>
      <vt:lpstr>Interrupts and returning to switch</vt:lpstr>
      <vt:lpstr>Why use locks?</vt:lpstr>
      <vt:lpstr>Summary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Hewner, Mike</cp:lastModifiedBy>
  <cp:revision>183</cp:revision>
  <cp:lastPrinted>2019-09-26T22:07:14Z</cp:lastPrinted>
  <dcterms:created xsi:type="dcterms:W3CDTF">2015-01-09T14:09:45Z</dcterms:created>
  <dcterms:modified xsi:type="dcterms:W3CDTF">2020-08-23T17:19:06Z</dcterms:modified>
</cp:coreProperties>
</file>