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22" r:id="rId1"/>
    <p:sldMasterId id="2147484212" r:id="rId2"/>
    <p:sldMasterId id="2147484283" r:id="rId3"/>
  </p:sldMasterIdLst>
  <p:notesMasterIdLst>
    <p:notesMasterId r:id="rId15"/>
  </p:notesMasterIdLst>
  <p:sldIdLst>
    <p:sldId id="492" r:id="rId4"/>
    <p:sldId id="756" r:id="rId5"/>
    <p:sldId id="833" r:id="rId6"/>
    <p:sldId id="757" r:id="rId7"/>
    <p:sldId id="834" r:id="rId8"/>
    <p:sldId id="761" r:id="rId9"/>
    <p:sldId id="762" r:id="rId10"/>
    <p:sldId id="763" r:id="rId11"/>
    <p:sldId id="772" r:id="rId12"/>
    <p:sldId id="835" r:id="rId13"/>
    <p:sldId id="836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Lucida Sans Unicode" panose="020B0602030504020204" pitchFamily="3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6"/>
    <p:restoredTop sz="93276" autoAdjust="0"/>
  </p:normalViewPr>
  <p:slideViewPr>
    <p:cSldViewPr snapToGrid="0" snapToObjects="1">
      <p:cViewPr varScale="1">
        <p:scale>
          <a:sx n="75" d="100"/>
          <a:sy n="75" d="100"/>
        </p:scale>
        <p:origin x="9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-1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091AFFC5-4B3D-4302-921E-75E097EDA30C}"/>
    <pc:docChg chg="custSel modSld">
      <pc:chgData name="Hewner, Mike" userId="7f3f83dd-6dfb-4127-a87f-c1714bd4fac9" providerId="ADAL" clId="{091AFFC5-4B3D-4302-921E-75E097EDA30C}" dt="2020-08-21T17:22:18.761" v="153" actId="14"/>
      <pc:docMkLst>
        <pc:docMk/>
      </pc:docMkLst>
      <pc:sldChg chg="modSp mod">
        <pc:chgData name="Hewner, Mike" userId="7f3f83dd-6dfb-4127-a87f-c1714bd4fac9" providerId="ADAL" clId="{091AFFC5-4B3D-4302-921E-75E097EDA30C}" dt="2020-08-21T17:21:17.221" v="84" actId="1076"/>
        <pc:sldMkLst>
          <pc:docMk/>
          <pc:sldMk cId="3576382164" sldId="492"/>
        </pc:sldMkLst>
        <pc:spChg chg="mod">
          <ac:chgData name="Hewner, Mike" userId="7f3f83dd-6dfb-4127-a87f-c1714bd4fac9" providerId="ADAL" clId="{091AFFC5-4B3D-4302-921E-75E097EDA30C}" dt="2020-08-21T17:21:17.221" v="84" actId="1076"/>
          <ac:spMkLst>
            <pc:docMk/>
            <pc:sldMk cId="3576382164" sldId="492"/>
            <ac:spMk id="165889" creationId="{00000000-0000-0000-0000-000000000000}"/>
          </ac:spMkLst>
        </pc:spChg>
        <pc:spChg chg="mod">
          <ac:chgData name="Hewner, Mike" userId="7f3f83dd-6dfb-4127-a87f-c1714bd4fac9" providerId="ADAL" clId="{091AFFC5-4B3D-4302-921E-75E097EDA30C}" dt="2020-08-21T17:20:58.886" v="81" actId="20577"/>
          <ac:spMkLst>
            <pc:docMk/>
            <pc:sldMk cId="3576382164" sldId="492"/>
            <ac:spMk id="165890" creationId="{00000000-0000-0000-0000-000000000000}"/>
          </ac:spMkLst>
        </pc:spChg>
      </pc:sldChg>
      <pc:sldChg chg="modSp mod">
        <pc:chgData name="Hewner, Mike" userId="7f3f83dd-6dfb-4127-a87f-c1714bd4fac9" providerId="ADAL" clId="{091AFFC5-4B3D-4302-921E-75E097EDA30C}" dt="2020-08-21T17:22:18.761" v="153" actId="14"/>
        <pc:sldMkLst>
          <pc:docMk/>
          <pc:sldMk cId="4128097112" sldId="756"/>
        </pc:sldMkLst>
        <pc:spChg chg="mod">
          <ac:chgData name="Hewner, Mike" userId="7f3f83dd-6dfb-4127-a87f-c1714bd4fac9" providerId="ADAL" clId="{091AFFC5-4B3D-4302-921E-75E097EDA30C}" dt="2020-08-21T17:22:18.761" v="153" actId="14"/>
          <ac:spMkLst>
            <pc:docMk/>
            <pc:sldMk cId="4128097112" sldId="756"/>
            <ac:spMk id="2" creationId="{328BCE32-C76B-417A-B4B2-A04E63F7D7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61351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4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840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2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38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61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77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365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889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95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4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charset="0"/>
                <a:cs typeface="ＭＳ Ｐゴシック" charset="0"/>
              </a:rPr>
              <a:pPr/>
              <a:t>8/21/2020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charset="0"/>
                <a:cs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898650" y="1450311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Implementing Primitives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(using interrupt disables)</a:t>
            </a:r>
            <a:endParaRPr lang="en-US" b="1" dirty="0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 &amp; Michael Hewner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04806"/>
            <a:ext cx="1612900" cy="20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F85-7973-43CC-9ABC-E985DA27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736725"/>
          </a:xfrm>
        </p:spPr>
        <p:txBody>
          <a:bodyPr/>
          <a:lstStyle/>
          <a:p>
            <a:r>
              <a:rPr lang="en-US" dirty="0"/>
              <a:t>What are the problems with spinlocks?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D7BB-2172-4146-8A77-AD0F467F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they </a:t>
            </a:r>
            <a:r>
              <a:rPr lang="en-US" i="1" dirty="0"/>
              <a:t>busy wait</a:t>
            </a:r>
            <a:r>
              <a:rPr lang="en-US" dirty="0"/>
              <a:t> – consume CPU resources when blocked</a:t>
            </a:r>
          </a:p>
          <a:p>
            <a:pPr lvl="1"/>
            <a:r>
              <a:rPr lang="en-US" dirty="0"/>
              <a:t>Not bad if held for just a few instructions</a:t>
            </a:r>
          </a:p>
          <a:p>
            <a:pPr lvl="1"/>
            <a:r>
              <a:rPr lang="en-US" dirty="0"/>
              <a:t>Very bad if held waiting on something slow</a:t>
            </a:r>
          </a:p>
          <a:p>
            <a:r>
              <a:rPr lang="en-US" dirty="0"/>
              <a:t>They are also not fair</a:t>
            </a:r>
          </a:p>
          <a:p>
            <a:pPr lvl="1"/>
            <a:r>
              <a:rPr lang="en-US" dirty="0"/>
              <a:t>Nothing ensures that a process that has been waiting for a long time will eventually get it (i.e. a random threads goes next, there’s not a queue of threads)</a:t>
            </a:r>
          </a:p>
          <a:p>
            <a:r>
              <a:rPr lang="en-US" dirty="0"/>
              <a:t>But once we have some viable primitive, we can build more complex ones</a:t>
            </a:r>
          </a:p>
        </p:txBody>
      </p:sp>
    </p:spTree>
    <p:extLst>
      <p:ext uri="{BB962C8B-B14F-4D97-AF65-F5344CB8AC3E}">
        <p14:creationId xmlns:p14="http://schemas.microsoft.com/office/powerpoint/2010/main" val="114196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9B14-D03F-412B-9CF1-6D5C0EE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BEFF-500E-433C-A22B-92147919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memory to build synchronization primitives</a:t>
            </a:r>
          </a:p>
          <a:p>
            <a:r>
              <a:rPr lang="en-US" dirty="0"/>
              <a:t>IF we have instructions that are atomic (modern CPUs support this)</a:t>
            </a:r>
          </a:p>
          <a:p>
            <a:r>
              <a:rPr lang="en-US" dirty="0"/>
              <a:t>Its nice if you can remember the approximate implementation of a spinlock</a:t>
            </a:r>
          </a:p>
          <a:p>
            <a:r>
              <a:rPr lang="en-US" dirty="0"/>
              <a:t>But do good synchronization work in </a:t>
            </a:r>
            <a:r>
              <a:rPr lang="en-US" dirty="0" err="1"/>
              <a:t>userspace</a:t>
            </a:r>
            <a:r>
              <a:rPr lang="en-US" dirty="0"/>
              <a:t> we want better primitives (that we will build with spinlocks)</a:t>
            </a:r>
          </a:p>
        </p:txBody>
      </p:sp>
    </p:spTree>
    <p:extLst>
      <p:ext uri="{BB962C8B-B14F-4D97-AF65-F5344CB8AC3E}">
        <p14:creationId xmlns:p14="http://schemas.microsoft.com/office/powerpoint/2010/main" val="14888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-212725"/>
            <a:ext cx="8226425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build concurrency primitives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BCE32-C76B-417A-B4B2-A04E63F7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some other concurrency primitive, we can use that…but let’s assume we don’t</a:t>
            </a:r>
          </a:p>
          <a:p>
            <a:r>
              <a:rPr lang="en-US" dirty="0"/>
              <a:t>If we can disable interrupts, that can work</a:t>
            </a:r>
          </a:p>
          <a:p>
            <a:pPr lvl="1"/>
            <a:r>
              <a:rPr lang="en-US" dirty="0"/>
              <a:t>With OS managed threads we don’t really have that option (because interrupts are based on the timer interrupt)</a:t>
            </a:r>
          </a:p>
          <a:p>
            <a:pPr lvl="1"/>
            <a:r>
              <a:rPr lang="en-US" dirty="0"/>
              <a:t>In the kernel we don’t have that option because we can only disable interrupts on 1 CPU but others might still be </a:t>
            </a:r>
            <a:r>
              <a:rPr lang="en-US"/>
              <a:t>executing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Spinlock: a first try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57200" y="1865313"/>
            <a:ext cx="45847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 = 0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lock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while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(s ==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	{};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ASSERT (s == 0);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s 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unlock 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ASSERT(s == 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s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29200" y="371475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Busy-wait until lock is free.</a:t>
            </a:r>
          </a:p>
        </p:txBody>
      </p:sp>
      <p:cxnSp>
        <p:nvCxnSpPr>
          <p:cNvPr id="12292" name="Straight Connector 5"/>
          <p:cNvCxnSpPr>
            <a:cxnSpLocks noChangeShapeType="1"/>
            <a:stCxn id="12" idx="1"/>
          </p:cNvCxnSpPr>
          <p:nvPr/>
        </p:nvCxnSpPr>
        <p:spPr bwMode="auto">
          <a:xfrm flipH="1" flipV="1">
            <a:off x="3048000" y="3276600"/>
            <a:ext cx="1981200" cy="638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29200" y="310515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Global spinlock variable</a:t>
            </a:r>
          </a:p>
        </p:txBody>
      </p:sp>
      <p:cxnSp>
        <p:nvCxnSpPr>
          <p:cNvPr id="12294" name="Straight Connector 5"/>
          <p:cNvCxnSpPr>
            <a:cxnSpLocks noChangeShapeType="1"/>
            <a:stCxn id="11" idx="1"/>
          </p:cNvCxnSpPr>
          <p:nvPr/>
        </p:nvCxnSpPr>
        <p:spPr bwMode="auto">
          <a:xfrm flipH="1" flipV="1">
            <a:off x="1905000" y="2133600"/>
            <a:ext cx="3124200" cy="1171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114800" y="1676400"/>
            <a:ext cx="495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Spinlocks provide mutual exclusion among cores without blocking.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114800" y="4648200"/>
            <a:ext cx="4495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Spinlocks are useful for lightly contended critical sections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where there is no risk that a thread is preempted while it is holding the lock, i.e., in the lowest levels of the kernel.</a:t>
            </a:r>
            <a:endParaRPr lang="en-US" sz="2000" b="1" dirty="0">
              <a:solidFill>
                <a:srgbClr val="003367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Spinlock: what went wrong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45847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 = 0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lock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while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(s ==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	{};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s 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unlock 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	s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29200" y="1679575"/>
            <a:ext cx="388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Race to acquire.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Two (or more) cores see s == 0.</a:t>
            </a:r>
          </a:p>
        </p:txBody>
      </p:sp>
      <p:cxnSp>
        <p:nvCxnSpPr>
          <p:cNvPr id="13316" name="Straight Connector 5"/>
          <p:cNvCxnSpPr>
            <a:cxnSpLocks noChangeShapeType="1"/>
          </p:cNvCxnSpPr>
          <p:nvPr/>
        </p:nvCxnSpPr>
        <p:spPr bwMode="auto">
          <a:xfrm flipH="1">
            <a:off x="2971800" y="2157413"/>
            <a:ext cx="2057400" cy="89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40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3807D-9059-4B84-B1B3-41EF803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atomic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30229-F1D8-4EEC-8956-FED4340C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single core, it is possible to use loads/stores to carefully synchronize multiple threads (see Peterson’s algorithm)</a:t>
            </a:r>
          </a:p>
          <a:p>
            <a:r>
              <a:rPr lang="en-US" dirty="0"/>
              <a:t>On multi CPU systems, things like memory access reordering make even these things break</a:t>
            </a:r>
          </a:p>
          <a:p>
            <a:r>
              <a:rPr lang="en-US" dirty="0"/>
              <a:t>We need special CPU help – special instructions designed for building concurrency primitives</a:t>
            </a:r>
          </a:p>
        </p:txBody>
      </p:sp>
    </p:spTree>
    <p:extLst>
      <p:ext uri="{BB962C8B-B14F-4D97-AF65-F5344CB8AC3E}">
        <p14:creationId xmlns:p14="http://schemas.microsoft.com/office/powerpoint/2010/main" val="6015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read-modify-write instructions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Modern processor architectures</a:t>
            </a:r>
            <a:endParaRPr lang="en-US" dirty="0"/>
          </a:p>
          <a:p>
            <a:pPr lvl="1"/>
            <a:r>
              <a:rPr lang="en-US" sz="2800" dirty="0"/>
              <a:t>Provide an </a:t>
            </a:r>
            <a:r>
              <a:rPr lang="en-US" sz="2800" dirty="0">
                <a:solidFill>
                  <a:schemeClr val="accent1"/>
                </a:solidFill>
              </a:rPr>
              <a:t>atomic read-modify-write instruction</a:t>
            </a:r>
          </a:p>
          <a:p>
            <a:r>
              <a:rPr lang="en-US" sz="3200" dirty="0"/>
              <a:t>Atomically</a:t>
            </a:r>
          </a:p>
          <a:p>
            <a:pPr lvl="1"/>
            <a:r>
              <a:rPr lang="en-US" sz="2800" dirty="0"/>
              <a:t>Read value from memory into register</a:t>
            </a:r>
          </a:p>
          <a:p>
            <a:pPr lvl="1"/>
            <a:r>
              <a:rPr lang="en-US" sz="2800" dirty="0"/>
              <a:t>Write new value to memory</a:t>
            </a:r>
          </a:p>
          <a:p>
            <a:r>
              <a:rPr lang="en-US" sz="3200" dirty="0"/>
              <a:t>Implementation details</a:t>
            </a:r>
          </a:p>
          <a:p>
            <a:pPr lvl="1"/>
            <a:r>
              <a:rPr lang="en-US" sz="2800" dirty="0"/>
              <a:t>Lock memory location at the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6509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test&amp;set</a:t>
            </a:r>
            <a:endParaRPr lang="en-US" dirty="0"/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876800" y="1716088"/>
            <a:ext cx="3200400" cy="2246312"/>
          </a:xfrm>
          <a:prstGeom prst="rect">
            <a:avLst/>
          </a:prstGeom>
          <a:noFill/>
          <a:ln w="5715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test&amp;set (X) {</a:t>
            </a:r>
            <a:endParaRPr lang="en-US" sz="2400">
              <a:solidFill>
                <a:srgbClr val="4F81BD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tmp = 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X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return (tmp)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8132" name="Rectangle 6"/>
          <p:cNvSpPr txBox="1">
            <a:spLocks noChangeArrowheads="1"/>
          </p:cNvSpPr>
          <p:nvPr/>
        </p:nvSpPr>
        <p:spPr bwMode="auto">
          <a:xfrm>
            <a:off x="1447800" y="2554288"/>
            <a:ext cx="327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Set: sets location to 1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4724400" y="3087688"/>
            <a:ext cx="457200" cy="40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8134" name="TextBox 8"/>
          <p:cNvSpPr txBox="1">
            <a:spLocks noChangeArrowheads="1"/>
          </p:cNvSpPr>
          <p:nvPr/>
        </p:nvSpPr>
        <p:spPr bwMode="auto">
          <a:xfrm>
            <a:off x="1447800" y="3011488"/>
            <a:ext cx="327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Test: returns old value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4724400" y="2630488"/>
            <a:ext cx="457200" cy="40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2800" dirty="0"/>
          </a:p>
          <a:p>
            <a:r>
              <a:rPr lang="en-US" sz="2800" dirty="0"/>
              <a:t>Atomically!</a:t>
            </a:r>
          </a:p>
        </p:txBody>
      </p:sp>
    </p:spTree>
    <p:extLst>
      <p:ext uri="{BB962C8B-B14F-4D97-AF65-F5344CB8AC3E}">
        <p14:creationId xmlns:p14="http://schemas.microsoft.com/office/powerpoint/2010/main" val="390461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Use test&amp;set</a:t>
            </a:r>
            <a:endParaRPr lang="en-US"/>
          </a:p>
          <a:p>
            <a:r>
              <a:rPr lang="en-US" sz="3200"/>
              <a:t>Initially, value = 0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095625"/>
            <a:ext cx="5410200" cy="1323975"/>
          </a:xfrm>
          <a:prstGeom prst="rect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lock () {</a:t>
            </a:r>
            <a:endParaRPr lang="en-US" sz="2400" dirty="0">
              <a:solidFill>
                <a:srgbClr val="4F81BD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while (</a:t>
            </a:r>
            <a:r>
              <a:rPr lang="en-US" sz="2000" b="1" dirty="0" err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test&amp;set(value</a:t>
            </a:r>
            <a:r>
              <a:rPr lang="en-US" sz="20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) == 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3084513"/>
            <a:ext cx="1981200" cy="1016000"/>
          </a:xfrm>
          <a:prstGeom prst="rect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unlock () {</a:t>
            </a:r>
            <a:endParaRPr lang="en-US" sz="2400">
              <a:solidFill>
                <a:srgbClr val="4F81BD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value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029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What happens if value = 1?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54864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What happens if value = 0?</a:t>
            </a:r>
          </a:p>
        </p:txBody>
      </p:sp>
    </p:spTree>
    <p:extLst>
      <p:ext uri="{BB962C8B-B14F-4D97-AF65-F5344CB8AC3E}">
        <p14:creationId xmlns:p14="http://schemas.microsoft.com/office/powerpoint/2010/main" val="3234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Spinlocks in the kernel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We have basic mutual exclusion that is very useful inside the kernel, e.g., for access to thread queues.</a:t>
            </a:r>
          </a:p>
          <a:p>
            <a:pPr lvl="1"/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Spinlocks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based on atomic instructions.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Can synchronize access to sleep/ready queues used to implement higher-level synchronization objects.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You generally need to disable interrupts on the CPU in conjunction with spinlocks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Spinlocks are only used in the kernel – for user space we have higher level primitives (e.g. mutex)</a:t>
            </a:r>
          </a:p>
        </p:txBody>
      </p:sp>
    </p:spTree>
    <p:extLst>
      <p:ext uri="{BB962C8B-B14F-4D97-AF65-F5344CB8AC3E}">
        <p14:creationId xmlns:p14="http://schemas.microsoft.com/office/powerpoint/2010/main" val="185267051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58038</TotalTime>
  <Words>657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 Light</vt:lpstr>
      <vt:lpstr>Gill Sans MT</vt:lpstr>
      <vt:lpstr>Times New Roman</vt:lpstr>
      <vt:lpstr>Lucida Sans Unicode</vt:lpstr>
      <vt:lpstr>Courier New</vt:lpstr>
      <vt:lpstr>Calibri</vt:lpstr>
      <vt:lpstr>Arial</vt:lpstr>
      <vt:lpstr>1_Default Design</vt:lpstr>
      <vt:lpstr>15_Default Design</vt:lpstr>
      <vt:lpstr>1_Office Theme</vt:lpstr>
      <vt:lpstr>PowerPoint Presentation</vt:lpstr>
      <vt:lpstr>How to build concurrency primitives</vt:lpstr>
      <vt:lpstr>Spinlock: a first try</vt:lpstr>
      <vt:lpstr>Spinlock: what went wrong</vt:lpstr>
      <vt:lpstr>The need for atomic instructions</vt:lpstr>
      <vt:lpstr>Using read-modify-write instructions</vt:lpstr>
      <vt:lpstr>Example: test&amp;set</vt:lpstr>
      <vt:lpstr>Spinlock implementation</vt:lpstr>
      <vt:lpstr>Spinlocks in the kernel</vt:lpstr>
      <vt:lpstr>What are the problems with spinlocks?</vt:lpstr>
      <vt:lpstr>Summary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Hewner, Mike</cp:lastModifiedBy>
  <cp:revision>240</cp:revision>
  <cp:lastPrinted>2018-09-26T19:05:09Z</cp:lastPrinted>
  <dcterms:created xsi:type="dcterms:W3CDTF">2015-01-09T14:09:45Z</dcterms:created>
  <dcterms:modified xsi:type="dcterms:W3CDTF">2020-08-21T17:22:42Z</dcterms:modified>
</cp:coreProperties>
</file>