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22" r:id="rId1"/>
    <p:sldMasterId id="2147484271" r:id="rId2"/>
  </p:sldMasterIdLst>
  <p:notesMasterIdLst>
    <p:notesMasterId r:id="rId17"/>
  </p:notesMasterIdLst>
  <p:sldIdLst>
    <p:sldId id="492" r:id="rId3"/>
    <p:sldId id="280" r:id="rId4"/>
    <p:sldId id="281" r:id="rId5"/>
    <p:sldId id="282" r:id="rId6"/>
    <p:sldId id="283" r:id="rId7"/>
    <p:sldId id="289" r:id="rId8"/>
    <p:sldId id="494" r:id="rId9"/>
    <p:sldId id="290" r:id="rId10"/>
    <p:sldId id="292" r:id="rId11"/>
    <p:sldId id="285" r:id="rId12"/>
    <p:sldId id="286" r:id="rId13"/>
    <p:sldId id="287" r:id="rId14"/>
    <p:sldId id="288" r:id="rId15"/>
    <p:sldId id="493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ill Sans MT" panose="020B0502020104020203" pitchFamily="34" charset="0"/>
      <p:regular r:id="rId22"/>
      <p:bold r:id="rId23"/>
      <p:italic r:id="rId24"/>
      <p:boldItalic r:id="rId25"/>
    </p:embeddedFont>
    <p:embeddedFont>
      <p:font typeface="Lucida Sans Unicode" panose="020B0602030504020204" pitchFamily="34" charset="0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6"/>
    <p:restoredTop sz="93276" autoAdjust="0"/>
  </p:normalViewPr>
  <p:slideViewPr>
    <p:cSldViewPr snapToGrid="0" snapToObjects="1">
      <p:cViewPr varScale="1">
        <p:scale>
          <a:sx n="75" d="100"/>
          <a:sy n="75" d="100"/>
        </p:scale>
        <p:origin x="9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-1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6791-563E-8E47-83A4-9E7CB0E579E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228-5C2A-004E-A23A-F2830DC3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5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4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 defTabSz="457200"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6060A10-C17A-0447-B88E-3579EBBD35F9}" type="slidenum">
              <a:rPr lang="en-US">
                <a:latin typeface="Calibri"/>
              </a:rPr>
              <a:pPr>
                <a:defRPr/>
              </a:pPr>
              <a:t>‹#›</a:t>
            </a:fld>
            <a:r>
              <a:rPr lang="en-US">
                <a:latin typeface="Calibri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53019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FA08A-5B16-464F-BA6A-775EF06C952C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06CFBC-E1BD-0F44-A8F5-1B43084CD433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3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threads-sem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greenteapress.com/semaphores/LittleBookOfSemaphores.pdf" TargetMode="External"/><Relationship Id="rId4" Type="http://schemas.openxmlformats.org/officeDocument/2006/relationships/hyperlink" Target="https://en.wikipedia.org/wiki/Producer%E2%80%93consumer_proble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</a:t>
            </a:r>
          </a:p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Semaphores</a:t>
            </a:r>
            <a:endParaRPr lang="en-US" b="1" dirty="0">
              <a:solidFill>
                <a:srgbClr val="161645"/>
              </a:solidFill>
              <a:latin typeface="Calibri" charset="0"/>
            </a:endParaRP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Michael Hewner</a:t>
            </a:r>
          </a:p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04806"/>
            <a:ext cx="1612900" cy="20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2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612E-1A6E-455F-9D82-AC92C99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Semaphore to solve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A9C7-07F2-4565-A36A-D8F463D5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Producer/Consumer (Bounded Buffer) Problem</a:t>
            </a:r>
          </a:p>
          <a:p>
            <a:r>
              <a:rPr lang="en-US" dirty="0"/>
              <a:t>Given a buffer with certain size,</a:t>
            </a:r>
          </a:p>
          <a:p>
            <a:pPr lvl="1"/>
            <a:r>
              <a:rPr lang="en-US" dirty="0"/>
              <a:t>Consumer(s) can consume item(s) with </a:t>
            </a:r>
            <a:r>
              <a:rPr lang="en-US" dirty="0">
                <a:solidFill>
                  <a:srgbClr val="C00000"/>
                </a:solidFill>
              </a:rPr>
              <a:t>get()</a:t>
            </a:r>
          </a:p>
          <a:p>
            <a:pPr lvl="1"/>
            <a:r>
              <a:rPr lang="en-US" dirty="0"/>
              <a:t>Producer(s) can fill item(s) with </a:t>
            </a:r>
            <a:r>
              <a:rPr lang="en-US" dirty="0">
                <a:solidFill>
                  <a:srgbClr val="C00000"/>
                </a:solidFill>
              </a:rPr>
              <a:t>put(value)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7E3DC-5A17-4753-8103-AC82E565BBBA}"/>
              </a:ext>
            </a:extLst>
          </p:cNvPr>
          <p:cNvSpPr/>
          <p:nvPr/>
        </p:nvSpPr>
        <p:spPr>
          <a:xfrm>
            <a:off x="679419" y="4578154"/>
            <a:ext cx="1529179" cy="7848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buffer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MAX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];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fill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use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3C12E-14A1-4E5E-9872-1BC6CB943FF1}"/>
              </a:ext>
            </a:extLst>
          </p:cNvPr>
          <p:cNvSpPr txBox="1"/>
          <p:nvPr/>
        </p:nvSpPr>
        <p:spPr>
          <a:xfrm>
            <a:off x="609231" y="4261642"/>
            <a:ext cx="1169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Initial: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5930B-119A-4198-8AD7-2F0B6C15A3AF}"/>
              </a:ext>
            </a:extLst>
          </p:cNvPr>
          <p:cNvSpPr/>
          <p:nvPr/>
        </p:nvSpPr>
        <p:spPr>
          <a:xfrm>
            <a:off x="2638888" y="4586096"/>
            <a:ext cx="2747639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put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(int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value)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buffer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fill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value;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fill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(fill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+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)%MAX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0F79E-81CA-4F17-A780-1B787293ECC8}"/>
              </a:ext>
            </a:extLst>
          </p:cNvPr>
          <p:cNvSpPr/>
          <p:nvPr/>
        </p:nvSpPr>
        <p:spPr>
          <a:xfrm>
            <a:off x="5688522" y="4589742"/>
            <a:ext cx="3147134" cy="14773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get()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buffer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[use];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(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+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)%MAX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return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3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A83D-0BDA-4C07-8F4F-2241BF25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A6F6-8EAC-4FBC-A8B9-A01829E0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6873"/>
            <a:ext cx="7886700" cy="3671888"/>
          </a:xfrm>
        </p:spPr>
        <p:txBody>
          <a:bodyPr/>
          <a:lstStyle/>
          <a:p>
            <a:r>
              <a:rPr lang="en-US" dirty="0"/>
              <a:t>Consumer(s) can consume item(s) when the buffer is </a:t>
            </a:r>
            <a:r>
              <a:rPr lang="en-US" dirty="0">
                <a:solidFill>
                  <a:srgbClr val="C00000"/>
                </a:solidFill>
              </a:rPr>
              <a:t>full &gt; 0</a:t>
            </a:r>
          </a:p>
          <a:p>
            <a:r>
              <a:rPr lang="en-US" dirty="0"/>
              <a:t>Producer(s) can fill item(s) when the buffer is </a:t>
            </a:r>
            <a:r>
              <a:rPr lang="en-US" dirty="0">
                <a:solidFill>
                  <a:srgbClr val="C00000"/>
                </a:solidFill>
              </a:rPr>
              <a:t>empty &gt; 0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B8884-8757-4D94-890E-8ED901F88905}"/>
              </a:ext>
            </a:extLst>
          </p:cNvPr>
          <p:cNvSpPr/>
          <p:nvPr/>
        </p:nvSpPr>
        <p:spPr>
          <a:xfrm>
            <a:off x="807867" y="4618477"/>
            <a:ext cx="2847512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producer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put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F0CB3-14CC-4E92-BDCE-7D3EDC767449}"/>
              </a:ext>
            </a:extLst>
          </p:cNvPr>
          <p:cNvSpPr/>
          <p:nvPr/>
        </p:nvSpPr>
        <p:spPr>
          <a:xfrm>
            <a:off x="4011044" y="4387644"/>
            <a:ext cx="2827538" cy="21698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consumer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while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!=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-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get();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>
                <a:solidFill>
                  <a:srgbClr val="388E3C"/>
                </a:solidFill>
                <a:latin typeface="Roboto Mono"/>
              </a:rPr>
              <a:t>"%d\n"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79877-B24C-49BD-BAE3-1CD713BAED55}"/>
              </a:ext>
            </a:extLst>
          </p:cNvPr>
          <p:cNvSpPr txBox="1"/>
          <p:nvPr/>
        </p:nvSpPr>
        <p:spPr>
          <a:xfrm>
            <a:off x="7017799" y="4033237"/>
            <a:ext cx="1318334" cy="415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100" dirty="0"/>
              <a:t>Problem?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82ED5-C1E7-4EC5-A80B-1B4EF276E492}"/>
              </a:ext>
            </a:extLst>
          </p:cNvPr>
          <p:cNvSpPr/>
          <p:nvPr/>
        </p:nvSpPr>
        <p:spPr>
          <a:xfrm>
            <a:off x="807867" y="3912559"/>
            <a:ext cx="2436921" cy="55399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MAX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9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E57D-6C31-4026-B38B-CC49E861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1EFF-2E18-4F89-B0E8-4361B4E1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0214"/>
            <a:ext cx="7886700" cy="3671888"/>
          </a:xfrm>
        </p:spPr>
        <p:txBody>
          <a:bodyPr/>
          <a:lstStyle/>
          <a:p>
            <a:r>
              <a:rPr lang="en-US" dirty="0"/>
              <a:t>Let’s use a lock to protect the buffer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D4D0F-9CFC-41C9-8186-4250772F3F8A}"/>
              </a:ext>
            </a:extLst>
          </p:cNvPr>
          <p:cNvSpPr/>
          <p:nvPr/>
        </p:nvSpPr>
        <p:spPr>
          <a:xfrm>
            <a:off x="457200" y="2694377"/>
            <a:ext cx="2506832" cy="30008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pt-BR" sz="1350" dirty="0">
                <a:solidFill>
                  <a:srgbClr val="37474F"/>
                </a:solidFill>
                <a:latin typeface="Roboto Mono"/>
              </a:rPr>
              <a:t>sem_init</a:t>
            </a:r>
            <a:r>
              <a:rPr lang="pt-BR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135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pt-BR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pt-BR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sz="135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pt-BR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pt-BR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sz="135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pt-BR" sz="1350" dirty="0">
                <a:solidFill>
                  <a:srgbClr val="3F51B5"/>
                </a:solidFill>
                <a:latin typeface="Roboto Mono"/>
              </a:rPr>
              <a:t>);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A4411-2DBC-487C-A0EB-C727B4C21160}"/>
              </a:ext>
            </a:extLst>
          </p:cNvPr>
          <p:cNvSpPr/>
          <p:nvPr/>
        </p:nvSpPr>
        <p:spPr>
          <a:xfrm>
            <a:off x="4361155" y="3434693"/>
            <a:ext cx="3932808" cy="26314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consumer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15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get();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15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>
                <a:solidFill>
                  <a:srgbClr val="388E3C"/>
                </a:solidFill>
                <a:latin typeface="Roboto Mono"/>
              </a:rPr>
              <a:t>"%d\n"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2C785-2157-4AB1-A1F1-F49AAADD3216}"/>
              </a:ext>
            </a:extLst>
          </p:cNvPr>
          <p:cNvSpPr/>
          <p:nvPr/>
        </p:nvSpPr>
        <p:spPr>
          <a:xfrm>
            <a:off x="457200" y="3434694"/>
            <a:ext cx="3721964" cy="240065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producer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15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put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15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8892E-C42E-49C3-AE19-D160756D6C1D}"/>
              </a:ext>
            </a:extLst>
          </p:cNvPr>
          <p:cNvSpPr txBox="1"/>
          <p:nvPr/>
        </p:nvSpPr>
        <p:spPr>
          <a:xfrm>
            <a:off x="6790431" y="2525114"/>
            <a:ext cx="1318334" cy="415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100" dirty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13694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818A-E3A8-4406-A93E-7F26520C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a working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2959-5833-4FAD-A13C-60E0FB3B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3481"/>
            <a:ext cx="7886700" cy="3671888"/>
          </a:xfrm>
        </p:spPr>
        <p:txBody>
          <a:bodyPr/>
          <a:lstStyle/>
          <a:p>
            <a:r>
              <a:rPr lang="en-US" dirty="0"/>
              <a:t>Avoid deadlock: swap the order of </a:t>
            </a:r>
            <a:r>
              <a:rPr lang="en-US" dirty="0">
                <a:solidFill>
                  <a:srgbClr val="C00000"/>
                </a:solidFill>
              </a:rPr>
              <a:t>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F40C4-EC76-4BF1-9823-569A8BF50F9B}"/>
              </a:ext>
            </a:extLst>
          </p:cNvPr>
          <p:cNvSpPr/>
          <p:nvPr/>
        </p:nvSpPr>
        <p:spPr>
          <a:xfrm>
            <a:off x="4432175" y="2617959"/>
            <a:ext cx="3932808" cy="26314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consumer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 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15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get();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15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 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>
                <a:solidFill>
                  <a:srgbClr val="388E3C"/>
                </a:solidFill>
                <a:latin typeface="Roboto Mono"/>
              </a:rPr>
              <a:t>"%d\n"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B15CD-73FD-4835-AA1B-430929C096B8}"/>
              </a:ext>
            </a:extLst>
          </p:cNvPr>
          <p:cNvSpPr/>
          <p:nvPr/>
        </p:nvSpPr>
        <p:spPr>
          <a:xfrm>
            <a:off x="528220" y="2617959"/>
            <a:ext cx="3721964" cy="240065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producer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 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</a:p>
          <a:p>
            <a:r>
              <a:rPr lang="en-US" sz="1500" dirty="0">
                <a:solidFill>
                  <a:srgbClr val="3F51B5"/>
                </a:solidFill>
                <a:latin typeface="Roboto Mono"/>
              </a:rPr>
              <a:t>              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15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put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15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</a:t>
            </a:r>
          </a:p>
          <a:p>
            <a:r>
              <a:rPr lang="en-US" sz="1500" dirty="0">
                <a:solidFill>
                  <a:srgbClr val="3F51B5"/>
                </a:solidFill>
                <a:latin typeface="Roboto Mono"/>
              </a:rPr>
              <a:t>	  </a:t>
            </a:r>
            <a:r>
              <a:rPr lang="en-US" sz="15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5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); 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500" dirty="0">
                <a:solidFill>
                  <a:srgbClr val="37474F"/>
                </a:solidFill>
                <a:latin typeface="Roboto Mono"/>
              </a:rPr>
            </a:br>
            <a:r>
              <a:rPr lang="en-US" sz="15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9921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3B59-1403-4201-910E-E5025E3C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6B52-90F8-45C7-A432-5AF5E9B4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If you can recall a bit about semaphores great</a:t>
            </a:r>
          </a:p>
          <a:p>
            <a:r>
              <a:rPr lang="en-US" b="0" dirty="0"/>
              <a:t>Many different primitives – some problems are easier/harder depending on the primitive you use</a:t>
            </a:r>
          </a:p>
          <a:p>
            <a:r>
              <a:rPr lang="en-US" b="0" dirty="0"/>
              <a:t>BUT no primitive is immune to deadlock and concurrency bugs</a:t>
            </a:r>
          </a:p>
          <a:p>
            <a:r>
              <a:rPr lang="en-US" b="0" dirty="0"/>
              <a:t>Making your code right is about creatively recombining your primitives correctly NOT finding the perfect primitive that makes your problem go away</a:t>
            </a:r>
          </a:p>
        </p:txBody>
      </p:sp>
    </p:spTree>
    <p:extLst>
      <p:ext uri="{BB962C8B-B14F-4D97-AF65-F5344CB8AC3E}">
        <p14:creationId xmlns:p14="http://schemas.microsoft.com/office/powerpoint/2010/main" val="53772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Outline</a:t>
            </a:r>
            <a:endParaRPr dirty="0"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How semaphores work &amp; practice</a:t>
            </a:r>
          </a:p>
          <a:p>
            <a:r>
              <a:rPr lang="en-US" dirty="0">
                <a:ea typeface="+mn-lt"/>
                <a:cs typeface="+mn-lt"/>
              </a:rPr>
              <a:t>Producer Consumer Problem with Semaphores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lvl="2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Materials: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http://pages.cs.wisc.edu/~remzi/OSTEP/threads-sema.pdf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https://en.wikipedia.org/wiki/Producer%E2%80%93consumer_problem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hlinkClick r:id="rId5"/>
              </a:rPr>
              <a:t>The Little Book of Semaphores - Green Tea Press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342900" lvl="1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67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EE4C-78DC-4980-8629-75A08041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Semaphore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20B3-DC87-4D9A-9A78-9CF21972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semaphore is an object with an </a:t>
            </a:r>
            <a:r>
              <a:rPr lang="en-US" dirty="0">
                <a:solidFill>
                  <a:schemeClr val="accent5"/>
                </a:solidFill>
              </a:rPr>
              <a:t>integer</a:t>
            </a:r>
            <a:r>
              <a:rPr lang="en-US" dirty="0"/>
              <a:t> value that we can manipulate with two </a:t>
            </a:r>
            <a:r>
              <a:rPr lang="en-US" dirty="0">
                <a:solidFill>
                  <a:schemeClr val="accent5"/>
                </a:solidFill>
              </a:rPr>
              <a:t>routines</a:t>
            </a:r>
            <a:r>
              <a:rPr lang="en-US" dirty="0"/>
              <a:t>; in the POSIX standard, these routines are </a:t>
            </a:r>
            <a:r>
              <a:rPr lang="en-US" dirty="0" err="1">
                <a:solidFill>
                  <a:srgbClr val="FF0000"/>
                </a:solidFill>
              </a:rPr>
              <a:t>sem_wait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sem_post</a:t>
            </a:r>
            <a:r>
              <a:rPr lang="en-US" dirty="0">
                <a:solidFill>
                  <a:srgbClr val="FF0000"/>
                </a:solidFill>
              </a:rPr>
              <a:t>():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4D3B32-1B39-404A-874F-C30303B70D3F}"/>
              </a:ext>
            </a:extLst>
          </p:cNvPr>
          <p:cNvSpPr/>
          <p:nvPr/>
        </p:nvSpPr>
        <p:spPr>
          <a:xfrm>
            <a:off x="1307238" y="3475608"/>
            <a:ext cx="223495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</a:t>
            </a:r>
            <a:r>
              <a:rPr lang="en-US" dirty="0" err="1">
                <a:solidFill>
                  <a:srgbClr val="3F51B5"/>
                </a:solidFill>
                <a:latin typeface="Roboto Mono"/>
              </a:rPr>
              <a:t>.value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--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if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</a:t>
            </a:r>
            <a:r>
              <a:rPr lang="en-US" dirty="0" err="1">
                <a:solidFill>
                  <a:srgbClr val="3F51B5"/>
                </a:solidFill>
                <a:latin typeface="Roboto Mono"/>
              </a:rPr>
              <a:t>.value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: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threads_waiting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()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  <a:p>
            <a:br>
              <a:rPr lang="en-US" sz="1350" dirty="0"/>
            </a:b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1B396-EEC8-4728-AC33-D2A3E1BD17DC}"/>
              </a:ext>
            </a:extLst>
          </p:cNvPr>
          <p:cNvSpPr/>
          <p:nvPr/>
        </p:nvSpPr>
        <p:spPr>
          <a:xfrm>
            <a:off x="4682971" y="3475608"/>
            <a:ext cx="2867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</a:t>
            </a:r>
            <a:r>
              <a:rPr lang="en-US" dirty="0" err="1">
                <a:solidFill>
                  <a:srgbClr val="3F51B5"/>
                </a:solidFill>
                <a:latin typeface="Roboto Mono"/>
              </a:rPr>
              <a:t>.value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++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if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threads_waiting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():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thread_wakeup_one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()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271C0-B329-43D1-AC5B-E4128B1BA061}"/>
              </a:ext>
            </a:extLst>
          </p:cNvPr>
          <p:cNvSpPr txBox="1"/>
          <p:nvPr/>
        </p:nvSpPr>
        <p:spPr>
          <a:xfrm>
            <a:off x="2843074" y="5102977"/>
            <a:ext cx="3262544" cy="5078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How to implement this? HINT: make the two functions act in an atomic manner. </a:t>
            </a:r>
          </a:p>
        </p:txBody>
      </p:sp>
    </p:spTree>
    <p:extLst>
      <p:ext uri="{BB962C8B-B14F-4D97-AF65-F5344CB8AC3E}">
        <p14:creationId xmlns:p14="http://schemas.microsoft.com/office/powerpoint/2010/main" val="36472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E65B-55AB-4E80-9813-CE27B94B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259E-D20B-4024-BA7D-698B8BC8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FAB7D-CFDB-4423-BD58-BB891D4E0AB2}"/>
              </a:ext>
            </a:extLst>
          </p:cNvPr>
          <p:cNvSpPr/>
          <p:nvPr/>
        </p:nvSpPr>
        <p:spPr>
          <a:xfrm>
            <a:off x="628650" y="2241369"/>
            <a:ext cx="8280092" cy="28623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1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 err="1">
                <a:solidFill>
                  <a:srgbClr val="9C27B0"/>
                </a:solidFill>
                <a:latin typeface="Roboto Mono"/>
              </a:rPr>
              <a:t>sem_t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m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100" dirty="0">
                <a:solidFill>
                  <a:srgbClr val="3F51B5"/>
                </a:solidFill>
                <a:latin typeface="Roboto Mono"/>
              </a:rPr>
            </a:br>
            <a:r>
              <a:rPr lang="en-US" sz="2100" dirty="0">
                <a:solidFill>
                  <a:srgbClr val="C53929"/>
                </a:solidFill>
                <a:latin typeface="Roboto Mono"/>
              </a:rPr>
              <a:t>2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X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);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>
                <a:solidFill>
                  <a:srgbClr val="D81B60"/>
                </a:solidFill>
                <a:latin typeface="Roboto Mono"/>
              </a:rPr>
              <a:t>// initialize semaphore to X</a:t>
            </a:r>
          </a:p>
          <a:p>
            <a:r>
              <a:rPr lang="en-US" sz="2100" dirty="0">
                <a:solidFill>
                  <a:srgbClr val="C53929"/>
                </a:solidFill>
                <a:latin typeface="Roboto Mono"/>
              </a:rPr>
              <a:t>3</a:t>
            </a:r>
            <a:br>
              <a:rPr lang="en-US" sz="2100" dirty="0">
                <a:solidFill>
                  <a:srgbClr val="C53929"/>
                </a:solidFill>
                <a:latin typeface="Roboto Mono"/>
              </a:rPr>
            </a:br>
            <a:r>
              <a:rPr lang="en-US" sz="2100" dirty="0">
                <a:solidFill>
                  <a:srgbClr val="C53929"/>
                </a:solidFill>
                <a:latin typeface="Roboto Mono"/>
              </a:rPr>
              <a:t>4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100" dirty="0">
                <a:solidFill>
                  <a:srgbClr val="3F51B5"/>
                </a:solidFill>
                <a:latin typeface="Roboto Mono"/>
              </a:rPr>
            </a:br>
            <a:r>
              <a:rPr lang="en-US" sz="2100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>
                <a:solidFill>
                  <a:srgbClr val="D81B60"/>
                </a:solidFill>
                <a:latin typeface="Roboto Mono"/>
              </a:rPr>
              <a:t>// critical section here</a:t>
            </a:r>
            <a:br>
              <a:rPr lang="en-US" sz="2100" dirty="0">
                <a:solidFill>
                  <a:srgbClr val="D81B60"/>
                </a:solidFill>
                <a:latin typeface="Roboto Mono"/>
              </a:rPr>
            </a:br>
            <a:r>
              <a:rPr lang="en-US" sz="2100" dirty="0">
                <a:solidFill>
                  <a:srgbClr val="C53929"/>
                </a:solidFill>
                <a:latin typeface="Roboto Mono"/>
              </a:rPr>
              <a:t>6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);</a:t>
            </a:r>
            <a:endParaRPr lang="en-US" sz="2100" dirty="0"/>
          </a:p>
          <a:p>
            <a:br>
              <a:rPr lang="en-US" sz="1350" dirty="0"/>
            </a:br>
            <a:br>
              <a:rPr lang="en-US" sz="1350" dirty="0"/>
            </a:br>
            <a:br>
              <a:rPr lang="en-US" sz="1350" dirty="0"/>
            </a:b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8000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26EE-AD8C-4882-8F33-A36C2A61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versatile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FA50-181D-41A1-B0C7-6B2D0E71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can be used as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Lock  </a:t>
            </a:r>
            <a:r>
              <a:rPr lang="en-US" dirty="0"/>
              <a:t>- Binary Semaphore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6B760-9693-40BF-86D8-57D98E190488}"/>
              </a:ext>
            </a:extLst>
          </p:cNvPr>
          <p:cNvSpPr/>
          <p:nvPr/>
        </p:nvSpPr>
        <p:spPr>
          <a:xfrm>
            <a:off x="715207" y="2687472"/>
            <a:ext cx="828009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 err="1">
                <a:solidFill>
                  <a:srgbClr val="9C27B0"/>
                </a:solidFill>
                <a:latin typeface="Roboto Mono"/>
              </a:rPr>
              <a:t>sem_t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m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100" dirty="0">
                <a:solidFill>
                  <a:srgbClr val="37474F"/>
                </a:solidFill>
                <a:latin typeface="Roboto Mono"/>
              </a:rPr>
            </a:br>
            <a:r>
              <a:rPr lang="en-US" sz="2100" dirty="0">
                <a:solidFill>
                  <a:srgbClr val="C53929"/>
                </a:solidFill>
                <a:latin typeface="Roboto Mono"/>
              </a:rPr>
              <a:t>2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1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);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>
                <a:solidFill>
                  <a:srgbClr val="D81B60"/>
                </a:solidFill>
                <a:latin typeface="Roboto Mono"/>
              </a:rPr>
              <a:t>// initialize semaphore to 1;</a:t>
            </a:r>
            <a:br>
              <a:rPr lang="en-US" sz="2100" dirty="0">
                <a:solidFill>
                  <a:srgbClr val="37474F"/>
                </a:solidFill>
                <a:latin typeface="Roboto Mono"/>
              </a:rPr>
            </a:br>
            <a:r>
              <a:rPr lang="en-US" sz="2100" dirty="0">
                <a:solidFill>
                  <a:srgbClr val="C53929"/>
                </a:solidFill>
                <a:latin typeface="Roboto Mono"/>
              </a:rPr>
              <a:t>4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100" dirty="0">
                <a:solidFill>
                  <a:srgbClr val="37474F"/>
                </a:solidFill>
                <a:latin typeface="Roboto Mono"/>
              </a:rPr>
            </a:br>
            <a:r>
              <a:rPr lang="en-US" sz="2100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>
                <a:solidFill>
                  <a:srgbClr val="D81B60"/>
                </a:solidFill>
                <a:latin typeface="Roboto Mono"/>
              </a:rPr>
              <a:t>// critical section here</a:t>
            </a:r>
            <a:br>
              <a:rPr lang="en-US" sz="2100" dirty="0">
                <a:solidFill>
                  <a:srgbClr val="37474F"/>
                </a:solidFill>
                <a:latin typeface="Roboto Mono"/>
              </a:rPr>
            </a:br>
            <a:r>
              <a:rPr lang="en-US" sz="2100" dirty="0">
                <a:solidFill>
                  <a:srgbClr val="C53929"/>
                </a:solidFill>
                <a:latin typeface="Roboto Mono"/>
              </a:rPr>
              <a:t>6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1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1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100" dirty="0">
                <a:solidFill>
                  <a:srgbClr val="3F51B5"/>
                </a:solidFill>
                <a:latin typeface="Roboto Mono"/>
              </a:rPr>
              <a:t>);</a:t>
            </a:r>
            <a:endParaRPr lang="en-US" sz="2100" dirty="0"/>
          </a:p>
          <a:p>
            <a:br>
              <a:rPr lang="en-US" sz="1350" dirty="0"/>
            </a:br>
            <a:br>
              <a:rPr lang="en-US" sz="1350" dirty="0"/>
            </a:br>
            <a:br>
              <a:rPr lang="en-US" sz="1350" dirty="0"/>
            </a:b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3973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1676-1D0F-4D13-A668-1BE6C0A7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032B-8AFD-4D05-8386-6277BA2C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Imagine we have 2 threads: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Both of these threads are created and start at the same time.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We want to ensure that the threads do the steps in the order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Step 1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Step 2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Step 3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Edit the example code on the next slide.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767BFD-1A9D-455A-8CDE-25E22550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85446"/>
              </p:ext>
            </p:extLst>
          </p:nvPr>
        </p:nvGraphicFramePr>
        <p:xfrm>
          <a:off x="1328030" y="2149309"/>
          <a:ext cx="612648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240">
                  <a:extLst>
                    <a:ext uri="{9D8B030D-6E8A-4147-A177-3AD203B41FA5}">
                      <a16:colId xmlns:a16="http://schemas.microsoft.com/office/drawing/2014/main" val="3204968538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3183398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0632825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Does Step 1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Does Step 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Does Step 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4751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2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DAF2-71FD-44DF-BFCE-B991771A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6E3C-4E82-4596-B637-CCBABA6A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F4C86-47D8-4665-8188-28D5E8015C8C}"/>
              </a:ext>
            </a:extLst>
          </p:cNvPr>
          <p:cNvSpPr/>
          <p:nvPr/>
        </p:nvSpPr>
        <p:spPr>
          <a:xfrm>
            <a:off x="561512" y="1794935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t1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ignored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350" dirty="0">
                <a:solidFill>
                  <a:srgbClr val="388E3C"/>
                </a:solidFill>
                <a:latin typeface="Roboto Mono"/>
              </a:rPr>
              <a:t>"step 1\n"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350" dirty="0">
                <a:solidFill>
                  <a:srgbClr val="388E3C"/>
                </a:solidFill>
                <a:latin typeface="Roboto Mono"/>
              </a:rPr>
              <a:t>"step 3\n"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t2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ignored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350" dirty="0">
                <a:solidFill>
                  <a:srgbClr val="388E3C"/>
                </a:solidFill>
                <a:latin typeface="Roboto Mono"/>
              </a:rPr>
              <a:t>"step 2\n"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main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(int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argc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char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**</a:t>
            </a: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argv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1350" dirty="0"/>
          </a:p>
          <a:p>
            <a:br>
              <a:rPr lang="en-US" sz="1350" dirty="0"/>
            </a:b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1281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E135-81D3-480E-8B42-1261048B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Solution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5DBE4-89E5-44D5-854D-6E1521C9AF21}"/>
              </a:ext>
            </a:extLst>
          </p:cNvPr>
          <p:cNvSpPr/>
          <p:nvPr/>
        </p:nvSpPr>
        <p:spPr>
          <a:xfrm>
            <a:off x="561512" y="1794935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 err="1">
                <a:solidFill>
                  <a:srgbClr val="9C27B0"/>
                </a:solidFill>
                <a:latin typeface="Roboto Mono"/>
              </a:rPr>
              <a:t>sem_t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step1_done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step2_done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t1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ignored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350" dirty="0">
                <a:solidFill>
                  <a:srgbClr val="388E3C"/>
                </a:solidFill>
                <a:latin typeface="Roboto Mono"/>
              </a:rPr>
              <a:t>"step 1\n"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step1_done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step2_done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350" dirty="0">
                <a:solidFill>
                  <a:srgbClr val="388E3C"/>
                </a:solidFill>
                <a:latin typeface="Roboto Mono"/>
              </a:rPr>
              <a:t>"step 3\n"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t2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ignored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step1_done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350" dirty="0">
                <a:solidFill>
                  <a:srgbClr val="388E3C"/>
                </a:solidFill>
                <a:latin typeface="Roboto Mono"/>
              </a:rPr>
              <a:t>"step 2\n"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step2_done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main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(int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argc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char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**</a:t>
            </a: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argv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step1_done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step2_done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D81B60"/>
                </a:solidFill>
                <a:latin typeface="Roboto Mono"/>
              </a:rPr>
              <a:t>//blah blah blah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1350" dirty="0"/>
          </a:p>
          <a:p>
            <a:br>
              <a:rPr lang="en-US" sz="1350" dirty="0"/>
            </a:b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57777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E135-81D3-480E-8B42-1261048B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Broken Solution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5DBE4-89E5-44D5-854D-6E1521C9AF21}"/>
              </a:ext>
            </a:extLst>
          </p:cNvPr>
          <p:cNvSpPr/>
          <p:nvPr/>
        </p:nvSpPr>
        <p:spPr>
          <a:xfrm>
            <a:off x="561512" y="1794934"/>
            <a:ext cx="4572000" cy="44550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 err="1">
                <a:solidFill>
                  <a:srgbClr val="9C27B0"/>
                </a:solidFill>
                <a:latin typeface="Roboto Mono"/>
              </a:rPr>
              <a:t>sem_t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step1_done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t1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ignored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350" dirty="0">
                <a:solidFill>
                  <a:srgbClr val="388E3C"/>
                </a:solidFill>
                <a:latin typeface="Roboto Mono"/>
              </a:rPr>
              <a:t>"step 1\n"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step1_done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step1_done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350" dirty="0">
                <a:solidFill>
                  <a:srgbClr val="388E3C"/>
                </a:solidFill>
                <a:latin typeface="Roboto Mono"/>
              </a:rPr>
              <a:t>"step 3\n"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t2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(void*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ignored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step1_done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1350" dirty="0">
                <a:solidFill>
                  <a:srgbClr val="388E3C"/>
                </a:solidFill>
                <a:latin typeface="Roboto Mono"/>
              </a:rPr>
              <a:t>"step 2\n"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step1_done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main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(int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argc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char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**</a:t>
            </a: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argv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step1_done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135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35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135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D81B60"/>
                </a:solidFill>
                <a:latin typeface="Roboto Mono"/>
              </a:rPr>
              <a:t>//blah blah blah</a:t>
            </a:r>
            <a:br>
              <a:rPr lang="en-US" sz="1350" dirty="0">
                <a:solidFill>
                  <a:srgbClr val="37474F"/>
                </a:solidFill>
                <a:latin typeface="Roboto Mono"/>
              </a:rPr>
            </a:br>
            <a:r>
              <a:rPr lang="en-US" sz="135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1350" dirty="0"/>
          </a:p>
          <a:p>
            <a:br>
              <a:rPr lang="en-US" sz="1350" dirty="0"/>
            </a:b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2998397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1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57897</TotalTime>
  <Words>1938</Words>
  <Application>Microsoft Office PowerPoint</Application>
  <PresentationFormat>On-screen Show (4:3)</PresentationFormat>
  <Paragraphs>89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Gill Sans MT</vt:lpstr>
      <vt:lpstr>Times New Roman</vt:lpstr>
      <vt:lpstr>Lucida Sans Unicode</vt:lpstr>
      <vt:lpstr>Roboto Mono</vt:lpstr>
      <vt:lpstr>Calibri</vt:lpstr>
      <vt:lpstr>Arial</vt:lpstr>
      <vt:lpstr>1_Default Design</vt:lpstr>
      <vt:lpstr>11_Default Design</vt:lpstr>
      <vt:lpstr>PowerPoint Presentation</vt:lpstr>
      <vt:lpstr>Outline</vt:lpstr>
      <vt:lpstr>What is Semaphore?</vt:lpstr>
      <vt:lpstr>Semaphore Usage</vt:lpstr>
      <vt:lpstr>Semaphore is versatile </vt:lpstr>
      <vt:lpstr>Activity A</vt:lpstr>
      <vt:lpstr>PowerPoint Presentation</vt:lpstr>
      <vt:lpstr>Solution</vt:lpstr>
      <vt:lpstr>Broken Solution</vt:lpstr>
      <vt:lpstr>Let’s use Semaphore to solve problems</vt:lpstr>
      <vt:lpstr>Solution #1</vt:lpstr>
      <vt:lpstr>Solution #2</vt:lpstr>
      <vt:lpstr>Finally a working solution</vt:lpstr>
      <vt:lpstr>What to remember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Chase</dc:creator>
  <cp:lastModifiedBy>Hewner, Mike</cp:lastModifiedBy>
  <cp:revision>243</cp:revision>
  <cp:lastPrinted>2018-09-26T19:05:09Z</cp:lastPrinted>
  <dcterms:created xsi:type="dcterms:W3CDTF">2015-01-09T14:09:45Z</dcterms:created>
  <dcterms:modified xsi:type="dcterms:W3CDTF">2020-08-21T16:37:56Z</dcterms:modified>
</cp:coreProperties>
</file>