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744" r:id="rId8"/>
    <p:sldId id="741" r:id="rId9"/>
    <p:sldId id="7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EC60E-C650-4FAC-950B-8534B52DA3F2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D906-DBC2-41C1-998F-0688EE2A9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F8220D2-53EF-D548-8145-E90ACE338A60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8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7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E0A089-0131-A147-8946-93358D9A2957}" type="slidenum">
              <a:rPr lang="en-US" sz="1200">
                <a:solidFill>
                  <a:srgbClr val="000000"/>
                </a:solidFill>
                <a:latin typeface="Calibri" charset="0"/>
                <a:cs typeface="Arial" charset="0"/>
              </a:rPr>
              <a:pPr eaLnBrk="1" hangingPunct="1"/>
              <a:t>9</a:t>
            </a:fld>
            <a:endParaRPr lang="en-US" sz="1200">
              <a:solidFill>
                <a:srgbClr val="000000"/>
              </a:solidFill>
              <a:latin typeface="Calibri" charset="0"/>
              <a:cs typeface="Arial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89913" tIns="44956" rIns="89913" bIns="44956"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0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B599-13A9-40BB-A142-D2139A0D4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A28BF-59E9-44C6-83D3-57FB257C4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4A4D-7C5E-4394-8344-2FEEAFC2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A5202-FD55-476C-8CF3-8AD93345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7C16-479B-44A4-B9AE-AC6FD244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8FAF-0928-4C8F-B70F-04EA392D7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C6DC-3F37-4CCF-BA09-58F900512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E46E-EF4C-4790-B0AC-2C014360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07739-CCF9-45D1-92EB-69CE0E3B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8A5D-721F-4D19-B548-3C803317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6BAA6-4583-4824-90FE-7C4AB6429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EDF22-E28C-4310-93C3-632E09C1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75403-E84E-4338-B24C-E1416BE8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4CBD8-7FE4-4C3F-96B8-153EF4E4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F965C-A1A8-4025-AFB2-E18EE152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7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E0C-31C6-40E0-AB6E-5D929F526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FFD4-1B8B-42BE-9D72-C29E7AAA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1BE31-7FF9-40F1-9A4C-143DAFB4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58E58-E354-4614-8B95-8FD150D9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F35E-8E73-4EFA-9144-C07FE521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8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B9DE-37F5-42F8-9E29-15C41208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E69F-3634-4925-9498-91CDE0F48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DE48-37FC-487F-A496-EF3FD082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23FF-B549-4321-A5FF-D9315033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51B3-6C7B-4CB7-B6FE-465292C3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69DA-A9D5-4A4B-8096-9C201AA0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4A30-91E9-4EF2-A8DD-BC04C0B0B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1DA3-14B2-41FF-90ED-96541458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A3294-5430-460B-BA29-BEE1579C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3864-158C-412C-817D-066C559D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9274A-2D47-48CA-B800-6CD79CFB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D375-DAD1-49FD-8893-0E0D2AC6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68E4B-0138-4173-976D-36AC56003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5955-8A9F-44D0-8C11-B0C5932F9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3A662-7496-4312-B813-D3022F0D4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CF7A4-222E-4FD8-AFF2-5CEAA4DFB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9F651-F5E6-4572-B736-B7FDEEA84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61950-372B-495E-9A61-2603F189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BACF4-D56A-4D30-8C00-BEDB0216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1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9C062-4199-4AB8-BCA4-496504BF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F2C21-B519-45CA-9014-62319E06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6E2B1-2554-4102-A56B-29540094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3598D-C2AE-4481-A1D9-F2115B9B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3D3E1-9388-429B-B9AA-0740094D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84F81-46CF-4D99-B7B4-F53943DC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FD7A0-9C15-45DA-9795-A9ABAE10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3A5-773E-4CD1-9664-DC8A4E3E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D48E-8462-4FF5-B32E-1F51B1A7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D248E-B884-484D-89CD-6B78B29C0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3F887-3538-429A-AAFF-07ADAB02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FEA77-1A7D-4B50-ADE4-897A07D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063C4-48D9-47B5-A959-B87D93C6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542-ECE7-41CF-9211-3E5626DA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C133E-A7E8-4CA8-A4FD-3D35B717C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8B5D5-1FEA-4578-9099-7A6BC962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2B812-BF94-4807-ACF1-96D14C16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D904-900F-4C15-8E63-8F2BD1C6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540C-3AA8-4EBD-B6F0-A51B9297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B418C-C224-42AC-8BB4-BBF1BE09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3F729-FB88-4E42-8A90-8F2FCB336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934E-D63A-4C31-B547-0A20F80E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3F501-E6D7-466D-BA71-DC441451CE5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23E9-CFB5-4692-B810-EFB88DC2A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0988-DF0F-4E2D-A467-D966AB2D1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26BC-CA26-4029-B4A6-18EFE383E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04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hewner/DukeSimpleSemapho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3610-8073-4DBE-AF5C-0CBFA9BE1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Semaphore Concurrency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BD34-1E74-4539-9AA7-84702248B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0FCD-1536-4DEC-AA1A-5EB3E4EF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semaphore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3368-1786-4111-BB08-C200C472D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Semaphores initialized to 1 usually act like mutexes, semaphores initialized to zero usually act like initially locked mutexes, semaphores initialized to &gt;1 allow a certain number of threads in before locking</a:t>
            </a:r>
          </a:p>
          <a:p>
            <a:r>
              <a:rPr lang="en-US" dirty="0"/>
              <a:t>Never access a global variable in an unprotected way (and you usually need to be explicit to have a mutex in semaphores)</a:t>
            </a:r>
          </a:p>
          <a:p>
            <a:r>
              <a:rPr lang="en-US" dirty="0"/>
              <a:t>In semaphores doing a </a:t>
            </a:r>
            <a:r>
              <a:rPr lang="en-US" dirty="0" err="1"/>
              <a:t>sem_wait</a:t>
            </a:r>
            <a:r>
              <a:rPr lang="en-US" dirty="0"/>
              <a:t> (which is usually how you enter a queue) does not free any mutex semaphore you have</a:t>
            </a:r>
          </a:p>
          <a:p>
            <a:r>
              <a:rPr lang="en-US" dirty="0"/>
              <a:t>Do not attempt to access the value within the semaphore</a:t>
            </a:r>
          </a:p>
          <a:p>
            <a:r>
              <a:rPr lang="en-US" dirty="0"/>
              <a:t>Unlike condition variables – when a process blocked on a semaphore awakens, it should always be possible for it to make progress…a process should not re-wait on the same semaphore it just was woke from</a:t>
            </a:r>
          </a:p>
        </p:txBody>
      </p:sp>
    </p:spTree>
    <p:extLst>
      <p:ext uri="{BB962C8B-B14F-4D97-AF65-F5344CB8AC3E}">
        <p14:creationId xmlns:p14="http://schemas.microsoft.com/office/powerpoint/2010/main" val="333252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651C-B738-46E7-A868-D983821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your breakout rooms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39C53-CF80-4713-BD13-E3A77A0B1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https://repl.it/@hewner/DukeSimpleSemaphores</a:t>
            </a:r>
            <a:endParaRPr lang="en-US" dirty="0"/>
          </a:p>
          <a:p>
            <a:r>
              <a:rPr lang="en-US" dirty="0"/>
              <a:t>Alternating, Order, Printers</a:t>
            </a:r>
          </a:p>
          <a:p>
            <a:r>
              <a:rPr lang="en-US" dirty="0"/>
              <a:t>Band (slightly more advanced, just for fun)</a:t>
            </a:r>
          </a:p>
          <a:p>
            <a:endParaRPr lang="en-US" dirty="0"/>
          </a:p>
          <a:p>
            <a:r>
              <a:rPr lang="en-US" dirty="0"/>
              <a:t>If you need to remember syntax, take a look at </a:t>
            </a:r>
            <a:r>
              <a:rPr lang="en-US" dirty="0" err="1"/>
              <a:t>example.c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3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FF19-DA64-41F0-B0C2-BFFA12B9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0A5E-428C-4561-8833-A7C98803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3670"/>
          </a:xfrm>
        </p:spPr>
        <p:txBody>
          <a:bodyPr/>
          <a:lstStyle/>
          <a:p>
            <a:r>
              <a:rPr lang="en-US" dirty="0"/>
              <a:t>No state variables needed!  State of the semaphores determines who is let 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1330F-2140-463E-8144-1639F4E1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4232"/>
            <a:ext cx="8826500" cy="34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7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66D-7108-4B1A-9C71-476F3765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51D1-DCA2-4A7D-B5E0-76A45241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88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Many queues!  But then when you wakeup you know it is safe to move forward</a:t>
            </a:r>
          </a:p>
          <a:p>
            <a:r>
              <a:rPr lang="en-US" dirty="0"/>
              <a:t>Again note there’s no need to keep or look at separate state…weather or not my </a:t>
            </a:r>
            <a:r>
              <a:rPr lang="en-US" dirty="0" err="1"/>
              <a:t>sem_post</a:t>
            </a:r>
            <a:r>
              <a:rPr lang="en-US" dirty="0"/>
              <a:t> awakens somebody right this minute, it’ll let through the right thread when that thread is ready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FCFBF-CBCD-4CC9-B938-80422D0D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152900"/>
            <a:ext cx="7510422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214E-F12A-44DE-B581-35A180B1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798E-EA5D-4DFB-A4F8-8A68DEDA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239"/>
            <a:ext cx="10515600" cy="13255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Key is not to decide which printer you want till you know there’s one available</a:t>
            </a:r>
          </a:p>
          <a:p>
            <a:r>
              <a:rPr lang="en-US" dirty="0"/>
              <a:t>Picking the printer must be protected with a separate mutex</a:t>
            </a:r>
          </a:p>
          <a:p>
            <a:r>
              <a:rPr lang="en-US" dirty="0"/>
              <a:t>This problem is way easier with condition variables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A6DFAA-3942-4725-B8BA-FEADE0EE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3963"/>
            <a:ext cx="6134100" cy="34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0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4E2F-9945-4185-A2E6-AFC65497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87FC-537F-4FD3-A636-9F602AC09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of things that is not so great about semaphores is that oftentimes what a particular setup will do is not obvious from looking at the code.</a:t>
            </a:r>
          </a:p>
        </p:txBody>
      </p:sp>
    </p:spTree>
    <p:extLst>
      <p:ext uri="{BB962C8B-B14F-4D97-AF65-F5344CB8AC3E}">
        <p14:creationId xmlns:p14="http://schemas.microsoft.com/office/powerpoint/2010/main" val="89673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Ping-pong with semaphores</a:t>
            </a:r>
          </a:p>
        </p:txBody>
      </p:sp>
      <p:grpSp>
        <p:nvGrpSpPr>
          <p:cNvPr id="117762" name="Group 8"/>
          <p:cNvGrpSpPr>
            <a:grpSpLocks/>
          </p:cNvGrpSpPr>
          <p:nvPr/>
        </p:nvGrpSpPr>
        <p:grpSpPr bwMode="auto">
          <a:xfrm>
            <a:off x="7880350" y="5218114"/>
            <a:ext cx="476250" cy="465137"/>
            <a:chOff x="2146" y="1704"/>
            <a:chExt cx="415" cy="415"/>
          </a:xfrm>
        </p:grpSpPr>
        <p:sp>
          <p:nvSpPr>
            <p:cNvPr id="117775" name="Oval 9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17776" name="AutoShape 10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17777" name="AutoShape 11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117763" name="Text Box 17"/>
          <p:cNvSpPr txBox="1">
            <a:spLocks noChangeArrowheads="1"/>
          </p:cNvSpPr>
          <p:nvPr/>
        </p:nvSpPr>
        <p:spPr bwMode="auto">
          <a:xfrm>
            <a:off x="2159001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5A8DFB"/>
                </a:solidFill>
                <a:cs typeface="Arial" charset="0"/>
              </a:rPr>
              <a:t>PingPong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cs typeface="Arial" charset="0"/>
              </a:rPr>
              <a:t>    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17764" name="Text Box 18"/>
          <p:cNvSpPr txBox="1">
            <a:spLocks noChangeArrowheads="1"/>
          </p:cNvSpPr>
          <p:nvPr/>
        </p:nvSpPr>
        <p:spPr bwMode="auto">
          <a:xfrm>
            <a:off x="6248401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800080"/>
                </a:solidFill>
                <a:cs typeface="Arial" charset="0"/>
              </a:rPr>
              <a:t>PingPong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800080"/>
                </a:solidFill>
                <a:cs typeface="Arial" charset="0"/>
              </a:rPr>
              <a:t>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   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17765" name="Rectangle 19"/>
          <p:cNvSpPr>
            <a:spLocks noChangeArrowheads="1"/>
          </p:cNvSpPr>
          <p:nvPr/>
        </p:nvSpPr>
        <p:spPr bwMode="auto">
          <a:xfrm>
            <a:off x="2133600" y="1808163"/>
            <a:ext cx="209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5A8DFB"/>
                </a:solidFill>
                <a:latin typeface="Arial" charset="0"/>
                <a:ea typeface="ＭＳ Ｐゴシック" charset="0"/>
                <a:cs typeface="Arial"/>
              </a:rPr>
              <a:t>blue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-&gt;Init(0);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latin typeface="Arial" charset="0"/>
                <a:ea typeface="ＭＳ Ｐゴシック" charset="0"/>
                <a:cs typeface="Arial"/>
              </a:rPr>
              <a:t>purple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-&gt;Init(1)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;</a:t>
            </a:r>
          </a:p>
        </p:txBody>
      </p:sp>
      <p:grpSp>
        <p:nvGrpSpPr>
          <p:cNvPr id="117766" name="Group 5"/>
          <p:cNvGrpSpPr>
            <a:grpSpLocks/>
          </p:cNvGrpSpPr>
          <p:nvPr/>
        </p:nvGrpSpPr>
        <p:grpSpPr bwMode="auto">
          <a:xfrm>
            <a:off x="4953000" y="1998015"/>
            <a:ext cx="4565650" cy="369596"/>
            <a:chOff x="1824" y="3489"/>
            <a:chExt cx="2419" cy="368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164" y="3489"/>
              <a:ext cx="831" cy="36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995" y="3489"/>
              <a:ext cx="864" cy="36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859" y="3489"/>
              <a:ext cx="384" cy="368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824" y="3489"/>
              <a:ext cx="343" cy="368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</p:grpSp>
      <p:grpSp>
        <p:nvGrpSpPr>
          <p:cNvPr id="117767" name="Group 24"/>
          <p:cNvGrpSpPr>
            <a:grpSpLocks/>
          </p:cNvGrpSpPr>
          <p:nvPr/>
        </p:nvGrpSpPr>
        <p:grpSpPr bwMode="auto">
          <a:xfrm>
            <a:off x="3581400" y="5248276"/>
            <a:ext cx="471488" cy="466725"/>
            <a:chOff x="6263865" y="2989263"/>
            <a:chExt cx="471898" cy="466595"/>
          </a:xfrm>
        </p:grpSpPr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263865" y="2989263"/>
              <a:ext cx="471898" cy="466595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7" name="AutoShape 18"/>
            <p:cNvSpPr>
              <a:spLocks noChangeArrowheads="1"/>
            </p:cNvSpPr>
            <p:nvPr/>
          </p:nvSpPr>
          <p:spPr bwMode="auto">
            <a:xfrm flipH="1">
              <a:off x="6424342" y="3092422"/>
              <a:ext cx="163654" cy="271386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 rot="13139611">
              <a:off x="6284521" y="3051159"/>
              <a:ext cx="52433" cy="6189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51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Basic barrier</a:t>
            </a:r>
          </a:p>
        </p:txBody>
      </p:sp>
      <p:grpSp>
        <p:nvGrpSpPr>
          <p:cNvPr id="122882" name="Group 8"/>
          <p:cNvGrpSpPr>
            <a:grpSpLocks/>
          </p:cNvGrpSpPr>
          <p:nvPr/>
        </p:nvGrpSpPr>
        <p:grpSpPr bwMode="auto">
          <a:xfrm>
            <a:off x="7880350" y="5218114"/>
            <a:ext cx="476250" cy="465137"/>
            <a:chOff x="2146" y="1704"/>
            <a:chExt cx="415" cy="415"/>
          </a:xfrm>
        </p:grpSpPr>
        <p:sp>
          <p:nvSpPr>
            <p:cNvPr id="122898" name="Oval 9"/>
            <p:cNvSpPr>
              <a:spLocks noChangeArrowheads="1"/>
            </p:cNvSpPr>
            <p:nvPr/>
          </p:nvSpPr>
          <p:spPr bwMode="auto">
            <a:xfrm>
              <a:off x="2146" y="1704"/>
              <a:ext cx="415" cy="41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22899" name="AutoShape 10"/>
            <p:cNvSpPr>
              <a:spLocks noChangeArrowheads="1"/>
            </p:cNvSpPr>
            <p:nvPr/>
          </p:nvSpPr>
          <p:spPr bwMode="auto">
            <a:xfrm flipH="1">
              <a:off x="2290" y="1796"/>
              <a:ext cx="142" cy="242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122900" name="AutoShape 11"/>
            <p:cNvSpPr>
              <a:spLocks noChangeArrowheads="1"/>
            </p:cNvSpPr>
            <p:nvPr/>
          </p:nvSpPr>
          <p:spPr bwMode="auto">
            <a:xfrm rot="-8460389">
              <a:off x="2164" y="1759"/>
              <a:ext cx="50" cy="5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122883" name="Text Box 17"/>
          <p:cNvSpPr txBox="1">
            <a:spLocks noChangeArrowheads="1"/>
          </p:cNvSpPr>
          <p:nvPr/>
        </p:nvSpPr>
        <p:spPr bwMode="auto">
          <a:xfrm>
            <a:off x="2159001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5A8DFB"/>
                </a:solidFill>
                <a:cs typeface="Arial" charset="0"/>
              </a:rPr>
              <a:t>Barrier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cs typeface="Arial" charset="0"/>
              </a:rPr>
              <a:t>    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22884" name="Text Box 18"/>
          <p:cNvSpPr txBox="1">
            <a:spLocks noChangeArrowheads="1"/>
          </p:cNvSpPr>
          <p:nvPr/>
        </p:nvSpPr>
        <p:spPr bwMode="auto">
          <a:xfrm>
            <a:off x="6248401" y="2835275"/>
            <a:ext cx="3654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void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800080"/>
                </a:solidFill>
                <a:cs typeface="Arial" charset="0"/>
              </a:rPr>
              <a:t>Barrier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while(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not done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800080"/>
                </a:solidFill>
                <a:cs typeface="Arial" charset="0"/>
              </a:rPr>
              <a:t>purple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-&gt;P();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Compute();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          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      </a:t>
            </a:r>
            <a:r>
              <a:rPr lang="en-US" sz="2200" i="1">
                <a:solidFill>
                  <a:srgbClr val="5A8DFB"/>
                </a:solidFill>
                <a:cs typeface="Arial" charset="0"/>
              </a:rPr>
              <a:t>blue</a:t>
            </a:r>
            <a:r>
              <a:rPr lang="en-US" sz="2200">
                <a:solidFill>
                  <a:srgbClr val="003367"/>
                </a:solidFill>
                <a:cs typeface="Arial" charset="0"/>
              </a:rPr>
              <a:t>-&gt;V()</a:t>
            </a:r>
            <a:r>
              <a:rPr lang="en-US" sz="2200" i="1">
                <a:solidFill>
                  <a:srgbClr val="003367"/>
                </a:solidFill>
                <a:cs typeface="Arial" charset="0"/>
              </a:rPr>
              <a:t>;   </a:t>
            </a:r>
            <a:endParaRPr lang="en-US" sz="2200">
              <a:solidFill>
                <a:srgbClr val="003367"/>
              </a:solidFill>
              <a:cs typeface="Arial" charset="0"/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/>
              </a:rPr>
              <a:t>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003367"/>
                </a:solidFill>
                <a:cs typeface="Arial" charset="0"/>
              </a:rPr>
              <a:t>}</a:t>
            </a:r>
          </a:p>
        </p:txBody>
      </p:sp>
      <p:sp>
        <p:nvSpPr>
          <p:cNvPr id="122885" name="Rectangle 19"/>
          <p:cNvSpPr>
            <a:spLocks noChangeArrowheads="1"/>
          </p:cNvSpPr>
          <p:nvPr/>
        </p:nvSpPr>
        <p:spPr bwMode="auto">
          <a:xfrm>
            <a:off x="2133600" y="1808163"/>
            <a:ext cx="20955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5A8DFB"/>
                </a:solidFill>
                <a:latin typeface="Arial" charset="0"/>
                <a:ea typeface="ＭＳ Ｐゴシック" charset="0"/>
                <a:cs typeface="Arial"/>
              </a:rPr>
              <a:t>blue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i="1">
                <a:solidFill>
                  <a:srgbClr val="800080"/>
                </a:solidFill>
                <a:latin typeface="Arial" charset="0"/>
                <a:ea typeface="ＭＳ Ｐゴシック" charset="0"/>
                <a:cs typeface="Arial"/>
              </a:rPr>
              <a:t>purple</a:t>
            </a:r>
            <a:r>
              <a:rPr lang="en-US" sz="2200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-&gt;Init(1)</a:t>
            </a:r>
            <a:r>
              <a:rPr lang="en-US" sz="2200" i="1">
                <a:solidFill>
                  <a:srgbClr val="003367"/>
                </a:solidFill>
                <a:latin typeface="Arial" charset="0"/>
                <a:ea typeface="ＭＳ Ｐゴシック" charset="0"/>
                <a:cs typeface="Arial"/>
              </a:rPr>
              <a:t>;</a:t>
            </a:r>
          </a:p>
        </p:txBody>
      </p:sp>
      <p:grpSp>
        <p:nvGrpSpPr>
          <p:cNvPr id="122886" name="Group 24"/>
          <p:cNvGrpSpPr>
            <a:grpSpLocks/>
          </p:cNvGrpSpPr>
          <p:nvPr/>
        </p:nvGrpSpPr>
        <p:grpSpPr bwMode="auto">
          <a:xfrm>
            <a:off x="3581400" y="5248276"/>
            <a:ext cx="471488" cy="466725"/>
            <a:chOff x="6263865" y="2989263"/>
            <a:chExt cx="471898" cy="466595"/>
          </a:xfrm>
        </p:grpSpPr>
        <p:sp>
          <p:nvSpPr>
            <p:cNvPr id="26" name="Oval 17"/>
            <p:cNvSpPr>
              <a:spLocks noChangeArrowheads="1"/>
            </p:cNvSpPr>
            <p:nvPr/>
          </p:nvSpPr>
          <p:spPr bwMode="auto">
            <a:xfrm>
              <a:off x="6263865" y="2989263"/>
              <a:ext cx="471898" cy="466595"/>
            </a:xfrm>
            <a:prstGeom prst="ellipse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7" name="AutoShape 18"/>
            <p:cNvSpPr>
              <a:spLocks noChangeArrowheads="1"/>
            </p:cNvSpPr>
            <p:nvPr/>
          </p:nvSpPr>
          <p:spPr bwMode="auto">
            <a:xfrm flipH="1">
              <a:off x="6424342" y="3092422"/>
              <a:ext cx="163654" cy="271386"/>
            </a:xfrm>
            <a:prstGeom prst="lightningBolt">
              <a:avLst/>
            </a:prstGeom>
            <a:solidFill>
              <a:srgbClr val="FFFF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  <p:sp>
          <p:nvSpPr>
            <p:cNvPr id="28" name="AutoShape 19"/>
            <p:cNvSpPr>
              <a:spLocks noChangeArrowheads="1"/>
            </p:cNvSpPr>
            <p:nvPr/>
          </p:nvSpPr>
          <p:spPr bwMode="auto">
            <a:xfrm rot="13139611">
              <a:off x="6284521" y="3051159"/>
              <a:ext cx="52433" cy="6189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22887" name="Rectangle 16"/>
          <p:cNvSpPr>
            <a:spLocks noChangeArrowheads="1"/>
          </p:cNvSpPr>
          <p:nvPr/>
        </p:nvSpPr>
        <p:spPr bwMode="auto">
          <a:xfrm>
            <a:off x="5130800" y="1907531"/>
            <a:ext cx="1568450" cy="461665"/>
          </a:xfrm>
          <a:prstGeom prst="rect">
            <a:avLst/>
          </a:prstGeom>
          <a:solidFill>
            <a:srgbClr val="5A8D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8" name="Rectangle 17"/>
          <p:cNvSpPr>
            <a:spLocks noChangeArrowheads="1"/>
          </p:cNvSpPr>
          <p:nvPr/>
        </p:nvSpPr>
        <p:spPr bwMode="auto">
          <a:xfrm>
            <a:off x="6788150" y="1907531"/>
            <a:ext cx="725488" cy="461665"/>
          </a:xfrm>
          <a:prstGeom prst="rect">
            <a:avLst/>
          </a:prstGeom>
          <a:solidFill>
            <a:srgbClr val="5A8D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89" name="Rectangle 18"/>
          <p:cNvSpPr>
            <a:spLocks noChangeArrowheads="1"/>
          </p:cNvSpPr>
          <p:nvPr/>
        </p:nvSpPr>
        <p:spPr bwMode="auto">
          <a:xfrm>
            <a:off x="6777038" y="2059931"/>
            <a:ext cx="1630362" cy="46166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0" name="Rectangle 19"/>
          <p:cNvSpPr>
            <a:spLocks noChangeArrowheads="1"/>
          </p:cNvSpPr>
          <p:nvPr/>
        </p:nvSpPr>
        <p:spPr bwMode="auto">
          <a:xfrm>
            <a:off x="8494714" y="1917056"/>
            <a:ext cx="725487" cy="461665"/>
          </a:xfrm>
          <a:prstGeom prst="rect">
            <a:avLst/>
          </a:prstGeom>
          <a:solidFill>
            <a:srgbClr val="5A8D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1" name="Rectangle 20"/>
          <p:cNvSpPr>
            <a:spLocks noChangeArrowheads="1"/>
          </p:cNvSpPr>
          <p:nvPr/>
        </p:nvSpPr>
        <p:spPr bwMode="auto">
          <a:xfrm>
            <a:off x="5130800" y="2059931"/>
            <a:ext cx="647700" cy="46166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2" name="Rectangle 21"/>
          <p:cNvSpPr>
            <a:spLocks noChangeArrowheads="1"/>
          </p:cNvSpPr>
          <p:nvPr/>
        </p:nvSpPr>
        <p:spPr bwMode="auto">
          <a:xfrm>
            <a:off x="8496300" y="2051994"/>
            <a:ext cx="647700" cy="461665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3" name="Rectangle 22"/>
          <p:cNvSpPr>
            <a:spLocks noChangeArrowheads="1"/>
          </p:cNvSpPr>
          <p:nvPr/>
        </p:nvSpPr>
        <p:spPr bwMode="auto">
          <a:xfrm>
            <a:off x="6704013" y="2047875"/>
            <a:ext cx="74612" cy="31273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894" name="Rectangle 23"/>
          <p:cNvSpPr>
            <a:spLocks noChangeArrowheads="1"/>
          </p:cNvSpPr>
          <p:nvPr/>
        </p:nvSpPr>
        <p:spPr bwMode="auto">
          <a:xfrm>
            <a:off x="8420101" y="2049464"/>
            <a:ext cx="74613" cy="3127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451</Words>
  <Application>Microsoft Office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Semaphore Concurrency Problems</vt:lpstr>
      <vt:lpstr>General semaphore advice</vt:lpstr>
      <vt:lpstr>Work in your breakout rooms</vt:lpstr>
      <vt:lpstr>Alternating solution</vt:lpstr>
      <vt:lpstr>Order solution</vt:lpstr>
      <vt:lpstr>Printers Solution</vt:lpstr>
      <vt:lpstr>PowerPoint Presentation</vt:lpstr>
      <vt:lpstr>Ping-pong with semaphores</vt:lpstr>
      <vt:lpstr>Basic barrier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 Concurrency Problems</dc:title>
  <dc:creator>Hewner, Mike</dc:creator>
  <cp:lastModifiedBy>Hewner, Mike</cp:lastModifiedBy>
  <cp:revision>5</cp:revision>
  <dcterms:created xsi:type="dcterms:W3CDTF">2020-09-21T12:42:43Z</dcterms:created>
  <dcterms:modified xsi:type="dcterms:W3CDTF">2020-09-21T13:23:37Z</dcterms:modified>
</cp:coreProperties>
</file>