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2" r:id="rId1"/>
    <p:sldMasterId id="2147483948" r:id="rId2"/>
    <p:sldMasterId id="2147484119" r:id="rId3"/>
    <p:sldMasterId id="2147484221" r:id="rId4"/>
  </p:sldMasterIdLst>
  <p:notesMasterIdLst>
    <p:notesMasterId r:id="rId26"/>
  </p:notesMasterIdLst>
  <p:sldIdLst>
    <p:sldId id="492" r:id="rId5"/>
    <p:sldId id="671" r:id="rId6"/>
    <p:sldId id="1226" r:id="rId7"/>
    <p:sldId id="1292" r:id="rId8"/>
    <p:sldId id="667" r:id="rId9"/>
    <p:sldId id="668" r:id="rId10"/>
    <p:sldId id="1476" r:id="rId11"/>
    <p:sldId id="665" r:id="rId12"/>
    <p:sldId id="1098" r:id="rId13"/>
    <p:sldId id="1102" r:id="rId14"/>
    <p:sldId id="1471" r:id="rId15"/>
    <p:sldId id="1473" r:id="rId16"/>
    <p:sldId id="1475" r:id="rId17"/>
    <p:sldId id="1474" r:id="rId18"/>
    <p:sldId id="1468" r:id="rId19"/>
    <p:sldId id="1477" r:id="rId20"/>
    <p:sldId id="1478" r:id="rId21"/>
    <p:sldId id="1479" r:id="rId22"/>
    <p:sldId id="1099" r:id="rId23"/>
    <p:sldId id="1100" r:id="rId24"/>
    <p:sldId id="110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22"/>
    <p:restoredTop sz="93632"/>
  </p:normalViewPr>
  <p:slideViewPr>
    <p:cSldViewPr snapToGrid="0" snapToObjects="1">
      <p:cViewPr varScale="1">
        <p:scale>
          <a:sx n="128" d="100"/>
          <a:sy n="128" d="100"/>
        </p:scale>
        <p:origin x="1104" y="256"/>
      </p:cViewPr>
      <p:guideLst>
        <p:guide orient="horz" pos="2160"/>
        <p:guide pos="2880"/>
      </p:guideLst>
    </p:cSldViewPr>
  </p:slideViewPr>
  <p:notesTextViewPr>
    <p:cViewPr>
      <p:scale>
        <a:sx n="100" d="100"/>
        <a:sy n="100" d="100"/>
      </p:scale>
      <p:origin x="0" y="0"/>
    </p:cViewPr>
  </p:notesTextViewPr>
  <p:sorterViewPr>
    <p:cViewPr>
      <p:scale>
        <a:sx n="1" d="1"/>
        <a:sy n="1" d="1"/>
      </p:scale>
      <p:origin x="0" y="-19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D6791-563E-8E47-83A4-9E7CB0E579E7}" type="datetimeFigureOut">
              <a:rPr lang="en-US" smtClean="0"/>
              <a:t>9/12/20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5A228-5C2A-004E-A23A-F2830DC3DE91}" type="slidenum">
              <a:rPr lang="en-US" smtClean="0"/>
              <a:t>‹#›</a:t>
            </a:fld>
            <a:endParaRPr lang="en-US"/>
          </a:p>
        </p:txBody>
      </p:sp>
    </p:spTree>
    <p:extLst>
      <p:ext uri="{BB962C8B-B14F-4D97-AF65-F5344CB8AC3E}">
        <p14:creationId xmlns:p14="http://schemas.microsoft.com/office/powerpoint/2010/main" val="35185820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32F4B3CE-7978-CC47-BB02-3F70B98A13D3}"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16691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pPr>
            <a:endParaRPr lang="en-US" sz="1800">
              <a:solidFill>
                <a:prstClr val="white"/>
              </a:solidFill>
            </a:endParaRPr>
          </a:p>
        </p:txBody>
      </p:sp>
      <p:sp>
        <p:nvSpPr>
          <p:cNvPr id="166916" name="Rectangle 2"/>
          <p:cNvSpPr>
            <a:spLocks noGrp="1" noChangeArrowheads="1"/>
          </p:cNvSpPr>
          <p:nvPr>
            <p:ph type="body"/>
          </p:nvPr>
        </p:nvSpPr>
        <p:spPr>
          <a:xfrm>
            <a:off x="685800" y="4343400"/>
            <a:ext cx="5484813"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4955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22307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386065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985400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B91F9366-4B51-9D40-AB59-77283875E551}" type="slidenum">
              <a:rPr lang="en-US"/>
              <a:pPr>
                <a:defRPr/>
              </a:pPr>
              <a:t>‹#›</a:t>
            </a:fld>
            <a:endParaRPr lang="en-US"/>
          </a:p>
        </p:txBody>
      </p:sp>
    </p:spTree>
    <p:extLst>
      <p:ext uri="{BB962C8B-B14F-4D97-AF65-F5344CB8AC3E}">
        <p14:creationId xmlns:p14="http://schemas.microsoft.com/office/powerpoint/2010/main" val="2958477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400" b="0" baseline="0"/>
            </a:lvl4pPr>
            <a:lvl5pPr>
              <a:defRPr sz="24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AA518005-5FF9-CA45-B619-0B08FEAD35EF}" type="slidenum">
              <a:rPr lang="en-US"/>
              <a:pPr>
                <a:defRPr/>
              </a:pPr>
              <a:t>‹#›</a:t>
            </a:fld>
            <a:r>
              <a:rPr lang="en-US"/>
              <a:t> of 12</a:t>
            </a:r>
          </a:p>
        </p:txBody>
      </p:sp>
    </p:spTree>
    <p:extLst>
      <p:ext uri="{BB962C8B-B14F-4D97-AF65-F5344CB8AC3E}">
        <p14:creationId xmlns:p14="http://schemas.microsoft.com/office/powerpoint/2010/main" val="3056931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B91808E6-16AE-C242-B318-CD1947BC324A}" type="slidenum">
              <a:rPr lang="en-US"/>
              <a:pPr>
                <a:defRPr/>
              </a:pPr>
              <a:t>‹#›</a:t>
            </a:fld>
            <a:endParaRPr lang="en-US"/>
          </a:p>
        </p:txBody>
      </p:sp>
    </p:spTree>
    <p:extLst>
      <p:ext uri="{BB962C8B-B14F-4D97-AF65-F5344CB8AC3E}">
        <p14:creationId xmlns:p14="http://schemas.microsoft.com/office/powerpoint/2010/main" val="4264962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27302C2A-700D-B94F-AB41-4A0E2B43721E}" type="slidenum">
              <a:rPr lang="en-US"/>
              <a:pPr>
                <a:defRPr/>
              </a:pPr>
              <a:t>‹#›</a:t>
            </a:fld>
            <a:endParaRPr lang="en-US"/>
          </a:p>
        </p:txBody>
      </p:sp>
    </p:spTree>
    <p:extLst>
      <p:ext uri="{BB962C8B-B14F-4D97-AF65-F5344CB8AC3E}">
        <p14:creationId xmlns:p14="http://schemas.microsoft.com/office/powerpoint/2010/main" val="13056049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0FD1E82C-3C6A-8749-91E0-78607E542123}" type="slidenum">
              <a:rPr lang="en-US"/>
              <a:pPr>
                <a:defRPr/>
              </a:pPr>
              <a:t>‹#›</a:t>
            </a:fld>
            <a:endParaRPr lang="en-US"/>
          </a:p>
        </p:txBody>
      </p:sp>
    </p:spTree>
    <p:extLst>
      <p:ext uri="{BB962C8B-B14F-4D97-AF65-F5344CB8AC3E}">
        <p14:creationId xmlns:p14="http://schemas.microsoft.com/office/powerpoint/2010/main" val="375635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C40065D6-7B43-4C41-9647-3668A226AC54}" type="slidenum">
              <a:rPr lang="en-US"/>
              <a:pPr>
                <a:defRPr/>
              </a:pPr>
              <a:t>‹#›</a:t>
            </a:fld>
            <a:endParaRPr lang="en-US"/>
          </a:p>
        </p:txBody>
      </p:sp>
    </p:spTree>
    <p:extLst>
      <p:ext uri="{BB962C8B-B14F-4D97-AF65-F5344CB8AC3E}">
        <p14:creationId xmlns:p14="http://schemas.microsoft.com/office/powerpoint/2010/main" val="39470273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A77AA711-EB98-E247-835E-E413C531EB79}" type="slidenum">
              <a:rPr lang="en-US"/>
              <a:pPr>
                <a:defRPr/>
              </a:pPr>
              <a:t>‹#›</a:t>
            </a:fld>
            <a:endParaRPr lang="en-US"/>
          </a:p>
        </p:txBody>
      </p:sp>
    </p:spTree>
    <p:extLst>
      <p:ext uri="{BB962C8B-B14F-4D97-AF65-F5344CB8AC3E}">
        <p14:creationId xmlns:p14="http://schemas.microsoft.com/office/powerpoint/2010/main" val="16066325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B96DC02-C6BA-2D43-8CB4-F541FC1E59F5}" type="slidenum">
              <a:rPr lang="en-US"/>
              <a:pPr>
                <a:defRPr/>
              </a:pPr>
              <a:t>‹#›</a:t>
            </a:fld>
            <a:endParaRPr lang="en-US"/>
          </a:p>
        </p:txBody>
      </p:sp>
    </p:spTree>
    <p:extLst>
      <p:ext uri="{BB962C8B-B14F-4D97-AF65-F5344CB8AC3E}">
        <p14:creationId xmlns:p14="http://schemas.microsoft.com/office/powerpoint/2010/main" val="99336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3551120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F5076D0-8C9A-7240-AADE-64D0D0C9F73B}" type="slidenum">
              <a:rPr lang="en-US"/>
              <a:pPr>
                <a:defRPr/>
              </a:pPr>
              <a:t>‹#›</a:t>
            </a:fld>
            <a:endParaRPr lang="en-US"/>
          </a:p>
        </p:txBody>
      </p:sp>
    </p:spTree>
    <p:extLst>
      <p:ext uri="{BB962C8B-B14F-4D97-AF65-F5344CB8AC3E}">
        <p14:creationId xmlns:p14="http://schemas.microsoft.com/office/powerpoint/2010/main" val="18554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1832F633-966E-CD47-86C7-E0533733236D}" type="slidenum">
              <a:rPr lang="en-US"/>
              <a:pPr>
                <a:defRPr/>
              </a:pPr>
              <a:t>‹#›</a:t>
            </a:fld>
            <a:endParaRPr lang="en-US"/>
          </a:p>
        </p:txBody>
      </p:sp>
    </p:spTree>
    <p:extLst>
      <p:ext uri="{BB962C8B-B14F-4D97-AF65-F5344CB8AC3E}">
        <p14:creationId xmlns:p14="http://schemas.microsoft.com/office/powerpoint/2010/main" val="1426415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189631EA-4EEA-8E4A-A906-44C68D76AF17}" type="slidenum">
              <a:rPr lang="en-US"/>
              <a:pPr>
                <a:defRPr/>
              </a:pPr>
              <a:t>‹#›</a:t>
            </a:fld>
            <a:endParaRPr lang="en-US"/>
          </a:p>
        </p:txBody>
      </p:sp>
    </p:spTree>
    <p:extLst>
      <p:ext uri="{BB962C8B-B14F-4D97-AF65-F5344CB8AC3E}">
        <p14:creationId xmlns:p14="http://schemas.microsoft.com/office/powerpoint/2010/main" val="1209821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AA8B9FB4-743C-1F4F-BB72-97161D08E9CC}" type="slidenum">
              <a:rPr lang="en-US"/>
              <a:pPr>
                <a:defRPr/>
              </a:pPr>
              <a:t>‹#›</a:t>
            </a:fld>
            <a:endParaRPr lang="en-US"/>
          </a:p>
        </p:txBody>
      </p:sp>
    </p:spTree>
    <p:extLst>
      <p:ext uri="{BB962C8B-B14F-4D97-AF65-F5344CB8AC3E}">
        <p14:creationId xmlns:p14="http://schemas.microsoft.com/office/powerpoint/2010/main" val="24105357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C976D31A-165D-0A43-9413-D75356D1BE94}" type="slidenum">
              <a:rPr lang="en-US"/>
              <a:pPr>
                <a:defRPr/>
              </a:pPr>
              <a:t>‹#›</a:t>
            </a:fld>
            <a:endParaRPr lang="en-US"/>
          </a:p>
        </p:txBody>
      </p:sp>
    </p:spTree>
    <p:extLst>
      <p:ext uri="{BB962C8B-B14F-4D97-AF65-F5344CB8AC3E}">
        <p14:creationId xmlns:p14="http://schemas.microsoft.com/office/powerpoint/2010/main" val="20320111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DB7E3C9C-AB0D-A247-8BFA-8C05724EAD23}" type="slidenum">
              <a:rPr lang="en-US"/>
              <a:pPr>
                <a:defRPr/>
              </a:pPr>
              <a:t>‹#›</a:t>
            </a:fld>
            <a:endParaRPr lang="en-US"/>
          </a:p>
        </p:txBody>
      </p:sp>
    </p:spTree>
    <p:extLst>
      <p:ext uri="{BB962C8B-B14F-4D97-AF65-F5344CB8AC3E}">
        <p14:creationId xmlns:p14="http://schemas.microsoft.com/office/powerpoint/2010/main" val="18293369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3DB4795-5D76-8949-95E1-928A934A7D75}" type="slidenum">
              <a:rPr lang="en-US"/>
              <a:pPr>
                <a:defRPr/>
              </a:pPr>
              <a:t>‹#›</a:t>
            </a:fld>
            <a:r>
              <a:rPr lang="en-US"/>
              <a:t> of 12</a:t>
            </a:r>
          </a:p>
        </p:txBody>
      </p:sp>
    </p:spTree>
    <p:extLst>
      <p:ext uri="{BB962C8B-B14F-4D97-AF65-F5344CB8AC3E}">
        <p14:creationId xmlns:p14="http://schemas.microsoft.com/office/powerpoint/2010/main" val="1437982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DF765E3-C26D-ED42-AE12-D6E5F085AE10}" type="slidenum">
              <a:rPr lang="en-US"/>
              <a:pPr>
                <a:defRPr/>
              </a:pPr>
              <a:t>‹#›</a:t>
            </a:fld>
            <a:endParaRPr lang="en-US"/>
          </a:p>
        </p:txBody>
      </p:sp>
    </p:spTree>
    <p:extLst>
      <p:ext uri="{BB962C8B-B14F-4D97-AF65-F5344CB8AC3E}">
        <p14:creationId xmlns:p14="http://schemas.microsoft.com/office/powerpoint/2010/main" val="239526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D878A08D-9BBC-5245-9617-6B4F4B4E2471}" type="slidenum">
              <a:rPr lang="en-US"/>
              <a:pPr>
                <a:defRPr/>
              </a:pPr>
              <a:t>‹#›</a:t>
            </a:fld>
            <a:endParaRPr lang="en-US"/>
          </a:p>
        </p:txBody>
      </p:sp>
    </p:spTree>
    <p:extLst>
      <p:ext uri="{BB962C8B-B14F-4D97-AF65-F5344CB8AC3E}">
        <p14:creationId xmlns:p14="http://schemas.microsoft.com/office/powerpoint/2010/main" val="1263930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0F017FCA-2918-9741-9B9E-53B42F49F363}" type="slidenum">
              <a:rPr lang="en-US"/>
              <a:pPr>
                <a:defRPr/>
              </a:pPr>
              <a:t>‹#›</a:t>
            </a:fld>
            <a:endParaRPr lang="en-US"/>
          </a:p>
        </p:txBody>
      </p:sp>
    </p:spTree>
    <p:extLst>
      <p:ext uri="{BB962C8B-B14F-4D97-AF65-F5344CB8AC3E}">
        <p14:creationId xmlns:p14="http://schemas.microsoft.com/office/powerpoint/2010/main" val="1624933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3941314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6970FE05-97A8-BD44-A185-28C73CA0AE2F}" type="slidenum">
              <a:rPr lang="en-US"/>
              <a:pPr>
                <a:defRPr/>
              </a:pPr>
              <a:t>‹#›</a:t>
            </a:fld>
            <a:endParaRPr lang="en-US"/>
          </a:p>
        </p:txBody>
      </p:sp>
    </p:spTree>
    <p:extLst>
      <p:ext uri="{BB962C8B-B14F-4D97-AF65-F5344CB8AC3E}">
        <p14:creationId xmlns:p14="http://schemas.microsoft.com/office/powerpoint/2010/main" val="10565075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7664A889-DB81-0049-B047-AAEDA525FB83}" type="slidenum">
              <a:rPr lang="en-US"/>
              <a:pPr>
                <a:defRPr/>
              </a:pPr>
              <a:t>‹#›</a:t>
            </a:fld>
            <a:endParaRPr lang="en-US"/>
          </a:p>
        </p:txBody>
      </p:sp>
    </p:spTree>
    <p:extLst>
      <p:ext uri="{BB962C8B-B14F-4D97-AF65-F5344CB8AC3E}">
        <p14:creationId xmlns:p14="http://schemas.microsoft.com/office/powerpoint/2010/main" val="1177240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EFDBA19-6253-F34E-8C40-CC2D150FB925}" type="slidenum">
              <a:rPr lang="en-US"/>
              <a:pPr>
                <a:defRPr/>
              </a:pPr>
              <a:t>‹#›</a:t>
            </a:fld>
            <a:endParaRPr lang="en-US"/>
          </a:p>
        </p:txBody>
      </p:sp>
    </p:spTree>
    <p:extLst>
      <p:ext uri="{BB962C8B-B14F-4D97-AF65-F5344CB8AC3E}">
        <p14:creationId xmlns:p14="http://schemas.microsoft.com/office/powerpoint/2010/main" val="14478666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90A1C37-70D0-5842-82E7-1DCDB79783F5}" type="slidenum">
              <a:rPr lang="en-US"/>
              <a:pPr>
                <a:defRPr/>
              </a:pPr>
              <a:t>‹#›</a:t>
            </a:fld>
            <a:endParaRPr lang="en-US"/>
          </a:p>
        </p:txBody>
      </p:sp>
    </p:spTree>
    <p:extLst>
      <p:ext uri="{BB962C8B-B14F-4D97-AF65-F5344CB8AC3E}">
        <p14:creationId xmlns:p14="http://schemas.microsoft.com/office/powerpoint/2010/main" val="13206026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45AE202-C4AE-0442-A23C-3867B4A40B58}" type="slidenum">
              <a:rPr lang="en-US"/>
              <a:pPr>
                <a:defRPr/>
              </a:pPr>
              <a:t>‹#›</a:t>
            </a:fld>
            <a:endParaRPr lang="en-US"/>
          </a:p>
        </p:txBody>
      </p:sp>
    </p:spTree>
    <p:extLst>
      <p:ext uri="{BB962C8B-B14F-4D97-AF65-F5344CB8AC3E}">
        <p14:creationId xmlns:p14="http://schemas.microsoft.com/office/powerpoint/2010/main" val="7749442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328D2ADD-7333-C94C-9B81-D356D58EBD9A}" type="slidenum">
              <a:rPr lang="en-US"/>
              <a:pPr>
                <a:defRPr/>
              </a:pPr>
              <a:t>‹#›</a:t>
            </a:fld>
            <a:endParaRPr lang="en-US"/>
          </a:p>
        </p:txBody>
      </p:sp>
    </p:spTree>
    <p:extLst>
      <p:ext uri="{BB962C8B-B14F-4D97-AF65-F5344CB8AC3E}">
        <p14:creationId xmlns:p14="http://schemas.microsoft.com/office/powerpoint/2010/main" val="18122710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ABECB0BE-2885-D54D-95C0-A5AE989F3AA4}" type="slidenum">
              <a:rPr lang="en-US"/>
              <a:pPr>
                <a:defRPr/>
              </a:pPr>
              <a:t>‹#›</a:t>
            </a:fld>
            <a:endParaRPr lang="en-US"/>
          </a:p>
        </p:txBody>
      </p:sp>
    </p:spTree>
    <p:extLst>
      <p:ext uri="{BB962C8B-B14F-4D97-AF65-F5344CB8AC3E}">
        <p14:creationId xmlns:p14="http://schemas.microsoft.com/office/powerpoint/2010/main" val="21140123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E6752DB-DEFC-CD41-A3E0-1C7E91B10CF0}" type="slidenum">
              <a:rPr lang="en-US"/>
              <a:pPr>
                <a:defRPr/>
              </a:pPr>
              <a:t>‹#›</a:t>
            </a:fld>
            <a:endParaRPr lang="en-US"/>
          </a:p>
        </p:txBody>
      </p:sp>
    </p:spTree>
    <p:extLst>
      <p:ext uri="{BB962C8B-B14F-4D97-AF65-F5344CB8AC3E}">
        <p14:creationId xmlns:p14="http://schemas.microsoft.com/office/powerpoint/2010/main" val="11748915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A13A2327-2D31-EA49-A162-D66F289AC959}" type="slidenum">
              <a:rPr lang="en-US"/>
              <a:pPr>
                <a:defRPr/>
              </a:pPr>
              <a:t>‹#›</a:t>
            </a:fld>
            <a:endParaRPr lang="en-US"/>
          </a:p>
        </p:txBody>
      </p:sp>
    </p:spTree>
    <p:extLst>
      <p:ext uri="{BB962C8B-B14F-4D97-AF65-F5344CB8AC3E}">
        <p14:creationId xmlns:p14="http://schemas.microsoft.com/office/powerpoint/2010/main" val="411522335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400" b="0" baseline="0"/>
            </a:lvl4pPr>
            <a:lvl5pPr>
              <a:defRPr sz="24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82356F61-EF0C-4640-84C2-914BB73965C8}" type="slidenum">
              <a:rPr lang="en-US"/>
              <a:pPr>
                <a:defRPr/>
              </a:pPr>
              <a:t>‹#›</a:t>
            </a:fld>
            <a:r>
              <a:rPr lang="en-US"/>
              <a:t> of 12</a:t>
            </a:r>
          </a:p>
        </p:txBody>
      </p:sp>
    </p:spTree>
    <p:extLst>
      <p:ext uri="{BB962C8B-B14F-4D97-AF65-F5344CB8AC3E}">
        <p14:creationId xmlns:p14="http://schemas.microsoft.com/office/powerpoint/2010/main" val="130213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3622782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50FE11F6-4324-0A46-92C6-E91241087E94}" type="slidenum">
              <a:rPr lang="en-US"/>
              <a:pPr>
                <a:defRPr/>
              </a:pPr>
              <a:t>‹#›</a:t>
            </a:fld>
            <a:endParaRPr lang="en-US"/>
          </a:p>
        </p:txBody>
      </p:sp>
    </p:spTree>
    <p:extLst>
      <p:ext uri="{BB962C8B-B14F-4D97-AF65-F5344CB8AC3E}">
        <p14:creationId xmlns:p14="http://schemas.microsoft.com/office/powerpoint/2010/main" val="37025035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43B21472-5D2D-5E48-AA9B-C97A4916CE05}" type="slidenum">
              <a:rPr lang="en-US"/>
              <a:pPr>
                <a:defRPr/>
              </a:pPr>
              <a:t>‹#›</a:t>
            </a:fld>
            <a:endParaRPr lang="en-US"/>
          </a:p>
        </p:txBody>
      </p:sp>
    </p:spTree>
    <p:extLst>
      <p:ext uri="{BB962C8B-B14F-4D97-AF65-F5344CB8AC3E}">
        <p14:creationId xmlns:p14="http://schemas.microsoft.com/office/powerpoint/2010/main" val="836345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65610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93547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1CAE06C8-F5CD-4C4E-8722-015D7D110AF7}" type="slidenum">
              <a:rPr lang="en-US"/>
              <a:pPr>
                <a:defRPr/>
              </a:pPr>
              <a:t>‹#›</a:t>
            </a:fld>
            <a:endParaRPr lang="en-US"/>
          </a:p>
        </p:txBody>
      </p:sp>
    </p:spTree>
    <p:extLst>
      <p:ext uri="{BB962C8B-B14F-4D97-AF65-F5344CB8AC3E}">
        <p14:creationId xmlns:p14="http://schemas.microsoft.com/office/powerpoint/2010/main" val="5139491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8531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140335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E9307175-A6DC-4D4B-B68F-6451BFA9B108}" type="slidenum">
              <a:rPr lang="en-US"/>
              <a:pPr>
                <a:defRPr/>
              </a:pPr>
              <a:t>‹#›</a:t>
            </a:fld>
            <a:endParaRPr lang="en-US"/>
          </a:p>
        </p:txBody>
      </p:sp>
    </p:spTree>
    <p:extLst>
      <p:ext uri="{BB962C8B-B14F-4D97-AF65-F5344CB8AC3E}">
        <p14:creationId xmlns:p14="http://schemas.microsoft.com/office/powerpoint/2010/main" val="8056927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1118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8CFFB72D-6160-2349-91EA-F511AC75485A}" type="slidenum">
              <a:rPr lang="en-US"/>
              <a:pPr>
                <a:defRPr/>
              </a:pPr>
              <a:t>‹#›</a:t>
            </a:fld>
            <a:endParaRPr lang="en-US"/>
          </a:p>
        </p:txBody>
      </p:sp>
    </p:spTree>
    <p:extLst>
      <p:ext uri="{BB962C8B-B14F-4D97-AF65-F5344CB8AC3E}">
        <p14:creationId xmlns:p14="http://schemas.microsoft.com/office/powerpoint/2010/main" val="2626226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918065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Tree>
    <p:extLst>
      <p:ext uri="{BB962C8B-B14F-4D97-AF65-F5344CB8AC3E}">
        <p14:creationId xmlns:p14="http://schemas.microsoft.com/office/powerpoint/2010/main" val="407766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348881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273654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426919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196471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pic>
        <p:nvPicPr>
          <p:cNvPr id="1536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fontAlgn="base" hangingPunct="1">
              <a:spcBef>
                <a:spcPct val="0"/>
              </a:spcBef>
              <a:spcAft>
                <a:spcPct val="0"/>
              </a:spcAft>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fontAlgn="base">
              <a:spcBef>
                <a:spcPct val="0"/>
              </a:spcBef>
              <a:spcAft>
                <a:spcPct val="0"/>
              </a:spcAft>
              <a:defRPr/>
            </a:pPr>
            <a:fld id="{A0FFA08A-5B16-464F-BA6A-775EF06C952C}" type="slidenum">
              <a:rPr lang="en-US">
                <a:ea typeface="ＭＳ Ｐゴシック" charset="0"/>
              </a:rPr>
              <a:pPr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382734513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prstClr val="white"/>
              </a:solidFill>
              <a:latin typeface="Arial" charset="0"/>
              <a:ea typeface="ＭＳ Ｐゴシック" charset="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prstClr val="white"/>
              </a:solidFill>
              <a:latin typeface="Arial" charset="0"/>
              <a:ea typeface="ＭＳ Ｐゴシック" charset="0"/>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fontAlgn="base">
              <a:spcBef>
                <a:spcPct val="0"/>
              </a:spcBef>
              <a:spcAft>
                <a:spcPct val="0"/>
              </a:spcAft>
              <a:defRPr/>
            </a:pPr>
            <a:fld id="{0C70AB5F-A7EF-4A49-8C32-0D19750F23CB}" type="slidenum">
              <a:rPr lang="en-US">
                <a:latin typeface="Arial" charset="0"/>
                <a:ea typeface="ＭＳ Ｐゴシック" charset="0"/>
              </a:rPr>
              <a:pPr fontAlgn="base">
                <a:spcBef>
                  <a:spcPct val="0"/>
                </a:spcBef>
                <a:spcAft>
                  <a:spcPct val="0"/>
                </a:spcAft>
                <a:defRPr/>
              </a:pPr>
              <a:t>‹#›</a:t>
            </a:fld>
            <a:endParaRPr lang="en-US">
              <a:latin typeface="Arial" charset="0"/>
              <a:ea typeface="ＭＳ Ｐゴシック" charset="0"/>
            </a:endParaRPr>
          </a:p>
        </p:txBody>
      </p:sp>
    </p:spTree>
    <p:extLst>
      <p:ext uri="{BB962C8B-B14F-4D97-AF65-F5344CB8AC3E}">
        <p14:creationId xmlns:p14="http://schemas.microsoft.com/office/powerpoint/2010/main" val="1876237529"/>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fontAlgn="base">
              <a:spcBef>
                <a:spcPct val="0"/>
              </a:spcBef>
              <a:spcAft>
                <a:spcPct val="0"/>
              </a:spcAft>
              <a:defRPr/>
            </a:pPr>
            <a:fld id="{FFB013BD-5475-554F-B776-151B3F9B72F8}" type="slidenum">
              <a:rPr lang="en-US">
                <a:latin typeface="Arial" charset="0"/>
                <a:ea typeface="ＭＳ Ｐゴシック" charset="0"/>
              </a:rPr>
              <a:pPr fontAlgn="base">
                <a:spcBef>
                  <a:spcPct val="0"/>
                </a:spcBef>
                <a:spcAft>
                  <a:spcPct val="0"/>
                </a:spcAft>
                <a:defRPr/>
              </a:pPr>
              <a:t>‹#›</a:t>
            </a:fld>
            <a:endParaRPr lang="en-US">
              <a:latin typeface="Arial" charset="0"/>
              <a:ea typeface="ＭＳ Ｐゴシック" charset="0"/>
            </a:endParaRPr>
          </a:p>
        </p:txBody>
      </p:sp>
    </p:spTree>
    <p:extLst>
      <p:ext uri="{BB962C8B-B14F-4D97-AF65-F5344CB8AC3E}">
        <p14:creationId xmlns:p14="http://schemas.microsoft.com/office/powerpoint/2010/main" val="473647495"/>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 id="2147484132"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a:defRPr/>
            </a:pPr>
            <a:fld id="{F519AAED-58AC-5743-8B10-D454158F6B93}" type="slidenum">
              <a:rPr lang="en-US"/>
              <a:pPr>
                <a:defRPr/>
              </a:pPr>
              <a:t>‹#›</a:t>
            </a:fld>
            <a:endParaRPr lang="en-US"/>
          </a:p>
        </p:txBody>
      </p:sp>
    </p:spTree>
    <p:extLst>
      <p:ext uri="{BB962C8B-B14F-4D97-AF65-F5344CB8AC3E}">
        <p14:creationId xmlns:p14="http://schemas.microsoft.com/office/powerpoint/2010/main" val="3380224038"/>
      </p:ext>
    </p:extLst>
  </p:cSld>
  <p:clrMap bg1="lt1" tx1="dk1" bg2="lt2" tx2="dk2" accent1="accent1" accent2="accent2" accent3="accent3" accent4="accent4" accent5="accent5" accent6="accent6" hlink="hlink" folHlink="folHlink"/>
  <p:sldLayoutIdLst>
    <p:sldLayoutId id="2147484222" r:id="rId1"/>
    <p:sldLayoutId id="2147484223" r:id="rId2"/>
    <p:sldLayoutId id="2147484224" r:id="rId3"/>
    <p:sldLayoutId id="2147484225" r:id="rId4"/>
    <p:sldLayoutId id="2147484226" r:id="rId5"/>
    <p:sldLayoutId id="2147484227" r:id="rId6"/>
    <p:sldLayoutId id="2147484228" r:id="rId7"/>
    <p:sldLayoutId id="2147484229" r:id="rId8"/>
    <p:sldLayoutId id="2147484230" r:id="rId9"/>
    <p:sldLayoutId id="2147484231" r:id="rId10"/>
    <p:sldLayoutId id="2147484232" r:id="rId11"/>
    <p:sldLayoutId id="2147484233" r:id="rId12"/>
    <p:sldLayoutId id="2147484234"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emf"/><Relationship Id="rId1" Type="http://schemas.openxmlformats.org/officeDocument/2006/relationships/slideLayout" Target="../slideLayouts/slideLayout1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066800" y="1638300"/>
            <a:ext cx="68580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CPS 310</a:t>
            </a:r>
          </a:p>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Taming Concurrency:</a:t>
            </a:r>
          </a:p>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Design Patterns</a:t>
            </a:r>
          </a:p>
        </p:txBody>
      </p:sp>
      <p:sp>
        <p:nvSpPr>
          <p:cNvPr id="165890" name="Text Box 2"/>
          <p:cNvSpPr txBox="1">
            <a:spLocks noChangeArrowheads="1"/>
          </p:cNvSpPr>
          <p:nvPr/>
        </p:nvSpPr>
        <p:spPr bwMode="auto">
          <a:xfrm>
            <a:off x="304800" y="3581400"/>
            <a:ext cx="8458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Jeff Chase</a:t>
            </a:r>
          </a:p>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Duke University</a:t>
            </a:r>
          </a:p>
        </p:txBody>
      </p:sp>
      <p:pic>
        <p:nvPicPr>
          <p:cNvPr id="2" name="Picture 1"/>
          <p:cNvPicPr>
            <a:picLocks noChangeAspect="1"/>
          </p:cNvPicPr>
          <p:nvPr/>
        </p:nvPicPr>
        <p:blipFill>
          <a:blip r:embed="rId3"/>
          <a:stretch>
            <a:fillRect/>
          </a:stretch>
        </p:blipFill>
        <p:spPr>
          <a:xfrm>
            <a:off x="7315200" y="5879806"/>
            <a:ext cx="744451" cy="952204"/>
          </a:xfrm>
          <a:prstGeom prst="rect">
            <a:avLst/>
          </a:prstGeom>
        </p:spPr>
      </p:pic>
    </p:spTree>
    <p:extLst>
      <p:ext uri="{BB962C8B-B14F-4D97-AF65-F5344CB8AC3E}">
        <p14:creationId xmlns:p14="http://schemas.microsoft.com/office/powerpoint/2010/main" val="35763821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15900" y="1317995"/>
            <a:ext cx="8971698" cy="5679705"/>
          </a:xfrm>
          <a:prstGeom prst="rect">
            <a:avLst/>
          </a:prstGeom>
        </p:spPr>
      </p:pic>
      <p:sp>
        <p:nvSpPr>
          <p:cNvPr id="2" name="Title 1"/>
          <p:cNvSpPr>
            <a:spLocks noGrp="1"/>
          </p:cNvSpPr>
          <p:nvPr>
            <p:ph type="title"/>
          </p:nvPr>
        </p:nvSpPr>
        <p:spPr/>
        <p:txBody>
          <a:bodyPr/>
          <a:lstStyle/>
          <a:p>
            <a:r>
              <a:rPr lang="en-US" dirty="0" err="1"/>
              <a:t>AsyncTask</a:t>
            </a:r>
            <a:r>
              <a:rPr lang="en-US" dirty="0"/>
              <a:t> (Android)</a:t>
            </a:r>
          </a:p>
        </p:txBody>
      </p:sp>
      <p:sp>
        <p:nvSpPr>
          <p:cNvPr id="4" name="TextBox 3"/>
          <p:cNvSpPr txBox="1"/>
          <p:nvPr/>
        </p:nvSpPr>
        <p:spPr>
          <a:xfrm>
            <a:off x="381000" y="6506746"/>
            <a:ext cx="7114948" cy="338554"/>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3367"/>
                </a:solidFill>
                <a:effectLst/>
                <a:uLnTx/>
                <a:uFillTx/>
                <a:latin typeface="Arial" charset="0"/>
                <a:ea typeface="ＭＳ Ｐゴシック" charset="0"/>
              </a:rPr>
              <a:t>[http://</a:t>
            </a:r>
            <a:r>
              <a:rPr kumimoji="0" lang="en-US" sz="1600" b="0" i="0" u="none" strike="noStrike" kern="1200" cap="none" spc="0" normalizeH="0" baseline="0" noProof="0" dirty="0" err="1">
                <a:ln>
                  <a:noFill/>
                </a:ln>
                <a:solidFill>
                  <a:srgbClr val="003367"/>
                </a:solidFill>
                <a:effectLst/>
                <a:uLnTx/>
                <a:uFillTx/>
                <a:latin typeface="Arial" charset="0"/>
                <a:ea typeface="ＭＳ Ｐゴシック" charset="0"/>
              </a:rPr>
              <a:t>techtej.blogspot.com</a:t>
            </a:r>
            <a:r>
              <a:rPr kumimoji="0" lang="en-US" sz="1600" b="0" i="0" u="none" strike="noStrike" kern="1200" cap="none" spc="0" normalizeH="0" baseline="0" noProof="0" dirty="0">
                <a:ln>
                  <a:noFill/>
                </a:ln>
                <a:solidFill>
                  <a:srgbClr val="003367"/>
                </a:solidFill>
                <a:effectLst/>
                <a:uLnTx/>
                <a:uFillTx/>
                <a:latin typeface="Arial" charset="0"/>
                <a:ea typeface="ＭＳ Ｐゴシック" charset="0"/>
              </a:rPr>
              <a:t>/2011/03/android-thread-constructs-part-3.html]</a:t>
            </a:r>
          </a:p>
        </p:txBody>
      </p:sp>
    </p:spTree>
    <p:extLst>
      <p:ext uri="{BB962C8B-B14F-4D97-AF65-F5344CB8AC3E}">
        <p14:creationId xmlns:p14="http://schemas.microsoft.com/office/powerpoint/2010/main" val="95231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7D4C7A-E88A-0B46-ABCA-B8CB2CE8D336}"/>
              </a:ext>
            </a:extLst>
          </p:cNvPr>
          <p:cNvSpPr>
            <a:spLocks noGrp="1"/>
          </p:cNvSpPr>
          <p:nvPr>
            <p:ph type="title"/>
          </p:nvPr>
        </p:nvSpPr>
        <p:spPr/>
        <p:txBody>
          <a:bodyPr/>
          <a:lstStyle/>
          <a:p>
            <a:r>
              <a:rPr lang="en-US" sz="2800" dirty="0" err="1"/>
              <a:t>AsyncTask</a:t>
            </a:r>
            <a:r>
              <a:rPr lang="en-US" sz="2800" dirty="0"/>
              <a:t> </a:t>
            </a:r>
            <a:r>
              <a:rPr lang="en-US" sz="2800" dirty="0">
                <a:sym typeface="Wingdings" pitchFamily="2" charset="2"/>
              </a:rPr>
              <a:t></a:t>
            </a:r>
            <a:r>
              <a:rPr lang="en-US" sz="2800" dirty="0"/>
              <a:t> Parent/child + event-driven</a:t>
            </a:r>
          </a:p>
        </p:txBody>
      </p:sp>
      <p:sp>
        <p:nvSpPr>
          <p:cNvPr id="4" name="Content Placeholder 3">
            <a:extLst>
              <a:ext uri="{FF2B5EF4-FFF2-40B4-BE49-F238E27FC236}">
                <a16:creationId xmlns:a16="http://schemas.microsoft.com/office/drawing/2014/main" id="{5F30650A-C3C2-9444-A8E7-AB34858245A9}"/>
              </a:ext>
            </a:extLst>
          </p:cNvPr>
          <p:cNvSpPr>
            <a:spLocks noGrp="1"/>
          </p:cNvSpPr>
          <p:nvPr>
            <p:ph idx="1"/>
          </p:nvPr>
        </p:nvSpPr>
        <p:spPr/>
        <p:txBody>
          <a:bodyPr/>
          <a:lstStyle/>
          <a:p>
            <a:r>
              <a:rPr lang="en-US" dirty="0"/>
              <a:t>UI thread </a:t>
            </a:r>
            <a:r>
              <a:rPr lang="en-US" b="1" dirty="0"/>
              <a:t>P</a:t>
            </a:r>
            <a:r>
              <a:rPr lang="en-US" dirty="0"/>
              <a:t> spawns </a:t>
            </a:r>
            <a:r>
              <a:rPr lang="en-US" dirty="0" err="1"/>
              <a:t>AsyncTask</a:t>
            </a:r>
            <a:r>
              <a:rPr lang="en-US" dirty="0"/>
              <a:t> </a:t>
            </a:r>
            <a:r>
              <a:rPr lang="en-US" b="1" dirty="0"/>
              <a:t>C</a:t>
            </a:r>
            <a:r>
              <a:rPr lang="en-US" dirty="0"/>
              <a:t> for background ops.</a:t>
            </a:r>
          </a:p>
          <a:p>
            <a:pPr lvl="1"/>
            <a:r>
              <a:rPr lang="en-US" b="1" dirty="0"/>
              <a:t>Worker</a:t>
            </a:r>
            <a:r>
              <a:rPr lang="en-US" dirty="0"/>
              <a:t> for e.g., downloads, media, data processing</a:t>
            </a:r>
          </a:p>
          <a:p>
            <a:r>
              <a:rPr lang="en-US" b="1" dirty="0"/>
              <a:t>C</a:t>
            </a:r>
            <a:r>
              <a:rPr lang="en-US" dirty="0"/>
              <a:t> may block, but </a:t>
            </a:r>
            <a:r>
              <a:rPr lang="en-US" b="1" dirty="0"/>
              <a:t>P</a:t>
            </a:r>
            <a:r>
              <a:rPr lang="en-US" dirty="0"/>
              <a:t> remains responsive UI events.</a:t>
            </a:r>
          </a:p>
          <a:p>
            <a:r>
              <a:rPr lang="en-US" b="1" dirty="0"/>
              <a:t>P</a:t>
            </a:r>
            <a:r>
              <a:rPr lang="en-US" dirty="0"/>
              <a:t> never blocks to receive result from </a:t>
            </a:r>
            <a:r>
              <a:rPr lang="en-US" b="1" dirty="0"/>
              <a:t>C</a:t>
            </a:r>
            <a:r>
              <a:rPr lang="en-US" dirty="0"/>
              <a:t>.</a:t>
            </a:r>
          </a:p>
          <a:p>
            <a:r>
              <a:rPr lang="en-US" dirty="0"/>
              <a:t>Instead, </a:t>
            </a:r>
            <a:r>
              <a:rPr lang="en-US" b="1" dirty="0"/>
              <a:t>C</a:t>
            </a:r>
            <a:r>
              <a:rPr lang="en-US" dirty="0"/>
              <a:t> sends status as events on </a:t>
            </a:r>
            <a:r>
              <a:rPr lang="en-US" b="1" dirty="0"/>
              <a:t>P</a:t>
            </a:r>
            <a:r>
              <a:rPr lang="en-US" dirty="0"/>
              <a:t>’s event queue.</a:t>
            </a:r>
          </a:p>
          <a:p>
            <a:r>
              <a:rPr lang="en-US" b="1" dirty="0"/>
              <a:t>P</a:t>
            </a:r>
            <a:r>
              <a:rPr lang="en-US" dirty="0"/>
              <a:t> handles </a:t>
            </a:r>
            <a:r>
              <a:rPr lang="en-US" b="1" dirty="0"/>
              <a:t>C</a:t>
            </a:r>
            <a:r>
              <a:rPr lang="en-US" dirty="0"/>
              <a:t>’s events mixed with other (e.g., UI) events.</a:t>
            </a:r>
          </a:p>
          <a:p>
            <a:r>
              <a:rPr lang="en-US" dirty="0"/>
              <a:t>In essence, </a:t>
            </a:r>
            <a:r>
              <a:rPr lang="en-US" b="1" dirty="0"/>
              <a:t>P</a:t>
            </a:r>
            <a:r>
              <a:rPr lang="en-US" dirty="0"/>
              <a:t> “calls” </a:t>
            </a:r>
            <a:r>
              <a:rPr lang="en-US" b="1" dirty="0"/>
              <a:t>C</a:t>
            </a:r>
            <a:r>
              <a:rPr lang="en-US" dirty="0"/>
              <a:t>’s function but never waits for it.</a:t>
            </a:r>
          </a:p>
        </p:txBody>
      </p:sp>
      <p:pic>
        <p:nvPicPr>
          <p:cNvPr id="2050" name="Picture 2" descr="Progress Bar | Data Viz Project">
            <a:extLst>
              <a:ext uri="{FF2B5EF4-FFF2-40B4-BE49-F238E27FC236}">
                <a16:creationId xmlns:a16="http://schemas.microsoft.com/office/drawing/2014/main" id="{96EFA82F-5763-FC4E-82EB-09FFE193DB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85" t="46296" r="4260" b="24630"/>
          <a:stretch/>
        </p:blipFill>
        <p:spPr bwMode="auto">
          <a:xfrm>
            <a:off x="825500" y="5194300"/>
            <a:ext cx="4271962" cy="1371571"/>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93">
            <a:extLst>
              <a:ext uri="{FF2B5EF4-FFF2-40B4-BE49-F238E27FC236}">
                <a16:creationId xmlns:a16="http://schemas.microsoft.com/office/drawing/2014/main" id="{4B2CA136-4774-5441-9F38-40E0487BC0CF}"/>
              </a:ext>
            </a:extLst>
          </p:cNvPr>
          <p:cNvSpPr txBox="1">
            <a:spLocks noChangeArrowheads="1"/>
          </p:cNvSpPr>
          <p:nvPr/>
        </p:nvSpPr>
        <p:spPr bwMode="auto">
          <a:xfrm>
            <a:off x="5105400" y="5561758"/>
            <a:ext cx="3721100" cy="710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Arial" charset="0"/>
                <a:ea typeface="ＭＳ Ｐゴシック" charset="0"/>
              </a:rPr>
              <a:t>E.g., UI thread updates progress bar on status from </a:t>
            </a:r>
            <a:r>
              <a:rPr kumimoji="0" lang="en-US" sz="2000" b="1" i="0" u="none" strike="noStrike" kern="1200" cap="none" spc="0" normalizeH="0" baseline="0" noProof="0" dirty="0">
                <a:ln>
                  <a:noFill/>
                </a:ln>
                <a:solidFill>
                  <a:srgbClr val="000000"/>
                </a:solidFill>
                <a:effectLst/>
                <a:uLnTx/>
                <a:uFillTx/>
                <a:latin typeface="Arial" charset="0"/>
                <a:ea typeface="ＭＳ Ｐゴシック" charset="0"/>
              </a:rPr>
              <a:t>C</a:t>
            </a:r>
            <a:r>
              <a:rPr kumimoji="0" lang="en-US" sz="2000" i="0" u="none" strike="noStrike" kern="1200" cap="none" spc="0" normalizeH="0" baseline="0" noProof="0" dirty="0">
                <a:ln>
                  <a:noFill/>
                </a:ln>
                <a:solidFill>
                  <a:srgbClr val="000000"/>
                </a:solidFill>
                <a:effectLst/>
                <a:uLnTx/>
                <a:uFillTx/>
                <a:latin typeface="Arial" charset="0"/>
                <a:ea typeface="ＭＳ Ｐゴシック" charset="0"/>
              </a:rPr>
              <a:t>.</a:t>
            </a:r>
          </a:p>
        </p:txBody>
      </p:sp>
    </p:spTree>
    <p:extLst>
      <p:ext uri="{BB962C8B-B14F-4D97-AF65-F5344CB8AC3E}">
        <p14:creationId xmlns:p14="http://schemas.microsoft.com/office/powerpoint/2010/main" val="3597633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5D8F-3740-114D-B67C-70253125393A}"/>
              </a:ext>
            </a:extLst>
          </p:cNvPr>
          <p:cNvSpPr>
            <a:spLocks noGrp="1"/>
          </p:cNvSpPr>
          <p:nvPr>
            <p:ph type="title"/>
          </p:nvPr>
        </p:nvSpPr>
        <p:spPr/>
        <p:txBody>
          <a:bodyPr/>
          <a:lstStyle/>
          <a:p>
            <a:r>
              <a:rPr lang="en-US" dirty="0"/>
              <a:t>Asynchronous API </a:t>
            </a:r>
          </a:p>
        </p:txBody>
      </p:sp>
      <p:sp>
        <p:nvSpPr>
          <p:cNvPr id="3" name="Content Placeholder 2">
            <a:extLst>
              <a:ext uri="{FF2B5EF4-FFF2-40B4-BE49-F238E27FC236}">
                <a16:creationId xmlns:a16="http://schemas.microsoft.com/office/drawing/2014/main" id="{6F79EC61-DE05-4641-AB95-C63F04C7BF2D}"/>
              </a:ext>
            </a:extLst>
          </p:cNvPr>
          <p:cNvSpPr>
            <a:spLocks noGrp="1"/>
          </p:cNvSpPr>
          <p:nvPr>
            <p:ph idx="1"/>
          </p:nvPr>
        </p:nvSpPr>
        <p:spPr/>
        <p:txBody>
          <a:bodyPr/>
          <a:lstStyle/>
          <a:p>
            <a:r>
              <a:rPr lang="en-US" dirty="0" err="1"/>
              <a:t>AsyncTask</a:t>
            </a:r>
            <a:r>
              <a:rPr lang="en-US" dirty="0"/>
              <a:t> illustrates an </a:t>
            </a:r>
            <a:r>
              <a:rPr lang="en-US" b="1" dirty="0"/>
              <a:t>asynchronous API</a:t>
            </a:r>
            <a:r>
              <a:rPr lang="en-US" dirty="0"/>
              <a:t>.</a:t>
            </a:r>
          </a:p>
          <a:p>
            <a:pPr marL="914400" lvl="1" indent="-457200">
              <a:buFont typeface="+mj-lt"/>
              <a:buAutoNum type="arabicPeriod"/>
            </a:pPr>
            <a:r>
              <a:rPr lang="en-US" dirty="0"/>
              <a:t>Call method.</a:t>
            </a:r>
          </a:p>
          <a:p>
            <a:pPr marL="914400" lvl="1" indent="-457200">
              <a:buFont typeface="+mj-lt"/>
              <a:buAutoNum type="arabicPeriod"/>
            </a:pPr>
            <a:r>
              <a:rPr lang="en-US" dirty="0"/>
              <a:t>Method returns immediately.</a:t>
            </a:r>
          </a:p>
          <a:p>
            <a:pPr marL="914400" lvl="1" indent="-457200">
              <a:buFont typeface="+mj-lt"/>
              <a:buAutoNum type="arabicPeriod"/>
            </a:pPr>
            <a:r>
              <a:rPr lang="en-US" dirty="0"/>
              <a:t>Caller receives completion event (notification upcall).</a:t>
            </a:r>
          </a:p>
          <a:p>
            <a:pPr marL="400050"/>
            <a:r>
              <a:rPr lang="en-US" dirty="0"/>
              <a:t>Enables a thread to initiate multiple concurrent activities and oversee them without blocking.</a:t>
            </a:r>
          </a:p>
          <a:p>
            <a:pPr marL="800100" lvl="1"/>
            <a:r>
              <a:rPr lang="en-US" dirty="0"/>
              <a:t>Languages: </a:t>
            </a:r>
            <a:r>
              <a:rPr lang="en-US" b="1" dirty="0"/>
              <a:t>Future</a:t>
            </a:r>
            <a:r>
              <a:rPr lang="en-US" dirty="0"/>
              <a:t> in Java, Scala, etc.</a:t>
            </a:r>
          </a:p>
          <a:p>
            <a:pPr marL="400050"/>
            <a:r>
              <a:rPr lang="en-US" dirty="0"/>
              <a:t>Also used in modern OS APIs for </a:t>
            </a:r>
            <a:r>
              <a:rPr lang="en-US" b="1" dirty="0"/>
              <a:t>asynchronous I/O</a:t>
            </a:r>
          </a:p>
          <a:p>
            <a:pPr marL="800100" lvl="1"/>
            <a:r>
              <a:rPr lang="en-US" dirty="0"/>
              <a:t>E.g., Windows; BSD/MacOS </a:t>
            </a:r>
            <a:r>
              <a:rPr lang="en-US" b="1" dirty="0" err="1"/>
              <a:t>kqueue</a:t>
            </a:r>
            <a:r>
              <a:rPr lang="en-US" b="1" dirty="0"/>
              <a:t>;</a:t>
            </a:r>
            <a:r>
              <a:rPr lang="en-US" dirty="0"/>
              <a:t> Linux </a:t>
            </a:r>
            <a:r>
              <a:rPr lang="en-US" b="1" dirty="0" err="1"/>
              <a:t>epoll</a:t>
            </a:r>
            <a:endParaRPr lang="en-US" b="1" dirty="0"/>
          </a:p>
          <a:p>
            <a:pPr marL="800100" lvl="1"/>
            <a:r>
              <a:rPr lang="en-US" dirty="0"/>
              <a:t>Similar to low-level I/O: initiate DMA + interrupt</a:t>
            </a:r>
          </a:p>
        </p:txBody>
      </p:sp>
      <p:pic>
        <p:nvPicPr>
          <p:cNvPr id="4" name="Picture 4" descr="ds69">
            <a:extLst>
              <a:ext uri="{FF2B5EF4-FFF2-40B4-BE49-F238E27FC236}">
                <a16:creationId xmlns:a16="http://schemas.microsoft.com/office/drawing/2014/main" id="{42FCF27C-EA23-CE41-831F-ED5AD76BF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4592" y="304800"/>
            <a:ext cx="1837008"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79555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7300-EAEE-C94A-AC6B-E7ECDA030321}"/>
              </a:ext>
            </a:extLst>
          </p:cNvPr>
          <p:cNvSpPr>
            <a:spLocks noGrp="1"/>
          </p:cNvSpPr>
          <p:nvPr>
            <p:ph type="title"/>
          </p:nvPr>
        </p:nvSpPr>
        <p:spPr/>
        <p:txBody>
          <a:bodyPr/>
          <a:lstStyle/>
          <a:p>
            <a:r>
              <a:rPr lang="en-US" dirty="0"/>
              <a:t>Upcall</a:t>
            </a:r>
          </a:p>
        </p:txBody>
      </p:sp>
      <p:sp>
        <p:nvSpPr>
          <p:cNvPr id="22" name="Content Placeholder 21">
            <a:extLst>
              <a:ext uri="{FF2B5EF4-FFF2-40B4-BE49-F238E27FC236}">
                <a16:creationId xmlns:a16="http://schemas.microsoft.com/office/drawing/2014/main" id="{99F30096-9D77-9847-B859-C3C92A01E9DD}"/>
              </a:ext>
            </a:extLst>
          </p:cNvPr>
          <p:cNvSpPr>
            <a:spLocks noGrp="1"/>
          </p:cNvSpPr>
          <p:nvPr>
            <p:ph idx="1"/>
          </p:nvPr>
        </p:nvSpPr>
        <p:spPr>
          <a:xfrm>
            <a:off x="457199" y="4584701"/>
            <a:ext cx="8226425" cy="1554164"/>
          </a:xfrm>
        </p:spPr>
        <p:txBody>
          <a:bodyPr/>
          <a:lstStyle/>
          <a:p>
            <a:r>
              <a:rPr lang="en-US" b="1" dirty="0"/>
              <a:t>Upcall</a:t>
            </a:r>
            <a:r>
              <a:rPr lang="en-US" dirty="0"/>
              <a:t>: cause to invoke a procedure in a client module.</a:t>
            </a:r>
          </a:p>
          <a:p>
            <a:r>
              <a:rPr lang="en-US" dirty="0"/>
              <a:t>E.g., by sending an event message to its event queue. </a:t>
            </a:r>
          </a:p>
          <a:p>
            <a:r>
              <a:rPr lang="en-US" dirty="0"/>
              <a:t>Notifies client of an asynchronous event or completion.</a:t>
            </a:r>
          </a:p>
          <a:p>
            <a:r>
              <a:rPr lang="en-US" dirty="0"/>
              <a:t>“Like an interrupt.”  </a:t>
            </a:r>
            <a:r>
              <a:rPr lang="en-US" i="1" dirty="0"/>
              <a:t>See also</a:t>
            </a:r>
            <a:r>
              <a:rPr lang="en-US" dirty="0"/>
              <a:t>: Unix signal handler.</a:t>
            </a:r>
          </a:p>
        </p:txBody>
      </p:sp>
      <p:sp>
        <p:nvSpPr>
          <p:cNvPr id="5" name="Freeform 56">
            <a:extLst>
              <a:ext uri="{FF2B5EF4-FFF2-40B4-BE49-F238E27FC236}">
                <a16:creationId xmlns:a16="http://schemas.microsoft.com/office/drawing/2014/main" id="{E8E3BEBD-6ABD-4143-B4B5-CB4E368DB178}"/>
              </a:ext>
            </a:extLst>
          </p:cNvPr>
          <p:cNvSpPr>
            <a:spLocks/>
          </p:cNvSpPr>
          <p:nvPr/>
        </p:nvSpPr>
        <p:spPr bwMode="auto">
          <a:xfrm>
            <a:off x="2590800" y="1731169"/>
            <a:ext cx="3378200" cy="681831"/>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rgbClr val="04357B"/>
          </a:solidFill>
          <a:ln w="9525" cap="rnd">
            <a:solidFill>
              <a:srgbClr val="000000"/>
            </a:solidFill>
            <a:prstDash val="solid"/>
            <a:round/>
            <a:headEnd/>
            <a:tailEnd/>
          </a:ln>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0" name="Freeform 56">
            <a:extLst>
              <a:ext uri="{FF2B5EF4-FFF2-40B4-BE49-F238E27FC236}">
                <a16:creationId xmlns:a16="http://schemas.microsoft.com/office/drawing/2014/main" id="{8BD33881-EDA3-8544-A897-C81D39F4FDD7}"/>
              </a:ext>
            </a:extLst>
          </p:cNvPr>
          <p:cNvSpPr>
            <a:spLocks/>
          </p:cNvSpPr>
          <p:nvPr/>
        </p:nvSpPr>
        <p:spPr bwMode="auto">
          <a:xfrm>
            <a:off x="2590800" y="3331369"/>
            <a:ext cx="3378200" cy="681831"/>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rgbClr val="04357B"/>
          </a:solidFill>
          <a:ln w="9525" cap="rnd">
            <a:solidFill>
              <a:srgbClr val="000000"/>
            </a:solidFill>
            <a:prstDash val="solid"/>
            <a:round/>
            <a:headEnd/>
            <a:tailEnd/>
          </a:ln>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4" name="Text Box 93">
            <a:extLst>
              <a:ext uri="{FF2B5EF4-FFF2-40B4-BE49-F238E27FC236}">
                <a16:creationId xmlns:a16="http://schemas.microsoft.com/office/drawing/2014/main" id="{B1F85EAB-F66A-1246-9254-6C7B73550AB7}"/>
              </a:ext>
            </a:extLst>
          </p:cNvPr>
          <p:cNvSpPr txBox="1">
            <a:spLocks noChangeArrowheads="1"/>
          </p:cNvSpPr>
          <p:nvPr/>
        </p:nvSpPr>
        <p:spPr bwMode="auto">
          <a:xfrm>
            <a:off x="2092020" y="2701777"/>
            <a:ext cx="1244600" cy="4638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Arial" charset="0"/>
                <a:ea typeface="ＭＳ Ｐゴシック" charset="0"/>
              </a:rPr>
              <a:t>“Do </a:t>
            </a:r>
            <a:r>
              <a:rPr kumimoji="0" lang="en-US" u="none" strike="noStrike" kern="1200" cap="none" spc="0" normalizeH="0" baseline="0" noProof="0" dirty="0">
                <a:ln>
                  <a:noFill/>
                </a:ln>
                <a:solidFill>
                  <a:srgbClr val="000000"/>
                </a:solidFill>
                <a:effectLst/>
                <a:uLnTx/>
                <a:uFillTx/>
                <a:latin typeface="Arial" charset="0"/>
                <a:ea typeface="ＭＳ Ｐゴシック" charset="0"/>
              </a:rPr>
              <a:t>it</a:t>
            </a:r>
            <a:r>
              <a:rPr kumimoji="0" lang="en-US" i="0" u="none" strike="noStrike" kern="1200" cap="none" spc="0" normalizeH="0" baseline="0" noProof="0" dirty="0">
                <a:ln>
                  <a:noFill/>
                </a:ln>
                <a:solidFill>
                  <a:srgbClr val="000000"/>
                </a:solidFill>
                <a:effectLst/>
                <a:uLnTx/>
                <a:uFillTx/>
                <a:latin typeface="Arial" charset="0"/>
                <a:ea typeface="ＭＳ Ｐゴシック" charset="0"/>
              </a:rPr>
              <a:t>.”</a:t>
            </a:r>
          </a:p>
        </p:txBody>
      </p:sp>
      <p:sp>
        <p:nvSpPr>
          <p:cNvPr id="15" name="Text Box 93">
            <a:extLst>
              <a:ext uri="{FF2B5EF4-FFF2-40B4-BE49-F238E27FC236}">
                <a16:creationId xmlns:a16="http://schemas.microsoft.com/office/drawing/2014/main" id="{B6992DA1-5365-1744-AB94-7DC0FF99C2D0}"/>
              </a:ext>
            </a:extLst>
          </p:cNvPr>
          <p:cNvSpPr txBox="1">
            <a:spLocks noChangeArrowheads="1"/>
          </p:cNvSpPr>
          <p:nvPr/>
        </p:nvSpPr>
        <p:spPr bwMode="auto">
          <a:xfrm>
            <a:off x="3387420" y="2701777"/>
            <a:ext cx="1244600" cy="4638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i="0" u="none" strike="noStrike" kern="1200" cap="none" spc="0" normalizeH="0" baseline="0" noProof="0" dirty="0">
                <a:ln>
                  <a:noFill/>
                </a:ln>
                <a:solidFill>
                  <a:srgbClr val="000000"/>
                </a:solidFill>
                <a:effectLst/>
                <a:uLnTx/>
                <a:uFillTx/>
                <a:latin typeface="Arial" charset="0"/>
                <a:ea typeface="ＭＳ Ｐゴシック" charset="0"/>
              </a:rPr>
              <a:t>“OK”</a:t>
            </a:r>
          </a:p>
        </p:txBody>
      </p:sp>
      <p:grpSp>
        <p:nvGrpSpPr>
          <p:cNvPr id="21" name="Group 20">
            <a:extLst>
              <a:ext uri="{FF2B5EF4-FFF2-40B4-BE49-F238E27FC236}">
                <a16:creationId xmlns:a16="http://schemas.microsoft.com/office/drawing/2014/main" id="{03154BE8-D2B3-C64D-85B0-71EFFE2F38E8}"/>
              </a:ext>
            </a:extLst>
          </p:cNvPr>
          <p:cNvGrpSpPr/>
          <p:nvPr/>
        </p:nvGrpSpPr>
        <p:grpSpPr>
          <a:xfrm>
            <a:off x="3184220" y="2423319"/>
            <a:ext cx="2108200" cy="904081"/>
            <a:chOff x="3184220" y="2524919"/>
            <a:chExt cx="2108200" cy="1162050"/>
          </a:xfrm>
        </p:grpSpPr>
        <p:cxnSp>
          <p:nvCxnSpPr>
            <p:cNvPr id="11" name="Straight Connector 10">
              <a:extLst>
                <a:ext uri="{FF2B5EF4-FFF2-40B4-BE49-F238E27FC236}">
                  <a16:creationId xmlns:a16="http://schemas.microsoft.com/office/drawing/2014/main" id="{31E453FB-8DAE-2F44-8CE1-071FCC30AE6E}"/>
                </a:ext>
              </a:extLst>
            </p:cNvPr>
            <p:cNvCxnSpPr>
              <a:cxnSpLocks/>
            </p:cNvCxnSpPr>
            <p:nvPr/>
          </p:nvCxnSpPr>
          <p:spPr bwMode="auto">
            <a:xfrm>
              <a:off x="3184220" y="2563019"/>
              <a:ext cx="0" cy="112395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13" name="Straight Connector 12">
              <a:extLst>
                <a:ext uri="{FF2B5EF4-FFF2-40B4-BE49-F238E27FC236}">
                  <a16:creationId xmlns:a16="http://schemas.microsoft.com/office/drawing/2014/main" id="{E87D0084-D6D0-D44B-BFB4-7C6AF46A257E}"/>
                </a:ext>
              </a:extLst>
            </p:cNvPr>
            <p:cNvCxnSpPr>
              <a:cxnSpLocks/>
            </p:cNvCxnSpPr>
            <p:nvPr/>
          </p:nvCxnSpPr>
          <p:spPr bwMode="auto">
            <a:xfrm flipV="1">
              <a:off x="3336620" y="2524919"/>
              <a:ext cx="0" cy="112395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16" name="Straight Connector 15">
              <a:extLst>
                <a:ext uri="{FF2B5EF4-FFF2-40B4-BE49-F238E27FC236}">
                  <a16:creationId xmlns:a16="http://schemas.microsoft.com/office/drawing/2014/main" id="{DA5EC52C-DAA4-9041-950E-FED5AB1708C9}"/>
                </a:ext>
              </a:extLst>
            </p:cNvPr>
            <p:cNvCxnSpPr>
              <a:cxnSpLocks/>
            </p:cNvCxnSpPr>
            <p:nvPr/>
          </p:nvCxnSpPr>
          <p:spPr bwMode="auto">
            <a:xfrm flipV="1">
              <a:off x="5292420" y="2563019"/>
              <a:ext cx="0" cy="1123950"/>
            </a:xfrm>
            <a:prstGeom prst="line">
              <a:avLst/>
            </a:prstGeom>
            <a:solidFill>
              <a:srgbClr val="00B8FF"/>
            </a:solidFill>
            <a:ln w="38100" cap="flat" cmpd="sng" algn="ctr">
              <a:solidFill>
                <a:schemeClr val="tx1"/>
              </a:solidFill>
              <a:prstDash val="solid"/>
              <a:round/>
              <a:headEnd type="none" w="med" len="med"/>
              <a:tailEnd type="triangle" w="med" len="med"/>
            </a:ln>
            <a:effectLst/>
          </p:spPr>
        </p:cxnSp>
      </p:grpSp>
      <p:sp>
        <p:nvSpPr>
          <p:cNvPr id="17" name="Text Box 93">
            <a:extLst>
              <a:ext uri="{FF2B5EF4-FFF2-40B4-BE49-F238E27FC236}">
                <a16:creationId xmlns:a16="http://schemas.microsoft.com/office/drawing/2014/main" id="{D0684E06-A815-6146-BCB6-C304EE8B9077}"/>
              </a:ext>
            </a:extLst>
          </p:cNvPr>
          <p:cNvSpPr txBox="1">
            <a:spLocks noChangeArrowheads="1"/>
          </p:cNvSpPr>
          <p:nvPr/>
        </p:nvSpPr>
        <p:spPr bwMode="auto">
          <a:xfrm>
            <a:off x="5348959" y="2701777"/>
            <a:ext cx="2144038" cy="4638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accent2"/>
                </a:solidFill>
                <a:effectLst/>
                <a:uLnTx/>
                <a:uFillTx/>
                <a:latin typeface="Arial" charset="0"/>
                <a:ea typeface="ＭＳ Ｐゴシック" charset="0"/>
              </a:rPr>
              <a:t>“</a:t>
            </a:r>
            <a:r>
              <a:rPr kumimoji="0" lang="en-US" b="1" u="none" strike="noStrike" kern="1200" cap="none" spc="0" normalizeH="0" baseline="0" noProof="0" dirty="0">
                <a:ln>
                  <a:noFill/>
                </a:ln>
                <a:solidFill>
                  <a:schemeClr val="accent2"/>
                </a:solidFill>
                <a:effectLst/>
                <a:uLnTx/>
                <a:uFillTx/>
                <a:latin typeface="Arial" charset="0"/>
                <a:ea typeface="ＭＳ Ｐゴシック" charset="0"/>
              </a:rPr>
              <a:t>It</a:t>
            </a:r>
            <a:r>
              <a:rPr kumimoji="0" lang="en-US" b="1" i="0" u="none" strike="noStrike" kern="1200" cap="none" spc="0" normalizeH="0" baseline="0" noProof="0" dirty="0">
                <a:ln>
                  <a:noFill/>
                </a:ln>
                <a:solidFill>
                  <a:schemeClr val="accent2"/>
                </a:solidFill>
                <a:effectLst/>
                <a:uLnTx/>
                <a:uFillTx/>
                <a:latin typeface="Arial" charset="0"/>
                <a:ea typeface="ＭＳ Ｐゴシック" charset="0"/>
              </a:rPr>
              <a:t> is done.”</a:t>
            </a:r>
          </a:p>
        </p:txBody>
      </p:sp>
    </p:spTree>
    <p:extLst>
      <p:ext uri="{BB962C8B-B14F-4D97-AF65-F5344CB8AC3E}">
        <p14:creationId xmlns:p14="http://schemas.microsoft.com/office/powerpoint/2010/main" val="1986800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A4D94D1-6ED6-0246-A78E-115F72FC65CC}"/>
              </a:ext>
            </a:extLst>
          </p:cNvPr>
          <p:cNvSpPr/>
          <p:nvPr/>
        </p:nvSpPr>
        <p:spPr bwMode="auto">
          <a:xfrm>
            <a:off x="7051404" y="2668736"/>
            <a:ext cx="1013090" cy="867839"/>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sp>
        <p:nvSpPr>
          <p:cNvPr id="27" name="Rectangle 26">
            <a:extLst>
              <a:ext uri="{FF2B5EF4-FFF2-40B4-BE49-F238E27FC236}">
                <a16:creationId xmlns:a16="http://schemas.microsoft.com/office/drawing/2014/main" id="{4E1D5CDA-141E-944D-B68B-17CF5630CB7C}"/>
              </a:ext>
            </a:extLst>
          </p:cNvPr>
          <p:cNvSpPr/>
          <p:nvPr/>
        </p:nvSpPr>
        <p:spPr bwMode="auto">
          <a:xfrm>
            <a:off x="5019404" y="2656036"/>
            <a:ext cx="1013090" cy="867839"/>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sp>
        <p:nvSpPr>
          <p:cNvPr id="2" name="Title 1">
            <a:extLst>
              <a:ext uri="{FF2B5EF4-FFF2-40B4-BE49-F238E27FC236}">
                <a16:creationId xmlns:a16="http://schemas.microsoft.com/office/drawing/2014/main" id="{18FF7300-EAEE-C94A-AC6B-E7ECDA030321}"/>
              </a:ext>
            </a:extLst>
          </p:cNvPr>
          <p:cNvSpPr>
            <a:spLocks noGrp="1"/>
          </p:cNvSpPr>
          <p:nvPr>
            <p:ph type="title"/>
          </p:nvPr>
        </p:nvSpPr>
        <p:spPr/>
        <p:txBody>
          <a:bodyPr/>
          <a:lstStyle/>
          <a:p>
            <a:r>
              <a:rPr lang="en-US" sz="3600" dirty="0"/>
              <a:t>Perils of shared </a:t>
            </a:r>
            <a:r>
              <a:rPr lang="en-US" sz="3600" dirty="0" err="1"/>
              <a:t>state</a:t>
            </a:r>
            <a:r>
              <a:rPr lang="en-US" sz="3600" dirty="0" err="1">
                <a:sym typeface="Wingdings" pitchFamily="2" charset="2"/>
              </a:rPr>
              <a:t></a:t>
            </a:r>
            <a:r>
              <a:rPr lang="en-US" sz="3600" dirty="0" err="1"/>
              <a:t>mitigate</a:t>
            </a:r>
            <a:endParaRPr lang="en-US" sz="3600" dirty="0"/>
          </a:p>
        </p:txBody>
      </p:sp>
      <p:grpSp>
        <p:nvGrpSpPr>
          <p:cNvPr id="4" name="Group 9">
            <a:extLst>
              <a:ext uri="{FF2B5EF4-FFF2-40B4-BE49-F238E27FC236}">
                <a16:creationId xmlns:a16="http://schemas.microsoft.com/office/drawing/2014/main" id="{1F4890CB-CAD6-1846-A838-AD07B9484DF4}"/>
              </a:ext>
            </a:extLst>
          </p:cNvPr>
          <p:cNvGrpSpPr>
            <a:grpSpLocks/>
          </p:cNvGrpSpPr>
          <p:nvPr/>
        </p:nvGrpSpPr>
        <p:grpSpPr bwMode="auto">
          <a:xfrm>
            <a:off x="5225654" y="2789601"/>
            <a:ext cx="600591" cy="600710"/>
            <a:chOff x="4480" y="2017"/>
            <a:chExt cx="576" cy="576"/>
          </a:xfrm>
        </p:grpSpPr>
        <p:sp>
          <p:nvSpPr>
            <p:cNvPr id="5" name="Oval 10">
              <a:extLst>
                <a:ext uri="{FF2B5EF4-FFF2-40B4-BE49-F238E27FC236}">
                  <a16:creationId xmlns:a16="http://schemas.microsoft.com/office/drawing/2014/main" id="{D7C3604A-9767-9E4D-8202-81A375FBFCF1}"/>
                </a:ext>
              </a:extLst>
            </p:cNvPr>
            <p:cNvSpPr>
              <a:spLocks noChangeArrowheads="1"/>
            </p:cNvSpPr>
            <p:nvPr/>
          </p:nvSpPr>
          <p:spPr bwMode="auto">
            <a:xfrm>
              <a:off x="4480" y="2017"/>
              <a:ext cx="576" cy="576"/>
            </a:xfrm>
            <a:prstGeom prst="ellipse">
              <a:avLst/>
            </a:prstGeom>
            <a:solidFill>
              <a:srgbClr val="800080"/>
            </a:solidFill>
            <a:ln w="12700">
              <a:solidFill>
                <a:srgbClr val="333399"/>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6" name="AutoShape 11">
              <a:extLst>
                <a:ext uri="{FF2B5EF4-FFF2-40B4-BE49-F238E27FC236}">
                  <a16:creationId xmlns:a16="http://schemas.microsoft.com/office/drawing/2014/main" id="{13499BC7-F90D-434A-8363-E18A08BA0FD7}"/>
                </a:ext>
              </a:extLst>
            </p:cNvPr>
            <p:cNvSpPr>
              <a:spLocks noChangeArrowheads="1"/>
            </p:cNvSpPr>
            <p:nvPr/>
          </p:nvSpPr>
          <p:spPr bwMode="auto">
            <a:xfrm flipH="1">
              <a:off x="4680" y="2144"/>
              <a:ext cx="197" cy="336"/>
            </a:xfrm>
            <a:prstGeom prst="lightningBolt">
              <a:avLst/>
            </a:prstGeom>
            <a:solidFill>
              <a:srgbClr val="FFFFFF"/>
            </a:solidFill>
            <a:ln w="12700">
              <a:solidFill>
                <a:srgbClr val="333399"/>
              </a:solid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7" name="AutoShape 12">
              <a:extLst>
                <a:ext uri="{FF2B5EF4-FFF2-40B4-BE49-F238E27FC236}">
                  <a16:creationId xmlns:a16="http://schemas.microsoft.com/office/drawing/2014/main" id="{E931CB5E-B984-C747-8AA8-25FDCC5BD6A8}"/>
                </a:ext>
              </a:extLst>
            </p:cNvPr>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333399"/>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grpSp>
        <p:nvGrpSpPr>
          <p:cNvPr id="8" name="Group 7">
            <a:extLst>
              <a:ext uri="{FF2B5EF4-FFF2-40B4-BE49-F238E27FC236}">
                <a16:creationId xmlns:a16="http://schemas.microsoft.com/office/drawing/2014/main" id="{9698B6AE-8619-AC4F-A44D-2B7B6604E6A1}"/>
              </a:ext>
            </a:extLst>
          </p:cNvPr>
          <p:cNvGrpSpPr/>
          <p:nvPr/>
        </p:nvGrpSpPr>
        <p:grpSpPr>
          <a:xfrm>
            <a:off x="7257654" y="2789601"/>
            <a:ext cx="600591" cy="600710"/>
            <a:chOff x="3327275" y="2664991"/>
            <a:chExt cx="600591" cy="600710"/>
          </a:xfrm>
        </p:grpSpPr>
        <p:sp>
          <p:nvSpPr>
            <p:cNvPr id="9" name="Oval 10">
              <a:extLst>
                <a:ext uri="{FF2B5EF4-FFF2-40B4-BE49-F238E27FC236}">
                  <a16:creationId xmlns:a16="http://schemas.microsoft.com/office/drawing/2014/main" id="{F6CE616F-37F4-224A-8C0E-9CC99A7ADB1E}"/>
                </a:ext>
              </a:extLst>
            </p:cNvPr>
            <p:cNvSpPr>
              <a:spLocks noChangeArrowheads="1"/>
            </p:cNvSpPr>
            <p:nvPr/>
          </p:nvSpPr>
          <p:spPr bwMode="auto">
            <a:xfrm>
              <a:off x="3327275" y="2664991"/>
              <a:ext cx="600591" cy="600710"/>
            </a:xfrm>
            <a:prstGeom prst="ellipse">
              <a:avLst/>
            </a:prstGeom>
            <a:solidFill>
              <a:schemeClr val="accent6"/>
            </a:solidFill>
            <a:ln w="12700">
              <a:solidFill>
                <a:srgbClr val="333399"/>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0" name="AutoShape 11">
              <a:extLst>
                <a:ext uri="{FF2B5EF4-FFF2-40B4-BE49-F238E27FC236}">
                  <a16:creationId xmlns:a16="http://schemas.microsoft.com/office/drawing/2014/main" id="{DE3C93C7-DB80-0A46-A4A7-C0B8054EDEEE}"/>
                </a:ext>
              </a:extLst>
            </p:cNvPr>
            <p:cNvSpPr>
              <a:spLocks noChangeArrowheads="1"/>
            </p:cNvSpPr>
            <p:nvPr/>
          </p:nvSpPr>
          <p:spPr bwMode="auto">
            <a:xfrm flipH="1">
              <a:off x="3535814" y="2797439"/>
              <a:ext cx="205410" cy="350414"/>
            </a:xfrm>
            <a:prstGeom prst="lightningBolt">
              <a:avLst/>
            </a:prstGeom>
            <a:solidFill>
              <a:srgbClr val="FFFFFF"/>
            </a:solidFill>
            <a:ln w="12700">
              <a:solidFill>
                <a:srgbClr val="333399"/>
              </a:solid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1" name="AutoShape 12">
              <a:extLst>
                <a:ext uri="{FF2B5EF4-FFF2-40B4-BE49-F238E27FC236}">
                  <a16:creationId xmlns:a16="http://schemas.microsoft.com/office/drawing/2014/main" id="{94F609EE-D6AF-4F41-B191-DBA7C93E87F4}"/>
                </a:ext>
              </a:extLst>
            </p:cNvPr>
            <p:cNvSpPr>
              <a:spLocks noChangeArrowheads="1"/>
            </p:cNvSpPr>
            <p:nvPr/>
          </p:nvSpPr>
          <p:spPr bwMode="auto">
            <a:xfrm rot="13139611">
              <a:off x="3353342" y="2745294"/>
              <a:ext cx="71946" cy="78217"/>
            </a:xfrm>
            <a:prstGeom prst="triangle">
              <a:avLst>
                <a:gd name="adj" fmla="val 50000"/>
              </a:avLst>
            </a:prstGeom>
            <a:solidFill>
              <a:srgbClr val="000000"/>
            </a:solidFill>
            <a:ln w="12700">
              <a:solidFill>
                <a:srgbClr val="333399"/>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cxnSp>
        <p:nvCxnSpPr>
          <p:cNvPr id="13" name="Straight Connector 12">
            <a:extLst>
              <a:ext uri="{FF2B5EF4-FFF2-40B4-BE49-F238E27FC236}">
                <a16:creationId xmlns:a16="http://schemas.microsoft.com/office/drawing/2014/main" id="{86201FDD-2012-BD48-9696-F70B3A95C516}"/>
              </a:ext>
            </a:extLst>
          </p:cNvPr>
          <p:cNvCxnSpPr>
            <a:cxnSpLocks/>
            <a:stCxn id="5" idx="6"/>
          </p:cNvCxnSpPr>
          <p:nvPr/>
        </p:nvCxnSpPr>
        <p:spPr bwMode="auto">
          <a:xfrm>
            <a:off x="5826245" y="3089956"/>
            <a:ext cx="537444"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16" name="Straight Connector 15">
            <a:extLst>
              <a:ext uri="{FF2B5EF4-FFF2-40B4-BE49-F238E27FC236}">
                <a16:creationId xmlns:a16="http://schemas.microsoft.com/office/drawing/2014/main" id="{5733939F-B70E-0341-A972-B554274EBDFE}"/>
              </a:ext>
            </a:extLst>
          </p:cNvPr>
          <p:cNvCxnSpPr>
            <a:cxnSpLocks/>
            <a:endCxn id="9" idx="2"/>
          </p:cNvCxnSpPr>
          <p:nvPr/>
        </p:nvCxnSpPr>
        <p:spPr bwMode="auto">
          <a:xfrm>
            <a:off x="6808189" y="3089956"/>
            <a:ext cx="449465"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grpSp>
        <p:nvGrpSpPr>
          <p:cNvPr id="19" name="Group 6">
            <a:extLst>
              <a:ext uri="{FF2B5EF4-FFF2-40B4-BE49-F238E27FC236}">
                <a16:creationId xmlns:a16="http://schemas.microsoft.com/office/drawing/2014/main" id="{E20557B6-5374-A644-A0C4-43BF1E780950}"/>
              </a:ext>
            </a:extLst>
          </p:cNvPr>
          <p:cNvGrpSpPr>
            <a:grpSpLocks/>
          </p:cNvGrpSpPr>
          <p:nvPr/>
        </p:nvGrpSpPr>
        <p:grpSpPr bwMode="auto">
          <a:xfrm flipH="1">
            <a:off x="6332631" y="2959422"/>
            <a:ext cx="749457" cy="289304"/>
            <a:chOff x="1180" y="3423"/>
            <a:chExt cx="684" cy="256"/>
          </a:xfrm>
        </p:grpSpPr>
        <p:grpSp>
          <p:nvGrpSpPr>
            <p:cNvPr id="20" name="Group 7">
              <a:extLst>
                <a:ext uri="{FF2B5EF4-FFF2-40B4-BE49-F238E27FC236}">
                  <a16:creationId xmlns:a16="http://schemas.microsoft.com/office/drawing/2014/main" id="{720C1AEF-0140-3E4E-AA7D-CD473C890D71}"/>
                </a:ext>
              </a:extLst>
            </p:cNvPr>
            <p:cNvGrpSpPr>
              <a:grpSpLocks/>
            </p:cNvGrpSpPr>
            <p:nvPr/>
          </p:nvGrpSpPr>
          <p:grpSpPr bwMode="auto">
            <a:xfrm flipH="1">
              <a:off x="1465" y="3423"/>
              <a:ext cx="399" cy="256"/>
              <a:chOff x="3776" y="3429"/>
              <a:chExt cx="274" cy="109"/>
            </a:xfrm>
          </p:grpSpPr>
          <p:sp>
            <p:nvSpPr>
              <p:cNvPr id="22" name="Rectangle 8">
                <a:extLst>
                  <a:ext uri="{FF2B5EF4-FFF2-40B4-BE49-F238E27FC236}">
                    <a16:creationId xmlns:a16="http://schemas.microsoft.com/office/drawing/2014/main" id="{3677D545-027E-1048-8C8D-D1BB8A9BE90E}"/>
                  </a:ext>
                </a:extLst>
              </p:cNvPr>
              <p:cNvSpPr>
                <a:spLocks noChangeArrowheads="1"/>
              </p:cNvSpPr>
              <p:nvPr/>
            </p:nvSpPr>
            <p:spPr bwMode="auto">
              <a:xfrm>
                <a:off x="3894"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23" name="Rectangle 9">
                <a:extLst>
                  <a:ext uri="{FF2B5EF4-FFF2-40B4-BE49-F238E27FC236}">
                    <a16:creationId xmlns:a16="http://schemas.microsoft.com/office/drawing/2014/main" id="{0CC3BC49-8B7B-054B-8B29-18FED3103422}"/>
                  </a:ext>
                </a:extLst>
              </p:cNvPr>
              <p:cNvSpPr>
                <a:spLocks noChangeArrowheads="1"/>
              </p:cNvSpPr>
              <p:nvPr/>
            </p:nvSpPr>
            <p:spPr bwMode="auto">
              <a:xfrm>
                <a:off x="3946"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24" name="Rectangle 10">
                <a:extLst>
                  <a:ext uri="{FF2B5EF4-FFF2-40B4-BE49-F238E27FC236}">
                    <a16:creationId xmlns:a16="http://schemas.microsoft.com/office/drawing/2014/main" id="{D027629E-CC02-934E-B93F-21E29E393DAD}"/>
                  </a:ext>
                </a:extLst>
              </p:cNvPr>
              <p:cNvSpPr>
                <a:spLocks noChangeArrowheads="1"/>
              </p:cNvSpPr>
              <p:nvPr/>
            </p:nvSpPr>
            <p:spPr bwMode="auto">
              <a:xfrm>
                <a:off x="3998"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25" name="Line 11">
                <a:extLst>
                  <a:ext uri="{FF2B5EF4-FFF2-40B4-BE49-F238E27FC236}">
                    <a16:creationId xmlns:a16="http://schemas.microsoft.com/office/drawing/2014/main" id="{B0B1AFBF-4E1C-0746-9333-AA2A7E301722}"/>
                  </a:ext>
                </a:extLst>
              </p:cNvPr>
              <p:cNvSpPr>
                <a:spLocks noChangeShapeType="1"/>
              </p:cNvSpPr>
              <p:nvPr/>
            </p:nvSpPr>
            <p:spPr bwMode="auto">
              <a:xfrm>
                <a:off x="3776" y="3429"/>
                <a:ext cx="118" cy="0"/>
              </a:xfrm>
              <a:prstGeom prst="line">
                <a:avLst/>
              </a:prstGeom>
              <a:noFill/>
              <a:ln w="28575" cmpd="sng">
                <a:solidFill>
                  <a:srgbClr val="333399"/>
                </a:solidFill>
                <a:round/>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26" name="Line 12">
                <a:extLst>
                  <a:ext uri="{FF2B5EF4-FFF2-40B4-BE49-F238E27FC236}">
                    <a16:creationId xmlns:a16="http://schemas.microsoft.com/office/drawing/2014/main" id="{462C82DA-105E-FA4B-866F-9ED7CB00B3E8}"/>
                  </a:ext>
                </a:extLst>
              </p:cNvPr>
              <p:cNvSpPr>
                <a:spLocks noChangeShapeType="1"/>
              </p:cNvSpPr>
              <p:nvPr/>
            </p:nvSpPr>
            <p:spPr bwMode="auto">
              <a:xfrm>
                <a:off x="3776" y="3538"/>
                <a:ext cx="118" cy="0"/>
              </a:xfrm>
              <a:prstGeom prst="line">
                <a:avLst/>
              </a:prstGeom>
              <a:noFill/>
              <a:ln w="28575" cmpd="sng">
                <a:solidFill>
                  <a:srgbClr val="333399"/>
                </a:solidFill>
                <a:round/>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grpSp>
        <p:sp>
          <p:nvSpPr>
            <p:cNvPr id="21" name="Line 13">
              <a:extLst>
                <a:ext uri="{FF2B5EF4-FFF2-40B4-BE49-F238E27FC236}">
                  <a16:creationId xmlns:a16="http://schemas.microsoft.com/office/drawing/2014/main" id="{F8163E96-477A-2743-897B-219491400584}"/>
                </a:ext>
              </a:extLst>
            </p:cNvPr>
            <p:cNvSpPr>
              <a:spLocks noChangeShapeType="1"/>
            </p:cNvSpPr>
            <p:nvPr/>
          </p:nvSpPr>
          <p:spPr bwMode="auto">
            <a:xfrm flipH="1">
              <a:off x="1180" y="3549"/>
              <a:ext cx="285" cy="0"/>
            </a:xfrm>
            <a:prstGeom prst="line">
              <a:avLst/>
            </a:prstGeom>
            <a:noFill/>
            <a:ln w="28575" cmpd="sng">
              <a:solidFill>
                <a:srgbClr val="333399"/>
              </a:solidFill>
              <a:round/>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grpSp>
      <p:sp>
        <p:nvSpPr>
          <p:cNvPr id="32" name="Content Placeholder 2">
            <a:extLst>
              <a:ext uri="{FF2B5EF4-FFF2-40B4-BE49-F238E27FC236}">
                <a16:creationId xmlns:a16="http://schemas.microsoft.com/office/drawing/2014/main" id="{6AC1E91D-CB6D-AA4A-A0D0-350073912552}"/>
              </a:ext>
            </a:extLst>
          </p:cNvPr>
          <p:cNvSpPr>
            <a:spLocks noGrp="1"/>
          </p:cNvSpPr>
          <p:nvPr>
            <p:ph idx="1"/>
          </p:nvPr>
        </p:nvSpPr>
        <p:spPr>
          <a:xfrm>
            <a:off x="457200" y="1498600"/>
            <a:ext cx="8226425" cy="4111625"/>
          </a:xfrm>
        </p:spPr>
        <p:txBody>
          <a:bodyPr/>
          <a:lstStyle/>
          <a:p>
            <a:r>
              <a:rPr lang="en-US" dirty="0"/>
              <a:t>Shared </a:t>
            </a:r>
            <a:r>
              <a:rPr lang="en-US" dirty="0" err="1"/>
              <a:t>state</a:t>
            </a:r>
            <a:r>
              <a:rPr lang="en-US" dirty="0" err="1">
                <a:sym typeface="Wingdings" pitchFamily="2" charset="2"/>
              </a:rPr>
              <a:t>races</a:t>
            </a:r>
            <a:r>
              <a:rPr lang="en-US" dirty="0">
                <a:sym typeface="Wingdings" pitchFamily="2" charset="2"/>
              </a:rPr>
              <a:t>. </a:t>
            </a:r>
            <a:r>
              <a:rPr lang="en-US" dirty="0"/>
              <a:t> Synchronize!   Do it right—but can we do less of it?</a:t>
            </a:r>
          </a:p>
          <a:p>
            <a:pPr lvl="1"/>
            <a:r>
              <a:rPr lang="en-US" dirty="0"/>
              <a:t>Less is more!</a:t>
            </a:r>
          </a:p>
          <a:p>
            <a:pPr lvl="1"/>
            <a:r>
              <a:rPr lang="en-US" dirty="0"/>
              <a:t>More concurrency?</a:t>
            </a:r>
          </a:p>
          <a:p>
            <a:pPr lvl="1"/>
            <a:r>
              <a:rPr lang="en-US" dirty="0"/>
              <a:t>Fewer bugs?</a:t>
            </a:r>
          </a:p>
          <a:p>
            <a:pPr lvl="1"/>
            <a:r>
              <a:rPr lang="en-US" dirty="0"/>
              <a:t>Less/safer blocking?</a:t>
            </a:r>
          </a:p>
          <a:p>
            <a:r>
              <a:rPr lang="en-US" dirty="0"/>
              <a:t>The thread design patterns create opportunities to factor state among threads and keep state private.  </a:t>
            </a:r>
          </a:p>
          <a:p>
            <a:pPr marL="914400" lvl="1" indent="-457200">
              <a:buFont typeface="+mj-lt"/>
              <a:buAutoNum type="arabicPeriod"/>
            </a:pPr>
            <a:r>
              <a:rPr lang="en-US" dirty="0"/>
              <a:t>Decouple state into objects/processes.</a:t>
            </a:r>
          </a:p>
          <a:p>
            <a:pPr marL="914400" lvl="1" indent="-457200">
              <a:buFont typeface="+mj-lt"/>
              <a:buAutoNum type="arabicPeriod"/>
            </a:pPr>
            <a:r>
              <a:rPr lang="en-US" dirty="0"/>
              <a:t>Place each under control of e.g. a single thread.</a:t>
            </a:r>
          </a:p>
          <a:p>
            <a:pPr marL="914400" lvl="1" indent="-457200">
              <a:buFont typeface="+mj-lt"/>
              <a:buAutoNum type="arabicPeriod"/>
            </a:pPr>
            <a:r>
              <a:rPr lang="en-US" dirty="0"/>
              <a:t>Pass events/data via mailboxes, queues, buffers.</a:t>
            </a:r>
          </a:p>
        </p:txBody>
      </p:sp>
    </p:spTree>
    <p:extLst>
      <p:ext uri="{BB962C8B-B14F-4D97-AF65-F5344CB8AC3E}">
        <p14:creationId xmlns:p14="http://schemas.microsoft.com/office/powerpoint/2010/main" val="47018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5652E5-8C6A-6A4E-8098-235AA2DFB342}"/>
              </a:ext>
            </a:extLst>
          </p:cNvPr>
          <p:cNvSpPr>
            <a:spLocks noGrp="1"/>
          </p:cNvSpPr>
          <p:nvPr>
            <p:ph type="title"/>
          </p:nvPr>
        </p:nvSpPr>
        <p:spPr/>
        <p:txBody>
          <a:bodyPr/>
          <a:lstStyle/>
          <a:p>
            <a:r>
              <a:rPr lang="en-US" dirty="0"/>
              <a:t>Actor model (“Reactive”)</a:t>
            </a:r>
          </a:p>
        </p:txBody>
      </p:sp>
      <p:sp>
        <p:nvSpPr>
          <p:cNvPr id="6" name="Content Placeholder 5">
            <a:extLst>
              <a:ext uri="{FF2B5EF4-FFF2-40B4-BE49-F238E27FC236}">
                <a16:creationId xmlns:a16="http://schemas.microsoft.com/office/drawing/2014/main" id="{37922E90-81F0-F347-BCFC-5B3F45250218}"/>
              </a:ext>
            </a:extLst>
          </p:cNvPr>
          <p:cNvSpPr>
            <a:spLocks noGrp="1"/>
          </p:cNvSpPr>
          <p:nvPr>
            <p:ph idx="1"/>
          </p:nvPr>
        </p:nvSpPr>
        <p:spPr>
          <a:xfrm>
            <a:off x="419100" y="1511300"/>
            <a:ext cx="8226425" cy="4111625"/>
          </a:xfrm>
        </p:spPr>
        <p:txBody>
          <a:bodyPr/>
          <a:lstStyle/>
          <a:p>
            <a:r>
              <a:rPr lang="en-US" dirty="0"/>
              <a:t>An </a:t>
            </a:r>
            <a:r>
              <a:rPr lang="en-US" b="1" dirty="0"/>
              <a:t>actor</a:t>
            </a:r>
            <a:r>
              <a:rPr lang="en-US" dirty="0"/>
              <a:t> has </a:t>
            </a:r>
            <a:r>
              <a:rPr lang="en-US" b="1" dirty="0"/>
              <a:t>private state </a:t>
            </a:r>
            <a:r>
              <a:rPr lang="en-US" dirty="0"/>
              <a:t>and </a:t>
            </a:r>
            <a:r>
              <a:rPr lang="en-US" b="1" dirty="0"/>
              <a:t>one thread </a:t>
            </a:r>
            <a:r>
              <a:rPr lang="en-US" dirty="0"/>
              <a:t>that reacts to messages on its </a:t>
            </a:r>
            <a:r>
              <a:rPr lang="en-US" b="1" dirty="0"/>
              <a:t>one queue </a:t>
            </a:r>
            <a:r>
              <a:rPr lang="en-US" dirty="0"/>
              <a:t>(event-driven).</a:t>
            </a:r>
          </a:p>
          <a:p>
            <a:r>
              <a:rPr lang="en-US" dirty="0" err="1"/>
              <a:t>Single-threaded</a:t>
            </a:r>
            <a:r>
              <a:rPr lang="en-US" dirty="0" err="1">
                <a:sym typeface="Wingdings" pitchFamily="2" charset="2"/>
              </a:rPr>
              <a:t>n</a:t>
            </a:r>
            <a:r>
              <a:rPr lang="en-US" dirty="0" err="1"/>
              <a:t>o</a:t>
            </a:r>
            <a:r>
              <a:rPr lang="en-US" dirty="0"/>
              <a:t> internal synchronization!</a:t>
            </a:r>
          </a:p>
          <a:p>
            <a:r>
              <a:rPr lang="en-US" dirty="0"/>
              <a:t>Parallelism—with no shared state!</a:t>
            </a:r>
          </a:p>
          <a:p>
            <a:r>
              <a:rPr lang="en-US" dirty="0"/>
              <a:t>Actors can live anywhere!</a:t>
            </a:r>
          </a:p>
          <a:p>
            <a:r>
              <a:rPr lang="en-US" dirty="0"/>
              <a:t>All</a:t>
            </a:r>
            <a:r>
              <a:rPr lang="en-US" b="1" dirty="0"/>
              <a:t> asynchronous</a:t>
            </a:r>
          </a:p>
          <a:p>
            <a:pPr marL="0" indent="0">
              <a:buNone/>
            </a:pPr>
            <a:r>
              <a:rPr lang="en-US" dirty="0">
                <a:sym typeface="Wingdings" pitchFamily="2" charset="2"/>
              </a:rPr>
              <a:t>            actors</a:t>
            </a:r>
            <a:r>
              <a:rPr lang="en-US" dirty="0"/>
              <a:t> don’t “get stuck”.</a:t>
            </a:r>
          </a:p>
          <a:p>
            <a:r>
              <a:rPr lang="en-US" dirty="0"/>
              <a:t>Sends are “fire and forget”.</a:t>
            </a:r>
          </a:p>
          <a:p>
            <a:r>
              <a:rPr lang="en-US" dirty="0"/>
              <a:t>No synchronous request-reply!</a:t>
            </a:r>
          </a:p>
          <a:p>
            <a:r>
              <a:rPr lang="en-US" b="1" dirty="0"/>
              <a:t>Languages</a:t>
            </a:r>
            <a:r>
              <a:rPr lang="en-US" dirty="0"/>
              <a:t>: Erlang, Scala/</a:t>
            </a:r>
            <a:r>
              <a:rPr lang="en-US" dirty="0" err="1"/>
              <a:t>Akka</a:t>
            </a:r>
            <a:r>
              <a:rPr lang="en-US" dirty="0"/>
              <a:t>.</a:t>
            </a:r>
          </a:p>
        </p:txBody>
      </p:sp>
      <p:pic>
        <p:nvPicPr>
          <p:cNvPr id="1026" name="Picture 2" descr="actors interact with each other by sending messages">
            <a:extLst>
              <a:ext uri="{FF2B5EF4-FFF2-40B4-BE49-F238E27FC236}">
                <a16:creationId xmlns:a16="http://schemas.microsoft.com/office/drawing/2014/main" id="{F9BF5A4D-4850-F14F-9C6F-62271BF17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732" y="3087687"/>
            <a:ext cx="3721100" cy="3009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B599173-4BCE-A943-A0A7-5FC79D47FFEE}"/>
              </a:ext>
            </a:extLst>
          </p:cNvPr>
          <p:cNvSpPr/>
          <p:nvPr/>
        </p:nvSpPr>
        <p:spPr>
          <a:xfrm>
            <a:off x="3359425" y="6435443"/>
            <a:ext cx="5496339" cy="276999"/>
          </a:xfrm>
          <a:prstGeom prst="rect">
            <a:avLst/>
          </a:prstGeom>
        </p:spPr>
        <p:txBody>
          <a:bodyPr wrap="square">
            <a:spAutoFit/>
          </a:bodyPr>
          <a:lstStyle/>
          <a:p>
            <a:r>
              <a:rPr lang="en-US" sz="1200" dirty="0"/>
              <a:t>Graphic from: https://</a:t>
            </a:r>
            <a:r>
              <a:rPr lang="en-US" sz="1200" dirty="0" err="1"/>
              <a:t>doc.akka.io</a:t>
            </a:r>
            <a:r>
              <a:rPr lang="en-US" sz="1200" dirty="0"/>
              <a:t>/docs/</a:t>
            </a:r>
            <a:r>
              <a:rPr lang="en-US" sz="1200" dirty="0" err="1"/>
              <a:t>akka</a:t>
            </a:r>
            <a:r>
              <a:rPr lang="en-US" sz="1200" dirty="0"/>
              <a:t>/current/typed/guide/actors-</a:t>
            </a:r>
            <a:r>
              <a:rPr lang="en-US" sz="1200" dirty="0" err="1"/>
              <a:t>intro.html</a:t>
            </a:r>
            <a:endParaRPr lang="en-US" sz="1200" dirty="0"/>
          </a:p>
        </p:txBody>
      </p:sp>
    </p:spTree>
    <p:extLst>
      <p:ext uri="{BB962C8B-B14F-4D97-AF65-F5344CB8AC3E}">
        <p14:creationId xmlns:p14="http://schemas.microsoft.com/office/powerpoint/2010/main" val="3094643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52DE86-FB45-F441-9CA9-DA37BDFF099A}"/>
              </a:ext>
            </a:extLst>
          </p:cNvPr>
          <p:cNvSpPr>
            <a:spLocks noGrp="1"/>
          </p:cNvSpPr>
          <p:nvPr>
            <p:ph type="title"/>
          </p:nvPr>
        </p:nvSpPr>
        <p:spPr/>
        <p:txBody>
          <a:bodyPr/>
          <a:lstStyle/>
          <a:p>
            <a:r>
              <a:rPr lang="en-US" dirty="0"/>
              <a:t>The Reactive Manifesto</a:t>
            </a:r>
          </a:p>
        </p:txBody>
      </p:sp>
      <p:pic>
        <p:nvPicPr>
          <p:cNvPr id="6" name="Picture 5">
            <a:extLst>
              <a:ext uri="{FF2B5EF4-FFF2-40B4-BE49-F238E27FC236}">
                <a16:creationId xmlns:a16="http://schemas.microsoft.com/office/drawing/2014/main" id="{66E918A5-262E-A04A-A574-415EA09AB0A7}"/>
              </a:ext>
            </a:extLst>
          </p:cNvPr>
          <p:cNvPicPr>
            <a:picLocks noChangeAspect="1"/>
          </p:cNvPicPr>
          <p:nvPr/>
        </p:nvPicPr>
        <p:blipFill rotWithShape="1">
          <a:blip r:embed="rId2"/>
          <a:srcRect b="80556"/>
          <a:stretch/>
        </p:blipFill>
        <p:spPr>
          <a:xfrm>
            <a:off x="-292100" y="86519"/>
            <a:ext cx="8964759" cy="2255838"/>
          </a:xfrm>
          <a:prstGeom prst="rect">
            <a:avLst/>
          </a:prstGeom>
        </p:spPr>
      </p:pic>
      <p:pic>
        <p:nvPicPr>
          <p:cNvPr id="8" name="Picture 7">
            <a:extLst>
              <a:ext uri="{FF2B5EF4-FFF2-40B4-BE49-F238E27FC236}">
                <a16:creationId xmlns:a16="http://schemas.microsoft.com/office/drawing/2014/main" id="{9E5FA860-4DAD-ED47-BAD0-0E844ED9953F}"/>
              </a:ext>
            </a:extLst>
          </p:cNvPr>
          <p:cNvPicPr>
            <a:picLocks noChangeAspect="1"/>
          </p:cNvPicPr>
          <p:nvPr/>
        </p:nvPicPr>
        <p:blipFill rotWithShape="1">
          <a:blip r:embed="rId2"/>
          <a:srcRect t="39560" b="53519"/>
          <a:stretch/>
        </p:blipFill>
        <p:spPr>
          <a:xfrm>
            <a:off x="-469901" y="2514600"/>
            <a:ext cx="10208819" cy="914400"/>
          </a:xfrm>
          <a:prstGeom prst="rect">
            <a:avLst/>
          </a:prstGeom>
        </p:spPr>
      </p:pic>
      <p:pic>
        <p:nvPicPr>
          <p:cNvPr id="10" name="Picture 9">
            <a:extLst>
              <a:ext uri="{FF2B5EF4-FFF2-40B4-BE49-F238E27FC236}">
                <a16:creationId xmlns:a16="http://schemas.microsoft.com/office/drawing/2014/main" id="{2EC4F979-DF42-8646-9EB2-58DB6A990ADC}"/>
              </a:ext>
            </a:extLst>
          </p:cNvPr>
          <p:cNvPicPr>
            <a:picLocks noChangeAspect="1"/>
          </p:cNvPicPr>
          <p:nvPr/>
        </p:nvPicPr>
        <p:blipFill rotWithShape="1">
          <a:blip r:embed="rId3"/>
          <a:srcRect t="20116" b="57222"/>
          <a:stretch/>
        </p:blipFill>
        <p:spPr>
          <a:xfrm>
            <a:off x="-1105599" y="3352801"/>
            <a:ext cx="10766229" cy="3157450"/>
          </a:xfrm>
          <a:prstGeom prst="rect">
            <a:avLst/>
          </a:prstGeom>
        </p:spPr>
      </p:pic>
      <p:sp>
        <p:nvSpPr>
          <p:cNvPr id="11" name="Rectangle 10">
            <a:extLst>
              <a:ext uri="{FF2B5EF4-FFF2-40B4-BE49-F238E27FC236}">
                <a16:creationId xmlns:a16="http://schemas.microsoft.com/office/drawing/2014/main" id="{95A08A4B-1D08-F540-B0E4-8EDECB8662CE}"/>
              </a:ext>
            </a:extLst>
          </p:cNvPr>
          <p:cNvSpPr/>
          <p:nvPr/>
        </p:nvSpPr>
        <p:spPr>
          <a:xfrm>
            <a:off x="5398757" y="6402149"/>
            <a:ext cx="3592843" cy="369332"/>
          </a:xfrm>
          <a:prstGeom prst="rect">
            <a:avLst/>
          </a:prstGeom>
        </p:spPr>
        <p:txBody>
          <a:bodyPr wrap="none">
            <a:spAutoFit/>
          </a:bodyPr>
          <a:lstStyle/>
          <a:p>
            <a:r>
              <a:rPr lang="en-US" dirty="0"/>
              <a:t>https://</a:t>
            </a:r>
            <a:r>
              <a:rPr lang="en-US" dirty="0" err="1"/>
              <a:t>www.reactivemanifesto.org</a:t>
            </a:r>
            <a:r>
              <a:rPr lang="en-US" dirty="0"/>
              <a:t>/</a:t>
            </a:r>
          </a:p>
        </p:txBody>
      </p:sp>
      <p:pic>
        <p:nvPicPr>
          <p:cNvPr id="5122" name="Picture 2">
            <a:extLst>
              <a:ext uri="{FF2B5EF4-FFF2-40B4-BE49-F238E27FC236}">
                <a16:creationId xmlns:a16="http://schemas.microsoft.com/office/drawing/2014/main" id="{892F1F36-8B46-7B4E-A315-B526A9CA4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725" y="0"/>
            <a:ext cx="1816100"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3490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 wary of extremist ideologies</a:t>
            </a:r>
          </a:p>
        </p:txBody>
      </p:sp>
      <p:sp>
        <p:nvSpPr>
          <p:cNvPr id="2" name="Content Placeholder 1"/>
          <p:cNvSpPr>
            <a:spLocks noGrp="1"/>
          </p:cNvSpPr>
          <p:nvPr>
            <p:ph idx="1"/>
          </p:nvPr>
        </p:nvSpPr>
        <p:spPr>
          <a:xfrm>
            <a:off x="457200" y="1600200"/>
            <a:ext cx="5524500" cy="4111625"/>
          </a:xfrm>
        </p:spPr>
        <p:txBody>
          <a:bodyPr/>
          <a:lstStyle/>
          <a:p>
            <a:r>
              <a:rPr lang="en-US" sz="2000" dirty="0"/>
              <a:t>Which brings us back where we started.</a:t>
            </a:r>
          </a:p>
          <a:p>
            <a:r>
              <a:rPr lang="en-US" sz="2000" dirty="0"/>
              <a:t>“</a:t>
            </a:r>
            <a:r>
              <a:rPr lang="en-US" sz="2000" dirty="0" err="1"/>
              <a:t>Reactivisionism</a:t>
            </a:r>
            <a:r>
              <a:rPr lang="en-US" sz="2000" dirty="0"/>
              <a:t>” is appealing.</a:t>
            </a:r>
          </a:p>
          <a:p>
            <a:r>
              <a:rPr lang="en-US" sz="2000" dirty="0"/>
              <a:t>It is a valuable tool in our toolkit.</a:t>
            </a:r>
          </a:p>
          <a:p>
            <a:r>
              <a:rPr lang="en-US" sz="2000" dirty="0"/>
              <a:t>But sometimes you need shared state.</a:t>
            </a:r>
          </a:p>
          <a:p>
            <a:r>
              <a:rPr lang="en-US" sz="2000" dirty="0"/>
              <a:t>Reactive models are built on classical threads with shared state (e.g., queues).</a:t>
            </a:r>
          </a:p>
          <a:p>
            <a:r>
              <a:rPr lang="en-US" sz="2000" dirty="0"/>
              <a:t>It’s what we teach; it’s what we do.</a:t>
            </a:r>
          </a:p>
          <a:p>
            <a:r>
              <a:rPr lang="en-US" sz="2000" dirty="0"/>
              <a:t>There is no One True Way to tame concurrency.</a:t>
            </a:r>
          </a:p>
          <a:p>
            <a:r>
              <a:rPr lang="en-US" sz="2000" dirty="0"/>
              <a:t>Or to solve </a:t>
            </a:r>
            <a:r>
              <a:rPr lang="en-US" sz="2000" b="1" dirty="0"/>
              <a:t>any</a:t>
            </a:r>
            <a:r>
              <a:rPr lang="en-US" sz="2000" dirty="0"/>
              <a:t> problem!</a:t>
            </a:r>
          </a:p>
          <a:p>
            <a:endParaRPr lang="en-US" sz="2000" dirty="0"/>
          </a:p>
        </p:txBody>
      </p:sp>
      <p:sp>
        <p:nvSpPr>
          <p:cNvPr id="6" name="Rectangle 22"/>
          <p:cNvSpPr>
            <a:spLocks noChangeArrowheads="1"/>
          </p:cNvSpPr>
          <p:nvPr/>
        </p:nvSpPr>
        <p:spPr bwMode="auto">
          <a:xfrm>
            <a:off x="6439841" y="2359008"/>
            <a:ext cx="1764359" cy="527066"/>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9" name="Rectangle 25"/>
          <p:cNvSpPr>
            <a:spLocks noChangeArrowheads="1"/>
          </p:cNvSpPr>
          <p:nvPr/>
        </p:nvSpPr>
        <p:spPr bwMode="auto">
          <a:xfrm>
            <a:off x="6439841" y="2933683"/>
            <a:ext cx="1764359" cy="527066"/>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18" name="Rectangle 34"/>
          <p:cNvSpPr>
            <a:spLocks noChangeArrowheads="1"/>
          </p:cNvSpPr>
          <p:nvPr/>
        </p:nvSpPr>
        <p:spPr bwMode="auto">
          <a:xfrm>
            <a:off x="6438900" y="1798638"/>
            <a:ext cx="1765300" cy="527050"/>
          </a:xfrm>
          <a:prstGeom prst="rect">
            <a:avLst/>
          </a:prstGeom>
          <a:solidFill>
            <a:srgbClr val="666699">
              <a:alpha val="5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19" name="Rectangle 35"/>
          <p:cNvSpPr>
            <a:spLocks noChangeArrowheads="1"/>
          </p:cNvSpPr>
          <p:nvPr/>
        </p:nvSpPr>
        <p:spPr bwMode="auto">
          <a:xfrm>
            <a:off x="6420483" y="1786381"/>
            <a:ext cx="716285"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state</a:t>
            </a:r>
          </a:p>
        </p:txBody>
      </p:sp>
      <p:sp>
        <p:nvSpPr>
          <p:cNvPr id="21" name="Rectangle 35">
            <a:extLst>
              <a:ext uri="{FF2B5EF4-FFF2-40B4-BE49-F238E27FC236}">
                <a16:creationId xmlns:a16="http://schemas.microsoft.com/office/drawing/2014/main" id="{CC385E7F-141A-0F49-B94B-3295E95D5F38}"/>
              </a:ext>
            </a:extLst>
          </p:cNvPr>
          <p:cNvSpPr>
            <a:spLocks noChangeArrowheads="1"/>
          </p:cNvSpPr>
          <p:nvPr/>
        </p:nvSpPr>
        <p:spPr bwMode="auto">
          <a:xfrm>
            <a:off x="6485152" y="2395981"/>
            <a:ext cx="612348"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P1()</a:t>
            </a:r>
          </a:p>
        </p:txBody>
      </p:sp>
      <p:sp>
        <p:nvSpPr>
          <p:cNvPr id="22" name="Rectangle 22">
            <a:extLst>
              <a:ext uri="{FF2B5EF4-FFF2-40B4-BE49-F238E27FC236}">
                <a16:creationId xmlns:a16="http://schemas.microsoft.com/office/drawing/2014/main" id="{A67B445D-9E84-2041-BBDC-8D61C0C7DD20}"/>
              </a:ext>
            </a:extLst>
          </p:cNvPr>
          <p:cNvSpPr>
            <a:spLocks noChangeArrowheads="1"/>
          </p:cNvSpPr>
          <p:nvPr/>
        </p:nvSpPr>
        <p:spPr bwMode="auto">
          <a:xfrm>
            <a:off x="6439841" y="2930508"/>
            <a:ext cx="1764359" cy="527066"/>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23" name="Rectangle 35">
            <a:extLst>
              <a:ext uri="{FF2B5EF4-FFF2-40B4-BE49-F238E27FC236}">
                <a16:creationId xmlns:a16="http://schemas.microsoft.com/office/drawing/2014/main" id="{791D6744-D744-3146-BFD1-5766107DB6B9}"/>
              </a:ext>
            </a:extLst>
          </p:cNvPr>
          <p:cNvSpPr>
            <a:spLocks noChangeArrowheads="1"/>
          </p:cNvSpPr>
          <p:nvPr/>
        </p:nvSpPr>
        <p:spPr bwMode="auto">
          <a:xfrm>
            <a:off x="6485152" y="2967481"/>
            <a:ext cx="612348"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P2()</a:t>
            </a:r>
          </a:p>
        </p:txBody>
      </p:sp>
      <p:sp>
        <p:nvSpPr>
          <p:cNvPr id="24" name="Rectangle 22">
            <a:extLst>
              <a:ext uri="{FF2B5EF4-FFF2-40B4-BE49-F238E27FC236}">
                <a16:creationId xmlns:a16="http://schemas.microsoft.com/office/drawing/2014/main" id="{C2CC0E7A-79DD-F14C-AE17-9F4C577CDF40}"/>
              </a:ext>
            </a:extLst>
          </p:cNvPr>
          <p:cNvSpPr>
            <a:spLocks noChangeArrowheads="1"/>
          </p:cNvSpPr>
          <p:nvPr/>
        </p:nvSpPr>
        <p:spPr bwMode="auto">
          <a:xfrm>
            <a:off x="6427141" y="3514708"/>
            <a:ext cx="1764359" cy="527066"/>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25" name="Rectangle 35">
            <a:extLst>
              <a:ext uri="{FF2B5EF4-FFF2-40B4-BE49-F238E27FC236}">
                <a16:creationId xmlns:a16="http://schemas.microsoft.com/office/drawing/2014/main" id="{131E920B-12BF-B54E-94FE-E08B02AF427D}"/>
              </a:ext>
            </a:extLst>
          </p:cNvPr>
          <p:cNvSpPr>
            <a:spLocks noChangeArrowheads="1"/>
          </p:cNvSpPr>
          <p:nvPr/>
        </p:nvSpPr>
        <p:spPr bwMode="auto">
          <a:xfrm>
            <a:off x="6472452" y="3551681"/>
            <a:ext cx="612348"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P3()</a:t>
            </a:r>
          </a:p>
        </p:txBody>
      </p:sp>
      <p:sp>
        <p:nvSpPr>
          <p:cNvPr id="26" name="Rectangle 22">
            <a:extLst>
              <a:ext uri="{FF2B5EF4-FFF2-40B4-BE49-F238E27FC236}">
                <a16:creationId xmlns:a16="http://schemas.microsoft.com/office/drawing/2014/main" id="{29BF593D-E044-114A-9F48-990BD156AE3F}"/>
              </a:ext>
            </a:extLst>
          </p:cNvPr>
          <p:cNvSpPr>
            <a:spLocks noChangeArrowheads="1"/>
          </p:cNvSpPr>
          <p:nvPr/>
        </p:nvSpPr>
        <p:spPr bwMode="auto">
          <a:xfrm>
            <a:off x="6427141" y="4098908"/>
            <a:ext cx="1764359" cy="527066"/>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27" name="Rectangle 35">
            <a:extLst>
              <a:ext uri="{FF2B5EF4-FFF2-40B4-BE49-F238E27FC236}">
                <a16:creationId xmlns:a16="http://schemas.microsoft.com/office/drawing/2014/main" id="{2F479A75-08AA-774E-B38F-AAF7B0E09E12}"/>
              </a:ext>
            </a:extLst>
          </p:cNvPr>
          <p:cNvSpPr>
            <a:spLocks noChangeArrowheads="1"/>
          </p:cNvSpPr>
          <p:nvPr/>
        </p:nvSpPr>
        <p:spPr bwMode="auto">
          <a:xfrm>
            <a:off x="6472452" y="4135881"/>
            <a:ext cx="612348"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P4()</a:t>
            </a:r>
          </a:p>
        </p:txBody>
      </p:sp>
      <p:sp>
        <p:nvSpPr>
          <p:cNvPr id="17" name="Rectangle 33"/>
          <p:cNvSpPr>
            <a:spLocks noChangeArrowheads="1"/>
          </p:cNvSpPr>
          <p:nvPr/>
        </p:nvSpPr>
        <p:spPr bwMode="auto">
          <a:xfrm>
            <a:off x="6419850" y="1752600"/>
            <a:ext cx="1797050" cy="2892425"/>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grpSp>
        <p:nvGrpSpPr>
          <p:cNvPr id="39" name="Group 9">
            <a:extLst>
              <a:ext uri="{FF2B5EF4-FFF2-40B4-BE49-F238E27FC236}">
                <a16:creationId xmlns:a16="http://schemas.microsoft.com/office/drawing/2014/main" id="{ED7E7D46-67F5-874F-9482-B9C17DC72CC2}"/>
              </a:ext>
            </a:extLst>
          </p:cNvPr>
          <p:cNvGrpSpPr>
            <a:grpSpLocks/>
          </p:cNvGrpSpPr>
          <p:nvPr/>
        </p:nvGrpSpPr>
        <p:grpSpPr bwMode="auto">
          <a:xfrm>
            <a:off x="7543168" y="2463195"/>
            <a:ext cx="302430" cy="302490"/>
            <a:chOff x="4480" y="2017"/>
            <a:chExt cx="576" cy="576"/>
          </a:xfrm>
        </p:grpSpPr>
        <p:sp>
          <p:nvSpPr>
            <p:cNvPr id="40" name="Oval 10">
              <a:extLst>
                <a:ext uri="{FF2B5EF4-FFF2-40B4-BE49-F238E27FC236}">
                  <a16:creationId xmlns:a16="http://schemas.microsoft.com/office/drawing/2014/main" id="{D0A77D3A-DE5E-DD48-A172-3D9D181568F9}"/>
                </a:ext>
              </a:extLst>
            </p:cNvPr>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41" name="AutoShape 11">
              <a:extLst>
                <a:ext uri="{FF2B5EF4-FFF2-40B4-BE49-F238E27FC236}">
                  <a16:creationId xmlns:a16="http://schemas.microsoft.com/office/drawing/2014/main" id="{5ED9BDA7-03C4-B24F-99EF-8FF36FFDECF8}"/>
                </a:ext>
              </a:extLst>
            </p:cNvPr>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42" name="AutoShape 12">
              <a:extLst>
                <a:ext uri="{FF2B5EF4-FFF2-40B4-BE49-F238E27FC236}">
                  <a16:creationId xmlns:a16="http://schemas.microsoft.com/office/drawing/2014/main" id="{E70BC7A2-4398-724C-8562-C79A751DD2AC}"/>
                </a:ext>
              </a:extLst>
            </p:cNvPr>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grpSp>
        <p:nvGrpSpPr>
          <p:cNvPr id="43" name="Group 42">
            <a:extLst>
              <a:ext uri="{FF2B5EF4-FFF2-40B4-BE49-F238E27FC236}">
                <a16:creationId xmlns:a16="http://schemas.microsoft.com/office/drawing/2014/main" id="{8B2F801B-5F0E-7D4D-8C29-88B4C3BF3A87}"/>
              </a:ext>
            </a:extLst>
          </p:cNvPr>
          <p:cNvGrpSpPr/>
          <p:nvPr/>
        </p:nvGrpSpPr>
        <p:grpSpPr>
          <a:xfrm>
            <a:off x="7549783" y="3649943"/>
            <a:ext cx="302430" cy="302490"/>
            <a:chOff x="3327275" y="2664991"/>
            <a:chExt cx="600591" cy="600710"/>
          </a:xfrm>
        </p:grpSpPr>
        <p:sp>
          <p:nvSpPr>
            <p:cNvPr id="44" name="Oval 10">
              <a:extLst>
                <a:ext uri="{FF2B5EF4-FFF2-40B4-BE49-F238E27FC236}">
                  <a16:creationId xmlns:a16="http://schemas.microsoft.com/office/drawing/2014/main" id="{AA64C1BB-6F53-E14A-86CB-FE5FDC73EDEC}"/>
                </a:ext>
              </a:extLst>
            </p:cNvPr>
            <p:cNvSpPr>
              <a:spLocks noChangeArrowheads="1"/>
            </p:cNvSpPr>
            <p:nvPr/>
          </p:nvSpPr>
          <p:spPr bwMode="auto">
            <a:xfrm>
              <a:off x="3327275" y="2664991"/>
              <a:ext cx="600591" cy="600710"/>
            </a:xfrm>
            <a:prstGeom prst="ellipse">
              <a:avLst/>
            </a:prstGeom>
            <a:solidFill>
              <a:schemeClr val="accent6"/>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45" name="AutoShape 11">
              <a:extLst>
                <a:ext uri="{FF2B5EF4-FFF2-40B4-BE49-F238E27FC236}">
                  <a16:creationId xmlns:a16="http://schemas.microsoft.com/office/drawing/2014/main" id="{D15FAD25-A7F9-DC43-BCC0-E85E86252886}"/>
                </a:ext>
              </a:extLst>
            </p:cNvPr>
            <p:cNvSpPr>
              <a:spLocks noChangeArrowheads="1"/>
            </p:cNvSpPr>
            <p:nvPr/>
          </p:nvSpPr>
          <p:spPr bwMode="auto">
            <a:xfrm flipH="1">
              <a:off x="3535814" y="2797439"/>
              <a:ext cx="205410" cy="350414"/>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46" name="AutoShape 12">
              <a:extLst>
                <a:ext uri="{FF2B5EF4-FFF2-40B4-BE49-F238E27FC236}">
                  <a16:creationId xmlns:a16="http://schemas.microsoft.com/office/drawing/2014/main" id="{569FD627-528B-B941-ADA3-0F64D8014E18}"/>
                </a:ext>
              </a:extLst>
            </p:cNvPr>
            <p:cNvSpPr>
              <a:spLocks noChangeArrowheads="1"/>
            </p:cNvSpPr>
            <p:nvPr/>
          </p:nvSpPr>
          <p:spPr bwMode="auto">
            <a:xfrm rot="13139611">
              <a:off x="3353342" y="2745294"/>
              <a:ext cx="71946" cy="78217"/>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pic>
        <p:nvPicPr>
          <p:cNvPr id="29" name="Picture 4" descr="ds69">
            <a:extLst>
              <a:ext uri="{FF2B5EF4-FFF2-40B4-BE49-F238E27FC236}">
                <a16:creationId xmlns:a16="http://schemas.microsoft.com/office/drawing/2014/main" id="{D101A22D-8002-574F-906E-543FBDE6F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71" y="5064125"/>
            <a:ext cx="1837008"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65745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A4BAEE-9C6C-0D49-9174-9DC2D2E6B708}"/>
              </a:ext>
            </a:extLst>
          </p:cNvPr>
          <p:cNvSpPr>
            <a:spLocks noGrp="1"/>
          </p:cNvSpPr>
          <p:nvPr>
            <p:ph type="title"/>
          </p:nvPr>
        </p:nvSpPr>
        <p:spPr/>
        <p:txBody>
          <a:bodyPr/>
          <a:lstStyle/>
          <a:p>
            <a:r>
              <a:rPr lang="en-US" dirty="0"/>
              <a:t>Extra</a:t>
            </a:r>
          </a:p>
        </p:txBody>
      </p:sp>
      <p:sp>
        <p:nvSpPr>
          <p:cNvPr id="5" name="Text Placeholder 4">
            <a:extLst>
              <a:ext uri="{FF2B5EF4-FFF2-40B4-BE49-F238E27FC236}">
                <a16:creationId xmlns:a16="http://schemas.microsoft.com/office/drawing/2014/main" id="{E8F5146D-6198-8D42-939C-49F1A31E9301}"/>
              </a:ext>
            </a:extLst>
          </p:cNvPr>
          <p:cNvSpPr>
            <a:spLocks noGrp="1"/>
          </p:cNvSpPr>
          <p:nvPr>
            <p:ph type="body" idx="1"/>
          </p:nvPr>
        </p:nvSpPr>
        <p:spPr/>
        <p:txBody>
          <a:bodyPr/>
          <a:lstStyle/>
          <a:p>
            <a:r>
              <a:rPr lang="en-US" dirty="0"/>
              <a:t>Threads in Android</a:t>
            </a:r>
          </a:p>
        </p:txBody>
      </p:sp>
    </p:spTree>
    <p:extLst>
      <p:ext uri="{BB962C8B-B14F-4D97-AF65-F5344CB8AC3E}">
        <p14:creationId xmlns:p14="http://schemas.microsoft.com/office/powerpoint/2010/main" val="1937376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Threads in Android</a:t>
            </a:r>
          </a:p>
        </p:txBody>
      </p:sp>
      <p:sp>
        <p:nvSpPr>
          <p:cNvPr id="3" name="Content Placeholder 2"/>
          <p:cNvSpPr>
            <a:spLocks noGrp="1"/>
          </p:cNvSpPr>
          <p:nvPr>
            <p:ph idx="1"/>
          </p:nvPr>
        </p:nvSpPr>
        <p:spPr/>
        <p:txBody>
          <a:bodyPr/>
          <a:lstStyle/>
          <a:p>
            <a:pPr marL="0" indent="0">
              <a:buNone/>
            </a:pPr>
            <a:r>
              <a:rPr lang="en-US" sz="2400" b="0" dirty="0"/>
              <a:t>Three examples/models for use of threads in Android.</a:t>
            </a:r>
          </a:p>
          <a:p>
            <a:pPr marL="457200" indent="-457200">
              <a:buFont typeface="+mj-lt"/>
              <a:buAutoNum type="arabicPeriod"/>
            </a:pPr>
            <a:r>
              <a:rPr lang="en-US" sz="2000" dirty="0"/>
              <a:t>Main thread (UI thread)</a:t>
            </a:r>
            <a:r>
              <a:rPr lang="en-US" sz="2000" b="0" dirty="0"/>
              <a:t>: receives UI events and other </a:t>
            </a:r>
            <a:r>
              <a:rPr lang="en-US" sz="2000" b="0" dirty="0" err="1"/>
              <a:t>upcall</a:t>
            </a:r>
            <a:r>
              <a:rPr lang="en-US" sz="2000" b="0" dirty="0"/>
              <a:t> events on a single incoming message queue.  Illustrates event-driven pattern: thread blocks only to wait for next event.</a:t>
            </a:r>
          </a:p>
          <a:p>
            <a:pPr marL="457200" indent="-457200">
              <a:buFont typeface="+mj-lt"/>
              <a:buAutoNum type="arabicPeriod"/>
            </a:pPr>
            <a:r>
              <a:rPr lang="en-US" sz="2000" dirty="0" err="1"/>
              <a:t>ThreadPool</a:t>
            </a:r>
            <a:r>
              <a:rPr lang="en-US" sz="2000" b="0" dirty="0"/>
              <a:t>: an elastic pool of threads that handle incoming calls from clients: Android supports “binder” request/response calls from one application to another.  When a request arrives, a thread from the pool receives it, handles it, responds to it, and returns to the pool to wait for the next request.</a:t>
            </a:r>
          </a:p>
          <a:p>
            <a:pPr marL="457200" indent="-457200">
              <a:buFont typeface="+mj-lt"/>
              <a:buAutoNum type="arabicPeriod"/>
            </a:pPr>
            <a:r>
              <a:rPr lang="en-US" sz="2000" dirty="0" err="1"/>
              <a:t>AsyncTask</a:t>
            </a:r>
            <a:r>
              <a:rPr lang="en-US" sz="2000" b="0" dirty="0"/>
              <a:t>: the main thread can create an </a:t>
            </a:r>
            <a:r>
              <a:rPr lang="en-US" sz="2000" b="0" dirty="0" err="1"/>
              <a:t>AsyncTask</a:t>
            </a:r>
            <a:r>
              <a:rPr lang="en-US" sz="2000" b="0" dirty="0"/>
              <a:t> thread to perform some long-running activity without blocking the UI thread.  The </a:t>
            </a:r>
            <a:r>
              <a:rPr lang="en-US" sz="2000" b="0" dirty="0" err="1"/>
              <a:t>AsyncTask</a:t>
            </a:r>
            <a:r>
              <a:rPr lang="en-US" sz="2000" b="0" dirty="0"/>
              <a:t> thread sends progress updates to the main thread on its message queue.</a:t>
            </a:r>
          </a:p>
          <a:p>
            <a:pPr marL="0" indent="0">
              <a:buNone/>
            </a:pPr>
            <a:r>
              <a:rPr lang="en-US" sz="2000" b="0" dirty="0"/>
              <a:t>These patterns are common in many other systems as well.</a:t>
            </a:r>
            <a:endParaRPr lang="en-US" sz="2000" dirty="0"/>
          </a:p>
        </p:txBody>
      </p:sp>
    </p:spTree>
    <p:extLst>
      <p:ext uri="{BB962C8B-B14F-4D97-AF65-F5344CB8AC3E}">
        <p14:creationId xmlns:p14="http://schemas.microsoft.com/office/powerpoint/2010/main" val="537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threads?</a:t>
            </a:r>
          </a:p>
        </p:txBody>
      </p:sp>
      <p:sp>
        <p:nvSpPr>
          <p:cNvPr id="3" name="Content Placeholder 2"/>
          <p:cNvSpPr>
            <a:spLocks noGrp="1"/>
          </p:cNvSpPr>
          <p:nvPr>
            <p:ph idx="1"/>
          </p:nvPr>
        </p:nvSpPr>
        <p:spPr>
          <a:xfrm>
            <a:off x="457201" y="1600200"/>
            <a:ext cx="7654986" cy="4111625"/>
          </a:xfrm>
        </p:spPr>
        <p:txBody>
          <a:bodyPr/>
          <a:lstStyle/>
          <a:p>
            <a:r>
              <a:rPr lang="en-US" sz="2400" b="0" dirty="0"/>
              <a:t>Preview some common abstract </a:t>
            </a:r>
            <a:r>
              <a:rPr lang="en-US" sz="2400" dirty="0"/>
              <a:t>design patterns.</a:t>
            </a:r>
          </a:p>
          <a:p>
            <a:r>
              <a:rPr lang="en-US" sz="2400" dirty="0"/>
              <a:t>Abstract</a:t>
            </a:r>
            <a:r>
              <a:rPr lang="en-US" sz="2400" b="0" dirty="0"/>
              <a:t> </a:t>
            </a:r>
            <a:r>
              <a:rPr lang="en-US" sz="2400" b="0" dirty="0">
                <a:sym typeface="Wingdings" pitchFamily="2" charset="2"/>
              </a:rPr>
              <a:t></a:t>
            </a:r>
            <a:r>
              <a:rPr lang="en-US" sz="2400" b="0" dirty="0"/>
              <a:t> they strip out lots of details about the system context in which they (re)appear. </a:t>
            </a:r>
          </a:p>
          <a:p>
            <a:pPr lvl="1"/>
            <a:r>
              <a:rPr lang="en-US" sz="2000" b="0" dirty="0"/>
              <a:t>Unix programming, servers, GUI apps, streaming data processing, concurrent PLs, scalable everything.</a:t>
            </a:r>
          </a:p>
          <a:p>
            <a:r>
              <a:rPr lang="en-US" sz="2400" b="0" dirty="0"/>
              <a:t>These patterns illustrate ways to:</a:t>
            </a:r>
          </a:p>
          <a:p>
            <a:pPr lvl="1"/>
            <a:r>
              <a:rPr lang="en-US" sz="2000" b="0" dirty="0"/>
              <a:t>Spread the processing work to parallelize and scale up.</a:t>
            </a:r>
          </a:p>
          <a:p>
            <a:pPr lvl="1"/>
            <a:r>
              <a:rPr lang="en-US" sz="2000" b="0" dirty="0"/>
              <a:t>Structure any needed blocking to maintain responsiveness.</a:t>
            </a:r>
          </a:p>
          <a:p>
            <a:pPr lvl="1"/>
            <a:r>
              <a:rPr lang="en-US" sz="2000" b="0" dirty="0"/>
              <a:t>Limit shared data to reduce synchronization.</a:t>
            </a:r>
          </a:p>
          <a:p>
            <a:pPr lvl="1"/>
            <a:r>
              <a:rPr lang="en-US" sz="2000" b="0" dirty="0"/>
              <a:t>Decompose complex programs —or— compose simple components into complex programs.</a:t>
            </a:r>
          </a:p>
        </p:txBody>
      </p:sp>
    </p:spTree>
    <p:extLst>
      <p:ext uri="{BB962C8B-B14F-4D97-AF65-F5344CB8AC3E}">
        <p14:creationId xmlns:p14="http://schemas.microsoft.com/office/powerpoint/2010/main" val="3508136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363913"/>
            <a:ext cx="8382000" cy="649408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Adapted 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http://</a:t>
            </a:r>
            <a:r>
              <a:rPr kumimoji="0" lang="en-US" sz="1600" b="1" i="0" u="none" strike="noStrike" kern="0" cap="none" spc="0" normalizeH="0" baseline="0" noProof="0" dirty="0" err="1">
                <a:ln>
                  <a:noFill/>
                </a:ln>
                <a:solidFill>
                  <a:sysClr val="windowText" lastClr="000000"/>
                </a:solidFill>
                <a:effectLst/>
                <a:uLnTx/>
                <a:uFillTx/>
                <a:latin typeface="Arial" charset="0"/>
                <a:ea typeface="ＭＳ Ｐゴシック" charset="0"/>
              </a:rPr>
              <a:t>developer.android.com</a:t>
            </a: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/guide/components/processes-and-</a:t>
            </a:r>
            <a:r>
              <a:rPr kumimoji="0" lang="en-US" sz="1600" b="1" i="0" u="none" strike="noStrike" kern="0" cap="none" spc="0" normalizeH="0" baseline="0" noProof="0" dirty="0" err="1">
                <a:ln>
                  <a:noFill/>
                </a:ln>
                <a:solidFill>
                  <a:sysClr val="windowText" lastClr="000000"/>
                </a:solidFill>
                <a:effectLst/>
                <a:uLnTx/>
                <a:uFillTx/>
                <a:latin typeface="Arial" charset="0"/>
                <a:ea typeface="ＭＳ Ｐゴシック" charset="0"/>
              </a:rPr>
              <a:t>threads.html</a:t>
            </a:r>
            <a:endPar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Summary</a:t>
            </a: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 By default, all components of the same application run in the same process and thread (called the "main" thread).   The main thread controls the UI, so it is also called the UI thread.  If the UI thread blocks then the application stops responding to the user.   You can create additional background threads for operations that block, e.g., I/O, to avoid doing those operations on the UI thread.  The background threads can interact with the UI by posting messages/tasks/events to the UI thread.</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Details</a:t>
            </a: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 When an application component starts and the application does not have any other components running, the Android system starts a new Linux process for the application with a single thread of execution called the </a:t>
            </a: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main thread</a:t>
            </a: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All components that run in the same process are initialized by its main thread, and system </a:t>
            </a:r>
            <a:r>
              <a:rPr kumimoji="0" lang="en-US" sz="1600" b="0" i="0" u="none" strike="noStrike" kern="0" cap="none" spc="0" normalizeH="0" baseline="0" noProof="0" dirty="0" err="1">
                <a:ln>
                  <a:noFill/>
                </a:ln>
                <a:solidFill>
                  <a:sysClr val="windowText" lastClr="000000"/>
                </a:solidFill>
                <a:effectLst/>
                <a:uLnTx/>
                <a:uFillTx/>
                <a:latin typeface="Arial" charset="0"/>
                <a:ea typeface="ＭＳ Ｐゴシック" charset="0"/>
              </a:rPr>
              <a:t>upcalls</a:t>
            </a: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 to those components (</a:t>
            </a:r>
            <a:r>
              <a:rPr kumimoji="0" lang="en-US" sz="1600" b="0" i="0" u="none" strike="noStrike" kern="0" cap="none" spc="0" normalizeH="0" baseline="0" noProof="0" dirty="0" err="1">
                <a:ln>
                  <a:noFill/>
                </a:ln>
                <a:solidFill>
                  <a:sysClr val="windowText" lastClr="000000"/>
                </a:solidFill>
                <a:effectLst/>
                <a:uLnTx/>
                <a:uFillTx/>
                <a:latin typeface="Arial" charset="0"/>
                <a:ea typeface="ＭＳ Ｐゴシック" charset="0"/>
              </a:rPr>
              <a:t>onCreate</a:t>
            </a: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 </a:t>
            </a:r>
            <a:r>
              <a:rPr kumimoji="0" lang="en-US" sz="1600" b="0" i="0" u="none" strike="noStrike" kern="0" cap="none" spc="0" normalizeH="0" baseline="0" noProof="0" dirty="0" err="1">
                <a:ln>
                  <a:noFill/>
                </a:ln>
                <a:solidFill>
                  <a:sysClr val="windowText" lastClr="000000"/>
                </a:solidFill>
                <a:effectLst/>
                <a:uLnTx/>
                <a:uFillTx/>
                <a:latin typeface="Arial" charset="0"/>
                <a:ea typeface="ＭＳ Ｐゴシック" charset="0"/>
              </a:rPr>
              <a:t>onBind</a:t>
            </a: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 </a:t>
            </a:r>
            <a:r>
              <a:rPr kumimoji="0" lang="en-US" sz="1600" b="0" i="0" u="none" strike="noStrike" kern="0" cap="none" spc="0" normalizeH="0" baseline="0" noProof="0" dirty="0" err="1">
                <a:ln>
                  <a:noFill/>
                </a:ln>
                <a:solidFill>
                  <a:sysClr val="windowText" lastClr="000000"/>
                </a:solidFill>
                <a:effectLst/>
                <a:uLnTx/>
                <a:uFillTx/>
                <a:latin typeface="Arial" charset="0"/>
                <a:ea typeface="ＭＳ Ｐゴシック" charset="0"/>
              </a:rPr>
              <a:t>onStart</a:t>
            </a: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 run on the main thread.</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The main thread is also called the </a:t>
            </a: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UI thread</a:t>
            </a: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  It is in charge of dispatching events to user interface widgets and interacting with elements of the Android UI toolkit.  For instance, when the user touches a button on the screen, your app's UI thread dispatches the touch event to the widget, to set its pressed state and redraw itself.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If you have operations that might require blocking, e.g., to perform I/O like network communication or database access, you should run them in separate threads.   A thread that is not the UI thread is called a </a:t>
            </a: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background thread </a:t>
            </a: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or "worker" thread.</a:t>
            </a:r>
          </a:p>
        </p:txBody>
      </p:sp>
    </p:spTree>
    <p:extLst>
      <p:ext uri="{BB962C8B-B14F-4D97-AF65-F5344CB8AC3E}">
        <p14:creationId xmlns:p14="http://schemas.microsoft.com/office/powerpoint/2010/main" val="515868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00" y="457200"/>
            <a:ext cx="8382000" cy="600164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Adapted 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http://</a:t>
            </a:r>
            <a:r>
              <a:rPr kumimoji="0" lang="en-US" sz="1600" b="1" i="0" u="none" strike="noStrike" kern="0" cap="none" spc="0" normalizeH="0" baseline="0" noProof="0" dirty="0" err="1">
                <a:ln>
                  <a:noFill/>
                </a:ln>
                <a:solidFill>
                  <a:sysClr val="windowText" lastClr="000000"/>
                </a:solidFill>
                <a:effectLst/>
                <a:uLnTx/>
                <a:uFillTx/>
                <a:latin typeface="Arial" charset="0"/>
                <a:ea typeface="ＭＳ Ｐゴシック" charset="0"/>
              </a:rPr>
              <a:t>developer.android.com</a:t>
            </a: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/guide/components/processes-and-</a:t>
            </a:r>
            <a:r>
              <a:rPr kumimoji="0" lang="en-US" sz="1600" b="1" i="0" u="none" strike="noStrike" kern="0" cap="none" spc="0" normalizeH="0" baseline="0" noProof="0" dirty="0" err="1">
                <a:ln>
                  <a:noFill/>
                </a:ln>
                <a:solidFill>
                  <a:sysClr val="windowText" lastClr="000000"/>
                </a:solidFill>
                <a:effectLst/>
                <a:uLnTx/>
                <a:uFillTx/>
                <a:latin typeface="Arial" charset="0"/>
                <a:ea typeface="ＭＳ Ｐゴシック" charset="0"/>
              </a:rPr>
              <a:t>threads.html</a:t>
            </a:r>
            <a:endPar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Your app should never block the UI thread.  When the UI thread is blocked, no events can be dispatched, including drawing events. From the user's perspective, the application appears to “hang” or “freeze”.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Even worse, if the app blocks the UI thread for more than a few seconds, Android presents the user with the infamous "</a:t>
            </a: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application not responding</a:t>
            </a: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 (ANR) dialog. The user might then decide to quit your application and uninstall it.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In a correct Android program the UI thread blocks only to wait for the next event, when it has nothing else to do (it is idle).  If you have an operation to perform that might block for any other reason, then you should arrange for a background/worker thread to do it.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Additionally, the Android </a:t>
            </a:r>
            <a:r>
              <a:rPr kumimoji="0" lang="en-US" sz="1600" b="1" i="0" u="none" strike="noStrike" kern="0" cap="none" spc="0" normalizeH="0" baseline="0" noProof="0" dirty="0">
                <a:ln>
                  <a:noFill/>
                </a:ln>
                <a:solidFill>
                  <a:sysClr val="windowText" lastClr="000000"/>
                </a:solidFill>
                <a:effectLst/>
                <a:uLnTx/>
                <a:uFillTx/>
                <a:latin typeface="Arial" charset="0"/>
                <a:ea typeface="ＭＳ Ｐゴシック" charset="0"/>
              </a:rPr>
              <a:t>UI toolkit is not thread-safe</a:t>
            </a: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 if multiple threads call a module that is not thread-safe, then the process might crash. A correct app manipulates the user interface only from a single thread, the UI thread.  So: your app must not call UI widgets from a worker thread.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rPr>
              <a:t>So how can a worker thread interact with the UI, e.g., to post status updates?    Android offers several ways for a worker to post operations to run on the UI thread.</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195F9E"/>
                </a:solidFill>
                <a:effectLst/>
                <a:uLnTx/>
                <a:uFillTx/>
                <a:latin typeface="Arial" charset="0"/>
                <a:ea typeface="ＭＳ Ｐゴシック" charset="0"/>
              </a:rPr>
              <a:t>Note</a:t>
            </a:r>
            <a:r>
              <a:rPr kumimoji="0" lang="en-US" sz="1600" b="0" i="0" u="none" strike="noStrike" kern="0" cap="none" spc="0" normalizeH="0" baseline="0" noProof="0" dirty="0">
                <a:ln>
                  <a:noFill/>
                </a:ln>
                <a:solidFill>
                  <a:srgbClr val="195F9E"/>
                </a:solidFill>
                <a:effectLst/>
                <a:uLnTx/>
                <a:uFillTx/>
                <a:latin typeface="Arial" charset="0"/>
                <a:ea typeface="ＭＳ Ｐゴシック" charset="0"/>
              </a:rPr>
              <a:t>: this concept of a single event-driven main/UI thread appears in other systems too.</a:t>
            </a:r>
          </a:p>
        </p:txBody>
      </p:sp>
    </p:spTree>
    <p:extLst>
      <p:ext uri="{BB962C8B-B14F-4D97-AF65-F5344CB8AC3E}">
        <p14:creationId xmlns:p14="http://schemas.microsoft.com/office/powerpoint/2010/main" val="213106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Title 1"/>
          <p:cNvSpPr>
            <a:spLocks noGrp="1"/>
          </p:cNvSpPr>
          <p:nvPr>
            <p:ph type="title"/>
          </p:nvPr>
        </p:nvSpPr>
        <p:spPr/>
        <p:txBody>
          <a:bodyPr/>
          <a:lstStyle/>
          <a:p>
            <a:pPr eaLnBrk="1" hangingPunct="1"/>
            <a:r>
              <a:rPr lang="en-US" sz="3600" dirty="0">
                <a:latin typeface="Arial" charset="0"/>
                <a:ea typeface="ＭＳ Ｐゴシック" charset="0"/>
              </a:rPr>
              <a:t>Software architecture</a:t>
            </a:r>
          </a:p>
        </p:txBody>
      </p:sp>
      <p:pic>
        <p:nvPicPr>
          <p:cNvPr id="13824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4779963"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824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447800"/>
            <a:ext cx="3429000"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824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447800"/>
            <a:ext cx="2286000" cy="350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Rectangle 3">
            <a:extLst>
              <a:ext uri="{FF2B5EF4-FFF2-40B4-BE49-F238E27FC236}">
                <a16:creationId xmlns:a16="http://schemas.microsoft.com/office/drawing/2014/main" id="{0D1CFB3C-B0C2-0A45-BFD6-B01085E43A92}"/>
              </a:ext>
            </a:extLst>
          </p:cNvPr>
          <p:cNvSpPr>
            <a:spLocks noChangeArrowheads="1"/>
          </p:cNvSpPr>
          <p:nvPr/>
        </p:nvSpPr>
        <p:spPr bwMode="auto">
          <a:xfrm>
            <a:off x="533400" y="5451614"/>
            <a:ext cx="81534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400" i="0" u="none" strike="noStrike" kern="1200" cap="none" spc="0" normalizeH="0" baseline="0" noProof="0" dirty="0">
                <a:ln>
                  <a:noFill/>
                </a:ln>
                <a:solidFill>
                  <a:srgbClr val="003367"/>
                </a:solidFill>
                <a:effectLst/>
                <a:uLnTx/>
                <a:uFillTx/>
                <a:latin typeface="Arial" charset="0"/>
                <a:ea typeface="ＭＳ Ｐゴシック" charset="0"/>
              </a:rPr>
              <a:t>What are the “right” building blocks for large systems?</a:t>
            </a:r>
          </a:p>
          <a:p>
            <a:pPr marL="0" marR="0" lvl="0" indent="0" algn="l" defTabSz="455613" rtl="0" eaLnBrk="1" fontAlgn="base" latinLnBrk="0" hangingPunct="1">
              <a:lnSpc>
                <a:spcPct val="100000"/>
              </a:lnSpc>
              <a:spcBef>
                <a:spcPct val="0"/>
              </a:spcBef>
              <a:spcAft>
                <a:spcPct val="0"/>
              </a:spcAft>
              <a:buClrTx/>
              <a:buSzTx/>
              <a:buFontTx/>
              <a:buNone/>
              <a:tabLst/>
              <a:defRPr/>
            </a:pPr>
            <a:r>
              <a:rPr lang="en-US" sz="2400" dirty="0">
                <a:solidFill>
                  <a:srgbClr val="003367"/>
                </a:solidFill>
                <a:latin typeface="Arial" charset="0"/>
                <a:ea typeface="ＭＳ Ｐゴシック" charset="0"/>
              </a:rPr>
              <a:t>How to structure concurrency in large systems?</a:t>
            </a:r>
            <a:endParaRPr kumimoji="0" lang="en-US" sz="2400" i="0" u="none" strike="noStrike" kern="1200" cap="none" spc="0" normalizeH="0" baseline="0" noProof="0" dirty="0">
              <a:ln>
                <a:noFill/>
              </a:ln>
              <a:solidFill>
                <a:srgbClr val="003367"/>
              </a:solidFill>
              <a:effectLst/>
              <a:uLnTx/>
              <a:uFillTx/>
              <a:latin typeface="Arial" charset="0"/>
              <a:ea typeface="ＭＳ Ｐゴシック" charset="0"/>
            </a:endParaRPr>
          </a:p>
        </p:txBody>
      </p:sp>
    </p:spTree>
    <p:extLst>
      <p:ext uri="{BB962C8B-B14F-4D97-AF65-F5344CB8AC3E}">
        <p14:creationId xmlns:p14="http://schemas.microsoft.com/office/powerpoint/2010/main" val="3393384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Modular atomic objects</a:t>
            </a:r>
          </a:p>
        </p:txBody>
      </p:sp>
      <p:sp>
        <p:nvSpPr>
          <p:cNvPr id="2" name="Content Placeholder 1"/>
          <p:cNvSpPr>
            <a:spLocks noGrp="1"/>
          </p:cNvSpPr>
          <p:nvPr>
            <p:ph idx="1"/>
          </p:nvPr>
        </p:nvSpPr>
        <p:spPr>
          <a:xfrm>
            <a:off x="457200" y="1600200"/>
            <a:ext cx="5524500" cy="4111625"/>
          </a:xfrm>
        </p:spPr>
        <p:txBody>
          <a:bodyPr/>
          <a:lstStyle/>
          <a:p>
            <a:r>
              <a:rPr lang="en-US" sz="2000" dirty="0"/>
              <a:t>A set of procedures/methods and API that defines how threads call/invoke them.</a:t>
            </a:r>
          </a:p>
          <a:p>
            <a:r>
              <a:rPr lang="en-US" sz="2000" b="1" dirty="0"/>
              <a:t>Private state</a:t>
            </a:r>
            <a:r>
              <a:rPr lang="en-US" sz="2000" dirty="0"/>
              <a:t>: data accessed (only) by the methods, </a:t>
            </a:r>
            <a:r>
              <a:rPr lang="en-US" sz="2000" b="1" dirty="0"/>
              <a:t>shared</a:t>
            </a:r>
            <a:r>
              <a:rPr lang="en-US" sz="2000" dirty="0"/>
              <a:t> by threads inside.</a:t>
            </a:r>
          </a:p>
          <a:p>
            <a:r>
              <a:rPr lang="en-US" sz="2000" dirty="0"/>
              <a:t>E.g., objects instantiated from classes</a:t>
            </a:r>
          </a:p>
          <a:p>
            <a:r>
              <a:rPr lang="en-US" sz="2000" dirty="0"/>
              <a:t>Threads invoke API</a:t>
            </a:r>
            <a:r>
              <a:rPr lang="en-US" sz="2000" dirty="0">
                <a:sym typeface="Wingdings" pitchFamily="2" charset="2"/>
              </a:rPr>
              <a:t> concurrency inside, but we don’t care where threads came from.</a:t>
            </a:r>
            <a:endParaRPr lang="en-US" sz="2000" dirty="0"/>
          </a:p>
          <a:p>
            <a:r>
              <a:rPr lang="en-US" sz="2000" b="1" dirty="0" err="1"/>
              <a:t>Atomic</a:t>
            </a:r>
            <a:r>
              <a:rPr lang="en-US" sz="2000" dirty="0" err="1">
                <a:sym typeface="Wingdings" pitchFamily="2" charset="2"/>
              </a:rPr>
              <a:t></a:t>
            </a:r>
            <a:r>
              <a:rPr lang="en-US" sz="2000" dirty="0" err="1"/>
              <a:t>hides</a:t>
            </a:r>
            <a:r>
              <a:rPr lang="en-US" sz="2000" dirty="0"/>
              <a:t> internal concurrency: behavior equivalent to some serial order.</a:t>
            </a:r>
          </a:p>
          <a:p>
            <a:r>
              <a:rPr lang="en-US" sz="2000" dirty="0"/>
              <a:t>No locks across API</a:t>
            </a:r>
            <a:r>
              <a:rPr lang="en-US" sz="2000" dirty="0">
                <a:sym typeface="Wingdings" pitchFamily="2" charset="2"/>
              </a:rPr>
              <a:t></a:t>
            </a:r>
            <a:r>
              <a:rPr lang="en-US" sz="2000" dirty="0">
                <a:latin typeface="Arial" charset="0"/>
                <a:ea typeface="ＭＳ Ｐゴシック" charset="0"/>
              </a:rPr>
              <a:t> “</a:t>
            </a:r>
            <a:r>
              <a:rPr lang="en-US" sz="2000" dirty="0">
                <a:sym typeface="Wingdings" pitchFamily="2" charset="2"/>
              </a:rPr>
              <a:t>freely composable”.</a:t>
            </a:r>
            <a:endParaRPr lang="en-US" sz="2000" dirty="0"/>
          </a:p>
          <a:p>
            <a:endParaRPr lang="en-US" sz="2000" dirty="0"/>
          </a:p>
        </p:txBody>
      </p:sp>
      <p:sp>
        <p:nvSpPr>
          <p:cNvPr id="6" name="Rectangle 22"/>
          <p:cNvSpPr>
            <a:spLocks noChangeArrowheads="1"/>
          </p:cNvSpPr>
          <p:nvPr/>
        </p:nvSpPr>
        <p:spPr bwMode="auto">
          <a:xfrm>
            <a:off x="6439841" y="2359008"/>
            <a:ext cx="1764359" cy="527066"/>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9" name="Rectangle 25"/>
          <p:cNvSpPr>
            <a:spLocks noChangeArrowheads="1"/>
          </p:cNvSpPr>
          <p:nvPr/>
        </p:nvSpPr>
        <p:spPr bwMode="auto">
          <a:xfrm>
            <a:off x="6439841" y="2933683"/>
            <a:ext cx="1764359" cy="527066"/>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18" name="Rectangle 34"/>
          <p:cNvSpPr>
            <a:spLocks noChangeArrowheads="1"/>
          </p:cNvSpPr>
          <p:nvPr/>
        </p:nvSpPr>
        <p:spPr bwMode="auto">
          <a:xfrm>
            <a:off x="6438900" y="1798638"/>
            <a:ext cx="1765300" cy="527050"/>
          </a:xfrm>
          <a:prstGeom prst="rect">
            <a:avLst/>
          </a:prstGeom>
          <a:solidFill>
            <a:srgbClr val="666699">
              <a:alpha val="5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19" name="Rectangle 35"/>
          <p:cNvSpPr>
            <a:spLocks noChangeArrowheads="1"/>
          </p:cNvSpPr>
          <p:nvPr/>
        </p:nvSpPr>
        <p:spPr bwMode="auto">
          <a:xfrm>
            <a:off x="6420483" y="1786381"/>
            <a:ext cx="716285"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state</a:t>
            </a:r>
          </a:p>
        </p:txBody>
      </p:sp>
      <p:sp>
        <p:nvSpPr>
          <p:cNvPr id="20" name="Rectangle 3"/>
          <p:cNvSpPr>
            <a:spLocks noChangeArrowheads="1"/>
          </p:cNvSpPr>
          <p:nvPr/>
        </p:nvSpPr>
        <p:spPr bwMode="auto">
          <a:xfrm>
            <a:off x="533400" y="5642114"/>
            <a:ext cx="8153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5613"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Abstract Data Type (ADT): </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the module</a:t>
            </a:r>
            <a:r>
              <a:rPr lang="en-US" sz="2000" dirty="0">
                <a:solidFill>
                  <a:srgbClr val="003367"/>
                </a:solidFill>
                <a:latin typeface="Arial" charset="0"/>
                <a:ea typeface="ＭＳ Ｐゴシック" charset="0"/>
              </a:rPr>
              <a:t> is encapsulated: its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state</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is manipulated only through its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API</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(Application Programming Interface). </a:t>
            </a:r>
            <a:endParaRPr kumimoji="0" lang="en-US" sz="20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21" name="Rectangle 35">
            <a:extLst>
              <a:ext uri="{FF2B5EF4-FFF2-40B4-BE49-F238E27FC236}">
                <a16:creationId xmlns:a16="http://schemas.microsoft.com/office/drawing/2014/main" id="{CC385E7F-141A-0F49-B94B-3295E95D5F38}"/>
              </a:ext>
            </a:extLst>
          </p:cNvPr>
          <p:cNvSpPr>
            <a:spLocks noChangeArrowheads="1"/>
          </p:cNvSpPr>
          <p:nvPr/>
        </p:nvSpPr>
        <p:spPr bwMode="auto">
          <a:xfrm>
            <a:off x="6485152" y="2395981"/>
            <a:ext cx="612348"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P1()</a:t>
            </a:r>
          </a:p>
        </p:txBody>
      </p:sp>
      <p:sp>
        <p:nvSpPr>
          <p:cNvPr id="22" name="Rectangle 22">
            <a:extLst>
              <a:ext uri="{FF2B5EF4-FFF2-40B4-BE49-F238E27FC236}">
                <a16:creationId xmlns:a16="http://schemas.microsoft.com/office/drawing/2014/main" id="{A67B445D-9E84-2041-BBDC-8D61C0C7DD20}"/>
              </a:ext>
            </a:extLst>
          </p:cNvPr>
          <p:cNvSpPr>
            <a:spLocks noChangeArrowheads="1"/>
          </p:cNvSpPr>
          <p:nvPr/>
        </p:nvSpPr>
        <p:spPr bwMode="auto">
          <a:xfrm>
            <a:off x="6439841" y="2930508"/>
            <a:ext cx="1764359" cy="527066"/>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23" name="Rectangle 35">
            <a:extLst>
              <a:ext uri="{FF2B5EF4-FFF2-40B4-BE49-F238E27FC236}">
                <a16:creationId xmlns:a16="http://schemas.microsoft.com/office/drawing/2014/main" id="{791D6744-D744-3146-BFD1-5766107DB6B9}"/>
              </a:ext>
            </a:extLst>
          </p:cNvPr>
          <p:cNvSpPr>
            <a:spLocks noChangeArrowheads="1"/>
          </p:cNvSpPr>
          <p:nvPr/>
        </p:nvSpPr>
        <p:spPr bwMode="auto">
          <a:xfrm>
            <a:off x="6485152" y="2967481"/>
            <a:ext cx="612348"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P2()</a:t>
            </a:r>
          </a:p>
        </p:txBody>
      </p:sp>
      <p:sp>
        <p:nvSpPr>
          <p:cNvPr id="24" name="Rectangle 22">
            <a:extLst>
              <a:ext uri="{FF2B5EF4-FFF2-40B4-BE49-F238E27FC236}">
                <a16:creationId xmlns:a16="http://schemas.microsoft.com/office/drawing/2014/main" id="{C2CC0E7A-79DD-F14C-AE17-9F4C577CDF40}"/>
              </a:ext>
            </a:extLst>
          </p:cNvPr>
          <p:cNvSpPr>
            <a:spLocks noChangeArrowheads="1"/>
          </p:cNvSpPr>
          <p:nvPr/>
        </p:nvSpPr>
        <p:spPr bwMode="auto">
          <a:xfrm>
            <a:off x="6427141" y="3514708"/>
            <a:ext cx="1764359" cy="527066"/>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25" name="Rectangle 35">
            <a:extLst>
              <a:ext uri="{FF2B5EF4-FFF2-40B4-BE49-F238E27FC236}">
                <a16:creationId xmlns:a16="http://schemas.microsoft.com/office/drawing/2014/main" id="{131E920B-12BF-B54E-94FE-E08B02AF427D}"/>
              </a:ext>
            </a:extLst>
          </p:cNvPr>
          <p:cNvSpPr>
            <a:spLocks noChangeArrowheads="1"/>
          </p:cNvSpPr>
          <p:nvPr/>
        </p:nvSpPr>
        <p:spPr bwMode="auto">
          <a:xfrm>
            <a:off x="6472452" y="3551681"/>
            <a:ext cx="612348"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P3()</a:t>
            </a:r>
          </a:p>
        </p:txBody>
      </p:sp>
      <p:sp>
        <p:nvSpPr>
          <p:cNvPr id="26" name="Rectangle 22">
            <a:extLst>
              <a:ext uri="{FF2B5EF4-FFF2-40B4-BE49-F238E27FC236}">
                <a16:creationId xmlns:a16="http://schemas.microsoft.com/office/drawing/2014/main" id="{29BF593D-E044-114A-9F48-990BD156AE3F}"/>
              </a:ext>
            </a:extLst>
          </p:cNvPr>
          <p:cNvSpPr>
            <a:spLocks noChangeArrowheads="1"/>
          </p:cNvSpPr>
          <p:nvPr/>
        </p:nvSpPr>
        <p:spPr bwMode="auto">
          <a:xfrm>
            <a:off x="6427141" y="4098908"/>
            <a:ext cx="1764359" cy="527066"/>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27" name="Rectangle 35">
            <a:extLst>
              <a:ext uri="{FF2B5EF4-FFF2-40B4-BE49-F238E27FC236}">
                <a16:creationId xmlns:a16="http://schemas.microsoft.com/office/drawing/2014/main" id="{2F479A75-08AA-774E-B38F-AAF7B0E09E12}"/>
              </a:ext>
            </a:extLst>
          </p:cNvPr>
          <p:cNvSpPr>
            <a:spLocks noChangeArrowheads="1"/>
          </p:cNvSpPr>
          <p:nvPr/>
        </p:nvSpPr>
        <p:spPr bwMode="auto">
          <a:xfrm>
            <a:off x="6472452" y="4135881"/>
            <a:ext cx="612348"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P4()</a:t>
            </a:r>
          </a:p>
        </p:txBody>
      </p:sp>
      <p:sp>
        <p:nvSpPr>
          <p:cNvPr id="17" name="Rectangle 33"/>
          <p:cNvSpPr>
            <a:spLocks noChangeArrowheads="1"/>
          </p:cNvSpPr>
          <p:nvPr/>
        </p:nvSpPr>
        <p:spPr bwMode="auto">
          <a:xfrm>
            <a:off x="6419850" y="1752600"/>
            <a:ext cx="1797050" cy="2892425"/>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28" name="Text Box 93">
            <a:extLst>
              <a:ext uri="{FF2B5EF4-FFF2-40B4-BE49-F238E27FC236}">
                <a16:creationId xmlns:a16="http://schemas.microsoft.com/office/drawing/2014/main" id="{476AC13E-EC80-8B41-88A2-C75119A34728}"/>
              </a:ext>
            </a:extLst>
          </p:cNvPr>
          <p:cNvSpPr txBox="1">
            <a:spLocks noChangeArrowheads="1"/>
          </p:cNvSpPr>
          <p:nvPr/>
        </p:nvSpPr>
        <p:spPr bwMode="auto">
          <a:xfrm>
            <a:off x="6127750" y="4904424"/>
            <a:ext cx="2644775"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i="0" u="none" strike="noStrike" kern="1200" cap="none" spc="0" normalizeH="0" baseline="0" noProof="0" dirty="0">
                <a:ln>
                  <a:noFill/>
                </a:ln>
                <a:solidFill>
                  <a:srgbClr val="000000"/>
                </a:solidFill>
                <a:effectLst/>
                <a:uLnTx/>
                <a:uFillTx/>
                <a:latin typeface="Arial" charset="0"/>
                <a:ea typeface="ＭＳ Ｐゴシック" charset="0"/>
              </a:rPr>
              <a:t>E.g., </a:t>
            </a:r>
            <a:r>
              <a:rPr kumimoji="0" lang="en-US" sz="1800" i="0" u="none" strike="noStrike" kern="1200" cap="none" spc="0" normalizeH="0" baseline="0" noProof="0" dirty="0" err="1">
                <a:ln>
                  <a:noFill/>
                </a:ln>
                <a:solidFill>
                  <a:srgbClr val="000000"/>
                </a:solidFill>
                <a:effectLst/>
                <a:uLnTx/>
                <a:uFillTx/>
                <a:latin typeface="Arial" charset="0"/>
                <a:ea typeface="ＭＳ Ｐゴシック" charset="0"/>
              </a:rPr>
              <a:t>classica</a:t>
            </a:r>
            <a:r>
              <a:rPr lang="en-US" sz="1800" dirty="0">
                <a:solidFill>
                  <a:srgbClr val="000000"/>
                </a:solidFill>
              </a:rPr>
              <a:t>l</a:t>
            </a:r>
            <a:r>
              <a:rPr kumimoji="0" lang="en-US" sz="1800" i="0" u="none" strike="noStrike" kern="1200" cap="none" spc="0" normalizeH="0" baseline="0" noProof="0" dirty="0">
                <a:ln>
                  <a:noFill/>
                </a:ln>
                <a:solidFill>
                  <a:srgbClr val="000000"/>
                </a:solidFill>
                <a:effectLst/>
                <a:uLnTx/>
                <a:uFillTx/>
                <a:latin typeface="Arial" charset="0"/>
                <a:ea typeface="ＭＳ Ｐゴシック" charset="0"/>
              </a:rPr>
              <a:t> </a:t>
            </a: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monitors</a:t>
            </a:r>
          </a:p>
        </p:txBody>
      </p:sp>
      <p:grpSp>
        <p:nvGrpSpPr>
          <p:cNvPr id="39" name="Group 9">
            <a:extLst>
              <a:ext uri="{FF2B5EF4-FFF2-40B4-BE49-F238E27FC236}">
                <a16:creationId xmlns:a16="http://schemas.microsoft.com/office/drawing/2014/main" id="{ED7E7D46-67F5-874F-9482-B9C17DC72CC2}"/>
              </a:ext>
            </a:extLst>
          </p:cNvPr>
          <p:cNvGrpSpPr>
            <a:grpSpLocks/>
          </p:cNvGrpSpPr>
          <p:nvPr/>
        </p:nvGrpSpPr>
        <p:grpSpPr bwMode="auto">
          <a:xfrm>
            <a:off x="7543168" y="2463195"/>
            <a:ext cx="302430" cy="302490"/>
            <a:chOff x="4480" y="2017"/>
            <a:chExt cx="576" cy="576"/>
          </a:xfrm>
        </p:grpSpPr>
        <p:sp>
          <p:nvSpPr>
            <p:cNvPr id="40" name="Oval 10">
              <a:extLst>
                <a:ext uri="{FF2B5EF4-FFF2-40B4-BE49-F238E27FC236}">
                  <a16:creationId xmlns:a16="http://schemas.microsoft.com/office/drawing/2014/main" id="{D0A77D3A-DE5E-DD48-A172-3D9D181568F9}"/>
                </a:ext>
              </a:extLst>
            </p:cNvPr>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41" name="AutoShape 11">
              <a:extLst>
                <a:ext uri="{FF2B5EF4-FFF2-40B4-BE49-F238E27FC236}">
                  <a16:creationId xmlns:a16="http://schemas.microsoft.com/office/drawing/2014/main" id="{5ED9BDA7-03C4-B24F-99EF-8FF36FFDECF8}"/>
                </a:ext>
              </a:extLst>
            </p:cNvPr>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42" name="AutoShape 12">
              <a:extLst>
                <a:ext uri="{FF2B5EF4-FFF2-40B4-BE49-F238E27FC236}">
                  <a16:creationId xmlns:a16="http://schemas.microsoft.com/office/drawing/2014/main" id="{E70BC7A2-4398-724C-8562-C79A751DD2AC}"/>
                </a:ext>
              </a:extLst>
            </p:cNvPr>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grpSp>
        <p:nvGrpSpPr>
          <p:cNvPr id="43" name="Group 42">
            <a:extLst>
              <a:ext uri="{FF2B5EF4-FFF2-40B4-BE49-F238E27FC236}">
                <a16:creationId xmlns:a16="http://schemas.microsoft.com/office/drawing/2014/main" id="{8B2F801B-5F0E-7D4D-8C29-88B4C3BF3A87}"/>
              </a:ext>
            </a:extLst>
          </p:cNvPr>
          <p:cNvGrpSpPr/>
          <p:nvPr/>
        </p:nvGrpSpPr>
        <p:grpSpPr>
          <a:xfrm>
            <a:off x="7549783" y="3649943"/>
            <a:ext cx="302430" cy="302490"/>
            <a:chOff x="3327275" y="2664991"/>
            <a:chExt cx="600591" cy="600710"/>
          </a:xfrm>
        </p:grpSpPr>
        <p:sp>
          <p:nvSpPr>
            <p:cNvPr id="44" name="Oval 10">
              <a:extLst>
                <a:ext uri="{FF2B5EF4-FFF2-40B4-BE49-F238E27FC236}">
                  <a16:creationId xmlns:a16="http://schemas.microsoft.com/office/drawing/2014/main" id="{AA64C1BB-6F53-E14A-86CB-FE5FDC73EDEC}"/>
                </a:ext>
              </a:extLst>
            </p:cNvPr>
            <p:cNvSpPr>
              <a:spLocks noChangeArrowheads="1"/>
            </p:cNvSpPr>
            <p:nvPr/>
          </p:nvSpPr>
          <p:spPr bwMode="auto">
            <a:xfrm>
              <a:off x="3327275" y="2664991"/>
              <a:ext cx="600591" cy="600710"/>
            </a:xfrm>
            <a:prstGeom prst="ellipse">
              <a:avLst/>
            </a:prstGeom>
            <a:solidFill>
              <a:schemeClr val="accent6"/>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45" name="AutoShape 11">
              <a:extLst>
                <a:ext uri="{FF2B5EF4-FFF2-40B4-BE49-F238E27FC236}">
                  <a16:creationId xmlns:a16="http://schemas.microsoft.com/office/drawing/2014/main" id="{D15FAD25-A7F9-DC43-BCC0-E85E86252886}"/>
                </a:ext>
              </a:extLst>
            </p:cNvPr>
            <p:cNvSpPr>
              <a:spLocks noChangeArrowheads="1"/>
            </p:cNvSpPr>
            <p:nvPr/>
          </p:nvSpPr>
          <p:spPr bwMode="auto">
            <a:xfrm flipH="1">
              <a:off x="3535814" y="2797439"/>
              <a:ext cx="205410" cy="350414"/>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46" name="AutoShape 12">
              <a:extLst>
                <a:ext uri="{FF2B5EF4-FFF2-40B4-BE49-F238E27FC236}">
                  <a16:creationId xmlns:a16="http://schemas.microsoft.com/office/drawing/2014/main" id="{569FD627-528B-B941-ADA3-0F64D8014E18}"/>
                </a:ext>
              </a:extLst>
            </p:cNvPr>
            <p:cNvSpPr>
              <a:spLocks noChangeArrowheads="1"/>
            </p:cNvSpPr>
            <p:nvPr/>
          </p:nvSpPr>
          <p:spPr bwMode="auto">
            <a:xfrm rot="13139611">
              <a:off x="3353342" y="2745294"/>
              <a:ext cx="71946" cy="78217"/>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spTree>
    <p:extLst>
      <p:ext uri="{BB962C8B-B14F-4D97-AF65-F5344CB8AC3E}">
        <p14:creationId xmlns:p14="http://schemas.microsoft.com/office/powerpoint/2010/main" val="77152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Parent-child (fork/join)</a:t>
            </a:r>
          </a:p>
        </p:txBody>
      </p:sp>
      <p:sp>
        <p:nvSpPr>
          <p:cNvPr id="15" name="Content Placeholder 14"/>
          <p:cNvSpPr>
            <a:spLocks noGrp="1"/>
          </p:cNvSpPr>
          <p:nvPr>
            <p:ph idx="1"/>
          </p:nvPr>
        </p:nvSpPr>
        <p:spPr>
          <a:xfrm>
            <a:off x="4648653" y="1584991"/>
            <a:ext cx="4267199" cy="3529206"/>
          </a:xfrm>
        </p:spPr>
        <p:txBody>
          <a:bodyPr/>
          <a:lstStyle/>
          <a:p>
            <a:r>
              <a:rPr lang="en-US" sz="2000" dirty="0"/>
              <a:t>P</a:t>
            </a:r>
            <a:r>
              <a:rPr lang="en-US" sz="2000" b="0" dirty="0"/>
              <a:t>arent thread </a:t>
            </a:r>
            <a:r>
              <a:rPr lang="en-US" sz="2000" dirty="0"/>
              <a:t>creates</a:t>
            </a:r>
            <a:r>
              <a:rPr lang="en-US" sz="2000" b="0" dirty="0"/>
              <a:t> </a:t>
            </a:r>
            <a:r>
              <a:rPr lang="en-US" sz="2000" dirty="0"/>
              <a:t>C</a:t>
            </a:r>
            <a:r>
              <a:rPr lang="en-US" sz="2000" b="0" dirty="0"/>
              <a:t>hild.</a:t>
            </a:r>
          </a:p>
          <a:p>
            <a:r>
              <a:rPr lang="en-US" sz="2000" dirty="0"/>
              <a:t>P</a:t>
            </a:r>
            <a:r>
              <a:rPr lang="en-US" sz="2000" b="0" dirty="0"/>
              <a:t> passes input/arguments.</a:t>
            </a:r>
          </a:p>
          <a:p>
            <a:r>
              <a:rPr lang="en-US" sz="2000" dirty="0"/>
              <a:t>C</a:t>
            </a:r>
            <a:r>
              <a:rPr lang="en-US" sz="2000" b="0" dirty="0"/>
              <a:t> runs, outputs </a:t>
            </a:r>
            <a:r>
              <a:rPr lang="en-US" sz="2000" dirty="0"/>
              <a:t>result</a:t>
            </a:r>
            <a:r>
              <a:rPr lang="en-US" sz="2000" b="0" dirty="0"/>
              <a:t>.</a:t>
            </a:r>
          </a:p>
          <a:p>
            <a:pPr marL="0" indent="0">
              <a:buNone/>
            </a:pPr>
            <a:r>
              <a:rPr lang="en-US" sz="2000" b="0" u="sng" dirty="0"/>
              <a:t>Optional</a:t>
            </a:r>
            <a:r>
              <a:rPr lang="en-US" sz="2000" b="0" dirty="0"/>
              <a:t>: </a:t>
            </a:r>
            <a:r>
              <a:rPr lang="en-US" sz="2000" dirty="0"/>
              <a:t>P</a:t>
            </a:r>
            <a:r>
              <a:rPr lang="en-US" sz="2000" b="0" dirty="0"/>
              <a:t> </a:t>
            </a:r>
            <a:r>
              <a:rPr lang="en-US" sz="2000" dirty="0"/>
              <a:t>joins</a:t>
            </a:r>
            <a:r>
              <a:rPr lang="en-US" sz="2000" b="0" dirty="0"/>
              <a:t> on </a:t>
            </a:r>
            <a:r>
              <a:rPr lang="en-US" sz="2000" dirty="0"/>
              <a:t>C</a:t>
            </a:r>
            <a:r>
              <a:rPr lang="en-US" sz="2000" b="0" dirty="0"/>
              <a:t>.</a:t>
            </a:r>
          </a:p>
          <a:p>
            <a:r>
              <a:rPr lang="en-US" sz="2000" b="0" dirty="0"/>
              <a:t>P’s join “reaps” result from C. </a:t>
            </a:r>
          </a:p>
          <a:p>
            <a:r>
              <a:rPr lang="en-US" sz="2000" b="0" dirty="0"/>
              <a:t>Join blocks until </a:t>
            </a:r>
            <a:r>
              <a:rPr lang="en-US" sz="2000" dirty="0"/>
              <a:t>C</a:t>
            </a:r>
            <a:r>
              <a:rPr lang="en-US" sz="2000" b="0" dirty="0"/>
              <a:t> terminates. </a:t>
            </a:r>
          </a:p>
        </p:txBody>
      </p:sp>
      <p:sp>
        <p:nvSpPr>
          <p:cNvPr id="3" name="Rectangle 2"/>
          <p:cNvSpPr/>
          <p:nvPr/>
        </p:nvSpPr>
        <p:spPr bwMode="auto">
          <a:xfrm>
            <a:off x="891910" y="1854040"/>
            <a:ext cx="1013090" cy="1828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grpSp>
        <p:nvGrpSpPr>
          <p:cNvPr id="4" name="Group 9"/>
          <p:cNvGrpSpPr>
            <a:grpSpLocks/>
          </p:cNvGrpSpPr>
          <p:nvPr/>
        </p:nvGrpSpPr>
        <p:grpSpPr bwMode="auto">
          <a:xfrm>
            <a:off x="1098160" y="2006440"/>
            <a:ext cx="600591" cy="600710"/>
            <a:chOff x="4480" y="2017"/>
            <a:chExt cx="576" cy="576"/>
          </a:xfrm>
        </p:grpSpPr>
        <p:sp>
          <p:nvSpPr>
            <p:cNvPr id="5"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6"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7"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sp>
        <p:nvSpPr>
          <p:cNvPr id="8" name="Snip Single Corner Rectangle 7"/>
          <p:cNvSpPr/>
          <p:nvPr/>
        </p:nvSpPr>
        <p:spPr bwMode="auto">
          <a:xfrm flipH="1">
            <a:off x="1062511" y="2768440"/>
            <a:ext cx="671889" cy="762000"/>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11" name="Straight Connector 10"/>
          <p:cNvCxnSpPr/>
          <p:nvPr/>
        </p:nvCxnSpPr>
        <p:spPr bwMode="auto">
          <a:xfrm>
            <a:off x="1406220" y="3695409"/>
            <a:ext cx="0" cy="344357"/>
          </a:xfrm>
          <a:prstGeom prst="line">
            <a:avLst/>
          </a:prstGeom>
          <a:solidFill>
            <a:srgbClr val="00B8FF"/>
          </a:solidFill>
          <a:ln w="38100" cap="flat" cmpd="sng" algn="ctr">
            <a:solidFill>
              <a:schemeClr val="tx1"/>
            </a:solidFill>
            <a:prstDash val="solid"/>
            <a:round/>
            <a:headEnd type="none" w="med" len="med"/>
            <a:tailEnd type="triangle" w="med" len="med"/>
          </a:ln>
          <a:effectLst/>
        </p:spPr>
      </p:cxnSp>
      <p:grpSp>
        <p:nvGrpSpPr>
          <p:cNvPr id="58" name="Group 57"/>
          <p:cNvGrpSpPr/>
          <p:nvPr/>
        </p:nvGrpSpPr>
        <p:grpSpPr>
          <a:xfrm>
            <a:off x="1010139" y="4048496"/>
            <a:ext cx="792162" cy="639763"/>
            <a:chOff x="-334962" y="4229100"/>
            <a:chExt cx="792162" cy="639763"/>
          </a:xfrm>
        </p:grpSpPr>
        <p:sp>
          <p:nvSpPr>
            <p:cNvPr id="20" name="Merge 60"/>
            <p:cNvSpPr>
              <a:spLocks noChangeArrowheads="1"/>
            </p:cNvSpPr>
            <p:nvPr/>
          </p:nvSpPr>
          <p:spPr bwMode="auto">
            <a:xfrm flipV="1">
              <a:off x="-334962" y="4229100"/>
              <a:ext cx="792162" cy="639763"/>
            </a:xfrm>
            <a:prstGeom prst="flowChartMerge">
              <a:avLst/>
            </a:prstGeom>
            <a:solidFill>
              <a:srgbClr val="FFFB01"/>
            </a:solidFill>
            <a:ln w="9525">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Times New Roman"/>
                <a:ea typeface="+mn-ea"/>
                <a:cs typeface="Arial" charset="0"/>
              </a:endParaRPr>
            </a:p>
          </p:txBody>
        </p:sp>
        <p:sp>
          <p:nvSpPr>
            <p:cNvPr id="21" name="Text Box 23"/>
            <p:cNvSpPr txBox="1">
              <a:spLocks noChangeArrowheads="1"/>
            </p:cNvSpPr>
            <p:nvPr/>
          </p:nvSpPr>
          <p:spPr bwMode="auto">
            <a:xfrm>
              <a:off x="-255678" y="4469368"/>
              <a:ext cx="633594" cy="369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wait</a:t>
              </a:r>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30" name="Text Box 22"/>
          <p:cNvSpPr txBox="1">
            <a:spLocks noChangeArrowheads="1"/>
          </p:cNvSpPr>
          <p:nvPr/>
        </p:nvSpPr>
        <p:spPr bwMode="auto">
          <a:xfrm>
            <a:off x="2076816" y="2083852"/>
            <a:ext cx="86487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create</a:t>
            </a:r>
          </a:p>
        </p:txBody>
      </p:sp>
      <p:cxnSp>
        <p:nvCxnSpPr>
          <p:cNvPr id="49" name="Straight Connector 48"/>
          <p:cNvCxnSpPr>
            <a:cxnSpLocks noChangeShapeType="1"/>
          </p:cNvCxnSpPr>
          <p:nvPr/>
        </p:nvCxnSpPr>
        <p:spPr bwMode="auto">
          <a:xfrm flipH="1">
            <a:off x="1905001" y="2495128"/>
            <a:ext cx="1206499" cy="1"/>
          </a:xfrm>
          <a:prstGeom prst="line">
            <a:avLst/>
          </a:prstGeom>
          <a:noFill/>
          <a:ln w="9525" cmpd="sng">
            <a:solidFill>
              <a:schemeClr val="accent6">
                <a:lumMod val="50000"/>
              </a:schemeClr>
            </a:solidFill>
            <a:prstDash val="sysDash"/>
            <a:round/>
            <a:headEnd type="triangle"/>
            <a:tailEnd type="none"/>
          </a:ln>
          <a:extLst>
            <a:ext uri="{909E8E84-426E-40dd-AFC4-6F175D3DCCD1}">
              <a14:hiddenFill xmlns="" xmlns:a14="http://schemas.microsoft.com/office/drawing/2010/main">
                <a:noFill/>
              </a14:hiddenFill>
            </a:ext>
          </a:extLst>
        </p:spPr>
      </p:cxnSp>
      <p:cxnSp>
        <p:nvCxnSpPr>
          <p:cNvPr id="50" name="AutoShape 19"/>
          <p:cNvCxnSpPr>
            <a:cxnSpLocks noChangeShapeType="1"/>
          </p:cNvCxnSpPr>
          <p:nvPr/>
        </p:nvCxnSpPr>
        <p:spPr bwMode="auto">
          <a:xfrm>
            <a:off x="476803" y="4223281"/>
            <a:ext cx="0" cy="400050"/>
          </a:xfrm>
          <a:prstGeom prst="straightConnector1">
            <a:avLst/>
          </a:prstGeom>
          <a:noFill/>
          <a:ln w="28575">
            <a:solidFill>
              <a:schemeClr val="tx2">
                <a:lumMod val="50000"/>
              </a:schemeClr>
            </a:solidFill>
            <a:round/>
            <a:headEnd type="none" w="sm" len="sm"/>
            <a:tailEnd type="triangle" w="sm" len="sm"/>
          </a:ln>
          <a:extLst>
            <a:ext uri="{909E8E84-426E-40dd-AFC4-6F175D3DCCD1}">
              <a14:hiddenFill xmlns="" xmlns:a14="http://schemas.microsoft.com/office/drawing/2010/main">
                <a:noFill/>
              </a14:hiddenFill>
            </a:ext>
          </a:extLst>
        </p:spPr>
      </p:cxnSp>
      <p:sp>
        <p:nvSpPr>
          <p:cNvPr id="51" name="Rectangle 58"/>
          <p:cNvSpPr>
            <a:spLocks noChangeArrowheads="1"/>
          </p:cNvSpPr>
          <p:nvPr/>
        </p:nvSpPr>
        <p:spPr bwMode="auto">
          <a:xfrm>
            <a:off x="127553" y="3869493"/>
            <a:ext cx="65929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0E4DC">
                    <a:lumMod val="50000"/>
                  </a:srgbClr>
                </a:solidFill>
                <a:effectLst/>
                <a:uLnTx/>
                <a:uFillTx/>
                <a:latin typeface="Arial"/>
                <a:ea typeface="+mn-ea"/>
                <a:cs typeface="Arial" charset="0"/>
              </a:rPr>
              <a:t>time</a:t>
            </a:r>
          </a:p>
        </p:txBody>
      </p:sp>
      <p:sp>
        <p:nvSpPr>
          <p:cNvPr id="52" name="Rectangle 51"/>
          <p:cNvSpPr/>
          <p:nvPr/>
        </p:nvSpPr>
        <p:spPr bwMode="auto">
          <a:xfrm>
            <a:off x="3108325" y="2512591"/>
            <a:ext cx="1013090" cy="1828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sp>
        <p:nvSpPr>
          <p:cNvPr id="57" name="Snip Single Corner Rectangle 56"/>
          <p:cNvSpPr/>
          <p:nvPr/>
        </p:nvSpPr>
        <p:spPr bwMode="auto">
          <a:xfrm flipH="1">
            <a:off x="3291626" y="3426991"/>
            <a:ext cx="671889" cy="762000"/>
          </a:xfrm>
          <a:prstGeom prst="snip1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61" name="Straight Connector 60"/>
          <p:cNvCxnSpPr/>
          <p:nvPr/>
        </p:nvCxnSpPr>
        <p:spPr bwMode="auto">
          <a:xfrm>
            <a:off x="3641420" y="4343902"/>
            <a:ext cx="0" cy="47481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64" name="Text Box 15"/>
          <p:cNvSpPr txBox="1">
            <a:spLocks noChangeArrowheads="1"/>
          </p:cNvSpPr>
          <p:nvPr/>
        </p:nvSpPr>
        <p:spPr bwMode="auto">
          <a:xfrm>
            <a:off x="3261213" y="4839143"/>
            <a:ext cx="760413" cy="338554"/>
          </a:xfrm>
          <a:prstGeom prst="rect">
            <a:avLst/>
          </a:prstGeom>
          <a:solidFill>
            <a:srgbClr val="B5B5B5"/>
          </a:solidFill>
          <a:ln w="28575" cmpd="sng">
            <a:solidFill>
              <a:srgbClr val="000000"/>
            </a:solidFill>
            <a:miter lim="800000"/>
            <a:headEnd/>
            <a:tailEnd/>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CC0000"/>
                </a:solidFill>
                <a:effectLst/>
                <a:uLnTx/>
                <a:uFillTx/>
                <a:latin typeface="Arial"/>
                <a:ea typeface="+mn-ea"/>
                <a:cs typeface="+mn-cs"/>
              </a:rPr>
              <a:t>EXIT</a:t>
            </a:r>
          </a:p>
        </p:txBody>
      </p:sp>
      <p:cxnSp>
        <p:nvCxnSpPr>
          <p:cNvPr id="68" name="Straight Connector 67"/>
          <p:cNvCxnSpPr>
            <a:cxnSpLocks/>
          </p:cNvCxnSpPr>
          <p:nvPr/>
        </p:nvCxnSpPr>
        <p:spPr bwMode="auto">
          <a:xfrm>
            <a:off x="1415871" y="5088797"/>
            <a:ext cx="0" cy="334103"/>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69" name="Straight Connector 68"/>
          <p:cNvCxnSpPr>
            <a:cxnSpLocks noChangeShapeType="1"/>
          </p:cNvCxnSpPr>
          <p:nvPr/>
        </p:nvCxnSpPr>
        <p:spPr bwMode="auto">
          <a:xfrm>
            <a:off x="1406220" y="5035994"/>
            <a:ext cx="1813267" cy="0"/>
          </a:xfrm>
          <a:prstGeom prst="line">
            <a:avLst/>
          </a:prstGeom>
          <a:noFill/>
          <a:ln w="9525" cmpd="sng">
            <a:solidFill>
              <a:schemeClr val="accent6">
                <a:lumMod val="50000"/>
              </a:schemeClr>
            </a:solidFill>
            <a:prstDash val="sysDash"/>
            <a:round/>
            <a:headEnd type="triangle"/>
            <a:tailEnd type="none"/>
          </a:ln>
          <a:extLst>
            <a:ext uri="{909E8E84-426E-40dd-AFC4-6F175D3DCCD1}">
              <a14:hiddenFill xmlns="" xmlns:a14="http://schemas.microsoft.com/office/drawing/2010/main">
                <a:noFill/>
              </a14:hiddenFill>
            </a:ext>
          </a:extLst>
        </p:spPr>
      </p:cxnSp>
      <p:sp>
        <p:nvSpPr>
          <p:cNvPr id="70" name="Text Box 22"/>
          <p:cNvSpPr txBox="1">
            <a:spLocks noChangeArrowheads="1"/>
          </p:cNvSpPr>
          <p:nvPr/>
        </p:nvSpPr>
        <p:spPr bwMode="auto">
          <a:xfrm>
            <a:off x="2155922" y="4621630"/>
            <a:ext cx="81325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result</a:t>
            </a:r>
          </a:p>
        </p:txBody>
      </p:sp>
      <p:grpSp>
        <p:nvGrpSpPr>
          <p:cNvPr id="10" name="Group 9">
            <a:extLst>
              <a:ext uri="{FF2B5EF4-FFF2-40B4-BE49-F238E27FC236}">
                <a16:creationId xmlns:a16="http://schemas.microsoft.com/office/drawing/2014/main" id="{A14D811F-F021-DA40-86A4-B13B18F45C0E}"/>
              </a:ext>
            </a:extLst>
          </p:cNvPr>
          <p:cNvGrpSpPr/>
          <p:nvPr/>
        </p:nvGrpSpPr>
        <p:grpSpPr>
          <a:xfrm>
            <a:off x="3327275" y="2664991"/>
            <a:ext cx="600591" cy="600710"/>
            <a:chOff x="3327275" y="2664991"/>
            <a:chExt cx="600591" cy="600710"/>
          </a:xfrm>
        </p:grpSpPr>
        <p:sp>
          <p:nvSpPr>
            <p:cNvPr id="54" name="Oval 10"/>
            <p:cNvSpPr>
              <a:spLocks noChangeArrowheads="1"/>
            </p:cNvSpPr>
            <p:nvPr/>
          </p:nvSpPr>
          <p:spPr bwMode="auto">
            <a:xfrm>
              <a:off x="3327275" y="2664991"/>
              <a:ext cx="600591" cy="600710"/>
            </a:xfrm>
            <a:prstGeom prst="ellipse">
              <a:avLst/>
            </a:prstGeom>
            <a:solidFill>
              <a:schemeClr val="accent6"/>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55" name="AutoShape 11"/>
            <p:cNvSpPr>
              <a:spLocks noChangeArrowheads="1"/>
            </p:cNvSpPr>
            <p:nvPr/>
          </p:nvSpPr>
          <p:spPr bwMode="auto">
            <a:xfrm flipH="1">
              <a:off x="3535814" y="2797439"/>
              <a:ext cx="205410" cy="350414"/>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56" name="AutoShape 12"/>
            <p:cNvSpPr>
              <a:spLocks noChangeArrowheads="1"/>
            </p:cNvSpPr>
            <p:nvPr/>
          </p:nvSpPr>
          <p:spPr bwMode="auto">
            <a:xfrm rot="13139611">
              <a:off x="3353342" y="2745294"/>
              <a:ext cx="71946" cy="78217"/>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sp>
        <p:nvSpPr>
          <p:cNvPr id="72" name="Text Box 22"/>
          <p:cNvSpPr txBox="1">
            <a:spLocks noChangeArrowheads="1"/>
          </p:cNvSpPr>
          <p:nvPr/>
        </p:nvSpPr>
        <p:spPr bwMode="auto">
          <a:xfrm>
            <a:off x="961026" y="1509896"/>
            <a:ext cx="8901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parent</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3" name="Text Box 22"/>
          <p:cNvSpPr txBox="1">
            <a:spLocks noChangeArrowheads="1"/>
          </p:cNvSpPr>
          <p:nvPr/>
        </p:nvSpPr>
        <p:spPr bwMode="auto">
          <a:xfrm>
            <a:off x="3279764" y="2183073"/>
            <a:ext cx="72331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child</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5" name="Content Placeholder 14"/>
          <p:cNvSpPr txBox="1">
            <a:spLocks/>
          </p:cNvSpPr>
          <p:nvPr/>
        </p:nvSpPr>
        <p:spPr bwMode="auto">
          <a:xfrm>
            <a:off x="4637112" y="4095096"/>
            <a:ext cx="4506888" cy="1444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pPr marL="0" indent="0">
              <a:buNone/>
              <a:defRPr/>
            </a:pPr>
            <a:r>
              <a:rPr kumimoji="0" lang="en-US" sz="2000" b="0" i="0" u="sng" strike="noStrike" kern="1200" cap="none" spc="0" normalizeH="0" baseline="0" noProof="0" dirty="0">
                <a:ln>
                  <a:noFill/>
                </a:ln>
                <a:solidFill>
                  <a:srgbClr val="00264D"/>
                </a:solidFill>
                <a:effectLst/>
                <a:uLnTx/>
                <a:uFillTx/>
                <a:latin typeface="Arial"/>
                <a:ea typeface="ＭＳ Ｐゴシック" charset="-128"/>
                <a:cs typeface="Arial"/>
              </a:rPr>
              <a:t>Examples:</a:t>
            </a:r>
          </a:p>
          <a:p>
            <a:pPr>
              <a:defRPr/>
            </a:pPr>
            <a:r>
              <a:rPr kumimoji="0" lang="en-US" sz="2000" b="0" i="0" u="none" strike="noStrike" kern="1200" cap="none" spc="0" normalizeH="0" baseline="0" noProof="0" dirty="0" err="1">
                <a:ln>
                  <a:noFill/>
                </a:ln>
                <a:solidFill>
                  <a:srgbClr val="00264D"/>
                </a:solidFill>
                <a:effectLst/>
                <a:uLnTx/>
                <a:uFillTx/>
                <a:latin typeface="Arial"/>
                <a:ea typeface="ＭＳ Ｐゴシック" charset="-128"/>
                <a:cs typeface="Arial"/>
              </a:rPr>
              <a:t>Pthreads</a:t>
            </a:r>
            <a:r>
              <a:rPr kumimoji="0" lang="en-US" sz="2000" b="0" i="0" u="none" strike="noStrike" kern="1200" cap="none" spc="0" normalizeH="0" baseline="0" noProof="0" dirty="0">
                <a:ln>
                  <a:noFill/>
                </a:ln>
                <a:solidFill>
                  <a:srgbClr val="00264D"/>
                </a:solidFill>
                <a:effectLst/>
                <a:uLnTx/>
                <a:uFillTx/>
                <a:latin typeface="Arial"/>
                <a:ea typeface="ＭＳ Ｐゴシック" charset="-128"/>
                <a:cs typeface="Arial"/>
              </a:rPr>
              <a:t> in shared memory</a:t>
            </a:r>
          </a:p>
          <a:p>
            <a:pPr>
              <a:defRPr/>
            </a:pPr>
            <a:r>
              <a:rPr kumimoji="0" lang="en-US" sz="2000" b="0" i="0" u="none" strike="noStrike" kern="1200" cap="none" spc="0" normalizeH="0" baseline="0" noProof="0" dirty="0">
                <a:ln>
                  <a:noFill/>
                </a:ln>
                <a:solidFill>
                  <a:srgbClr val="00264D"/>
                </a:solidFill>
                <a:effectLst/>
                <a:uLnTx/>
                <a:uFillTx/>
                <a:latin typeface="Arial"/>
                <a:ea typeface="ＭＳ Ｐゴシック" charset="-128"/>
                <a:cs typeface="Arial"/>
              </a:rPr>
              <a:t>Unix shell: run command in </a:t>
            </a:r>
            <a:r>
              <a:rPr kumimoji="0" lang="en-US" sz="2000" i="0" u="none" strike="noStrike" kern="1200" cap="none" spc="0" normalizeH="0" baseline="0" noProof="0" dirty="0">
                <a:ln>
                  <a:noFill/>
                </a:ln>
                <a:solidFill>
                  <a:srgbClr val="00264D"/>
                </a:solidFill>
                <a:effectLst/>
                <a:uLnTx/>
                <a:uFillTx/>
                <a:latin typeface="Arial"/>
                <a:ea typeface="ＭＳ Ｐゴシック" charset="-128"/>
                <a:cs typeface="Arial"/>
              </a:rPr>
              <a:t>C</a:t>
            </a:r>
            <a:endParaRPr kumimoji="0" lang="en-US" sz="2000" b="0" i="0" u="none" strike="noStrike" kern="1200" cap="none" spc="0" normalizeH="0" baseline="0" noProof="0" dirty="0">
              <a:ln>
                <a:noFill/>
              </a:ln>
              <a:solidFill>
                <a:srgbClr val="00264D"/>
              </a:solidFill>
              <a:effectLst/>
              <a:uLnTx/>
              <a:uFillTx/>
              <a:latin typeface="Arial"/>
              <a:ea typeface="ＭＳ Ｐゴシック" charset="-128"/>
              <a:cs typeface="Arial"/>
            </a:endParaRPr>
          </a:p>
          <a:p>
            <a:pPr>
              <a:defRPr/>
            </a:pPr>
            <a:r>
              <a:rPr lang="en-US" sz="2000" b="0" dirty="0"/>
              <a:t>Unix process tree: fork/wait</a:t>
            </a:r>
          </a:p>
        </p:txBody>
      </p:sp>
      <p:sp>
        <p:nvSpPr>
          <p:cNvPr id="33" name="Content Placeholder 14">
            <a:extLst>
              <a:ext uri="{FF2B5EF4-FFF2-40B4-BE49-F238E27FC236}">
                <a16:creationId xmlns:a16="http://schemas.microsoft.com/office/drawing/2014/main" id="{A8785E4A-7AD8-AD40-AC33-AEF325345EBA}"/>
              </a:ext>
            </a:extLst>
          </p:cNvPr>
          <p:cNvSpPr txBox="1">
            <a:spLocks/>
          </p:cNvSpPr>
          <p:nvPr/>
        </p:nvSpPr>
        <p:spPr bwMode="auto">
          <a:xfrm>
            <a:off x="637141" y="5453741"/>
            <a:ext cx="4201559" cy="1444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pPr marL="0" indent="0">
              <a:buNone/>
              <a:defRPr/>
            </a:pPr>
            <a:r>
              <a:rPr kumimoji="0" lang="en-US" sz="1800" i="0" u="none" strike="noStrike" kern="1200" cap="none" spc="0" normalizeH="0" baseline="0" noProof="0" dirty="0">
                <a:ln>
                  <a:noFill/>
                </a:ln>
                <a:solidFill>
                  <a:srgbClr val="00264D"/>
                </a:solidFill>
                <a:effectLst/>
                <a:uLnTx/>
                <a:uFillTx/>
                <a:latin typeface="Arial"/>
                <a:ea typeface="ＭＳ Ｐゴシック" charset="-128"/>
                <a:cs typeface="Arial"/>
              </a:rPr>
              <a:t>Unix</a:t>
            </a:r>
            <a:r>
              <a:rPr kumimoji="0" lang="en-US" sz="1800" b="0" i="0" u="none" strike="noStrike" kern="1200" cap="none" spc="0" normalizeH="0" baseline="0" noProof="0" dirty="0">
                <a:ln>
                  <a:noFill/>
                </a:ln>
                <a:solidFill>
                  <a:srgbClr val="00264D"/>
                </a:solidFill>
                <a:effectLst/>
                <a:uLnTx/>
                <a:uFillTx/>
                <a:latin typeface="Arial"/>
                <a:ea typeface="ＭＳ Ｐゴシック" charset="-128"/>
                <a:cs typeface="Arial"/>
              </a:rPr>
              <a:t>: </a:t>
            </a:r>
            <a:r>
              <a:rPr kumimoji="0" lang="en-US" sz="1800" i="0" u="none" strike="noStrike" kern="1200" cap="none" spc="0" normalizeH="0" baseline="0" noProof="0" dirty="0">
                <a:ln>
                  <a:noFill/>
                </a:ln>
                <a:solidFill>
                  <a:srgbClr val="00264D"/>
                </a:solidFill>
                <a:effectLst/>
                <a:uLnTx/>
                <a:uFillTx/>
                <a:latin typeface="Arial"/>
                <a:ea typeface="ＭＳ Ｐゴシック" charset="-128"/>
                <a:cs typeface="Arial"/>
              </a:rPr>
              <a:t>P</a:t>
            </a:r>
            <a:r>
              <a:rPr kumimoji="0" lang="en-US" sz="1800" b="0" i="0" u="none" strike="noStrike" kern="1200" cap="none" spc="0" normalizeH="0" baseline="0" noProof="0" dirty="0">
                <a:ln>
                  <a:noFill/>
                </a:ln>
                <a:solidFill>
                  <a:srgbClr val="00264D"/>
                </a:solidFill>
                <a:effectLst/>
                <a:uLnTx/>
                <a:uFillTx/>
                <a:latin typeface="Arial"/>
                <a:ea typeface="ＭＳ Ｐゴシック" charset="-128"/>
                <a:cs typeface="Arial"/>
              </a:rPr>
              <a:t> launches </a:t>
            </a:r>
            <a:r>
              <a:rPr kumimoji="0" lang="en-US" sz="1800" i="0" u="none" strike="noStrike" kern="1200" cap="none" spc="0" normalizeH="0" baseline="0" noProof="0" dirty="0">
                <a:ln>
                  <a:noFill/>
                </a:ln>
                <a:solidFill>
                  <a:srgbClr val="00264D"/>
                </a:solidFill>
                <a:effectLst/>
                <a:uLnTx/>
                <a:uFillTx/>
                <a:latin typeface="Arial"/>
                <a:ea typeface="ＭＳ Ｐゴシック" charset="-128"/>
                <a:cs typeface="Arial"/>
              </a:rPr>
              <a:t>C</a:t>
            </a:r>
            <a:r>
              <a:rPr kumimoji="0" lang="en-US" sz="1800" b="0" i="0" u="none" strike="noStrike" kern="1200" cap="none" spc="0" normalizeH="0" baseline="0" noProof="0" dirty="0">
                <a:ln>
                  <a:noFill/>
                </a:ln>
                <a:solidFill>
                  <a:srgbClr val="00264D"/>
                </a:solidFill>
                <a:effectLst/>
                <a:uLnTx/>
                <a:uFillTx/>
                <a:latin typeface="Arial"/>
                <a:ea typeface="ＭＳ Ｐゴシック" charset="-128"/>
                <a:cs typeface="Arial"/>
              </a:rPr>
              <a:t> as an isolated process, which may run a different program and return an exit status. </a:t>
            </a:r>
            <a:endParaRPr lang="en-US" sz="1800" b="0" dirty="0"/>
          </a:p>
        </p:txBody>
      </p:sp>
    </p:spTree>
    <p:extLst>
      <p:ext uri="{BB962C8B-B14F-4D97-AF65-F5344CB8AC3E}">
        <p14:creationId xmlns:p14="http://schemas.microsoft.com/office/powerpoint/2010/main" val="2510825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p:cNvPicPr>
            <a:picLocks noChangeAspect="1"/>
          </p:cNvPicPr>
          <p:nvPr/>
        </p:nvPicPr>
        <p:blipFill>
          <a:blip r:embed="rId2"/>
          <a:stretch>
            <a:fillRect/>
          </a:stretch>
        </p:blipFill>
        <p:spPr>
          <a:xfrm>
            <a:off x="6034102" y="1664204"/>
            <a:ext cx="1881028" cy="1881028"/>
          </a:xfrm>
          <a:prstGeom prst="rect">
            <a:avLst/>
          </a:prstGeom>
        </p:spPr>
      </p:pic>
      <p:sp>
        <p:nvSpPr>
          <p:cNvPr id="2" name="Title 1"/>
          <p:cNvSpPr>
            <a:spLocks noGrp="1"/>
          </p:cNvSpPr>
          <p:nvPr>
            <p:ph type="title"/>
          </p:nvPr>
        </p:nvSpPr>
        <p:spPr/>
        <p:txBody>
          <a:bodyPr/>
          <a:lstStyle/>
          <a:p>
            <a:r>
              <a:rPr lang="en-US" dirty="0"/>
              <a:t>Pipeline</a:t>
            </a:r>
          </a:p>
        </p:txBody>
      </p:sp>
      <p:sp>
        <p:nvSpPr>
          <p:cNvPr id="15" name="Content Placeholder 14"/>
          <p:cNvSpPr>
            <a:spLocks noGrp="1"/>
          </p:cNvSpPr>
          <p:nvPr>
            <p:ph idx="1"/>
          </p:nvPr>
        </p:nvSpPr>
        <p:spPr>
          <a:xfrm>
            <a:off x="4703239" y="3583623"/>
            <a:ext cx="4440761" cy="1444625"/>
          </a:xfrm>
        </p:spPr>
        <p:txBody>
          <a:bodyPr/>
          <a:lstStyle/>
          <a:p>
            <a:r>
              <a:rPr lang="en-US" sz="2000" b="0" dirty="0"/>
              <a:t>Sequence of processing </a:t>
            </a:r>
            <a:r>
              <a:rPr lang="en-US" sz="2000" dirty="0"/>
              <a:t>stages</a:t>
            </a:r>
            <a:endParaRPr lang="en-US" sz="2000" b="0" dirty="0"/>
          </a:p>
          <a:p>
            <a:r>
              <a:rPr lang="en-US" sz="2000" b="0" dirty="0"/>
              <a:t>Run stage when input is ready </a:t>
            </a:r>
            <a:r>
              <a:rPr lang="en-US" sz="2000" dirty="0"/>
              <a:t>and</a:t>
            </a:r>
            <a:r>
              <a:rPr lang="en-US" sz="2000" b="0" dirty="0"/>
              <a:t> space for output.</a:t>
            </a:r>
          </a:p>
          <a:p>
            <a:r>
              <a:rPr lang="en-US" sz="2000" b="0" dirty="0"/>
              <a:t>Block if no input </a:t>
            </a:r>
            <a:r>
              <a:rPr lang="en-US" sz="2000" dirty="0"/>
              <a:t>or</a:t>
            </a:r>
            <a:r>
              <a:rPr lang="en-US" sz="2000" b="0" dirty="0"/>
              <a:t> no space.</a:t>
            </a:r>
          </a:p>
        </p:txBody>
      </p:sp>
      <p:sp>
        <p:nvSpPr>
          <p:cNvPr id="3" name="Rectangle 2"/>
          <p:cNvSpPr/>
          <p:nvPr/>
        </p:nvSpPr>
        <p:spPr bwMode="auto">
          <a:xfrm>
            <a:off x="891910" y="1613162"/>
            <a:ext cx="1013090" cy="1828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grpSp>
        <p:nvGrpSpPr>
          <p:cNvPr id="4" name="Group 9"/>
          <p:cNvGrpSpPr>
            <a:grpSpLocks/>
          </p:cNvGrpSpPr>
          <p:nvPr/>
        </p:nvGrpSpPr>
        <p:grpSpPr bwMode="auto">
          <a:xfrm>
            <a:off x="1098160" y="1765562"/>
            <a:ext cx="600591" cy="600710"/>
            <a:chOff x="4480" y="2017"/>
            <a:chExt cx="576" cy="576"/>
          </a:xfrm>
        </p:grpSpPr>
        <p:sp>
          <p:nvSpPr>
            <p:cNvPr id="5"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6"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7"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sp>
        <p:nvSpPr>
          <p:cNvPr id="8" name="Snip Single Corner Rectangle 7"/>
          <p:cNvSpPr/>
          <p:nvPr/>
        </p:nvSpPr>
        <p:spPr bwMode="auto">
          <a:xfrm flipH="1">
            <a:off x="1062511" y="2527562"/>
            <a:ext cx="671889" cy="762000"/>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0" name="Text Box 22"/>
          <p:cNvSpPr txBox="1">
            <a:spLocks noChangeArrowheads="1"/>
          </p:cNvSpPr>
          <p:nvPr/>
        </p:nvSpPr>
        <p:spPr bwMode="auto">
          <a:xfrm>
            <a:off x="783688" y="3480320"/>
            <a:ext cx="119776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Producer</a:t>
            </a:r>
          </a:p>
        </p:txBody>
      </p:sp>
      <p:cxnSp>
        <p:nvCxnSpPr>
          <p:cNvPr id="50" name="AutoShape 19"/>
          <p:cNvCxnSpPr>
            <a:cxnSpLocks noChangeShapeType="1"/>
          </p:cNvCxnSpPr>
          <p:nvPr/>
        </p:nvCxnSpPr>
        <p:spPr bwMode="auto">
          <a:xfrm>
            <a:off x="2050071" y="1868488"/>
            <a:ext cx="966639" cy="0"/>
          </a:xfrm>
          <a:prstGeom prst="straightConnector1">
            <a:avLst/>
          </a:prstGeom>
          <a:noFill/>
          <a:ln w="28575">
            <a:solidFill>
              <a:schemeClr val="tx2">
                <a:lumMod val="50000"/>
              </a:schemeClr>
            </a:solidFill>
            <a:round/>
            <a:headEnd type="none" w="sm" len="sm"/>
            <a:tailEnd type="triangle" w="sm" len="sm"/>
          </a:ln>
          <a:extLst>
            <a:ext uri="{909E8E84-426E-40dd-AFC4-6F175D3DCCD1}">
              <a14:hiddenFill xmlns="" xmlns:a14="http://schemas.microsoft.com/office/drawing/2010/main">
                <a:noFill/>
              </a14:hiddenFill>
            </a:ext>
          </a:extLst>
        </p:spPr>
      </p:cxnSp>
      <p:sp>
        <p:nvSpPr>
          <p:cNvPr id="51" name="Rectangle 58"/>
          <p:cNvSpPr>
            <a:spLocks noChangeArrowheads="1"/>
          </p:cNvSpPr>
          <p:nvPr/>
        </p:nvSpPr>
        <p:spPr bwMode="auto">
          <a:xfrm>
            <a:off x="1926673" y="1499156"/>
            <a:ext cx="119776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0E4DC">
                    <a:lumMod val="50000"/>
                  </a:srgbClr>
                </a:solidFill>
                <a:effectLst/>
                <a:uLnTx/>
                <a:uFillTx/>
                <a:latin typeface="Arial"/>
                <a:ea typeface="+mn-ea"/>
                <a:cs typeface="Arial" charset="0"/>
              </a:rPr>
              <a:t>data flow</a:t>
            </a:r>
          </a:p>
        </p:txBody>
      </p:sp>
      <p:sp>
        <p:nvSpPr>
          <p:cNvPr id="52" name="Rectangle 51"/>
          <p:cNvSpPr/>
          <p:nvPr/>
        </p:nvSpPr>
        <p:spPr bwMode="auto">
          <a:xfrm>
            <a:off x="3124437" y="1613162"/>
            <a:ext cx="1013090" cy="1828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sp>
        <p:nvSpPr>
          <p:cNvPr id="54" name="Oval 10"/>
          <p:cNvSpPr>
            <a:spLocks noChangeArrowheads="1"/>
          </p:cNvSpPr>
          <p:nvPr/>
        </p:nvSpPr>
        <p:spPr bwMode="auto">
          <a:xfrm>
            <a:off x="3343387" y="1762444"/>
            <a:ext cx="600591" cy="603504"/>
          </a:xfrm>
          <a:prstGeom prst="ellipse">
            <a:avLst/>
          </a:prstGeom>
          <a:solidFill>
            <a:srgbClr val="618FFD"/>
          </a:solidFill>
          <a:ln w="12700">
            <a:solidFill>
              <a:schemeClr val="tx1"/>
            </a:solid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55" name="AutoShape 11"/>
          <p:cNvSpPr>
            <a:spLocks noChangeArrowheads="1"/>
          </p:cNvSpPr>
          <p:nvPr/>
        </p:nvSpPr>
        <p:spPr bwMode="auto">
          <a:xfrm flipH="1">
            <a:off x="3551926" y="1898010"/>
            <a:ext cx="205410" cy="350414"/>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56" name="AutoShape 12"/>
          <p:cNvSpPr>
            <a:spLocks noChangeArrowheads="1"/>
          </p:cNvSpPr>
          <p:nvPr/>
        </p:nvSpPr>
        <p:spPr bwMode="auto">
          <a:xfrm rot="13139611">
            <a:off x="3369454" y="1845865"/>
            <a:ext cx="71946" cy="78217"/>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57" name="Snip Single Corner Rectangle 56"/>
          <p:cNvSpPr/>
          <p:nvPr/>
        </p:nvSpPr>
        <p:spPr bwMode="auto">
          <a:xfrm flipH="1">
            <a:off x="3307738" y="2527562"/>
            <a:ext cx="671889" cy="762000"/>
          </a:xfrm>
          <a:prstGeom prst="snip1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68" name="Straight Connector 67"/>
          <p:cNvCxnSpPr>
            <a:endCxn id="52" idx="1"/>
          </p:cNvCxnSpPr>
          <p:nvPr/>
        </p:nvCxnSpPr>
        <p:spPr bwMode="auto">
          <a:xfrm>
            <a:off x="1905000" y="2527562"/>
            <a:ext cx="1219437"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70" name="Text Box 22"/>
          <p:cNvSpPr txBox="1">
            <a:spLocks noChangeArrowheads="1"/>
          </p:cNvSpPr>
          <p:nvPr/>
        </p:nvSpPr>
        <p:spPr bwMode="auto">
          <a:xfrm>
            <a:off x="102341" y="2063758"/>
            <a:ext cx="74892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input</a:t>
            </a:r>
          </a:p>
        </p:txBody>
      </p:sp>
      <p:cxnSp>
        <p:nvCxnSpPr>
          <p:cNvPr id="63" name="Straight Connector 62"/>
          <p:cNvCxnSpPr/>
          <p:nvPr/>
        </p:nvCxnSpPr>
        <p:spPr bwMode="auto">
          <a:xfrm>
            <a:off x="508000" y="2514862"/>
            <a:ext cx="394371"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cxnSp>
        <p:nvCxnSpPr>
          <p:cNvPr id="66" name="Straight Connector 65"/>
          <p:cNvCxnSpPr/>
          <p:nvPr/>
        </p:nvCxnSpPr>
        <p:spPr bwMode="auto">
          <a:xfrm>
            <a:off x="4152900" y="2514862"/>
            <a:ext cx="394371"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67" name="Text Box 22"/>
          <p:cNvSpPr txBox="1">
            <a:spLocks noChangeArrowheads="1"/>
          </p:cNvSpPr>
          <p:nvPr/>
        </p:nvSpPr>
        <p:spPr bwMode="auto">
          <a:xfrm>
            <a:off x="4110713" y="2076450"/>
            <a:ext cx="90281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output</a:t>
            </a:r>
          </a:p>
        </p:txBody>
      </p:sp>
      <p:sp>
        <p:nvSpPr>
          <p:cNvPr id="71" name="Text Box 22"/>
          <p:cNvSpPr txBox="1">
            <a:spLocks noChangeArrowheads="1"/>
          </p:cNvSpPr>
          <p:nvPr/>
        </p:nvSpPr>
        <p:spPr bwMode="auto">
          <a:xfrm>
            <a:off x="1867153" y="2078925"/>
            <a:ext cx="54373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out</a:t>
            </a:r>
          </a:p>
        </p:txBody>
      </p:sp>
      <p:sp>
        <p:nvSpPr>
          <p:cNvPr id="72" name="Text Box 22"/>
          <p:cNvSpPr txBox="1">
            <a:spLocks noChangeArrowheads="1"/>
          </p:cNvSpPr>
          <p:nvPr/>
        </p:nvSpPr>
        <p:spPr bwMode="auto">
          <a:xfrm>
            <a:off x="2789988" y="2080917"/>
            <a:ext cx="389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in</a:t>
            </a:r>
          </a:p>
        </p:txBody>
      </p:sp>
      <p:sp>
        <p:nvSpPr>
          <p:cNvPr id="73" name="Text Box 22"/>
          <p:cNvSpPr txBox="1">
            <a:spLocks noChangeArrowheads="1"/>
          </p:cNvSpPr>
          <p:nvPr/>
        </p:nvSpPr>
        <p:spPr bwMode="auto">
          <a:xfrm>
            <a:off x="1872099" y="2713666"/>
            <a:ext cx="131318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Pipe/Q</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cs typeface="Arial" charset="0"/>
              </a:rPr>
              <a:t>(bounded)</a:t>
            </a:r>
            <a:endPar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75" name="Rectangle 5"/>
          <p:cNvSpPr>
            <a:spLocks noChangeArrowheads="1"/>
          </p:cNvSpPr>
          <p:nvPr/>
        </p:nvSpPr>
        <p:spPr bwMode="auto">
          <a:xfrm>
            <a:off x="1515633" y="4166757"/>
            <a:ext cx="998324" cy="62648"/>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76" name="Rectangle 6"/>
          <p:cNvSpPr>
            <a:spLocks noChangeArrowheads="1"/>
          </p:cNvSpPr>
          <p:nvPr/>
        </p:nvSpPr>
        <p:spPr bwMode="auto">
          <a:xfrm>
            <a:off x="2513957" y="4166757"/>
            <a:ext cx="1037969" cy="62648"/>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77" name="Rectangle 7"/>
          <p:cNvSpPr>
            <a:spLocks noChangeArrowheads="1"/>
          </p:cNvSpPr>
          <p:nvPr/>
        </p:nvSpPr>
        <p:spPr bwMode="auto">
          <a:xfrm>
            <a:off x="3551926" y="4166757"/>
            <a:ext cx="461319" cy="62648"/>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78" name="Rectangle 8"/>
          <p:cNvSpPr>
            <a:spLocks noChangeArrowheads="1"/>
          </p:cNvSpPr>
          <p:nvPr/>
        </p:nvSpPr>
        <p:spPr bwMode="auto">
          <a:xfrm>
            <a:off x="1107173" y="4166757"/>
            <a:ext cx="412064" cy="62648"/>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84" name="Rectangle 8"/>
          <p:cNvSpPr>
            <a:spLocks noChangeArrowheads="1"/>
          </p:cNvSpPr>
          <p:nvPr/>
        </p:nvSpPr>
        <p:spPr bwMode="auto">
          <a:xfrm>
            <a:off x="4012252" y="4166757"/>
            <a:ext cx="412064" cy="62648"/>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85" name="Text Box 22"/>
          <p:cNvSpPr txBox="1">
            <a:spLocks noChangeArrowheads="1"/>
          </p:cNvSpPr>
          <p:nvPr/>
        </p:nvSpPr>
        <p:spPr bwMode="auto">
          <a:xfrm>
            <a:off x="754825" y="4281739"/>
            <a:ext cx="45404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Or</a:t>
            </a:r>
          </a:p>
        </p:txBody>
      </p:sp>
      <p:sp>
        <p:nvSpPr>
          <p:cNvPr id="89" name="Rectangle 5"/>
          <p:cNvSpPr>
            <a:spLocks noChangeArrowheads="1"/>
          </p:cNvSpPr>
          <p:nvPr/>
        </p:nvSpPr>
        <p:spPr bwMode="auto">
          <a:xfrm>
            <a:off x="1348822" y="4945845"/>
            <a:ext cx="731520" cy="62648"/>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90" name="Rectangle 6"/>
          <p:cNvSpPr>
            <a:spLocks noChangeArrowheads="1"/>
          </p:cNvSpPr>
          <p:nvPr/>
        </p:nvSpPr>
        <p:spPr bwMode="auto">
          <a:xfrm>
            <a:off x="1603262" y="4778725"/>
            <a:ext cx="1037969" cy="62648"/>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91" name="Rectangle 7"/>
          <p:cNvSpPr>
            <a:spLocks noChangeArrowheads="1"/>
          </p:cNvSpPr>
          <p:nvPr/>
        </p:nvSpPr>
        <p:spPr bwMode="auto">
          <a:xfrm>
            <a:off x="2536440" y="4947837"/>
            <a:ext cx="466344" cy="62648"/>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92" name="Rectangle 8"/>
          <p:cNvSpPr>
            <a:spLocks noChangeArrowheads="1"/>
          </p:cNvSpPr>
          <p:nvPr/>
        </p:nvSpPr>
        <p:spPr bwMode="auto">
          <a:xfrm>
            <a:off x="1107173" y="4778725"/>
            <a:ext cx="412064" cy="62648"/>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93" name="Rectangle 5"/>
          <p:cNvSpPr>
            <a:spLocks noChangeArrowheads="1"/>
          </p:cNvSpPr>
          <p:nvPr/>
        </p:nvSpPr>
        <p:spPr bwMode="auto">
          <a:xfrm>
            <a:off x="2161663" y="4947837"/>
            <a:ext cx="274320" cy="62648"/>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sp>
        <p:nvSpPr>
          <p:cNvPr id="94" name="Rectangle 8"/>
          <p:cNvSpPr>
            <a:spLocks noChangeArrowheads="1"/>
          </p:cNvSpPr>
          <p:nvPr/>
        </p:nvSpPr>
        <p:spPr bwMode="auto">
          <a:xfrm>
            <a:off x="2765745" y="4778725"/>
            <a:ext cx="411480" cy="62648"/>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Arial" charset="0"/>
              <a:cs typeface="Arial" charset="0"/>
            </a:endParaRPr>
          </a:p>
        </p:txBody>
      </p:sp>
      <p:cxnSp>
        <p:nvCxnSpPr>
          <p:cNvPr id="95" name="AutoShape 19"/>
          <p:cNvCxnSpPr>
            <a:cxnSpLocks noChangeShapeType="1"/>
          </p:cNvCxnSpPr>
          <p:nvPr/>
        </p:nvCxnSpPr>
        <p:spPr bwMode="auto">
          <a:xfrm rot="16200000" flipH="1">
            <a:off x="4250836" y="4570358"/>
            <a:ext cx="0" cy="400050"/>
          </a:xfrm>
          <a:prstGeom prst="straightConnector1">
            <a:avLst/>
          </a:prstGeom>
          <a:noFill/>
          <a:ln w="28575">
            <a:solidFill>
              <a:schemeClr val="tx2">
                <a:lumMod val="50000"/>
              </a:schemeClr>
            </a:solidFill>
            <a:round/>
            <a:headEnd type="none" w="sm" len="sm"/>
            <a:tailEnd type="triangle" w="sm" len="sm"/>
          </a:ln>
          <a:extLst>
            <a:ext uri="{909E8E84-426E-40dd-AFC4-6F175D3DCCD1}">
              <a14:hiddenFill xmlns="" xmlns:a14="http://schemas.microsoft.com/office/drawing/2010/main">
                <a:noFill/>
              </a14:hiddenFill>
            </a:ext>
          </a:extLst>
        </p:spPr>
      </p:cxnSp>
      <p:sp>
        <p:nvSpPr>
          <p:cNvPr id="96" name="Rectangle 58"/>
          <p:cNvSpPr>
            <a:spLocks noChangeArrowheads="1"/>
          </p:cNvSpPr>
          <p:nvPr/>
        </p:nvSpPr>
        <p:spPr bwMode="auto">
          <a:xfrm>
            <a:off x="3427689" y="4539258"/>
            <a:ext cx="65929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E0E4DC">
                    <a:lumMod val="50000"/>
                  </a:srgbClr>
                </a:solidFill>
                <a:effectLst/>
                <a:uLnTx/>
                <a:uFillTx/>
                <a:latin typeface="Arial"/>
                <a:ea typeface="+mn-ea"/>
                <a:cs typeface="Arial" charset="0"/>
              </a:rPr>
              <a:t>time</a:t>
            </a:r>
          </a:p>
        </p:txBody>
      </p:sp>
      <p:sp>
        <p:nvSpPr>
          <p:cNvPr id="97" name="Rectangle 96"/>
          <p:cNvSpPr/>
          <p:nvPr/>
        </p:nvSpPr>
        <p:spPr>
          <a:xfrm>
            <a:off x="5041892" y="1163121"/>
            <a:ext cx="4267200" cy="1261884"/>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738300">
                    <a:lumMod val="50000"/>
                  </a:srgbClr>
                </a:solidFill>
                <a:effectLst/>
                <a:uLnTx/>
                <a:uFillTx/>
                <a:latin typeface="Arial" charset="0"/>
                <a:ea typeface="ＭＳ Ｐゴシック" charset="0"/>
                <a:cs typeface="ＭＳ Ｐゴシック" charset="0"/>
              </a:rPr>
              <a:t>Thread design pattern: </a:t>
            </a:r>
            <a:r>
              <a:rPr kumimoji="0" lang="en-US" sz="1800" b="1" i="0" u="none" strike="noStrike" kern="1200" cap="none" spc="0" normalizeH="0" baseline="0" noProof="0" dirty="0">
                <a:ln>
                  <a:noFill/>
                </a:ln>
                <a:solidFill>
                  <a:srgbClr val="738300">
                    <a:lumMod val="50000"/>
                  </a:srgbClr>
                </a:solidFill>
                <a:effectLst/>
                <a:uLnTx/>
                <a:uFillTx/>
                <a:latin typeface="Arial" charset="0"/>
                <a:ea typeface="ＭＳ Ｐゴシック" charset="0"/>
                <a:cs typeface="ＭＳ Ｐゴシック" charset="0"/>
              </a:rPr>
              <a:t>pipeline.</a:t>
            </a:r>
          </a:p>
          <a:p>
            <a:pPr marL="0" marR="0" lvl="0" indent="0" algn="l" defTabSz="457200" rtl="0" eaLnBrk="1" fontAlgn="base" latinLnBrk="0" hangingPunct="1">
              <a:lnSpc>
                <a:spcPct val="100000"/>
              </a:lnSpc>
              <a:spcBef>
                <a:spcPct val="0"/>
              </a:spcBef>
              <a:spcAft>
                <a:spcPct val="0"/>
              </a:spcAft>
              <a:buClrTx/>
              <a:buSzTx/>
              <a:buFontTx/>
              <a:buNone/>
              <a:tabLst/>
              <a:defRPr/>
            </a:pPr>
            <a:r>
              <a:rPr lang="en-US" dirty="0">
                <a:solidFill>
                  <a:srgbClr val="738300">
                    <a:lumMod val="50000"/>
                  </a:srgbClr>
                </a:solidFill>
                <a:latin typeface="Arial" charset="0"/>
                <a:ea typeface="ＭＳ Ｐゴシック" charset="0"/>
                <a:cs typeface="ＭＳ Ｐゴシック" charset="0"/>
              </a:rPr>
              <a:t>To p</a:t>
            </a:r>
            <a:r>
              <a:rPr kumimoji="0" lang="en-US" sz="1800" b="0" i="0" u="none" strike="noStrike" kern="1200" cap="none" spc="0" normalizeH="0" baseline="0" noProof="0" dirty="0" err="1">
                <a:ln>
                  <a:noFill/>
                </a:ln>
                <a:solidFill>
                  <a:srgbClr val="738300">
                    <a:lumMod val="50000"/>
                  </a:srgbClr>
                </a:solidFill>
                <a:effectLst/>
                <a:uLnTx/>
                <a:uFillTx/>
                <a:latin typeface="Arial" charset="0"/>
                <a:ea typeface="ＭＳ Ｐゴシック" charset="0"/>
                <a:cs typeface="ＭＳ Ｐゴシック" charset="0"/>
              </a:rPr>
              <a:t>rocess</a:t>
            </a:r>
            <a:r>
              <a:rPr kumimoji="0" lang="en-US" sz="1800" b="0" i="0" u="none" strike="noStrike" kern="1200" cap="none" spc="0" normalizeH="0" baseline="0" noProof="0" dirty="0">
                <a:ln>
                  <a:noFill/>
                </a:ln>
                <a:solidFill>
                  <a:srgbClr val="738300">
                    <a:lumMod val="50000"/>
                  </a:srgbClr>
                </a:solidFill>
                <a:effectLst/>
                <a:uLnTx/>
                <a:uFillTx/>
                <a:latin typeface="Arial" charset="0"/>
                <a:ea typeface="ＭＳ Ｐゴシック" charset="0"/>
                <a:cs typeface="ＭＳ Ｐゴシック" charset="0"/>
              </a:rPr>
              <a:t> a stream of data.</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cs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738300">
                  <a:lumMod val="50000"/>
                </a:srgbClr>
              </a:solidFill>
              <a:effectLst/>
              <a:uLnTx/>
              <a:uFillTx/>
              <a:latin typeface="Arial" charset="0"/>
              <a:ea typeface="ＭＳ Ｐゴシック" charset="0"/>
              <a:cs typeface="ＭＳ Ｐゴシック" charset="0"/>
            </a:endParaRPr>
          </a:p>
        </p:txBody>
      </p:sp>
      <p:sp>
        <p:nvSpPr>
          <p:cNvPr id="98" name="Content Placeholder 14"/>
          <p:cNvSpPr txBox="1">
            <a:spLocks/>
          </p:cNvSpPr>
          <p:nvPr/>
        </p:nvSpPr>
        <p:spPr bwMode="auto">
          <a:xfrm>
            <a:off x="508000" y="5250551"/>
            <a:ext cx="8636000" cy="1444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a:lstStyle>
          <a:p>
            <a:pPr marL="341313" marR="0" lvl="0" indent="-341313" algn="l" defTabSz="455613" rtl="0" eaLnBrk="0" fontAlgn="base" latinLnBrk="0" hangingPunct="0">
              <a:lnSpc>
                <a:spcPct val="100000"/>
              </a:lnSpc>
              <a:spcBef>
                <a:spcPts val="900"/>
              </a:spcBef>
              <a:spcAft>
                <a:spcPct val="0"/>
              </a:spcAft>
              <a:buClr>
                <a:srgbClr val="000000"/>
              </a:buClr>
              <a:buSzPct val="100000"/>
              <a:buFont typeface="Times New Roman" charset="0"/>
              <a:buChar char="•"/>
              <a:tabLst/>
              <a:defRPr/>
            </a:pPr>
            <a:r>
              <a:rPr kumimoji="0" lang="en-US" sz="2000" b="0" i="0" u="none" strike="noStrike" kern="1200" cap="none" spc="0" normalizeH="0" baseline="0" noProof="0" dirty="0">
                <a:ln>
                  <a:noFill/>
                </a:ln>
                <a:solidFill>
                  <a:srgbClr val="00264D"/>
                </a:solidFill>
                <a:effectLst/>
                <a:uLnTx/>
                <a:uFillTx/>
                <a:latin typeface="Arial"/>
                <a:ea typeface="ＭＳ Ｐゴシック" charset="-128"/>
                <a:cs typeface="Arial"/>
              </a:rPr>
              <a:t>Run stages in parallel (on multi-core): faster completion.</a:t>
            </a:r>
          </a:p>
          <a:p>
            <a:pPr marL="341313" marR="0" lvl="0" indent="-341313" algn="l" defTabSz="455613" rtl="0" eaLnBrk="0" fontAlgn="base" latinLnBrk="0" hangingPunct="0">
              <a:lnSpc>
                <a:spcPct val="100000"/>
              </a:lnSpc>
              <a:spcBef>
                <a:spcPts val="900"/>
              </a:spcBef>
              <a:spcAft>
                <a:spcPct val="0"/>
              </a:spcAft>
              <a:buClr>
                <a:srgbClr val="000000"/>
              </a:buClr>
              <a:buSzPct val="100000"/>
              <a:buFont typeface="Times New Roman" charset="0"/>
              <a:buChar char="•"/>
              <a:tabLst/>
              <a:defRPr/>
            </a:pPr>
            <a:r>
              <a:rPr kumimoji="0" lang="en-US" sz="2000" b="0" i="0" u="none" strike="noStrike" kern="1200" cap="none" spc="0" normalizeH="0" baseline="0" noProof="0" dirty="0">
                <a:ln>
                  <a:noFill/>
                </a:ln>
                <a:solidFill>
                  <a:srgbClr val="00264D"/>
                </a:solidFill>
                <a:effectLst/>
                <a:uLnTx/>
                <a:uFillTx/>
                <a:latin typeface="Arial"/>
                <a:ea typeface="ＭＳ Ｐゴシック" charset="-128"/>
                <a:cs typeface="Arial"/>
              </a:rPr>
              <a:t>Unix uses pipes to compose (string together) independent programs.</a:t>
            </a:r>
          </a:p>
          <a:p>
            <a:pPr>
              <a:defRPr/>
            </a:pPr>
            <a:r>
              <a:rPr lang="en-US" sz="2000" b="0" dirty="0"/>
              <a:t>Auto-match speeds by wait/notify on full/empty conditions (soda).</a:t>
            </a:r>
          </a:p>
          <a:p>
            <a:pPr marL="341313" marR="0" lvl="0" indent="-341313" algn="l" defTabSz="455613" rtl="0" eaLnBrk="0" fontAlgn="base" latinLnBrk="0" hangingPunct="0">
              <a:lnSpc>
                <a:spcPct val="100000"/>
              </a:lnSpc>
              <a:spcBef>
                <a:spcPts val="900"/>
              </a:spcBef>
              <a:spcAft>
                <a:spcPct val="0"/>
              </a:spcAft>
              <a:buClr>
                <a:srgbClr val="000000"/>
              </a:buClr>
              <a:buSzPct val="100000"/>
              <a:buFont typeface="Times New Roman" charset="0"/>
              <a:buChar char="•"/>
              <a:tabLst/>
              <a:defRPr/>
            </a:pPr>
            <a:endParaRPr kumimoji="0" lang="en-US" sz="2000" b="0" i="0" u="none" strike="noStrike" kern="1200" cap="none" spc="0" normalizeH="0" baseline="0" noProof="0" dirty="0">
              <a:ln>
                <a:noFill/>
              </a:ln>
              <a:solidFill>
                <a:srgbClr val="00264D"/>
              </a:solidFill>
              <a:effectLst/>
              <a:uLnTx/>
              <a:uFillTx/>
              <a:latin typeface="Arial"/>
              <a:ea typeface="ＭＳ Ｐゴシック" charset="-128"/>
              <a:cs typeface="Arial"/>
            </a:endParaRPr>
          </a:p>
        </p:txBody>
      </p:sp>
      <p:grpSp>
        <p:nvGrpSpPr>
          <p:cNvPr id="100" name="Group 6"/>
          <p:cNvGrpSpPr>
            <a:grpSpLocks/>
          </p:cNvGrpSpPr>
          <p:nvPr/>
        </p:nvGrpSpPr>
        <p:grpSpPr bwMode="auto">
          <a:xfrm flipH="1">
            <a:off x="2355975" y="2382184"/>
            <a:ext cx="749457" cy="289304"/>
            <a:chOff x="1180" y="3423"/>
            <a:chExt cx="684" cy="256"/>
          </a:xfrm>
        </p:grpSpPr>
        <p:grpSp>
          <p:nvGrpSpPr>
            <p:cNvPr id="101" name="Group 7"/>
            <p:cNvGrpSpPr>
              <a:grpSpLocks/>
            </p:cNvGrpSpPr>
            <p:nvPr/>
          </p:nvGrpSpPr>
          <p:grpSpPr bwMode="auto">
            <a:xfrm flipH="1">
              <a:off x="1465" y="3423"/>
              <a:ext cx="399" cy="256"/>
              <a:chOff x="3776" y="3429"/>
              <a:chExt cx="274" cy="109"/>
            </a:xfrm>
          </p:grpSpPr>
          <p:sp>
            <p:nvSpPr>
              <p:cNvPr id="103" name="Rectangle 8"/>
              <p:cNvSpPr>
                <a:spLocks noChangeArrowheads="1"/>
              </p:cNvSpPr>
              <p:nvPr/>
            </p:nvSpPr>
            <p:spPr bwMode="auto">
              <a:xfrm>
                <a:off x="3894"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104" name="Rectangle 9"/>
              <p:cNvSpPr>
                <a:spLocks noChangeArrowheads="1"/>
              </p:cNvSpPr>
              <p:nvPr/>
            </p:nvSpPr>
            <p:spPr bwMode="auto">
              <a:xfrm>
                <a:off x="3946"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105" name="Rectangle 10"/>
              <p:cNvSpPr>
                <a:spLocks noChangeArrowheads="1"/>
              </p:cNvSpPr>
              <p:nvPr/>
            </p:nvSpPr>
            <p:spPr bwMode="auto">
              <a:xfrm>
                <a:off x="3998"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106" name="Line 11"/>
              <p:cNvSpPr>
                <a:spLocks noChangeShapeType="1"/>
              </p:cNvSpPr>
              <p:nvPr/>
            </p:nvSpPr>
            <p:spPr bwMode="auto">
              <a:xfrm>
                <a:off x="3776" y="3429"/>
                <a:ext cx="118" cy="0"/>
              </a:xfrm>
              <a:prstGeom prst="line">
                <a:avLst/>
              </a:prstGeom>
              <a:noFill/>
              <a:ln w="28575" cmpd="sng">
                <a:solidFill>
                  <a:srgbClr val="333399"/>
                </a:solidFill>
                <a:round/>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107" name="Line 12"/>
              <p:cNvSpPr>
                <a:spLocks noChangeShapeType="1"/>
              </p:cNvSpPr>
              <p:nvPr/>
            </p:nvSpPr>
            <p:spPr bwMode="auto">
              <a:xfrm>
                <a:off x="3776" y="3538"/>
                <a:ext cx="118" cy="0"/>
              </a:xfrm>
              <a:prstGeom prst="line">
                <a:avLst/>
              </a:prstGeom>
              <a:noFill/>
              <a:ln w="28575" cmpd="sng">
                <a:solidFill>
                  <a:srgbClr val="333399"/>
                </a:solidFill>
                <a:round/>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grpSp>
        <p:sp>
          <p:nvSpPr>
            <p:cNvPr id="102" name="Line 13"/>
            <p:cNvSpPr>
              <a:spLocks noChangeShapeType="1"/>
            </p:cNvSpPr>
            <p:nvPr/>
          </p:nvSpPr>
          <p:spPr bwMode="auto">
            <a:xfrm flipH="1">
              <a:off x="1180" y="3549"/>
              <a:ext cx="285" cy="0"/>
            </a:xfrm>
            <a:prstGeom prst="line">
              <a:avLst/>
            </a:prstGeom>
            <a:noFill/>
            <a:ln w="28575" cmpd="sng">
              <a:solidFill>
                <a:srgbClr val="333399"/>
              </a:solidFill>
              <a:round/>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grpSp>
      <p:sp>
        <p:nvSpPr>
          <p:cNvPr id="58" name="Text Box 22">
            <a:extLst>
              <a:ext uri="{FF2B5EF4-FFF2-40B4-BE49-F238E27FC236}">
                <a16:creationId xmlns:a16="http://schemas.microsoft.com/office/drawing/2014/main" id="{765CBDD9-EA69-134F-9AE8-496FE28686CE}"/>
              </a:ext>
            </a:extLst>
          </p:cNvPr>
          <p:cNvSpPr txBox="1">
            <a:spLocks noChangeArrowheads="1"/>
          </p:cNvSpPr>
          <p:nvPr/>
        </p:nvSpPr>
        <p:spPr bwMode="auto">
          <a:xfrm>
            <a:off x="2980680" y="3442220"/>
            <a:ext cx="132600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Consumer</a:t>
            </a:r>
          </a:p>
        </p:txBody>
      </p:sp>
    </p:spTree>
    <p:extLst>
      <p:ext uri="{BB962C8B-B14F-4D97-AF65-F5344CB8AC3E}">
        <p14:creationId xmlns:p14="http://schemas.microsoft.com/office/powerpoint/2010/main" val="325129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90453A-802A-FE40-9DE0-31DFCC80BAA3}"/>
              </a:ext>
            </a:extLst>
          </p:cNvPr>
          <p:cNvSpPr>
            <a:spLocks noGrp="1"/>
          </p:cNvSpPr>
          <p:nvPr>
            <p:ph type="title"/>
          </p:nvPr>
        </p:nvSpPr>
        <p:spPr/>
        <p:txBody>
          <a:bodyPr/>
          <a:lstStyle/>
          <a:p>
            <a:r>
              <a:rPr lang="en-US" dirty="0"/>
              <a:t>Mailbox</a:t>
            </a:r>
          </a:p>
        </p:txBody>
      </p:sp>
      <p:sp>
        <p:nvSpPr>
          <p:cNvPr id="7" name="Content Placeholder 6">
            <a:extLst>
              <a:ext uri="{FF2B5EF4-FFF2-40B4-BE49-F238E27FC236}">
                <a16:creationId xmlns:a16="http://schemas.microsoft.com/office/drawing/2014/main" id="{F9C1CCCD-07D6-0D47-9424-7E0FAECB5450}"/>
              </a:ext>
            </a:extLst>
          </p:cNvPr>
          <p:cNvSpPr>
            <a:spLocks noGrp="1"/>
          </p:cNvSpPr>
          <p:nvPr>
            <p:ph idx="1"/>
          </p:nvPr>
        </p:nvSpPr>
        <p:spPr>
          <a:xfrm>
            <a:off x="469900" y="1765300"/>
            <a:ext cx="5121355" cy="4111625"/>
          </a:xfrm>
        </p:spPr>
        <p:txBody>
          <a:bodyPr/>
          <a:lstStyle/>
          <a:p>
            <a:r>
              <a:rPr lang="en-US" sz="2000" dirty="0"/>
              <a:t>Suppose only one slot to pass data.</a:t>
            </a:r>
          </a:p>
          <a:p>
            <a:r>
              <a:rPr lang="en-US" sz="2000" dirty="0"/>
              <a:t>Then the producer and consumer must alternate strictly: </a:t>
            </a:r>
            <a:r>
              <a:rPr lang="en-US" sz="2000" b="1" dirty="0"/>
              <a:t>ping pong</a:t>
            </a:r>
            <a:r>
              <a:rPr lang="en-US" sz="2000" dirty="0"/>
              <a:t>.</a:t>
            </a:r>
          </a:p>
          <a:p>
            <a:pPr lvl="1"/>
            <a:r>
              <a:rPr lang="en-US" sz="2000" dirty="0"/>
              <a:t>Ping pong is the exception to prove the “loop before you leap” rule.</a:t>
            </a:r>
          </a:p>
          <a:p>
            <a:r>
              <a:rPr lang="en-US" sz="2000" dirty="0"/>
              <a:t>If bounded buffer has multiple slots, then it becomes </a:t>
            </a:r>
            <a:r>
              <a:rPr lang="en-US" sz="2000" b="1" dirty="0"/>
              <a:t>soda machine</a:t>
            </a:r>
            <a:r>
              <a:rPr lang="en-US" sz="2000" dirty="0"/>
              <a:t>.</a:t>
            </a:r>
          </a:p>
          <a:p>
            <a:r>
              <a:rPr lang="en-US" sz="2000" dirty="0"/>
              <a:t>Bounded queue: </a:t>
            </a:r>
          </a:p>
          <a:p>
            <a:r>
              <a:rPr lang="en-US" sz="2000" dirty="0"/>
              <a:t>Example: </a:t>
            </a:r>
            <a:r>
              <a:rPr lang="en-US" sz="2000" b="1" dirty="0"/>
              <a:t>pipe </a:t>
            </a:r>
            <a:r>
              <a:rPr lang="en-US" sz="2000" dirty="0"/>
              <a:t>between pipeline stages.</a:t>
            </a:r>
            <a:endParaRPr lang="en-US" sz="2000" b="1" dirty="0"/>
          </a:p>
          <a:p>
            <a:r>
              <a:rPr lang="en-US" sz="2000" dirty="0"/>
              <a:t>These schemes provide </a:t>
            </a:r>
            <a:r>
              <a:rPr lang="en-US" sz="2000" b="1" dirty="0"/>
              <a:t>flow control </a:t>
            </a:r>
            <a:r>
              <a:rPr lang="en-US" sz="2000" dirty="0"/>
              <a:t>to speed-match producer and consumer.</a:t>
            </a:r>
          </a:p>
        </p:txBody>
      </p:sp>
      <p:grpSp>
        <p:nvGrpSpPr>
          <p:cNvPr id="8" name="Group 9">
            <a:extLst>
              <a:ext uri="{FF2B5EF4-FFF2-40B4-BE49-F238E27FC236}">
                <a16:creationId xmlns:a16="http://schemas.microsoft.com/office/drawing/2014/main" id="{6DFE7330-EE3A-234D-B1FD-252F488C0891}"/>
              </a:ext>
            </a:extLst>
          </p:cNvPr>
          <p:cNvGrpSpPr>
            <a:grpSpLocks/>
          </p:cNvGrpSpPr>
          <p:nvPr/>
        </p:nvGrpSpPr>
        <p:grpSpPr bwMode="auto">
          <a:xfrm>
            <a:off x="5891212" y="1792501"/>
            <a:ext cx="600591" cy="600710"/>
            <a:chOff x="4480" y="2017"/>
            <a:chExt cx="576" cy="576"/>
          </a:xfrm>
        </p:grpSpPr>
        <p:sp>
          <p:nvSpPr>
            <p:cNvPr id="9" name="Oval 10">
              <a:extLst>
                <a:ext uri="{FF2B5EF4-FFF2-40B4-BE49-F238E27FC236}">
                  <a16:creationId xmlns:a16="http://schemas.microsoft.com/office/drawing/2014/main" id="{AE783941-CE90-AD45-9C7B-2FB7B95DDC67}"/>
                </a:ext>
              </a:extLst>
            </p:cNvPr>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0" name="AutoShape 11">
              <a:extLst>
                <a:ext uri="{FF2B5EF4-FFF2-40B4-BE49-F238E27FC236}">
                  <a16:creationId xmlns:a16="http://schemas.microsoft.com/office/drawing/2014/main" id="{2C6C7DA3-EB46-F348-9B87-89EA9F69F225}"/>
                </a:ext>
              </a:extLst>
            </p:cNvPr>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1" name="AutoShape 12">
              <a:extLst>
                <a:ext uri="{FF2B5EF4-FFF2-40B4-BE49-F238E27FC236}">
                  <a16:creationId xmlns:a16="http://schemas.microsoft.com/office/drawing/2014/main" id="{0BD1AEF6-E1DF-804A-803D-7EE7C86E078B}"/>
                </a:ext>
              </a:extLst>
            </p:cNvPr>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grpSp>
        <p:nvGrpSpPr>
          <p:cNvPr id="12" name="Group 11">
            <a:extLst>
              <a:ext uri="{FF2B5EF4-FFF2-40B4-BE49-F238E27FC236}">
                <a16:creationId xmlns:a16="http://schemas.microsoft.com/office/drawing/2014/main" id="{24665DBA-4CEB-D746-A491-A4052D1BD2E0}"/>
              </a:ext>
            </a:extLst>
          </p:cNvPr>
          <p:cNvGrpSpPr/>
          <p:nvPr/>
        </p:nvGrpSpPr>
        <p:grpSpPr>
          <a:xfrm>
            <a:off x="7950075" y="1792501"/>
            <a:ext cx="600591" cy="600710"/>
            <a:chOff x="3327275" y="2664991"/>
            <a:chExt cx="600591" cy="600710"/>
          </a:xfrm>
        </p:grpSpPr>
        <p:sp>
          <p:nvSpPr>
            <p:cNvPr id="13" name="Oval 10">
              <a:extLst>
                <a:ext uri="{FF2B5EF4-FFF2-40B4-BE49-F238E27FC236}">
                  <a16:creationId xmlns:a16="http://schemas.microsoft.com/office/drawing/2014/main" id="{46BD2DE2-64E0-4D4F-B85D-25B0A0938942}"/>
                </a:ext>
              </a:extLst>
            </p:cNvPr>
            <p:cNvSpPr>
              <a:spLocks noChangeArrowheads="1"/>
            </p:cNvSpPr>
            <p:nvPr/>
          </p:nvSpPr>
          <p:spPr bwMode="auto">
            <a:xfrm>
              <a:off x="3327275" y="2664991"/>
              <a:ext cx="600591" cy="600710"/>
            </a:xfrm>
            <a:prstGeom prst="ellipse">
              <a:avLst/>
            </a:prstGeom>
            <a:solidFill>
              <a:schemeClr val="accent6"/>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4" name="AutoShape 11">
              <a:extLst>
                <a:ext uri="{FF2B5EF4-FFF2-40B4-BE49-F238E27FC236}">
                  <a16:creationId xmlns:a16="http://schemas.microsoft.com/office/drawing/2014/main" id="{AFB3666A-D9C8-7F46-82A9-B5EBF51F0430}"/>
                </a:ext>
              </a:extLst>
            </p:cNvPr>
            <p:cNvSpPr>
              <a:spLocks noChangeArrowheads="1"/>
            </p:cNvSpPr>
            <p:nvPr/>
          </p:nvSpPr>
          <p:spPr bwMode="auto">
            <a:xfrm flipH="1">
              <a:off x="3535814" y="2797439"/>
              <a:ext cx="205410" cy="350414"/>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15" name="AutoShape 12">
              <a:extLst>
                <a:ext uri="{FF2B5EF4-FFF2-40B4-BE49-F238E27FC236}">
                  <a16:creationId xmlns:a16="http://schemas.microsoft.com/office/drawing/2014/main" id="{899FED1E-183C-9849-B981-B3AE1B9CC627}"/>
                </a:ext>
              </a:extLst>
            </p:cNvPr>
            <p:cNvSpPr>
              <a:spLocks noChangeArrowheads="1"/>
            </p:cNvSpPr>
            <p:nvPr/>
          </p:nvSpPr>
          <p:spPr bwMode="auto">
            <a:xfrm rot="13139611">
              <a:off x="3353342" y="2745294"/>
              <a:ext cx="71946" cy="78217"/>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sp>
        <p:nvSpPr>
          <p:cNvPr id="16" name="Text Box 22">
            <a:extLst>
              <a:ext uri="{FF2B5EF4-FFF2-40B4-BE49-F238E27FC236}">
                <a16:creationId xmlns:a16="http://schemas.microsoft.com/office/drawing/2014/main" id="{60594652-745E-E045-B863-1BAAE3F5E8FD}"/>
              </a:ext>
            </a:extLst>
          </p:cNvPr>
          <p:cNvSpPr txBox="1">
            <a:spLocks noChangeArrowheads="1"/>
          </p:cNvSpPr>
          <p:nvPr/>
        </p:nvSpPr>
        <p:spPr bwMode="auto">
          <a:xfrm>
            <a:off x="5751056" y="2512959"/>
            <a:ext cx="119776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Producer</a:t>
            </a:r>
          </a:p>
        </p:txBody>
      </p:sp>
      <p:cxnSp>
        <p:nvCxnSpPr>
          <p:cNvPr id="17" name="Straight Connector 16">
            <a:extLst>
              <a:ext uri="{FF2B5EF4-FFF2-40B4-BE49-F238E27FC236}">
                <a16:creationId xmlns:a16="http://schemas.microsoft.com/office/drawing/2014/main" id="{F3C88149-7E26-9E4A-A8C3-719C40EC2E7E}"/>
              </a:ext>
            </a:extLst>
          </p:cNvPr>
          <p:cNvCxnSpPr>
            <a:cxnSpLocks/>
            <a:stCxn id="9" idx="6"/>
            <a:endCxn id="19" idx="1"/>
          </p:cNvCxnSpPr>
          <p:nvPr/>
        </p:nvCxnSpPr>
        <p:spPr bwMode="auto">
          <a:xfrm>
            <a:off x="6491803" y="2092856"/>
            <a:ext cx="506886"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18" name="Text Box 22">
            <a:extLst>
              <a:ext uri="{FF2B5EF4-FFF2-40B4-BE49-F238E27FC236}">
                <a16:creationId xmlns:a16="http://schemas.microsoft.com/office/drawing/2014/main" id="{BEE10CD0-FD45-8B4E-A569-FAA92026E5C6}"/>
              </a:ext>
            </a:extLst>
          </p:cNvPr>
          <p:cNvSpPr txBox="1">
            <a:spLocks noChangeArrowheads="1"/>
          </p:cNvSpPr>
          <p:nvPr/>
        </p:nvSpPr>
        <p:spPr bwMode="auto">
          <a:xfrm>
            <a:off x="7559112" y="2512959"/>
            <a:ext cx="132600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Consumer</a:t>
            </a:r>
          </a:p>
        </p:txBody>
      </p:sp>
      <p:sp>
        <p:nvSpPr>
          <p:cNvPr id="19" name="Rectangle 18">
            <a:extLst>
              <a:ext uri="{FF2B5EF4-FFF2-40B4-BE49-F238E27FC236}">
                <a16:creationId xmlns:a16="http://schemas.microsoft.com/office/drawing/2014/main" id="{129C4358-F480-B642-928E-02F64844BBE8}"/>
              </a:ext>
            </a:extLst>
          </p:cNvPr>
          <p:cNvSpPr/>
          <p:nvPr/>
        </p:nvSpPr>
        <p:spPr bwMode="auto">
          <a:xfrm>
            <a:off x="6998689" y="1870606"/>
            <a:ext cx="444500" cy="444500"/>
          </a:xfrm>
          <a:prstGeom prst="rect">
            <a:avLst/>
          </a:prstGeom>
          <a:noFill/>
          <a:ln w="222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cxnSp>
        <p:nvCxnSpPr>
          <p:cNvPr id="22" name="Straight Connector 21">
            <a:extLst>
              <a:ext uri="{FF2B5EF4-FFF2-40B4-BE49-F238E27FC236}">
                <a16:creationId xmlns:a16="http://schemas.microsoft.com/office/drawing/2014/main" id="{DF83FEDB-E3D6-7D4C-ABEC-B9B0289E596D}"/>
              </a:ext>
            </a:extLst>
          </p:cNvPr>
          <p:cNvCxnSpPr>
            <a:cxnSpLocks/>
            <a:stCxn id="19" idx="3"/>
            <a:endCxn id="13" idx="2"/>
          </p:cNvCxnSpPr>
          <p:nvPr/>
        </p:nvCxnSpPr>
        <p:spPr bwMode="auto">
          <a:xfrm>
            <a:off x="7443189" y="2092856"/>
            <a:ext cx="506886"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25" name="Text Box 22">
            <a:extLst>
              <a:ext uri="{FF2B5EF4-FFF2-40B4-BE49-F238E27FC236}">
                <a16:creationId xmlns:a16="http://schemas.microsoft.com/office/drawing/2014/main" id="{A298DF24-9F41-BF45-800E-5B4396AAF361}"/>
              </a:ext>
            </a:extLst>
          </p:cNvPr>
          <p:cNvSpPr txBox="1">
            <a:spLocks noChangeArrowheads="1"/>
          </p:cNvSpPr>
          <p:nvPr/>
        </p:nvSpPr>
        <p:spPr bwMode="auto">
          <a:xfrm>
            <a:off x="6454949" y="1591951"/>
            <a:ext cx="54374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put</a:t>
            </a:r>
          </a:p>
        </p:txBody>
      </p:sp>
      <p:sp>
        <p:nvSpPr>
          <p:cNvPr id="26" name="Text Box 22">
            <a:extLst>
              <a:ext uri="{FF2B5EF4-FFF2-40B4-BE49-F238E27FC236}">
                <a16:creationId xmlns:a16="http://schemas.microsoft.com/office/drawing/2014/main" id="{48122D43-293F-E64B-BB31-5A150B139E83}"/>
              </a:ext>
            </a:extLst>
          </p:cNvPr>
          <p:cNvSpPr txBox="1">
            <a:spLocks noChangeArrowheads="1"/>
          </p:cNvSpPr>
          <p:nvPr/>
        </p:nvSpPr>
        <p:spPr bwMode="auto">
          <a:xfrm>
            <a:off x="7464662" y="1591951"/>
            <a:ext cx="53091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get</a:t>
            </a:r>
          </a:p>
        </p:txBody>
      </p:sp>
      <p:sp>
        <p:nvSpPr>
          <p:cNvPr id="27" name="TextBox 26">
            <a:extLst>
              <a:ext uri="{FF2B5EF4-FFF2-40B4-BE49-F238E27FC236}">
                <a16:creationId xmlns:a16="http://schemas.microsoft.com/office/drawing/2014/main" id="{BA6EF8ED-EB9A-8B49-8E58-1F49334137B9}"/>
              </a:ext>
            </a:extLst>
          </p:cNvPr>
          <p:cNvSpPr txBox="1"/>
          <p:nvPr/>
        </p:nvSpPr>
        <p:spPr>
          <a:xfrm>
            <a:off x="5878056" y="3193524"/>
            <a:ext cx="3002809" cy="2677656"/>
          </a:xfrm>
          <a:prstGeom prst="rect">
            <a:avLst/>
          </a:prstGeom>
          <a:solidFill>
            <a:schemeClr val="accent1">
              <a:lumMod val="20000"/>
              <a:lumOff val="80000"/>
            </a:schemeClr>
          </a:solidFill>
        </p:spPr>
        <p:txBody>
          <a:bodyPr wrap="square" rtlCol="0">
            <a:spAutoFit/>
          </a:bodyPr>
          <a:lstStyle/>
          <a:p>
            <a:r>
              <a:rPr lang="en-US" sz="2400" dirty="0"/>
              <a:t>lock(m);</a:t>
            </a:r>
          </a:p>
          <a:p>
            <a:r>
              <a:rPr lang="en-US" sz="2400" dirty="0"/>
              <a:t>while(true) {</a:t>
            </a:r>
          </a:p>
          <a:p>
            <a:r>
              <a:rPr lang="en-US" sz="2400" dirty="0"/>
              <a:t>	put/get() etc.;</a:t>
            </a:r>
          </a:p>
          <a:p>
            <a:r>
              <a:rPr lang="en-US" sz="2400" dirty="0"/>
              <a:t>	signal(</a:t>
            </a:r>
            <a:r>
              <a:rPr lang="en-US" sz="2400" dirty="0" err="1"/>
              <a:t>m,c</a:t>
            </a:r>
            <a:r>
              <a:rPr lang="en-US" sz="2400" dirty="0"/>
              <a:t>);</a:t>
            </a:r>
          </a:p>
          <a:p>
            <a:r>
              <a:rPr lang="en-US" sz="2400" dirty="0"/>
              <a:t>	wait(</a:t>
            </a:r>
            <a:r>
              <a:rPr lang="en-US" sz="2400" dirty="0" err="1"/>
              <a:t>m,c</a:t>
            </a:r>
            <a:r>
              <a:rPr lang="en-US" sz="2400" dirty="0"/>
              <a:t>);</a:t>
            </a:r>
          </a:p>
          <a:p>
            <a:r>
              <a:rPr lang="en-US" sz="2400" dirty="0"/>
              <a:t>}</a:t>
            </a:r>
          </a:p>
          <a:p>
            <a:r>
              <a:rPr lang="en-US" sz="2400" dirty="0"/>
              <a:t>unlock(m);</a:t>
            </a:r>
          </a:p>
        </p:txBody>
      </p:sp>
      <p:grpSp>
        <p:nvGrpSpPr>
          <p:cNvPr id="28" name="Group 6">
            <a:extLst>
              <a:ext uri="{FF2B5EF4-FFF2-40B4-BE49-F238E27FC236}">
                <a16:creationId xmlns:a16="http://schemas.microsoft.com/office/drawing/2014/main" id="{77BDC421-E682-DF40-9547-F11B467C7C85}"/>
              </a:ext>
            </a:extLst>
          </p:cNvPr>
          <p:cNvGrpSpPr>
            <a:grpSpLocks/>
          </p:cNvGrpSpPr>
          <p:nvPr/>
        </p:nvGrpSpPr>
        <p:grpSpPr bwMode="auto">
          <a:xfrm flipH="1">
            <a:off x="3030577" y="4387700"/>
            <a:ext cx="749457" cy="289304"/>
            <a:chOff x="1180" y="3423"/>
            <a:chExt cx="684" cy="256"/>
          </a:xfrm>
        </p:grpSpPr>
        <p:grpSp>
          <p:nvGrpSpPr>
            <p:cNvPr id="29" name="Group 7">
              <a:extLst>
                <a:ext uri="{FF2B5EF4-FFF2-40B4-BE49-F238E27FC236}">
                  <a16:creationId xmlns:a16="http://schemas.microsoft.com/office/drawing/2014/main" id="{44285779-5F58-0B47-9D32-13081836B2A4}"/>
                </a:ext>
              </a:extLst>
            </p:cNvPr>
            <p:cNvGrpSpPr>
              <a:grpSpLocks/>
            </p:cNvGrpSpPr>
            <p:nvPr/>
          </p:nvGrpSpPr>
          <p:grpSpPr bwMode="auto">
            <a:xfrm flipH="1">
              <a:off x="1465" y="3423"/>
              <a:ext cx="399" cy="256"/>
              <a:chOff x="3776" y="3429"/>
              <a:chExt cx="274" cy="109"/>
            </a:xfrm>
          </p:grpSpPr>
          <p:sp>
            <p:nvSpPr>
              <p:cNvPr id="31" name="Rectangle 8">
                <a:extLst>
                  <a:ext uri="{FF2B5EF4-FFF2-40B4-BE49-F238E27FC236}">
                    <a16:creationId xmlns:a16="http://schemas.microsoft.com/office/drawing/2014/main" id="{D99FE749-DCF9-D643-ADF8-BE7966CC33D4}"/>
                  </a:ext>
                </a:extLst>
              </p:cNvPr>
              <p:cNvSpPr>
                <a:spLocks noChangeArrowheads="1"/>
              </p:cNvSpPr>
              <p:nvPr/>
            </p:nvSpPr>
            <p:spPr bwMode="auto">
              <a:xfrm>
                <a:off x="3894"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32" name="Rectangle 9">
                <a:extLst>
                  <a:ext uri="{FF2B5EF4-FFF2-40B4-BE49-F238E27FC236}">
                    <a16:creationId xmlns:a16="http://schemas.microsoft.com/office/drawing/2014/main" id="{6CC63CB8-44DA-F747-86F7-9F27B391AE27}"/>
                  </a:ext>
                </a:extLst>
              </p:cNvPr>
              <p:cNvSpPr>
                <a:spLocks noChangeArrowheads="1"/>
              </p:cNvSpPr>
              <p:nvPr/>
            </p:nvSpPr>
            <p:spPr bwMode="auto">
              <a:xfrm>
                <a:off x="3946"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33" name="Rectangle 10">
                <a:extLst>
                  <a:ext uri="{FF2B5EF4-FFF2-40B4-BE49-F238E27FC236}">
                    <a16:creationId xmlns:a16="http://schemas.microsoft.com/office/drawing/2014/main" id="{F0DB4AC0-620A-9649-BEBE-D90DF7D672CE}"/>
                  </a:ext>
                </a:extLst>
              </p:cNvPr>
              <p:cNvSpPr>
                <a:spLocks noChangeArrowheads="1"/>
              </p:cNvSpPr>
              <p:nvPr/>
            </p:nvSpPr>
            <p:spPr bwMode="auto">
              <a:xfrm>
                <a:off x="3998"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34" name="Line 11">
                <a:extLst>
                  <a:ext uri="{FF2B5EF4-FFF2-40B4-BE49-F238E27FC236}">
                    <a16:creationId xmlns:a16="http://schemas.microsoft.com/office/drawing/2014/main" id="{0C92E782-B47F-144C-945F-D8A028E3A041}"/>
                  </a:ext>
                </a:extLst>
              </p:cNvPr>
              <p:cNvSpPr>
                <a:spLocks noChangeShapeType="1"/>
              </p:cNvSpPr>
              <p:nvPr/>
            </p:nvSpPr>
            <p:spPr bwMode="auto">
              <a:xfrm>
                <a:off x="3776" y="3429"/>
                <a:ext cx="118" cy="0"/>
              </a:xfrm>
              <a:prstGeom prst="line">
                <a:avLst/>
              </a:prstGeom>
              <a:noFill/>
              <a:ln w="28575" cmpd="sng">
                <a:solidFill>
                  <a:srgbClr val="333399"/>
                </a:solidFill>
                <a:round/>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35" name="Line 12">
                <a:extLst>
                  <a:ext uri="{FF2B5EF4-FFF2-40B4-BE49-F238E27FC236}">
                    <a16:creationId xmlns:a16="http://schemas.microsoft.com/office/drawing/2014/main" id="{4969351F-7D9C-444F-A89E-054A49C1203F}"/>
                  </a:ext>
                </a:extLst>
              </p:cNvPr>
              <p:cNvSpPr>
                <a:spLocks noChangeShapeType="1"/>
              </p:cNvSpPr>
              <p:nvPr/>
            </p:nvSpPr>
            <p:spPr bwMode="auto">
              <a:xfrm>
                <a:off x="3776" y="3538"/>
                <a:ext cx="118" cy="0"/>
              </a:xfrm>
              <a:prstGeom prst="line">
                <a:avLst/>
              </a:prstGeom>
              <a:noFill/>
              <a:ln w="28575" cmpd="sng">
                <a:solidFill>
                  <a:srgbClr val="333399"/>
                </a:solidFill>
                <a:round/>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grpSp>
        <p:sp>
          <p:nvSpPr>
            <p:cNvPr id="30" name="Line 13">
              <a:extLst>
                <a:ext uri="{FF2B5EF4-FFF2-40B4-BE49-F238E27FC236}">
                  <a16:creationId xmlns:a16="http://schemas.microsoft.com/office/drawing/2014/main" id="{6EEA3A5E-9A72-464D-B917-CE86D3825CBA}"/>
                </a:ext>
              </a:extLst>
            </p:cNvPr>
            <p:cNvSpPr>
              <a:spLocks noChangeShapeType="1"/>
            </p:cNvSpPr>
            <p:nvPr/>
          </p:nvSpPr>
          <p:spPr bwMode="auto">
            <a:xfrm flipH="1">
              <a:off x="1180" y="3549"/>
              <a:ext cx="285" cy="0"/>
            </a:xfrm>
            <a:prstGeom prst="line">
              <a:avLst/>
            </a:prstGeom>
            <a:noFill/>
            <a:ln w="28575" cmpd="sng">
              <a:solidFill>
                <a:srgbClr val="333399"/>
              </a:solidFill>
              <a:round/>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grpSp>
    </p:spTree>
    <p:extLst>
      <p:ext uri="{BB962C8B-B14F-4D97-AF65-F5344CB8AC3E}">
        <p14:creationId xmlns:p14="http://schemas.microsoft.com/office/powerpoint/2010/main" val="380360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7"/>
          <p:cNvSpPr>
            <a:spLocks noGrp="1"/>
          </p:cNvSpPr>
          <p:nvPr>
            <p:ph type="title"/>
          </p:nvPr>
        </p:nvSpPr>
        <p:spPr/>
        <p:txBody>
          <a:bodyPr/>
          <a:lstStyle/>
          <a:p>
            <a:r>
              <a:rPr lang="en-US">
                <a:latin typeface="Arial" charset="0"/>
                <a:ea typeface="ＭＳ Ｐゴシック" charset="0"/>
              </a:rPr>
              <a:t>Event-driven programming</a:t>
            </a:r>
          </a:p>
        </p:txBody>
      </p:sp>
      <p:sp>
        <p:nvSpPr>
          <p:cNvPr id="124930" name="Content Placeholder 8"/>
          <p:cNvSpPr>
            <a:spLocks noGrp="1"/>
          </p:cNvSpPr>
          <p:nvPr>
            <p:ph idx="1"/>
          </p:nvPr>
        </p:nvSpPr>
        <p:spPr>
          <a:xfrm>
            <a:off x="457200" y="1600200"/>
            <a:ext cx="5181600" cy="4648200"/>
          </a:xfrm>
        </p:spPr>
        <p:txBody>
          <a:bodyPr/>
          <a:lstStyle/>
          <a:p>
            <a:r>
              <a:rPr lang="en-US" sz="2000" dirty="0">
                <a:solidFill>
                  <a:schemeClr val="accent2"/>
                </a:solidFill>
                <a:latin typeface="Arial" charset="0"/>
                <a:ea typeface="ＭＳ Ｐゴシック" charset="0"/>
              </a:rPr>
              <a:t>Event-driven programming </a:t>
            </a:r>
            <a:r>
              <a:rPr lang="en-US" sz="2000" b="0" dirty="0">
                <a:latin typeface="Arial" charset="0"/>
                <a:ea typeface="ＭＳ Ｐゴシック" charset="0"/>
              </a:rPr>
              <a:t>is a design pattern for a thread’s program.</a:t>
            </a:r>
          </a:p>
          <a:p>
            <a:r>
              <a:rPr lang="en-US" sz="2000" b="0" dirty="0">
                <a:latin typeface="Arial" charset="0"/>
                <a:ea typeface="ＭＳ Ｐゴシック" charset="0"/>
              </a:rPr>
              <a:t>The thread receives and handles a sequence of typed </a:t>
            </a:r>
            <a:r>
              <a:rPr lang="en-US" sz="2000" dirty="0">
                <a:solidFill>
                  <a:schemeClr val="accent2"/>
                </a:solidFill>
                <a:latin typeface="Arial" charset="0"/>
                <a:ea typeface="ＭＳ Ｐゴシック" charset="0"/>
              </a:rPr>
              <a:t>messages</a:t>
            </a:r>
            <a:r>
              <a:rPr lang="en-US" sz="2000" b="0" dirty="0">
                <a:latin typeface="Arial" charset="0"/>
                <a:ea typeface="ＭＳ Ｐゴシック" charset="0"/>
              </a:rPr>
              <a:t> or </a:t>
            </a:r>
            <a:r>
              <a:rPr lang="en-US" sz="2000" dirty="0">
                <a:solidFill>
                  <a:schemeClr val="accent2"/>
                </a:solidFill>
                <a:latin typeface="Arial" charset="0"/>
                <a:ea typeface="ＭＳ Ｐゴシック" charset="0"/>
              </a:rPr>
              <a:t>events</a:t>
            </a:r>
            <a:r>
              <a:rPr lang="en-US" sz="2000" b="0" dirty="0">
                <a:latin typeface="Arial" charset="0"/>
                <a:ea typeface="ＭＳ Ｐゴシック" charset="0"/>
              </a:rPr>
              <a:t>.</a:t>
            </a:r>
          </a:p>
          <a:p>
            <a:r>
              <a:rPr lang="en-US" sz="2000" b="0" dirty="0">
                <a:latin typeface="Arial" charset="0"/>
                <a:ea typeface="ＭＳ Ｐゴシック" charset="0"/>
              </a:rPr>
              <a:t>The program is a set of </a:t>
            </a:r>
            <a:r>
              <a:rPr lang="en-US" sz="2000" dirty="0">
                <a:solidFill>
                  <a:schemeClr val="accent2"/>
                </a:solidFill>
                <a:latin typeface="Arial" charset="0"/>
                <a:ea typeface="ＭＳ Ｐゴシック" charset="0"/>
              </a:rPr>
              <a:t>handler</a:t>
            </a:r>
            <a:r>
              <a:rPr lang="en-US" sz="2000" b="0" dirty="0">
                <a:latin typeface="Arial" charset="0"/>
                <a:ea typeface="ＭＳ Ｐゴシック" charset="0"/>
              </a:rPr>
              <a:t> routines, one for each event type.</a:t>
            </a:r>
          </a:p>
          <a:p>
            <a:pPr lvl="1"/>
            <a:r>
              <a:rPr lang="en-US" sz="1800" b="0" dirty="0">
                <a:latin typeface="Arial" charset="0"/>
                <a:ea typeface="ＭＳ Ｐゴシック" charset="0"/>
              </a:rPr>
              <a:t>The thread </a:t>
            </a:r>
            <a:r>
              <a:rPr lang="en-US" sz="1800" dirty="0">
                <a:latin typeface="Arial" charset="0"/>
                <a:ea typeface="ＭＳ Ｐゴシック" charset="0"/>
              </a:rPr>
              <a:t>handles each event in sequence by calling the event’s</a:t>
            </a:r>
            <a:r>
              <a:rPr lang="en-US" sz="1800" b="0" dirty="0">
                <a:latin typeface="Arial" charset="0"/>
                <a:ea typeface="ＭＳ Ｐゴシック" charset="0"/>
              </a:rPr>
              <a:t> handler.</a:t>
            </a:r>
          </a:p>
          <a:p>
            <a:pPr lvl="1"/>
            <a:r>
              <a:rPr lang="en-US" sz="1800" b="1" dirty="0">
                <a:latin typeface="Arial" charset="0"/>
                <a:ea typeface="ＭＳ Ｐゴシック" charset="0"/>
              </a:rPr>
              <a:t>Reactive</a:t>
            </a:r>
            <a:r>
              <a:rPr lang="en-US" sz="1800" dirty="0">
                <a:latin typeface="Arial" charset="0"/>
                <a:ea typeface="ＭＳ Ｐゴシック" charset="0"/>
              </a:rPr>
              <a:t>: thread “reacts” to events.</a:t>
            </a:r>
            <a:endParaRPr lang="en-US" sz="1800" b="0" dirty="0">
              <a:latin typeface="Arial" charset="0"/>
              <a:ea typeface="ＭＳ Ｐゴシック" charset="0"/>
            </a:endParaRPr>
          </a:p>
          <a:p>
            <a:r>
              <a:rPr lang="en-US" sz="2000" b="0" dirty="0">
                <a:latin typeface="Arial" charset="0"/>
                <a:ea typeface="ＭＳ Ｐゴシック" charset="0"/>
              </a:rPr>
              <a:t>In its </a:t>
            </a:r>
            <a:r>
              <a:rPr lang="en-US" sz="2000" dirty="0">
                <a:latin typeface="Arial" charset="0"/>
                <a:ea typeface="ＭＳ Ｐゴシック" charset="0"/>
              </a:rPr>
              <a:t>pure</a:t>
            </a:r>
            <a:r>
              <a:rPr lang="en-US" sz="2000" b="0" dirty="0">
                <a:latin typeface="Arial" charset="0"/>
                <a:ea typeface="ＭＳ Ｐゴシック" charset="0"/>
              </a:rPr>
              <a:t> form handlers </a:t>
            </a:r>
            <a:r>
              <a:rPr lang="en-US" sz="2000" dirty="0">
                <a:latin typeface="Arial" charset="0"/>
                <a:ea typeface="ＭＳ Ｐゴシック" charset="0"/>
              </a:rPr>
              <a:t>do not block</a:t>
            </a:r>
            <a:r>
              <a:rPr lang="en-US" sz="2000" b="0" dirty="0">
                <a:latin typeface="Arial" charset="0"/>
                <a:ea typeface="ＭＳ Ｐゴシック" charset="0"/>
              </a:rPr>
              <a:t>. </a:t>
            </a:r>
          </a:p>
          <a:p>
            <a:pPr lvl="1"/>
            <a:r>
              <a:rPr lang="en-US" sz="1800" dirty="0">
                <a:latin typeface="Arial" charset="0"/>
                <a:ea typeface="ＭＳ Ｐゴシック" charset="0"/>
              </a:rPr>
              <a:t>Thread b</a:t>
            </a:r>
            <a:r>
              <a:rPr lang="en-US" sz="1800" b="0" dirty="0">
                <a:latin typeface="Arial" charset="0"/>
                <a:ea typeface="ＭＳ Ｐゴシック" charset="0"/>
              </a:rPr>
              <a:t>locks </a:t>
            </a:r>
            <a:r>
              <a:rPr lang="en-US" sz="1800" b="1" dirty="0">
                <a:latin typeface="Arial" charset="0"/>
                <a:ea typeface="ＭＳ Ｐゴシック" charset="0"/>
              </a:rPr>
              <a:t>only</a:t>
            </a:r>
            <a:r>
              <a:rPr lang="en-US" sz="1800" b="0" dirty="0">
                <a:latin typeface="Arial" charset="0"/>
                <a:ea typeface="ＭＳ Ｐゴシック" charset="0"/>
              </a:rPr>
              <a:t> if no event (</a:t>
            </a:r>
            <a:r>
              <a:rPr lang="en-US" sz="1800" dirty="0">
                <a:solidFill>
                  <a:srgbClr val="651222"/>
                </a:solidFill>
                <a:latin typeface="Arial" charset="0"/>
                <a:ea typeface="ＭＳ Ｐゴシック" charset="0"/>
              </a:rPr>
              <a:t>idle</a:t>
            </a:r>
            <a:r>
              <a:rPr lang="en-US" sz="1800" b="0" dirty="0">
                <a:latin typeface="Arial" charset="0"/>
                <a:ea typeface="ＭＳ Ｐゴシック" charset="0"/>
              </a:rPr>
              <a:t>).</a:t>
            </a:r>
          </a:p>
          <a:p>
            <a:pPr marL="457200" lvl="1" indent="0">
              <a:buNone/>
            </a:pPr>
            <a:r>
              <a:rPr lang="en-US" sz="1800" b="0" dirty="0">
                <a:latin typeface="Arial" charset="0"/>
                <a:ea typeface="ＭＳ Ｐゴシック" charset="0"/>
                <a:sym typeface="Wingdings" pitchFamily="2" charset="2"/>
              </a:rPr>
              <a:t> </a:t>
            </a:r>
            <a:r>
              <a:rPr lang="en-US" sz="1800" b="1" dirty="0">
                <a:latin typeface="Arial" charset="0"/>
                <a:ea typeface="ＭＳ Ｐゴシック" charset="0"/>
                <a:sym typeface="Wingdings" pitchFamily="2" charset="2"/>
              </a:rPr>
              <a:t>responsive</a:t>
            </a:r>
            <a:r>
              <a:rPr lang="en-US" sz="1800" b="0" dirty="0">
                <a:latin typeface="Arial" charset="0"/>
                <a:ea typeface="ＭＳ Ｐゴシック" charset="0"/>
                <a:sym typeface="Wingdings" pitchFamily="2" charset="2"/>
              </a:rPr>
              <a:t>, no way to “get stuck”</a:t>
            </a:r>
            <a:r>
              <a:rPr lang="en-US" sz="1800" b="0" dirty="0">
                <a:latin typeface="Arial" charset="0"/>
                <a:ea typeface="ＭＳ Ｐゴシック" charset="0"/>
              </a:rPr>
              <a:t>.</a:t>
            </a:r>
          </a:p>
        </p:txBody>
      </p:sp>
      <p:grpSp>
        <p:nvGrpSpPr>
          <p:cNvPr id="124931" name="Group 6"/>
          <p:cNvGrpSpPr>
            <a:grpSpLocks/>
          </p:cNvGrpSpPr>
          <p:nvPr/>
        </p:nvGrpSpPr>
        <p:grpSpPr bwMode="auto">
          <a:xfrm>
            <a:off x="5486400" y="1905000"/>
            <a:ext cx="1752600" cy="3886200"/>
            <a:chOff x="5285232" y="1905000"/>
            <a:chExt cx="1420368" cy="3886200"/>
          </a:xfrm>
        </p:grpSpPr>
        <p:sp>
          <p:nvSpPr>
            <p:cNvPr id="124949" name="Rounded Rectangle 2"/>
            <p:cNvSpPr>
              <a:spLocks noChangeArrowheads="1"/>
            </p:cNvSpPr>
            <p:nvPr/>
          </p:nvSpPr>
          <p:spPr bwMode="auto">
            <a:xfrm>
              <a:off x="5462016" y="1905000"/>
              <a:ext cx="1066800" cy="3886200"/>
            </a:xfrm>
            <a:prstGeom prst="roundRect">
              <a:avLst>
                <a:gd name="adj" fmla="val 16667"/>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grpSp>
          <p:nvGrpSpPr>
            <p:cNvPr id="124950" name="Group 5"/>
            <p:cNvGrpSpPr>
              <a:grpSpLocks/>
            </p:cNvGrpSpPr>
            <p:nvPr/>
          </p:nvGrpSpPr>
          <p:grpSpPr bwMode="auto">
            <a:xfrm>
              <a:off x="5285232" y="2438400"/>
              <a:ext cx="1420368" cy="2895600"/>
              <a:chOff x="5285232" y="2438400"/>
              <a:chExt cx="1420368" cy="2895600"/>
            </a:xfrm>
          </p:grpSpPr>
          <p:sp>
            <p:nvSpPr>
              <p:cNvPr id="124951" name="Isosceles Triangle 3"/>
              <p:cNvSpPr>
                <a:spLocks noChangeArrowheads="1"/>
              </p:cNvSpPr>
              <p:nvPr/>
            </p:nvSpPr>
            <p:spPr bwMode="auto">
              <a:xfrm>
                <a:off x="6352032" y="2438400"/>
                <a:ext cx="353568" cy="304800"/>
              </a:xfrm>
              <a:prstGeom prst="triangle">
                <a:avLst>
                  <a:gd name="adj" fmla="val 50000"/>
                </a:avLst>
              </a:prstGeom>
              <a:solidFill>
                <a:schemeClr val="tx1"/>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sp>
            <p:nvSpPr>
              <p:cNvPr id="124952" name="Isosceles Triangle 4"/>
              <p:cNvSpPr>
                <a:spLocks noChangeArrowheads="1"/>
              </p:cNvSpPr>
              <p:nvPr/>
            </p:nvSpPr>
            <p:spPr bwMode="auto">
              <a:xfrm flipV="1">
                <a:off x="5285232" y="5029200"/>
                <a:ext cx="353568" cy="304800"/>
              </a:xfrm>
              <a:prstGeom prst="triangle">
                <a:avLst>
                  <a:gd name="adj" fmla="val 50000"/>
                </a:avLst>
              </a:prstGeom>
              <a:solidFill>
                <a:schemeClr val="tx1"/>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grpSp>
      </p:grpSp>
      <p:grpSp>
        <p:nvGrpSpPr>
          <p:cNvPr id="124932" name="Group 12"/>
          <p:cNvGrpSpPr>
            <a:grpSpLocks/>
          </p:cNvGrpSpPr>
          <p:nvPr/>
        </p:nvGrpSpPr>
        <p:grpSpPr bwMode="auto">
          <a:xfrm>
            <a:off x="7543800" y="1905000"/>
            <a:ext cx="1222375" cy="1022350"/>
            <a:chOff x="7543800" y="2286000"/>
            <a:chExt cx="1222375" cy="1022350"/>
          </a:xfrm>
        </p:grpSpPr>
        <p:sp>
          <p:nvSpPr>
            <p:cNvPr id="124947" name="Freeform 56"/>
            <p:cNvSpPr>
              <a:spLocks/>
            </p:cNvSpPr>
            <p:nvPr/>
          </p:nvSpPr>
          <p:spPr bwMode="auto">
            <a:xfrm>
              <a:off x="7696200" y="2286000"/>
              <a:ext cx="1069975" cy="1022350"/>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rgbClr val="04357B"/>
            </a:solidFill>
            <a:ln w="9525" cap="rnd">
              <a:solidFill>
                <a:srgbClr val="000000"/>
              </a:solidFill>
              <a:prstDash val="solid"/>
              <a:round/>
              <a:headEnd/>
              <a:tailEnd/>
            </a:ln>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24948" name="Freeform 19"/>
            <p:cNvSpPr>
              <a:spLocks/>
            </p:cNvSpPr>
            <p:nvPr/>
          </p:nvSpPr>
          <p:spPr bwMode="auto">
            <a:xfrm>
              <a:off x="7543800" y="2667000"/>
              <a:ext cx="300037" cy="190500"/>
            </a:xfrm>
            <a:custGeom>
              <a:avLst/>
              <a:gdLst>
                <a:gd name="T0" fmla="*/ 2147483647 w 302"/>
                <a:gd name="T1" fmla="*/ 0 h 169"/>
                <a:gd name="T2" fmla="*/ 0 w 302"/>
                <a:gd name="T3" fmla="*/ 0 h 169"/>
                <a:gd name="T4" fmla="*/ 2147483647 w 302"/>
                <a:gd name="T5" fmla="*/ 2147483647 h 169"/>
                <a:gd name="T6" fmla="*/ 0 w 302"/>
                <a:gd name="T7" fmla="*/ 2147483647 h 169"/>
                <a:gd name="T8" fmla="*/ 2147483647 w 302"/>
                <a:gd name="T9" fmla="*/ 2147483647 h 169"/>
                <a:gd name="T10" fmla="*/ 2147483647 w 302"/>
                <a:gd name="T11" fmla="*/ 2147483647 h 169"/>
                <a:gd name="T12" fmla="*/ 2147483647 w 302"/>
                <a:gd name="T13" fmla="*/ 0 h 1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2" h="169">
                  <a:moveTo>
                    <a:pt x="226" y="0"/>
                  </a:moveTo>
                  <a:lnTo>
                    <a:pt x="0" y="0"/>
                  </a:lnTo>
                  <a:lnTo>
                    <a:pt x="76" y="85"/>
                  </a:lnTo>
                  <a:lnTo>
                    <a:pt x="0" y="169"/>
                  </a:lnTo>
                  <a:lnTo>
                    <a:pt x="226" y="169"/>
                  </a:lnTo>
                  <a:lnTo>
                    <a:pt x="302" y="85"/>
                  </a:lnTo>
                  <a:lnTo>
                    <a:pt x="226" y="0"/>
                  </a:lnTo>
                  <a:close/>
                </a:path>
              </a:pathLst>
            </a:custGeom>
            <a:solidFill>
              <a:srgbClr val="99C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grpSp>
      <p:grpSp>
        <p:nvGrpSpPr>
          <p:cNvPr id="124933" name="Group 13"/>
          <p:cNvGrpSpPr>
            <a:grpSpLocks/>
          </p:cNvGrpSpPr>
          <p:nvPr/>
        </p:nvGrpSpPr>
        <p:grpSpPr bwMode="auto">
          <a:xfrm>
            <a:off x="7543800" y="3352800"/>
            <a:ext cx="1222375" cy="1022350"/>
            <a:chOff x="7543800" y="2286000"/>
            <a:chExt cx="1222375" cy="1022350"/>
          </a:xfrm>
        </p:grpSpPr>
        <p:sp>
          <p:nvSpPr>
            <p:cNvPr id="124945" name="Freeform 56"/>
            <p:cNvSpPr>
              <a:spLocks/>
            </p:cNvSpPr>
            <p:nvPr/>
          </p:nvSpPr>
          <p:spPr bwMode="auto">
            <a:xfrm>
              <a:off x="7696200" y="2286000"/>
              <a:ext cx="1069975" cy="1022350"/>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rgbClr val="04357B"/>
            </a:solidFill>
            <a:ln w="9525" cap="rnd">
              <a:solidFill>
                <a:srgbClr val="000000"/>
              </a:solidFill>
              <a:prstDash val="solid"/>
              <a:round/>
              <a:headEnd/>
              <a:tailEnd/>
            </a:ln>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24946" name="Freeform 19"/>
            <p:cNvSpPr>
              <a:spLocks/>
            </p:cNvSpPr>
            <p:nvPr/>
          </p:nvSpPr>
          <p:spPr bwMode="auto">
            <a:xfrm>
              <a:off x="7543800" y="2667000"/>
              <a:ext cx="300037" cy="190500"/>
            </a:xfrm>
            <a:custGeom>
              <a:avLst/>
              <a:gdLst>
                <a:gd name="T0" fmla="*/ 2147483647 w 302"/>
                <a:gd name="T1" fmla="*/ 0 h 169"/>
                <a:gd name="T2" fmla="*/ 0 w 302"/>
                <a:gd name="T3" fmla="*/ 0 h 169"/>
                <a:gd name="T4" fmla="*/ 2147483647 w 302"/>
                <a:gd name="T5" fmla="*/ 2147483647 h 169"/>
                <a:gd name="T6" fmla="*/ 0 w 302"/>
                <a:gd name="T7" fmla="*/ 2147483647 h 169"/>
                <a:gd name="T8" fmla="*/ 2147483647 w 302"/>
                <a:gd name="T9" fmla="*/ 2147483647 h 169"/>
                <a:gd name="T10" fmla="*/ 2147483647 w 302"/>
                <a:gd name="T11" fmla="*/ 2147483647 h 169"/>
                <a:gd name="T12" fmla="*/ 2147483647 w 302"/>
                <a:gd name="T13" fmla="*/ 0 h 1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2" h="169">
                  <a:moveTo>
                    <a:pt x="226" y="0"/>
                  </a:moveTo>
                  <a:lnTo>
                    <a:pt x="0" y="0"/>
                  </a:lnTo>
                  <a:lnTo>
                    <a:pt x="76" y="85"/>
                  </a:lnTo>
                  <a:lnTo>
                    <a:pt x="0" y="169"/>
                  </a:lnTo>
                  <a:lnTo>
                    <a:pt x="226" y="169"/>
                  </a:lnTo>
                  <a:lnTo>
                    <a:pt x="302" y="85"/>
                  </a:lnTo>
                  <a:lnTo>
                    <a:pt x="226" y="0"/>
                  </a:lnTo>
                  <a:close/>
                </a:path>
              </a:pathLst>
            </a:custGeom>
            <a:solidFill>
              <a:srgbClr val="66006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grpSp>
      <p:grpSp>
        <p:nvGrpSpPr>
          <p:cNvPr id="124934" name="Group 16"/>
          <p:cNvGrpSpPr>
            <a:grpSpLocks/>
          </p:cNvGrpSpPr>
          <p:nvPr/>
        </p:nvGrpSpPr>
        <p:grpSpPr bwMode="auto">
          <a:xfrm>
            <a:off x="7543800" y="4768850"/>
            <a:ext cx="1222375" cy="1022350"/>
            <a:chOff x="7543800" y="2286000"/>
            <a:chExt cx="1222375" cy="1022350"/>
          </a:xfrm>
        </p:grpSpPr>
        <p:sp>
          <p:nvSpPr>
            <p:cNvPr id="124943" name="Freeform 56"/>
            <p:cNvSpPr>
              <a:spLocks/>
            </p:cNvSpPr>
            <p:nvPr/>
          </p:nvSpPr>
          <p:spPr bwMode="auto">
            <a:xfrm>
              <a:off x="7696200" y="2286000"/>
              <a:ext cx="1069975" cy="1022350"/>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rgbClr val="04357B"/>
            </a:solidFill>
            <a:ln w="9525" cap="rnd">
              <a:solidFill>
                <a:srgbClr val="000000"/>
              </a:solidFill>
              <a:prstDash val="solid"/>
              <a:round/>
              <a:headEnd/>
              <a:tailEnd/>
            </a:ln>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124944" name="Freeform 19"/>
            <p:cNvSpPr>
              <a:spLocks/>
            </p:cNvSpPr>
            <p:nvPr/>
          </p:nvSpPr>
          <p:spPr bwMode="auto">
            <a:xfrm>
              <a:off x="7543800" y="2667000"/>
              <a:ext cx="300037" cy="190500"/>
            </a:xfrm>
            <a:custGeom>
              <a:avLst/>
              <a:gdLst>
                <a:gd name="T0" fmla="*/ 2147483647 w 302"/>
                <a:gd name="T1" fmla="*/ 0 h 169"/>
                <a:gd name="T2" fmla="*/ 0 w 302"/>
                <a:gd name="T3" fmla="*/ 0 h 169"/>
                <a:gd name="T4" fmla="*/ 2147483647 w 302"/>
                <a:gd name="T5" fmla="*/ 2147483647 h 169"/>
                <a:gd name="T6" fmla="*/ 0 w 302"/>
                <a:gd name="T7" fmla="*/ 2147483647 h 169"/>
                <a:gd name="T8" fmla="*/ 2147483647 w 302"/>
                <a:gd name="T9" fmla="*/ 2147483647 h 169"/>
                <a:gd name="T10" fmla="*/ 2147483647 w 302"/>
                <a:gd name="T11" fmla="*/ 2147483647 h 169"/>
                <a:gd name="T12" fmla="*/ 2147483647 w 302"/>
                <a:gd name="T13" fmla="*/ 0 h 1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2" h="169">
                  <a:moveTo>
                    <a:pt x="226" y="0"/>
                  </a:moveTo>
                  <a:lnTo>
                    <a:pt x="0" y="0"/>
                  </a:lnTo>
                  <a:lnTo>
                    <a:pt x="76" y="85"/>
                  </a:lnTo>
                  <a:lnTo>
                    <a:pt x="0" y="169"/>
                  </a:lnTo>
                  <a:lnTo>
                    <a:pt x="226" y="169"/>
                  </a:lnTo>
                  <a:lnTo>
                    <a:pt x="302" y="85"/>
                  </a:lnTo>
                  <a:lnTo>
                    <a:pt x="226" y="0"/>
                  </a:lnTo>
                  <a:close/>
                </a:path>
              </a:pathLst>
            </a:custGeom>
            <a:solidFill>
              <a:srgbClr val="63646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grpSp>
      <p:sp>
        <p:nvSpPr>
          <p:cNvPr id="124935" name="Text Box 93"/>
          <p:cNvSpPr txBox="1">
            <a:spLocks noChangeArrowheads="1"/>
          </p:cNvSpPr>
          <p:nvPr/>
        </p:nvSpPr>
        <p:spPr bwMode="auto">
          <a:xfrm>
            <a:off x="5943600" y="3810000"/>
            <a:ext cx="1219200" cy="433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0000"/>
                </a:solidFill>
                <a:effectLst/>
                <a:uLnTx/>
                <a:uFillTx/>
                <a:latin typeface="Arial" charset="0"/>
                <a:ea typeface="ＭＳ Ｐゴシック" charset="0"/>
              </a:rPr>
              <a:t>events</a:t>
            </a:r>
          </a:p>
        </p:txBody>
      </p:sp>
      <p:cxnSp>
        <p:nvCxnSpPr>
          <p:cNvPr id="124936" name="Straight Connector 54"/>
          <p:cNvCxnSpPr>
            <a:cxnSpLocks noChangeShapeType="1"/>
            <a:stCxn id="124949" idx="3"/>
          </p:cNvCxnSpPr>
          <p:nvPr/>
        </p:nvCxnSpPr>
        <p:spPr bwMode="auto">
          <a:xfrm flipV="1">
            <a:off x="7021513" y="2514600"/>
            <a:ext cx="598487" cy="133350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24937" name="Straight Connector 65"/>
          <p:cNvCxnSpPr>
            <a:cxnSpLocks noChangeShapeType="1"/>
          </p:cNvCxnSpPr>
          <p:nvPr/>
        </p:nvCxnSpPr>
        <p:spPr bwMode="auto">
          <a:xfrm>
            <a:off x="7010400" y="3810000"/>
            <a:ext cx="457200" cy="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24938" name="Straight Connector 66"/>
          <p:cNvCxnSpPr>
            <a:cxnSpLocks noChangeShapeType="1"/>
          </p:cNvCxnSpPr>
          <p:nvPr/>
        </p:nvCxnSpPr>
        <p:spPr bwMode="auto">
          <a:xfrm>
            <a:off x="7010400" y="3810000"/>
            <a:ext cx="557213" cy="133350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24939" name="Rectangle 68"/>
          <p:cNvSpPr>
            <a:spLocks noChangeArrowheads="1"/>
          </p:cNvSpPr>
          <p:nvPr/>
        </p:nvSpPr>
        <p:spPr bwMode="auto">
          <a:xfrm>
            <a:off x="6705600" y="3657600"/>
            <a:ext cx="228600" cy="228600"/>
          </a:xfrm>
          <a:prstGeom prst="rect">
            <a:avLst/>
          </a:prstGeom>
          <a:solidFill>
            <a:srgbClr val="99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cs typeface="ＭＳ Ｐゴシック" charset="0"/>
            </a:endParaRPr>
          </a:p>
        </p:txBody>
      </p:sp>
      <p:sp>
        <p:nvSpPr>
          <p:cNvPr id="124940" name="Rectangle 69"/>
          <p:cNvSpPr>
            <a:spLocks noChangeArrowheads="1"/>
          </p:cNvSpPr>
          <p:nvPr/>
        </p:nvSpPr>
        <p:spPr bwMode="auto">
          <a:xfrm>
            <a:off x="6400800" y="3657600"/>
            <a:ext cx="228600" cy="228600"/>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cs typeface="ＭＳ Ｐゴシック" charset="0"/>
            </a:endParaRPr>
          </a:p>
        </p:txBody>
      </p:sp>
      <p:sp>
        <p:nvSpPr>
          <p:cNvPr id="124941" name="Rectangle 70"/>
          <p:cNvSpPr>
            <a:spLocks noChangeArrowheads="1"/>
          </p:cNvSpPr>
          <p:nvPr/>
        </p:nvSpPr>
        <p:spPr bwMode="auto">
          <a:xfrm>
            <a:off x="6096000" y="3657600"/>
            <a:ext cx="228600" cy="228600"/>
          </a:xfrm>
          <a:prstGeom prst="rect">
            <a:avLst/>
          </a:prstGeom>
          <a:solidFill>
            <a:srgbClr val="63646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cs typeface="ＭＳ Ｐゴシック" charset="0"/>
            </a:endParaRPr>
          </a:p>
        </p:txBody>
      </p:sp>
      <p:grpSp>
        <p:nvGrpSpPr>
          <p:cNvPr id="27" name="Group 77"/>
          <p:cNvGrpSpPr>
            <a:grpSpLocks/>
          </p:cNvGrpSpPr>
          <p:nvPr/>
        </p:nvGrpSpPr>
        <p:grpSpPr bwMode="auto">
          <a:xfrm>
            <a:off x="6019800" y="1524000"/>
            <a:ext cx="685800" cy="661988"/>
            <a:chOff x="6858000" y="1905000"/>
            <a:chExt cx="673100" cy="658813"/>
          </a:xfrm>
        </p:grpSpPr>
        <p:sp>
          <p:nvSpPr>
            <p:cNvPr id="28" name="Oval 20"/>
            <p:cNvSpPr>
              <a:spLocks noChangeArrowheads="1"/>
            </p:cNvSpPr>
            <p:nvPr/>
          </p:nvSpPr>
          <p:spPr bwMode="auto">
            <a:xfrm>
              <a:off x="6858000" y="1905000"/>
              <a:ext cx="673100" cy="658813"/>
            </a:xfrm>
            <a:prstGeom prst="ellipse">
              <a:avLst/>
            </a:prstGeom>
            <a:solidFill>
              <a:srgbClr val="008000"/>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29" name="AutoShape 21"/>
            <p:cNvSpPr>
              <a:spLocks noChangeArrowheads="1"/>
            </p:cNvSpPr>
            <p:nvPr/>
          </p:nvSpPr>
          <p:spPr bwMode="auto">
            <a:xfrm flipH="1">
              <a:off x="7091363" y="2051050"/>
              <a:ext cx="230187" cy="384175"/>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30" name="AutoShape 22"/>
            <p:cNvSpPr>
              <a:spLocks noChangeArrowheads="1"/>
            </p:cNvSpPr>
            <p:nvPr/>
          </p:nvSpPr>
          <p:spPr bwMode="auto">
            <a:xfrm rot="-8460389">
              <a:off x="6888163" y="1992313"/>
              <a:ext cx="79375" cy="87312"/>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grpSp>
      <p:sp>
        <p:nvSpPr>
          <p:cNvPr id="31" name="Text Box 93">
            <a:extLst>
              <a:ext uri="{FF2B5EF4-FFF2-40B4-BE49-F238E27FC236}">
                <a16:creationId xmlns:a16="http://schemas.microsoft.com/office/drawing/2014/main" id="{4EEFE617-5F83-7F4B-BFD7-AE82F887D4A6}"/>
              </a:ext>
            </a:extLst>
          </p:cNvPr>
          <p:cNvSpPr txBox="1">
            <a:spLocks noChangeArrowheads="1"/>
          </p:cNvSpPr>
          <p:nvPr/>
        </p:nvSpPr>
        <p:spPr bwMode="auto">
          <a:xfrm>
            <a:off x="5582929" y="5778186"/>
            <a:ext cx="1775604" cy="433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200" b="1" dirty="0">
                <a:solidFill>
                  <a:srgbClr val="000000"/>
                </a:solidFill>
              </a:rPr>
              <a:t>e</a:t>
            </a:r>
            <a:r>
              <a:rPr kumimoji="0" lang="en-US" sz="2200" b="1" i="0" u="none" strike="noStrike" kern="1200" cap="none" spc="0" normalizeH="0" baseline="0" noProof="0" dirty="0">
                <a:ln>
                  <a:noFill/>
                </a:ln>
                <a:solidFill>
                  <a:srgbClr val="000000"/>
                </a:solidFill>
                <a:effectLst/>
                <a:uLnTx/>
                <a:uFillTx/>
                <a:latin typeface="Arial" charset="0"/>
                <a:ea typeface="ＭＳ Ｐゴシック" charset="0"/>
              </a:rPr>
              <a:t>vent loop</a:t>
            </a:r>
          </a:p>
        </p:txBody>
      </p:sp>
      <p:sp>
        <p:nvSpPr>
          <p:cNvPr id="32" name="Text Box 93">
            <a:extLst>
              <a:ext uri="{FF2B5EF4-FFF2-40B4-BE49-F238E27FC236}">
                <a16:creationId xmlns:a16="http://schemas.microsoft.com/office/drawing/2014/main" id="{DD7C3FDB-F4E7-A54B-82FC-1069E3513010}"/>
              </a:ext>
            </a:extLst>
          </p:cNvPr>
          <p:cNvSpPr txBox="1">
            <a:spLocks noChangeArrowheads="1"/>
          </p:cNvSpPr>
          <p:nvPr/>
        </p:nvSpPr>
        <p:spPr bwMode="auto">
          <a:xfrm>
            <a:off x="7543800" y="5778500"/>
            <a:ext cx="1775604" cy="433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200" b="1" dirty="0">
                <a:solidFill>
                  <a:srgbClr val="000000"/>
                </a:solidFill>
              </a:rPr>
              <a:t>handlers</a:t>
            </a:r>
            <a:endParaRPr kumimoji="0" lang="en-US" sz="2200" b="1" i="0" u="none" strike="noStrike" kern="120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507209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7"/>
          <p:cNvSpPr>
            <a:spLocks noGrp="1"/>
          </p:cNvSpPr>
          <p:nvPr>
            <p:ph type="title"/>
          </p:nvPr>
        </p:nvSpPr>
        <p:spPr/>
        <p:txBody>
          <a:bodyPr/>
          <a:lstStyle/>
          <a:p>
            <a:r>
              <a:rPr lang="en-US" sz="3600" dirty="0">
                <a:latin typeface="Arial" charset="0"/>
                <a:ea typeface="ＭＳ Ｐゴシック" charset="0"/>
              </a:rPr>
              <a:t>Event-driven example: UI thread</a:t>
            </a:r>
          </a:p>
        </p:txBody>
      </p:sp>
      <p:sp>
        <p:nvSpPr>
          <p:cNvPr id="124930" name="Content Placeholder 8"/>
          <p:cNvSpPr>
            <a:spLocks noGrp="1"/>
          </p:cNvSpPr>
          <p:nvPr>
            <p:ph idx="1"/>
          </p:nvPr>
        </p:nvSpPr>
        <p:spPr>
          <a:xfrm>
            <a:off x="406400" y="1689100"/>
            <a:ext cx="4866335" cy="4648200"/>
          </a:xfrm>
        </p:spPr>
        <p:txBody>
          <a:bodyPr/>
          <a:lstStyle/>
          <a:p>
            <a:pPr marL="0" indent="0">
              <a:buNone/>
            </a:pPr>
            <a:r>
              <a:rPr lang="en-US" sz="2000" b="0" u="sng" dirty="0">
                <a:latin typeface="Arial" charset="0"/>
                <a:ea typeface="ＭＳ Ｐゴシック" charset="0"/>
              </a:rPr>
              <a:t>In GUI apps, e.g.: Android, Windows</a:t>
            </a:r>
            <a:r>
              <a:rPr lang="en-US" sz="2000" b="0" dirty="0">
                <a:latin typeface="Arial" charset="0"/>
                <a:ea typeface="ＭＳ Ｐゴシック" charset="0"/>
              </a:rPr>
              <a:t>:</a:t>
            </a:r>
          </a:p>
          <a:p>
            <a:r>
              <a:rPr lang="en-US" sz="2000" b="0" dirty="0">
                <a:latin typeface="Arial" charset="0"/>
                <a:ea typeface="ＭＳ Ｐゴシック" charset="0"/>
              </a:rPr>
              <a:t>App’s </a:t>
            </a:r>
            <a:r>
              <a:rPr lang="en-US" sz="2000" dirty="0">
                <a:latin typeface="Arial" charset="0"/>
                <a:ea typeface="ＭＳ Ｐゴシック" charset="0"/>
              </a:rPr>
              <a:t>main thread </a:t>
            </a:r>
            <a:r>
              <a:rPr lang="en-US" sz="2000" b="0" dirty="0">
                <a:latin typeface="Arial" charset="0"/>
                <a:ea typeface="ＭＳ Ｐゴシック" charset="0"/>
              </a:rPr>
              <a:t>is event-driven, e.g., by User Interface (UI) events.</a:t>
            </a:r>
          </a:p>
          <a:p>
            <a:r>
              <a:rPr lang="en-US" sz="2000" b="0" dirty="0">
                <a:latin typeface="Arial" charset="0"/>
                <a:ea typeface="ＭＳ Ｐゴシック" charset="0"/>
              </a:rPr>
              <a:t>Also called the “</a:t>
            </a:r>
            <a:r>
              <a:rPr lang="en-US" sz="2000" dirty="0">
                <a:latin typeface="Arial" charset="0"/>
                <a:ea typeface="ＭＳ Ｐゴシック" charset="0"/>
              </a:rPr>
              <a:t>UI thread</a:t>
            </a:r>
            <a:r>
              <a:rPr lang="en-US" sz="2000" b="0" dirty="0">
                <a:latin typeface="Arial" charset="0"/>
                <a:ea typeface="ＭＳ Ｐゴシック" charset="0"/>
              </a:rPr>
              <a:t>”.</a:t>
            </a:r>
          </a:p>
          <a:p>
            <a:r>
              <a:rPr lang="en-US" sz="2000" b="0" dirty="0">
                <a:latin typeface="Arial" charset="0"/>
                <a:ea typeface="ＭＳ Ｐゴシック" charset="0"/>
              </a:rPr>
              <a:t>UI toolkit code defines a handler for each kind of UI event (e.g., a click).</a:t>
            </a:r>
          </a:p>
          <a:p>
            <a:r>
              <a:rPr lang="en-US" sz="2000" b="0" dirty="0">
                <a:latin typeface="Arial" charset="0"/>
                <a:ea typeface="ＭＳ Ｐゴシック" charset="0"/>
              </a:rPr>
              <a:t>UI handlers called only by UI thread: no need for locks.  (</a:t>
            </a:r>
            <a:r>
              <a:rPr lang="en-US" sz="2000" dirty="0">
                <a:latin typeface="Arial" charset="0"/>
                <a:ea typeface="ＭＳ Ｐゴシック" charset="0"/>
              </a:rPr>
              <a:t>N</a:t>
            </a:r>
            <a:r>
              <a:rPr lang="en-US" sz="2000" b="0" dirty="0">
                <a:latin typeface="Arial" charset="0"/>
                <a:ea typeface="ＭＳ Ｐゴシック" charset="0"/>
              </a:rPr>
              <a:t>ot thread-safe!)</a:t>
            </a:r>
          </a:p>
          <a:p>
            <a:r>
              <a:rPr lang="en-US" sz="2000" b="0" dirty="0">
                <a:latin typeface="Arial" charset="0"/>
                <a:ea typeface="ＭＳ Ｐゴシック" charset="0"/>
              </a:rPr>
              <a:t>UI handlers should not block, or app becomes unresponsive.</a:t>
            </a:r>
          </a:p>
          <a:p>
            <a:r>
              <a:rPr lang="en-US" sz="2000" dirty="0">
                <a:latin typeface="Arial" charset="0"/>
                <a:ea typeface="ＭＳ Ｐゴシック" charset="0"/>
              </a:rPr>
              <a:t>What if some task needs to block?</a:t>
            </a:r>
            <a:endParaRPr lang="en-US" sz="2000" b="0" dirty="0">
              <a:latin typeface="Arial" charset="0"/>
              <a:ea typeface="ＭＳ Ｐゴシック" charset="0"/>
            </a:endParaRPr>
          </a:p>
        </p:txBody>
      </p:sp>
      <p:grpSp>
        <p:nvGrpSpPr>
          <p:cNvPr id="124931" name="Group 6"/>
          <p:cNvGrpSpPr>
            <a:grpSpLocks/>
          </p:cNvGrpSpPr>
          <p:nvPr/>
        </p:nvGrpSpPr>
        <p:grpSpPr bwMode="auto">
          <a:xfrm>
            <a:off x="5486400" y="1905000"/>
            <a:ext cx="1752600" cy="3886200"/>
            <a:chOff x="5285232" y="1905000"/>
            <a:chExt cx="1420368" cy="3886200"/>
          </a:xfrm>
        </p:grpSpPr>
        <p:sp>
          <p:nvSpPr>
            <p:cNvPr id="124949" name="Rounded Rectangle 2"/>
            <p:cNvSpPr>
              <a:spLocks noChangeArrowheads="1"/>
            </p:cNvSpPr>
            <p:nvPr/>
          </p:nvSpPr>
          <p:spPr bwMode="auto">
            <a:xfrm>
              <a:off x="5462016" y="1905000"/>
              <a:ext cx="1066800" cy="3886200"/>
            </a:xfrm>
            <a:prstGeom prst="roundRect">
              <a:avLst>
                <a:gd name="adj" fmla="val 16667"/>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grpSp>
          <p:nvGrpSpPr>
            <p:cNvPr id="124950" name="Group 5"/>
            <p:cNvGrpSpPr>
              <a:grpSpLocks/>
            </p:cNvGrpSpPr>
            <p:nvPr/>
          </p:nvGrpSpPr>
          <p:grpSpPr bwMode="auto">
            <a:xfrm>
              <a:off x="5285232" y="2438400"/>
              <a:ext cx="1420368" cy="2895600"/>
              <a:chOff x="5285232" y="2438400"/>
              <a:chExt cx="1420368" cy="2895600"/>
            </a:xfrm>
          </p:grpSpPr>
          <p:sp>
            <p:nvSpPr>
              <p:cNvPr id="124951" name="Isosceles Triangle 3"/>
              <p:cNvSpPr>
                <a:spLocks noChangeArrowheads="1"/>
              </p:cNvSpPr>
              <p:nvPr/>
            </p:nvSpPr>
            <p:spPr bwMode="auto">
              <a:xfrm>
                <a:off x="6352032" y="2438400"/>
                <a:ext cx="353568" cy="304800"/>
              </a:xfrm>
              <a:prstGeom prst="triangle">
                <a:avLst>
                  <a:gd name="adj" fmla="val 50000"/>
                </a:avLst>
              </a:prstGeom>
              <a:solidFill>
                <a:schemeClr val="tx1"/>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sp>
            <p:nvSpPr>
              <p:cNvPr id="124952" name="Isosceles Triangle 4"/>
              <p:cNvSpPr>
                <a:spLocks noChangeArrowheads="1"/>
              </p:cNvSpPr>
              <p:nvPr/>
            </p:nvSpPr>
            <p:spPr bwMode="auto">
              <a:xfrm flipV="1">
                <a:off x="5285232" y="5029200"/>
                <a:ext cx="353568" cy="304800"/>
              </a:xfrm>
              <a:prstGeom prst="triangle">
                <a:avLst>
                  <a:gd name="adj" fmla="val 50000"/>
                </a:avLst>
              </a:prstGeom>
              <a:solidFill>
                <a:schemeClr val="tx1"/>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grpSp>
      </p:grpSp>
      <p:grpSp>
        <p:nvGrpSpPr>
          <p:cNvPr id="124932" name="Group 12"/>
          <p:cNvGrpSpPr>
            <a:grpSpLocks/>
          </p:cNvGrpSpPr>
          <p:nvPr/>
        </p:nvGrpSpPr>
        <p:grpSpPr bwMode="auto">
          <a:xfrm>
            <a:off x="7543800" y="1905000"/>
            <a:ext cx="1222375" cy="1022350"/>
            <a:chOff x="7543800" y="2286000"/>
            <a:chExt cx="1222375" cy="1022350"/>
          </a:xfrm>
        </p:grpSpPr>
        <p:sp>
          <p:nvSpPr>
            <p:cNvPr id="124947" name="Freeform 56"/>
            <p:cNvSpPr>
              <a:spLocks/>
            </p:cNvSpPr>
            <p:nvPr/>
          </p:nvSpPr>
          <p:spPr bwMode="auto">
            <a:xfrm>
              <a:off x="7696200" y="2286000"/>
              <a:ext cx="1069975" cy="1022350"/>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rgbClr val="04357B"/>
            </a:solidFill>
            <a:ln w="9525" cap="rnd">
              <a:solidFill>
                <a:srgbClr val="000000"/>
              </a:solidFill>
              <a:prstDash val="solid"/>
              <a:round/>
              <a:headEnd/>
              <a:tailEnd/>
            </a:ln>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24948" name="Freeform 19"/>
            <p:cNvSpPr>
              <a:spLocks/>
            </p:cNvSpPr>
            <p:nvPr/>
          </p:nvSpPr>
          <p:spPr bwMode="auto">
            <a:xfrm>
              <a:off x="7543800" y="2667000"/>
              <a:ext cx="300037" cy="190500"/>
            </a:xfrm>
            <a:custGeom>
              <a:avLst/>
              <a:gdLst>
                <a:gd name="T0" fmla="*/ 2147483647 w 302"/>
                <a:gd name="T1" fmla="*/ 0 h 169"/>
                <a:gd name="T2" fmla="*/ 0 w 302"/>
                <a:gd name="T3" fmla="*/ 0 h 169"/>
                <a:gd name="T4" fmla="*/ 2147483647 w 302"/>
                <a:gd name="T5" fmla="*/ 2147483647 h 169"/>
                <a:gd name="T6" fmla="*/ 0 w 302"/>
                <a:gd name="T7" fmla="*/ 2147483647 h 169"/>
                <a:gd name="T8" fmla="*/ 2147483647 w 302"/>
                <a:gd name="T9" fmla="*/ 2147483647 h 169"/>
                <a:gd name="T10" fmla="*/ 2147483647 w 302"/>
                <a:gd name="T11" fmla="*/ 2147483647 h 169"/>
                <a:gd name="T12" fmla="*/ 2147483647 w 302"/>
                <a:gd name="T13" fmla="*/ 0 h 1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2" h="169">
                  <a:moveTo>
                    <a:pt x="226" y="0"/>
                  </a:moveTo>
                  <a:lnTo>
                    <a:pt x="0" y="0"/>
                  </a:lnTo>
                  <a:lnTo>
                    <a:pt x="76" y="85"/>
                  </a:lnTo>
                  <a:lnTo>
                    <a:pt x="0" y="169"/>
                  </a:lnTo>
                  <a:lnTo>
                    <a:pt x="226" y="169"/>
                  </a:lnTo>
                  <a:lnTo>
                    <a:pt x="302" y="85"/>
                  </a:lnTo>
                  <a:lnTo>
                    <a:pt x="226" y="0"/>
                  </a:lnTo>
                  <a:close/>
                </a:path>
              </a:pathLst>
            </a:custGeom>
            <a:solidFill>
              <a:srgbClr val="99CC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nvGrpSpPr>
          <p:cNvPr id="124933" name="Group 13"/>
          <p:cNvGrpSpPr>
            <a:grpSpLocks/>
          </p:cNvGrpSpPr>
          <p:nvPr/>
        </p:nvGrpSpPr>
        <p:grpSpPr bwMode="auto">
          <a:xfrm>
            <a:off x="7543800" y="3352800"/>
            <a:ext cx="1222375" cy="1022350"/>
            <a:chOff x="7543800" y="2286000"/>
            <a:chExt cx="1222375" cy="1022350"/>
          </a:xfrm>
        </p:grpSpPr>
        <p:sp>
          <p:nvSpPr>
            <p:cNvPr id="124945" name="Freeform 56"/>
            <p:cNvSpPr>
              <a:spLocks/>
            </p:cNvSpPr>
            <p:nvPr/>
          </p:nvSpPr>
          <p:spPr bwMode="auto">
            <a:xfrm>
              <a:off x="7696200" y="2286000"/>
              <a:ext cx="1069975" cy="1022350"/>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rgbClr val="04357B"/>
            </a:solidFill>
            <a:ln w="9525" cap="rnd">
              <a:solidFill>
                <a:srgbClr val="000000"/>
              </a:solidFill>
              <a:prstDash val="solid"/>
              <a:round/>
              <a:headEnd/>
              <a:tailEnd/>
            </a:ln>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24946" name="Freeform 19"/>
            <p:cNvSpPr>
              <a:spLocks/>
            </p:cNvSpPr>
            <p:nvPr/>
          </p:nvSpPr>
          <p:spPr bwMode="auto">
            <a:xfrm>
              <a:off x="7543800" y="2667000"/>
              <a:ext cx="300037" cy="190500"/>
            </a:xfrm>
            <a:custGeom>
              <a:avLst/>
              <a:gdLst>
                <a:gd name="T0" fmla="*/ 2147483647 w 302"/>
                <a:gd name="T1" fmla="*/ 0 h 169"/>
                <a:gd name="T2" fmla="*/ 0 w 302"/>
                <a:gd name="T3" fmla="*/ 0 h 169"/>
                <a:gd name="T4" fmla="*/ 2147483647 w 302"/>
                <a:gd name="T5" fmla="*/ 2147483647 h 169"/>
                <a:gd name="T6" fmla="*/ 0 w 302"/>
                <a:gd name="T7" fmla="*/ 2147483647 h 169"/>
                <a:gd name="T8" fmla="*/ 2147483647 w 302"/>
                <a:gd name="T9" fmla="*/ 2147483647 h 169"/>
                <a:gd name="T10" fmla="*/ 2147483647 w 302"/>
                <a:gd name="T11" fmla="*/ 2147483647 h 169"/>
                <a:gd name="T12" fmla="*/ 2147483647 w 302"/>
                <a:gd name="T13" fmla="*/ 0 h 1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2" h="169">
                  <a:moveTo>
                    <a:pt x="226" y="0"/>
                  </a:moveTo>
                  <a:lnTo>
                    <a:pt x="0" y="0"/>
                  </a:lnTo>
                  <a:lnTo>
                    <a:pt x="76" y="85"/>
                  </a:lnTo>
                  <a:lnTo>
                    <a:pt x="0" y="169"/>
                  </a:lnTo>
                  <a:lnTo>
                    <a:pt x="226" y="169"/>
                  </a:lnTo>
                  <a:lnTo>
                    <a:pt x="302" y="85"/>
                  </a:lnTo>
                  <a:lnTo>
                    <a:pt x="226" y="0"/>
                  </a:lnTo>
                  <a:close/>
                </a:path>
              </a:pathLst>
            </a:custGeom>
            <a:solidFill>
              <a:srgbClr val="660066"/>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nvGrpSpPr>
          <p:cNvPr id="124934" name="Group 16"/>
          <p:cNvGrpSpPr>
            <a:grpSpLocks/>
          </p:cNvGrpSpPr>
          <p:nvPr/>
        </p:nvGrpSpPr>
        <p:grpSpPr bwMode="auto">
          <a:xfrm>
            <a:off x="7543800" y="4768850"/>
            <a:ext cx="1222375" cy="1022350"/>
            <a:chOff x="7543800" y="2286000"/>
            <a:chExt cx="1222375" cy="1022350"/>
          </a:xfrm>
        </p:grpSpPr>
        <p:sp>
          <p:nvSpPr>
            <p:cNvPr id="124943" name="Freeform 56"/>
            <p:cNvSpPr>
              <a:spLocks/>
            </p:cNvSpPr>
            <p:nvPr/>
          </p:nvSpPr>
          <p:spPr bwMode="auto">
            <a:xfrm>
              <a:off x="7696200" y="2286000"/>
              <a:ext cx="1069975" cy="1022350"/>
            </a:xfrm>
            <a:custGeom>
              <a:avLst/>
              <a:gdLst>
                <a:gd name="T0" fmla="*/ 2147483647 w 10983"/>
                <a:gd name="T1" fmla="*/ 0 h 10425"/>
                <a:gd name="T2" fmla="*/ 0 w 10983"/>
                <a:gd name="T3" fmla="*/ 2147483647 h 10425"/>
                <a:gd name="T4" fmla="*/ 0 w 10983"/>
                <a:gd name="T5" fmla="*/ 2147483647 h 10425"/>
                <a:gd name="T6" fmla="*/ 2147483647 w 10983"/>
                <a:gd name="T7" fmla="*/ 2147483647 h 10425"/>
                <a:gd name="T8" fmla="*/ 2147483647 w 10983"/>
                <a:gd name="T9" fmla="*/ 2147483647 h 10425"/>
                <a:gd name="T10" fmla="*/ 2147483647 w 10983"/>
                <a:gd name="T11" fmla="*/ 2147483647 h 10425"/>
                <a:gd name="T12" fmla="*/ 2147483647 w 10983"/>
                <a:gd name="T13" fmla="*/ 2147483647 h 10425"/>
                <a:gd name="T14" fmla="*/ 2147483647 w 10983"/>
                <a:gd name="T15" fmla="*/ 0 h 10425"/>
                <a:gd name="T16" fmla="*/ 2147483647 w 10983"/>
                <a:gd name="T17" fmla="*/ 0 h 104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983" h="10425">
                  <a:moveTo>
                    <a:pt x="1737" y="0"/>
                  </a:moveTo>
                  <a:cubicBezTo>
                    <a:pt x="778" y="0"/>
                    <a:pt x="0" y="778"/>
                    <a:pt x="0" y="1737"/>
                  </a:cubicBezTo>
                  <a:lnTo>
                    <a:pt x="0" y="8687"/>
                  </a:lnTo>
                  <a:cubicBezTo>
                    <a:pt x="0" y="9647"/>
                    <a:pt x="778" y="10425"/>
                    <a:pt x="1737" y="10425"/>
                  </a:cubicBezTo>
                  <a:lnTo>
                    <a:pt x="9246" y="10425"/>
                  </a:lnTo>
                  <a:cubicBezTo>
                    <a:pt x="10205" y="10425"/>
                    <a:pt x="10983" y="9647"/>
                    <a:pt x="10983" y="8687"/>
                  </a:cubicBezTo>
                  <a:lnTo>
                    <a:pt x="10983" y="1737"/>
                  </a:lnTo>
                  <a:cubicBezTo>
                    <a:pt x="10983" y="778"/>
                    <a:pt x="10205" y="0"/>
                    <a:pt x="9246" y="0"/>
                  </a:cubicBezTo>
                  <a:lnTo>
                    <a:pt x="1737" y="0"/>
                  </a:lnTo>
                  <a:close/>
                </a:path>
              </a:pathLst>
            </a:custGeom>
            <a:solidFill>
              <a:srgbClr val="04357B"/>
            </a:solidFill>
            <a:ln w="9525" cap="rnd">
              <a:solidFill>
                <a:srgbClr val="000000"/>
              </a:solidFill>
              <a:prstDash val="solid"/>
              <a:round/>
              <a:headEnd/>
              <a:tailEnd/>
            </a:ln>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24944" name="Freeform 19"/>
            <p:cNvSpPr>
              <a:spLocks/>
            </p:cNvSpPr>
            <p:nvPr/>
          </p:nvSpPr>
          <p:spPr bwMode="auto">
            <a:xfrm>
              <a:off x="7543800" y="2667000"/>
              <a:ext cx="300037" cy="190500"/>
            </a:xfrm>
            <a:custGeom>
              <a:avLst/>
              <a:gdLst>
                <a:gd name="T0" fmla="*/ 2147483647 w 302"/>
                <a:gd name="T1" fmla="*/ 0 h 169"/>
                <a:gd name="T2" fmla="*/ 0 w 302"/>
                <a:gd name="T3" fmla="*/ 0 h 169"/>
                <a:gd name="T4" fmla="*/ 2147483647 w 302"/>
                <a:gd name="T5" fmla="*/ 2147483647 h 169"/>
                <a:gd name="T6" fmla="*/ 0 w 302"/>
                <a:gd name="T7" fmla="*/ 2147483647 h 169"/>
                <a:gd name="T8" fmla="*/ 2147483647 w 302"/>
                <a:gd name="T9" fmla="*/ 2147483647 h 169"/>
                <a:gd name="T10" fmla="*/ 2147483647 w 302"/>
                <a:gd name="T11" fmla="*/ 2147483647 h 169"/>
                <a:gd name="T12" fmla="*/ 2147483647 w 302"/>
                <a:gd name="T13" fmla="*/ 0 h 16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2" h="169">
                  <a:moveTo>
                    <a:pt x="226" y="0"/>
                  </a:moveTo>
                  <a:lnTo>
                    <a:pt x="0" y="0"/>
                  </a:lnTo>
                  <a:lnTo>
                    <a:pt x="76" y="85"/>
                  </a:lnTo>
                  <a:lnTo>
                    <a:pt x="0" y="169"/>
                  </a:lnTo>
                  <a:lnTo>
                    <a:pt x="226" y="169"/>
                  </a:lnTo>
                  <a:lnTo>
                    <a:pt x="302" y="85"/>
                  </a:lnTo>
                  <a:lnTo>
                    <a:pt x="226" y="0"/>
                  </a:lnTo>
                  <a:close/>
                </a:path>
              </a:pathLst>
            </a:custGeom>
            <a:solidFill>
              <a:srgbClr val="636464"/>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grpSp>
      <p:sp>
        <p:nvSpPr>
          <p:cNvPr id="124935" name="Text Box 93"/>
          <p:cNvSpPr txBox="1">
            <a:spLocks noChangeArrowheads="1"/>
          </p:cNvSpPr>
          <p:nvPr/>
        </p:nvSpPr>
        <p:spPr bwMode="auto">
          <a:xfrm>
            <a:off x="5943600" y="3898900"/>
            <a:ext cx="1219200" cy="7716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0000"/>
                </a:solidFill>
                <a:effectLst/>
                <a:uLnTx/>
                <a:uFillTx/>
                <a:latin typeface="Arial" charset="0"/>
                <a:ea typeface="ＭＳ Ｐゴシック" charset="0"/>
              </a:rPr>
              <a:t>UI events</a:t>
            </a:r>
          </a:p>
        </p:txBody>
      </p:sp>
      <p:cxnSp>
        <p:nvCxnSpPr>
          <p:cNvPr id="124936" name="Straight Connector 54"/>
          <p:cNvCxnSpPr>
            <a:cxnSpLocks noChangeShapeType="1"/>
            <a:stCxn id="124949" idx="3"/>
          </p:cNvCxnSpPr>
          <p:nvPr/>
        </p:nvCxnSpPr>
        <p:spPr bwMode="auto">
          <a:xfrm flipV="1">
            <a:off x="7021513" y="2514600"/>
            <a:ext cx="598487" cy="133350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24937" name="Straight Connector 65"/>
          <p:cNvCxnSpPr>
            <a:cxnSpLocks noChangeShapeType="1"/>
          </p:cNvCxnSpPr>
          <p:nvPr/>
        </p:nvCxnSpPr>
        <p:spPr bwMode="auto">
          <a:xfrm>
            <a:off x="7010400" y="3810000"/>
            <a:ext cx="457200" cy="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24938" name="Straight Connector 66"/>
          <p:cNvCxnSpPr>
            <a:cxnSpLocks noChangeShapeType="1"/>
          </p:cNvCxnSpPr>
          <p:nvPr/>
        </p:nvCxnSpPr>
        <p:spPr bwMode="auto">
          <a:xfrm>
            <a:off x="7010400" y="3810000"/>
            <a:ext cx="557213" cy="1333500"/>
          </a:xfrm>
          <a:prstGeom prst="line">
            <a:avLst/>
          </a:prstGeom>
          <a:noFill/>
          <a:ln w="2857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124939" name="Rectangle 68"/>
          <p:cNvSpPr>
            <a:spLocks noChangeArrowheads="1"/>
          </p:cNvSpPr>
          <p:nvPr/>
        </p:nvSpPr>
        <p:spPr bwMode="auto">
          <a:xfrm>
            <a:off x="6705600" y="3657600"/>
            <a:ext cx="228600" cy="228600"/>
          </a:xfrm>
          <a:prstGeom prst="rect">
            <a:avLst/>
          </a:prstGeom>
          <a:solidFill>
            <a:srgbClr val="99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24940" name="Rectangle 69"/>
          <p:cNvSpPr>
            <a:spLocks noChangeArrowheads="1"/>
          </p:cNvSpPr>
          <p:nvPr/>
        </p:nvSpPr>
        <p:spPr bwMode="auto">
          <a:xfrm>
            <a:off x="6400800" y="3657600"/>
            <a:ext cx="228600" cy="228600"/>
          </a:xfrm>
          <a:prstGeom prst="rect">
            <a:avLst/>
          </a:prstGeom>
          <a:solidFill>
            <a:srgbClr val="66006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24941" name="Rectangle 70"/>
          <p:cNvSpPr>
            <a:spLocks noChangeArrowheads="1"/>
          </p:cNvSpPr>
          <p:nvPr/>
        </p:nvSpPr>
        <p:spPr bwMode="auto">
          <a:xfrm>
            <a:off x="6096000" y="3657600"/>
            <a:ext cx="228600" cy="228600"/>
          </a:xfrm>
          <a:prstGeom prst="rect">
            <a:avLst/>
          </a:prstGeom>
          <a:solidFill>
            <a:srgbClr val="63646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endParaRPr>
          </a:p>
        </p:txBody>
      </p:sp>
      <p:grpSp>
        <p:nvGrpSpPr>
          <p:cNvPr id="27" name="Group 77"/>
          <p:cNvGrpSpPr>
            <a:grpSpLocks/>
          </p:cNvGrpSpPr>
          <p:nvPr/>
        </p:nvGrpSpPr>
        <p:grpSpPr bwMode="auto">
          <a:xfrm>
            <a:off x="6019800" y="1524000"/>
            <a:ext cx="685800" cy="661988"/>
            <a:chOff x="6858000" y="1905000"/>
            <a:chExt cx="673100" cy="658813"/>
          </a:xfrm>
        </p:grpSpPr>
        <p:sp>
          <p:nvSpPr>
            <p:cNvPr id="28" name="Oval 20"/>
            <p:cNvSpPr>
              <a:spLocks noChangeArrowheads="1"/>
            </p:cNvSpPr>
            <p:nvPr/>
          </p:nvSpPr>
          <p:spPr bwMode="auto">
            <a:xfrm>
              <a:off x="6858000" y="1905000"/>
              <a:ext cx="673100" cy="658813"/>
            </a:xfrm>
            <a:prstGeom prst="ellipse">
              <a:avLst/>
            </a:prstGeom>
            <a:solidFill>
              <a:srgbClr val="008000"/>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29" name="AutoShape 21"/>
            <p:cNvSpPr>
              <a:spLocks noChangeArrowheads="1"/>
            </p:cNvSpPr>
            <p:nvPr/>
          </p:nvSpPr>
          <p:spPr bwMode="auto">
            <a:xfrm flipH="1">
              <a:off x="7091363" y="2051050"/>
              <a:ext cx="230187" cy="384175"/>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30" name="AutoShape 22"/>
            <p:cNvSpPr>
              <a:spLocks noChangeArrowheads="1"/>
            </p:cNvSpPr>
            <p:nvPr/>
          </p:nvSpPr>
          <p:spPr bwMode="auto">
            <a:xfrm rot="-8460389">
              <a:off x="6888163" y="1992313"/>
              <a:ext cx="79375" cy="87312"/>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grpSp>
      <p:sp>
        <p:nvSpPr>
          <p:cNvPr id="31" name="Text Box 93">
            <a:extLst>
              <a:ext uri="{FF2B5EF4-FFF2-40B4-BE49-F238E27FC236}">
                <a16:creationId xmlns:a16="http://schemas.microsoft.com/office/drawing/2014/main" id="{492FC733-9E76-1D4E-93FA-8E32D69E2DD8}"/>
              </a:ext>
            </a:extLst>
          </p:cNvPr>
          <p:cNvSpPr txBox="1">
            <a:spLocks noChangeArrowheads="1"/>
          </p:cNvSpPr>
          <p:nvPr/>
        </p:nvSpPr>
        <p:spPr bwMode="auto">
          <a:xfrm>
            <a:off x="5582929" y="5778186"/>
            <a:ext cx="1775604" cy="433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200" b="1" dirty="0">
                <a:solidFill>
                  <a:srgbClr val="000000"/>
                </a:solidFill>
              </a:rPr>
              <a:t>e</a:t>
            </a:r>
            <a:r>
              <a:rPr kumimoji="0" lang="en-US" sz="2200" b="1" i="0" u="none" strike="noStrike" kern="1200" cap="none" spc="0" normalizeH="0" baseline="0" noProof="0" dirty="0">
                <a:ln>
                  <a:noFill/>
                </a:ln>
                <a:solidFill>
                  <a:srgbClr val="000000"/>
                </a:solidFill>
                <a:effectLst/>
                <a:uLnTx/>
                <a:uFillTx/>
                <a:latin typeface="Arial" charset="0"/>
                <a:ea typeface="ＭＳ Ｐゴシック" charset="0"/>
              </a:rPr>
              <a:t>vent loop</a:t>
            </a:r>
          </a:p>
        </p:txBody>
      </p:sp>
      <p:sp>
        <p:nvSpPr>
          <p:cNvPr id="32" name="Text Box 93">
            <a:extLst>
              <a:ext uri="{FF2B5EF4-FFF2-40B4-BE49-F238E27FC236}">
                <a16:creationId xmlns:a16="http://schemas.microsoft.com/office/drawing/2014/main" id="{E7FAA134-82AD-394C-BFF5-1CA1CEAED70F}"/>
              </a:ext>
            </a:extLst>
          </p:cNvPr>
          <p:cNvSpPr txBox="1">
            <a:spLocks noChangeArrowheads="1"/>
          </p:cNvSpPr>
          <p:nvPr/>
        </p:nvSpPr>
        <p:spPr bwMode="auto">
          <a:xfrm>
            <a:off x="7543800" y="5778500"/>
            <a:ext cx="1775604" cy="433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200" b="1" dirty="0">
                <a:solidFill>
                  <a:srgbClr val="000000"/>
                </a:solidFill>
              </a:rPr>
              <a:t>handlers</a:t>
            </a:r>
            <a:endParaRPr kumimoji="0" lang="en-US" sz="2200" b="1" i="0" u="none" strike="noStrike" kern="120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3202802850"/>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55566</TotalTime>
  <Words>2038</Words>
  <Application>Microsoft Macintosh PowerPoint</Application>
  <PresentationFormat>On-screen Show (4:3)</PresentationFormat>
  <Paragraphs>213</Paragraphs>
  <Slides>21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21</vt:i4>
      </vt:variant>
    </vt:vector>
  </HeadingPairs>
  <TitlesOfParts>
    <vt:vector size="30" baseType="lpstr">
      <vt:lpstr>Arial</vt:lpstr>
      <vt:lpstr>Calibri</vt:lpstr>
      <vt:lpstr>Gill Sans MT</vt:lpstr>
      <vt:lpstr>Lucida Sans Unicode</vt:lpstr>
      <vt:lpstr>Times New Roman</vt:lpstr>
      <vt:lpstr>1_Default Design</vt:lpstr>
      <vt:lpstr>2_Default Design</vt:lpstr>
      <vt:lpstr>1_template</vt:lpstr>
      <vt:lpstr>3_Default Design</vt:lpstr>
      <vt:lpstr>PowerPoint Presentation</vt:lpstr>
      <vt:lpstr>How to use threads?</vt:lpstr>
      <vt:lpstr>Software architecture</vt:lpstr>
      <vt:lpstr>Modular atomic objects</vt:lpstr>
      <vt:lpstr>Parent-child (fork/join)</vt:lpstr>
      <vt:lpstr>Pipeline</vt:lpstr>
      <vt:lpstr>Mailbox</vt:lpstr>
      <vt:lpstr>Event-driven programming</vt:lpstr>
      <vt:lpstr>Event-driven example: UI thread</vt:lpstr>
      <vt:lpstr>AsyncTask (Android)</vt:lpstr>
      <vt:lpstr>AsyncTask  Parent/child + event-driven</vt:lpstr>
      <vt:lpstr>Asynchronous API </vt:lpstr>
      <vt:lpstr>Upcall</vt:lpstr>
      <vt:lpstr>Perils of shared statemitigate</vt:lpstr>
      <vt:lpstr>Actor model (“Reactive”)</vt:lpstr>
      <vt:lpstr>The Reactive Manifesto</vt:lpstr>
      <vt:lpstr>Be wary of extremist ideologies</vt:lpstr>
      <vt:lpstr>Extra</vt:lpstr>
      <vt:lpstr>Threads in Android</vt:lpstr>
      <vt:lpstr>PowerPoint Presentation</vt:lpstr>
      <vt:lpstr>PowerPoint Presentation</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Chase</dc:creator>
  <cp:lastModifiedBy>Jeff Chase</cp:lastModifiedBy>
  <cp:revision>253</cp:revision>
  <cp:lastPrinted>2019-09-26T22:08:02Z</cp:lastPrinted>
  <dcterms:created xsi:type="dcterms:W3CDTF">2015-01-09T14:09:45Z</dcterms:created>
  <dcterms:modified xsi:type="dcterms:W3CDTF">2020-09-13T03:24:04Z</dcterms:modified>
</cp:coreProperties>
</file>