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2" r:id="rId1"/>
    <p:sldMasterId id="2147483948" r:id="rId2"/>
    <p:sldMasterId id="2147484196" r:id="rId3"/>
    <p:sldMasterId id="2147484221" r:id="rId4"/>
    <p:sldMasterId id="2147484235" r:id="rId5"/>
    <p:sldMasterId id="2147484261" r:id="rId6"/>
  </p:sldMasterIdLst>
  <p:notesMasterIdLst>
    <p:notesMasterId r:id="rId23"/>
  </p:notesMasterIdLst>
  <p:sldIdLst>
    <p:sldId id="492" r:id="rId7"/>
    <p:sldId id="1292" r:id="rId8"/>
    <p:sldId id="1463" r:id="rId9"/>
    <p:sldId id="1852" r:id="rId10"/>
    <p:sldId id="1820" r:id="rId11"/>
    <p:sldId id="1799" r:id="rId12"/>
    <p:sldId id="1798" r:id="rId13"/>
    <p:sldId id="1087" r:id="rId14"/>
    <p:sldId id="1088" r:id="rId15"/>
    <p:sldId id="1089" r:id="rId16"/>
    <p:sldId id="1469" r:id="rId17"/>
    <p:sldId id="1795" r:id="rId18"/>
    <p:sldId id="670" r:id="rId19"/>
    <p:sldId id="1096" r:id="rId20"/>
    <p:sldId id="1095" r:id="rId21"/>
    <p:sldId id="185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923"/>
    <p:restoredTop sz="93632"/>
  </p:normalViewPr>
  <p:slideViewPr>
    <p:cSldViewPr snapToGrid="0" snapToObjects="1">
      <p:cViewPr>
        <p:scale>
          <a:sx n="100" d="100"/>
          <a:sy n="100" d="100"/>
        </p:scale>
        <p:origin x="1000" y="7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-1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D6791-563E-8E47-83A4-9E7CB0E579E7}" type="datetimeFigureOut">
              <a:rPr lang="en-US" smtClean="0"/>
              <a:t>9/6/20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F5A228-5C2A-004E-A23A-F2830DC3D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8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2F4B3CE-7978-CC47-BB02-3F70B98A13D3}" type="slidenum">
              <a:rPr lang="en-US" sz="1200">
                <a:solidFill>
                  <a:srgbClr val="000000"/>
                </a:solidFill>
                <a:latin typeface="Calibri" charset="0"/>
              </a:rPr>
              <a:pPr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6691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6691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555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533859-65F5-8E40-9DFC-5B175AEDAA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0B5C97-CEDE-4540-B042-6D80FAD18F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E37DE-54D1-654B-9221-CEFD61CBAD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00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F9366-4B51-9D40-AB59-77283875E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7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A518005-5FF9-CA45-B619-0B08FEAD35EF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05693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808E6-16AE-C242-B318-CD1947BC32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62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02C2A-700D-B94F-AB41-4A0E2B437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60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1E82C-3C6A-8749-91E0-78607E5421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5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065D6-7B43-4C41-9647-3668A226AC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27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AA711-EB98-E247-835E-E413C531EB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32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6DC02-C6BA-2D43-8CB4-F541FC1E59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6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2F200-F6D9-2D46-A00E-1F505AB0B7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205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076D0-8C9A-7240-AADE-64D0D0C9F7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2F633-966E-CD47-86C7-E05337332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56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9631EA-4EEA-8E4A-A906-44C68D76AF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15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B9FB4-743C-1F4F-BB72-97161D08E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357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76D31A-165D-0A43-9413-D75356D1B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11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ctangl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100" y="0"/>
            <a:ext cx="37338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381000" y="64770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457200" y="6076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latin typeface="Gill Sans MT" charset="0"/>
              <a:cs typeface="Arial" charset="0"/>
            </a:endParaRPr>
          </a:p>
        </p:txBody>
      </p:sp>
      <p:sp>
        <p:nvSpPr>
          <p:cNvPr id="5122" name="Title 5121"/>
          <p:cNvSpPr>
            <a:spLocks noGrp="1" noChangeArrowheads="1"/>
          </p:cNvSpPr>
          <p:nvPr>
            <p:ph type="ctrTitle"/>
          </p:nvPr>
        </p:nvSpPr>
        <p:spPr>
          <a:xfrm>
            <a:off x="685800" y="1730375"/>
            <a:ext cx="7772400" cy="1470025"/>
          </a:xfrm>
        </p:spPr>
        <p:txBody>
          <a:bodyPr anchor="ctr" anchorCtr="1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Subtitle 512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1" hangingPunct="1">
              <a:defRPr sz="1400"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 algn="ctr" defTabSz="457200" eaLnBrk="1" hangingPunct="1">
              <a:defRPr sz="1400"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51D7D97-E6DE-9D46-835A-1CB18F1ED9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451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0C7827CE-376C-1549-B4AE-AF09BE94C3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1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rtlCol="0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rtlCol="0"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B680D0B-C8B7-D742-A608-A2D4A47593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342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113003C-0C77-4B4D-8590-43B9336B1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4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DA3E50C-CA96-CB45-8664-AAA45F63AF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6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41010-5A47-AB40-A4EA-9DE2353387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1457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C18762A-7B42-1F4C-9CD5-C4C3DBDD3E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542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466698B-F481-764F-8726-61F8E11A3D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91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rtlCol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F5291C3-8D30-464D-86F7-B09BA4547E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96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rtlCol="0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2DE0FA8D-3084-FF42-B5E8-6C8C7CB6B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311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027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1028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410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70EABBA0-FF87-2B4D-9925-357A61AAA7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72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2327-2D31-EA49-A162-D66F289A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2335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356F61-EF0C-4640-84C2-914BB73965C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302131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11F6-4324-0A46-92C6-E912410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03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1472-5D2D-5E48-AA9B-C97A4916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458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865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B149C1-44AA-5242-A964-C7EB3D6FE8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8287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93547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E06C8-F5CD-4C4E-8722-015D7D110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4917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85315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403350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7175-A6DC-4D4B-B68F-6451BFA9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927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1118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B72D-6160-2349-91EA-F511AC75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2678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776622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D500DAB-7693-C34E-9135-6F7EA05BACDA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82643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defRPr sz="1800">
                <a:solidFill>
                  <a:srgbClr val="003367"/>
                </a:solidFill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defTabSz="457200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6690DD7-C966-BB4C-852A-DF2E06E32B69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27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43B17D-3999-ED48-88DF-2A4D69730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655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3A2327-2D31-EA49-A162-D66F289AC9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894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400" b="0" baseline="0"/>
            </a:lvl4pPr>
            <a:lvl5pPr>
              <a:defRPr sz="24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2356F61-EF0C-4640-84C2-914BB73965C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16690293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E11F6-4324-0A46-92C6-E91241087E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038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21472-5D2D-5E48-AA9B-C97A4916CE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33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699174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83067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AE06C8-F5CD-4C4E-8722-015D7D110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2410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52364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12005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07175-A6DC-4D4B-B68F-6451BFA9B1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3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58E6A3-5A9D-2649-8791-5F7AED4B48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81437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471861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FB72D-6160-2349-91EA-F511AC754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647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7206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D0827-FA89-6848-BE2C-20A161400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549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9650-6F5B-B84E-9D22-EE37B9B13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9E8D3C-97BB-644A-A13C-A1EC9E067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18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srgbClr val="FFFFF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0FFA08A-5B16-464F-BA6A-775EF06C952C}" type="slidenum">
              <a:rPr lang="en-US"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34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C70AB5F-A7EF-4A49-8C32-0D19750F23CB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623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Placeholder 102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445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73731" name="Text Placeholder 10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Date Placeholder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defTabSz="91440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Gill Sans M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Footer Placeholder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lvl1pPr algn="ctr" defTabSz="914400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rgbClr val="000000"/>
                </a:solidFill>
                <a:latin typeface="Gill Sans MT"/>
                <a:ea typeface="+mn-ea"/>
                <a:cs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Slide Number Placeholder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229350"/>
            <a:ext cx="2133600" cy="47625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914400"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AFCD519C-E05E-4248-8D51-3BFFC67220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3735" name="Rectangle 1030"/>
          <p:cNvSpPr>
            <a:spLocks noChangeArrowheads="1"/>
          </p:cNvSpPr>
          <p:nvPr/>
        </p:nvSpPr>
        <p:spPr bwMode="auto">
          <a:xfrm>
            <a:off x="457200" y="6457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latin typeface="Gill Sans MT" charset="0"/>
              <a:cs typeface="Arial" charset="0"/>
            </a:endParaRPr>
          </a:p>
        </p:txBody>
      </p:sp>
      <p:pic>
        <p:nvPicPr>
          <p:cNvPr id="73736" name="Rectangle 1031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019800"/>
            <a:ext cx="2590800" cy="103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737" name="Rectangle 1032"/>
          <p:cNvSpPr>
            <a:spLocks noChangeArrowheads="1"/>
          </p:cNvSpPr>
          <p:nvPr/>
        </p:nvSpPr>
        <p:spPr bwMode="auto">
          <a:xfrm>
            <a:off x="3886200" y="5715000"/>
            <a:ext cx="2362200" cy="304800"/>
          </a:xfrm>
          <a:prstGeom prst="rect">
            <a:avLst/>
          </a:prstGeom>
          <a:solidFill>
            <a:srgbClr val="00008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914400"/>
            <a:endParaRPr lang="en-US" sz="1800">
              <a:solidFill>
                <a:srgbClr val="000000"/>
              </a:solidFill>
              <a:latin typeface="Gill Sans MT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9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7" r:id="rId1"/>
    <p:sldLayoutId id="2147484198" r:id="rId2"/>
    <p:sldLayoutId id="2147484199" r:id="rId3"/>
    <p:sldLayoutId id="2147484200" r:id="rId4"/>
    <p:sldLayoutId id="2147484201" r:id="rId5"/>
    <p:sldLayoutId id="2147484202" r:id="rId6"/>
    <p:sldLayoutId id="2147484203" r:id="rId7"/>
    <p:sldLayoutId id="2147484204" r:id="rId8"/>
    <p:sldLayoutId id="2147484205" r:id="rId9"/>
    <p:sldLayoutId id="2147484206" r:id="rId10"/>
  </p:sldLayoutIdLst>
  <p:hf sldNum="0" hdr="0" ftr="0" dt="0"/>
  <p:txStyles>
    <p:titleStyle>
      <a:lvl1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>
          <a:solidFill>
            <a:srgbClr val="EED7B8"/>
          </a:solidFill>
          <a:latin typeface="+mj-lt"/>
          <a:ea typeface="ＭＳ Ｐゴシック" charset="0"/>
          <a:cs typeface="+mj-cs"/>
        </a:defRPr>
      </a:lvl1pPr>
      <a:lvl2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>
          <a:solidFill>
            <a:srgbClr val="EED7B8"/>
          </a:solidFill>
          <a:latin typeface="Gill Sans MT"/>
          <a:ea typeface="ＭＳ Ｐゴシック" charset="0"/>
          <a:cs typeface="Arial"/>
        </a:defRPr>
      </a:lvl2pPr>
      <a:lvl3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>
          <a:solidFill>
            <a:srgbClr val="EED7B8"/>
          </a:solidFill>
          <a:latin typeface="Gill Sans MT"/>
          <a:ea typeface="ＭＳ Ｐゴシック" charset="0"/>
          <a:cs typeface="Arial"/>
        </a:defRPr>
      </a:lvl3pPr>
      <a:lvl4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>
          <a:solidFill>
            <a:srgbClr val="EED7B8"/>
          </a:solidFill>
          <a:latin typeface="Gill Sans MT"/>
          <a:ea typeface="ＭＳ Ｐゴシック" charset="0"/>
          <a:cs typeface="Arial"/>
        </a:defRPr>
      </a:lvl4pPr>
      <a:lvl5pPr marL="342900" indent="-342900" algn="l" defTabSz="-13873163" rtl="0" eaLnBrk="0" fontAlgn="base" hangingPunct="0">
        <a:spcBef>
          <a:spcPct val="0"/>
        </a:spcBef>
        <a:spcAft>
          <a:spcPct val="0"/>
        </a:spcAft>
        <a:defRPr sz="4800">
          <a:solidFill>
            <a:srgbClr val="EED7B8"/>
          </a:solidFill>
          <a:latin typeface="Gill Sans MT"/>
          <a:ea typeface="ＭＳ Ｐゴシック" charset="0"/>
          <a:cs typeface="Arial"/>
        </a:defRPr>
      </a:lvl5pPr>
      <a:lvl6pPr marL="457200" algn="l" fontAlgn="base">
        <a:spcBef>
          <a:spcPct val="0"/>
        </a:spcBef>
        <a:spcAft>
          <a:spcPct val="0"/>
        </a:spcAft>
        <a:defRPr sz="4800">
          <a:solidFill>
            <a:srgbClr val="EED7B8">
              <a:alpha val="100000"/>
            </a:srgbClr>
          </a:solidFill>
          <a:latin typeface="Gill Sans MT"/>
          <a:cs typeface="Arial"/>
        </a:defRPr>
      </a:lvl6pPr>
      <a:lvl7pPr marL="914400" algn="l" fontAlgn="base">
        <a:spcBef>
          <a:spcPct val="0"/>
        </a:spcBef>
        <a:spcAft>
          <a:spcPct val="0"/>
        </a:spcAft>
        <a:defRPr sz="4800">
          <a:solidFill>
            <a:srgbClr val="EED7B8">
              <a:alpha val="100000"/>
            </a:srgbClr>
          </a:solidFill>
          <a:latin typeface="Gill Sans MT"/>
          <a:cs typeface="Arial"/>
        </a:defRPr>
      </a:lvl7pPr>
      <a:lvl8pPr marL="1371600" algn="l" fontAlgn="base">
        <a:spcBef>
          <a:spcPct val="0"/>
        </a:spcBef>
        <a:spcAft>
          <a:spcPct val="0"/>
        </a:spcAft>
        <a:defRPr sz="4800">
          <a:solidFill>
            <a:srgbClr val="EED7B8">
              <a:alpha val="100000"/>
            </a:srgbClr>
          </a:solidFill>
          <a:latin typeface="Gill Sans MT"/>
          <a:cs typeface="Arial"/>
        </a:defRPr>
      </a:lvl8pPr>
      <a:lvl9pPr marL="1828800" algn="l" fontAlgn="base">
        <a:spcBef>
          <a:spcPct val="0"/>
        </a:spcBef>
        <a:spcAft>
          <a:spcPct val="0"/>
        </a:spcAft>
        <a:defRPr sz="4800">
          <a:solidFill>
            <a:srgbClr val="EED7B8">
              <a:alpha val="100000"/>
            </a:srgbClr>
          </a:solidFill>
          <a:latin typeface="Gill Sans MT"/>
          <a:cs typeface="Arial"/>
        </a:defRPr>
      </a:lvl9pPr>
    </p:titleStyle>
    <p:bodyStyle>
      <a:lvl1pPr marL="342900" indent="-342900" algn="l" defTabSz="-13873163" rtl="0" eaLnBrk="0" fontAlgn="base" hangingPunct="0">
        <a:spcBef>
          <a:spcPct val="20000"/>
        </a:spcBef>
        <a:spcAft>
          <a:spcPct val="0"/>
        </a:spcAft>
        <a:buClr>
          <a:srgbClr val="EED7B8"/>
        </a:buClr>
        <a:buFont typeface="Wingdings 3" charset="0"/>
        <a:buChar char="ê"/>
        <a:defRPr sz="3600">
          <a:solidFill>
            <a:schemeClr val="bg1"/>
          </a:solidFill>
          <a:latin typeface="+mn-lt"/>
          <a:ea typeface="ＭＳ Ｐゴシック" charset="0"/>
          <a:cs typeface="+mn-cs"/>
        </a:defRPr>
      </a:lvl1pPr>
      <a:lvl2pPr marL="742950" indent="-285750" algn="l" defTabSz="-13873163" rtl="0" eaLnBrk="0" fontAlgn="base" hangingPunct="0">
        <a:spcBef>
          <a:spcPct val="20000"/>
        </a:spcBef>
        <a:spcAft>
          <a:spcPct val="0"/>
        </a:spcAft>
        <a:buClr>
          <a:srgbClr val="EED7B8"/>
        </a:buClr>
        <a:buFont typeface="Wingdings 3" charset="0"/>
        <a:buChar char="ê"/>
        <a:defRPr sz="3200">
          <a:solidFill>
            <a:schemeClr val="bg1"/>
          </a:solidFill>
          <a:latin typeface="+mn-lt"/>
          <a:ea typeface="Arial" charset="0"/>
          <a:cs typeface="+mn-cs"/>
        </a:defRPr>
      </a:lvl2pPr>
      <a:lvl3pPr marL="11430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EED7B8"/>
        </a:buClr>
        <a:buFont typeface="Wingdings 3" charset="0"/>
        <a:buChar char="ê"/>
        <a:defRPr sz="2800">
          <a:solidFill>
            <a:schemeClr val="bg1"/>
          </a:solidFill>
          <a:latin typeface="+mn-lt"/>
          <a:ea typeface="Arial" charset="0"/>
          <a:cs typeface="+mn-cs"/>
        </a:defRPr>
      </a:lvl3pPr>
      <a:lvl4pPr marL="16002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EED7B8"/>
        </a:buClr>
        <a:buFont typeface="Wingdings 3" charset="0"/>
        <a:buChar char="ê"/>
        <a:defRPr sz="2400">
          <a:solidFill>
            <a:schemeClr val="bg1"/>
          </a:solidFill>
          <a:latin typeface="+mn-lt"/>
          <a:ea typeface="Arial" charset="0"/>
          <a:cs typeface="+mn-cs"/>
        </a:defRPr>
      </a:lvl4pPr>
      <a:lvl5pPr marL="2057400" indent="-228600" algn="l" defTabSz="-13873163" rtl="0" eaLnBrk="0" fontAlgn="base" hangingPunct="0">
        <a:spcBef>
          <a:spcPct val="20000"/>
        </a:spcBef>
        <a:spcAft>
          <a:spcPct val="0"/>
        </a:spcAft>
        <a:buClr>
          <a:srgbClr val="EED7B8"/>
        </a:buClr>
        <a:buFont typeface="Wingdings 3" charset="0"/>
        <a:buChar char="ê"/>
        <a:defRPr sz="2400">
          <a:solidFill>
            <a:schemeClr val="bg1"/>
          </a:solidFill>
          <a:latin typeface="+mn-lt"/>
          <a:ea typeface="Arial" charset="0"/>
          <a:cs typeface="+mn-cs"/>
        </a:defRPr>
      </a:lvl5pPr>
      <a:lvl6pPr marL="2514600" indent="-228600" algn="l" fontAlgn="base">
        <a:spcBef>
          <a:spcPct val="20000"/>
        </a:spcBef>
        <a:spcAft>
          <a:spcPct val="0"/>
        </a:spcAft>
        <a:buClr>
          <a:srgbClr val="EED7B8">
            <a:alpha val="100000"/>
          </a:srgbClr>
        </a:buClr>
        <a:buFont typeface="Wingdings 3"/>
        <a:buChar char="ê"/>
        <a:defRPr sz="2400">
          <a:solidFill>
            <a:schemeClr val="bg1">
              <a:alpha val="100000"/>
            </a:schemeClr>
          </a:solidFill>
          <a:latin typeface="+mn-lt"/>
          <a:cs typeface="+mn-cs"/>
        </a:defRPr>
      </a:lvl6pPr>
      <a:lvl7pPr marL="2971800" indent="-228600" algn="l" fontAlgn="base">
        <a:spcBef>
          <a:spcPct val="20000"/>
        </a:spcBef>
        <a:spcAft>
          <a:spcPct val="0"/>
        </a:spcAft>
        <a:buClr>
          <a:srgbClr val="EED7B8">
            <a:alpha val="100000"/>
          </a:srgbClr>
        </a:buClr>
        <a:buFont typeface="Wingdings 3"/>
        <a:buChar char="ê"/>
        <a:defRPr sz="2400">
          <a:solidFill>
            <a:schemeClr val="bg1">
              <a:alpha val="100000"/>
            </a:schemeClr>
          </a:solidFill>
          <a:latin typeface="+mn-lt"/>
          <a:cs typeface="+mn-cs"/>
        </a:defRPr>
      </a:lvl7pPr>
      <a:lvl8pPr marL="3429000" indent="-228600" algn="l" fontAlgn="base">
        <a:spcBef>
          <a:spcPct val="20000"/>
        </a:spcBef>
        <a:spcAft>
          <a:spcPct val="0"/>
        </a:spcAft>
        <a:buClr>
          <a:srgbClr val="EED7B8">
            <a:alpha val="100000"/>
          </a:srgbClr>
        </a:buClr>
        <a:buFont typeface="Wingdings 3"/>
        <a:buChar char="ê"/>
        <a:defRPr sz="2400">
          <a:solidFill>
            <a:schemeClr val="bg1">
              <a:alpha val="100000"/>
            </a:schemeClr>
          </a:solidFill>
          <a:latin typeface="+mn-lt"/>
          <a:cs typeface="+mn-cs"/>
        </a:defRPr>
      </a:lvl8pPr>
      <a:lvl9pPr marL="3886200" indent="-228600" algn="l" fontAlgn="base">
        <a:spcBef>
          <a:spcPct val="20000"/>
        </a:spcBef>
        <a:spcAft>
          <a:spcPct val="0"/>
        </a:spcAft>
        <a:buClr>
          <a:srgbClr val="EED7B8">
            <a:alpha val="100000"/>
          </a:srgbClr>
        </a:buClr>
        <a:buFont typeface="Wingdings 3"/>
        <a:buChar char="ê"/>
        <a:defRPr sz="2400">
          <a:solidFill>
            <a:schemeClr val="bg1">
              <a:alpha val="100000"/>
            </a:schemeClr>
          </a:solidFill>
          <a:latin typeface="+mn-lt"/>
          <a:cs typeface="+mn-cs"/>
        </a:defRPr>
      </a:lvl9pPr>
    </p:bodyStyle>
    <p:otherStyle>
      <a:lvl1pPr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1pPr>
      <a:lvl2pPr marL="457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2pPr>
      <a:lvl3pPr marL="914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3pPr>
      <a:lvl4pPr marL="1371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4pPr>
      <a:lvl5pPr marL="18288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5pPr>
      <a:lvl6pPr marL="22860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6pPr>
      <a:lvl7pPr marL="27432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7pPr>
      <a:lvl8pPr marL="32004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8pPr>
      <a:lvl9pPr marL="3657600" algn="l" eaLnBrk="0" fontAlgn="base" hangingPunct="0">
        <a:spcBef>
          <a:spcPct val="0"/>
        </a:spcBef>
        <a:spcAft>
          <a:spcPct val="0"/>
        </a:spcAft>
        <a:defRPr>
          <a:solidFill>
            <a:schemeClr val="tx1">
              <a:alpha val="100000"/>
            </a:schemeClr>
          </a:solidFill>
          <a:latin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F519AAED-58AC-5743-8B10-D454158F6B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24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2" r:id="rId1"/>
    <p:sldLayoutId id="2147484223" r:id="rId2"/>
    <p:sldLayoutId id="2147484224" r:id="rId3"/>
    <p:sldLayoutId id="2147484225" r:id="rId4"/>
    <p:sldLayoutId id="2147484226" r:id="rId5"/>
    <p:sldLayoutId id="2147484227" r:id="rId6"/>
    <p:sldLayoutId id="2147484228" r:id="rId7"/>
    <p:sldLayoutId id="2147484229" r:id="rId8"/>
    <p:sldLayoutId id="2147484230" r:id="rId9"/>
    <p:sldLayoutId id="2147484231" r:id="rId10"/>
    <p:sldLayoutId id="2147484232" r:id="rId11"/>
    <p:sldLayoutId id="2147484233" r:id="rId12"/>
    <p:sldLayoutId id="2147484234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99332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9333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943D468C-59FA-3E4F-932C-4D5E41510D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61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519AAED-58AC-5743-8B10-D454158F6B93}" type="slidenum">
              <a:rPr lang="en-US">
                <a:latin typeface="Arial" charset="0"/>
                <a:ea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18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Text Box 1"/>
          <p:cNvSpPr txBox="1">
            <a:spLocks noChangeArrowheads="1"/>
          </p:cNvSpPr>
          <p:nvPr/>
        </p:nvSpPr>
        <p:spPr bwMode="auto">
          <a:xfrm>
            <a:off x="1066800" y="16383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</a:t>
            </a:r>
          </a:p>
          <a:p>
            <a:pPr algn="ctr" defTabSz="455613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Servers and concurrency</a:t>
            </a:r>
          </a:p>
        </p:txBody>
      </p:sp>
      <p:sp>
        <p:nvSpPr>
          <p:cNvPr id="165890" name="Text Box 2"/>
          <p:cNvSpPr txBox="1">
            <a:spLocks noChangeArrowheads="1"/>
          </p:cNvSpPr>
          <p:nvPr/>
        </p:nvSpPr>
        <p:spPr bwMode="auto">
          <a:xfrm>
            <a:off x="304800" y="3581400"/>
            <a:ext cx="845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defTabSz="455613" eaLnBrk="1" fontAlgn="base" hangingPunct="1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5879806"/>
            <a:ext cx="744451" cy="95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2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cxnSpLocks noChangeShapeType="1"/>
          </p:cNvCxnSpPr>
          <p:nvPr/>
        </p:nvCxnSpPr>
        <p:spPr bwMode="auto">
          <a:xfrm rot="5400000">
            <a:off x="4082257" y="4114006"/>
            <a:ext cx="2743200" cy="15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sp>
        <p:nvSpPr>
          <p:cNvPr id="135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Server (</a:t>
            </a:r>
            <a:r>
              <a:rPr lang="en-US" dirty="0" err="1">
                <a:latin typeface="Gill Sans MT" charset="0"/>
              </a:rPr>
              <a:t>multiprogrammed</a:t>
            </a:r>
            <a:r>
              <a:rPr lang="en-US" dirty="0">
                <a:latin typeface="Gill Sans MT" charset="0"/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56525" cy="4556125"/>
          </a:xfrm>
        </p:spPr>
        <p:txBody>
          <a:bodyPr/>
          <a:lstStyle/>
          <a:p>
            <a:r>
              <a:rPr lang="en-US" sz="3200">
                <a:latin typeface="Gill Sans MT" charset="0"/>
              </a:rPr>
              <a:t>Option 3: assign one thread per request</a:t>
            </a:r>
            <a:endParaRPr lang="en-US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r>
              <a:rPr lang="en-US" sz="3200">
                <a:solidFill>
                  <a:srgbClr val="FFFF00"/>
                </a:solidFill>
                <a:latin typeface="Gill Sans MT" charset="0"/>
              </a:rPr>
              <a:t>Where is each request</a:t>
            </a:r>
            <a:r>
              <a:rPr lang="ja-JP" altLang="en-US" sz="3200">
                <a:solidFill>
                  <a:srgbClr val="FFFF00"/>
                </a:solidFill>
                <a:latin typeface="Gill Sans MT" charset="0"/>
              </a:rPr>
              <a:t>’</a:t>
            </a:r>
            <a:r>
              <a:rPr lang="en-US" altLang="ja-JP" sz="3200">
                <a:solidFill>
                  <a:srgbClr val="FFFF00"/>
                </a:solidFill>
                <a:latin typeface="Gill Sans MT" charset="0"/>
              </a:rPr>
              <a:t>s state stored?</a:t>
            </a:r>
            <a:endParaRPr lang="en-US" sz="3200">
              <a:solidFill>
                <a:srgbClr val="FFFF00"/>
              </a:solidFill>
              <a:latin typeface="Gill Sans MT" charset="0"/>
            </a:endParaRP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rot="5400000">
            <a:off x="457994" y="4112419"/>
            <a:ext cx="2743200" cy="1588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2240757" y="4112419"/>
            <a:ext cx="2743200" cy="1587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5638007" y="4112419"/>
            <a:ext cx="2743200" cy="1587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sp>
        <p:nvSpPr>
          <p:cNvPr id="135175" name="TextBox 7"/>
          <p:cNvSpPr txBox="1">
            <a:spLocks noChangeArrowheads="1"/>
          </p:cNvSpPr>
          <p:nvPr/>
        </p:nvSpPr>
        <p:spPr bwMode="auto">
          <a:xfrm>
            <a:off x="990600" y="2143125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Client 1</a:t>
            </a:r>
          </a:p>
        </p:txBody>
      </p:sp>
      <p:sp>
        <p:nvSpPr>
          <p:cNvPr id="135176" name="TextBox 8"/>
          <p:cNvSpPr txBox="1">
            <a:spLocks noChangeArrowheads="1"/>
          </p:cNvSpPr>
          <p:nvPr/>
        </p:nvSpPr>
        <p:spPr bwMode="auto">
          <a:xfrm>
            <a:off x="6172200" y="2143125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Client 2</a:t>
            </a:r>
          </a:p>
        </p:txBody>
      </p:sp>
      <p:sp>
        <p:nvSpPr>
          <p:cNvPr id="135177" name="TextBox 9"/>
          <p:cNvSpPr txBox="1">
            <a:spLocks noChangeArrowheads="1"/>
          </p:cNvSpPr>
          <p:nvPr/>
        </p:nvSpPr>
        <p:spPr bwMode="auto">
          <a:xfrm>
            <a:off x="2697163" y="2143125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WS1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790700" y="2743200"/>
            <a:ext cx="1774825" cy="312738"/>
            <a:chOff x="1790701" y="2743200"/>
            <a:chExt cx="1775459" cy="312420"/>
          </a:xfrm>
        </p:grpSpPr>
        <p:cxnSp>
          <p:nvCxnSpPr>
            <p:cNvPr id="135204" name="Straight Arrow Connector 11"/>
            <p:cNvCxnSpPr>
              <a:cxnSpLocks noChangeShapeType="1"/>
              <a:endCxn id="135203" idx="2"/>
            </p:cNvCxnSpPr>
            <p:nvPr/>
          </p:nvCxnSpPr>
          <p:spPr bwMode="auto">
            <a:xfrm>
              <a:off x="1828802" y="2767370"/>
              <a:ext cx="1737358" cy="288250"/>
            </a:xfrm>
            <a:prstGeom prst="straightConnector1">
              <a:avLst/>
            </a:prstGeom>
            <a:noFill/>
            <a:ln w="57150">
              <a:solidFill>
                <a:srgbClr val="FFFF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5205" name="Oval 23"/>
            <p:cNvSpPr>
              <a:spLocks noChangeArrowheads="1"/>
            </p:cNvSpPr>
            <p:nvPr/>
          </p:nvSpPr>
          <p:spPr bwMode="auto">
            <a:xfrm>
              <a:off x="1790701" y="2743200"/>
              <a:ext cx="76200" cy="76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3573463" y="2849563"/>
            <a:ext cx="1912937" cy="369887"/>
            <a:chOff x="3573780" y="2849880"/>
            <a:chExt cx="1912620" cy="369332"/>
          </a:xfrm>
        </p:grpSpPr>
        <p:sp>
          <p:nvSpPr>
            <p:cNvPr id="135202" name="TextBox 21"/>
            <p:cNvSpPr txBox="1">
              <a:spLocks noChangeArrowheads="1"/>
            </p:cNvSpPr>
            <p:nvPr/>
          </p:nvSpPr>
          <p:spPr bwMode="auto">
            <a:xfrm>
              <a:off x="3657600" y="284988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R1 arrives</a:t>
              </a:r>
            </a:p>
          </p:txBody>
        </p:sp>
        <p:sp>
          <p:nvSpPr>
            <p:cNvPr id="135203" name="Oval 24"/>
            <p:cNvSpPr>
              <a:spLocks noChangeArrowheads="1"/>
            </p:cNvSpPr>
            <p:nvPr/>
          </p:nvSpPr>
          <p:spPr bwMode="auto">
            <a:xfrm>
              <a:off x="3573780" y="301752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3573463" y="3167063"/>
            <a:ext cx="1912937" cy="368300"/>
            <a:chOff x="3573780" y="3166348"/>
            <a:chExt cx="1912620" cy="369332"/>
          </a:xfrm>
        </p:grpSpPr>
        <p:sp>
          <p:nvSpPr>
            <p:cNvPr id="135200" name="TextBox 22"/>
            <p:cNvSpPr txBox="1">
              <a:spLocks noChangeArrowheads="1"/>
            </p:cNvSpPr>
            <p:nvPr/>
          </p:nvSpPr>
          <p:spPr bwMode="auto">
            <a:xfrm>
              <a:off x="3657600" y="3166348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Receive R1</a:t>
              </a:r>
            </a:p>
          </p:txBody>
        </p:sp>
        <p:sp>
          <p:nvSpPr>
            <p:cNvPr id="135201" name="Oval 25"/>
            <p:cNvSpPr>
              <a:spLocks noChangeArrowheads="1"/>
            </p:cNvSpPr>
            <p:nvPr/>
          </p:nvSpPr>
          <p:spPr bwMode="auto">
            <a:xfrm>
              <a:off x="3573780" y="3302266"/>
              <a:ext cx="76200" cy="81015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9" name="Group 63"/>
          <p:cNvGrpSpPr>
            <a:grpSpLocks/>
          </p:cNvGrpSpPr>
          <p:nvPr/>
        </p:nvGrpSpPr>
        <p:grpSpPr bwMode="auto">
          <a:xfrm>
            <a:off x="3962400" y="3792538"/>
            <a:ext cx="1530350" cy="368300"/>
            <a:chOff x="3962400" y="3792180"/>
            <a:chExt cx="1530035" cy="369332"/>
          </a:xfrm>
        </p:grpSpPr>
        <p:sp>
          <p:nvSpPr>
            <p:cNvPr id="135198" name="Oval 28"/>
            <p:cNvSpPr>
              <a:spLocks noChangeArrowheads="1"/>
            </p:cNvSpPr>
            <p:nvPr/>
          </p:nvSpPr>
          <p:spPr bwMode="auto">
            <a:xfrm>
              <a:off x="5416235" y="396240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5199" name="TextBox 30"/>
            <p:cNvSpPr txBox="1">
              <a:spLocks noChangeArrowheads="1"/>
            </p:cNvSpPr>
            <p:nvPr/>
          </p:nvSpPr>
          <p:spPr bwMode="auto">
            <a:xfrm>
              <a:off x="3962400" y="3792180"/>
              <a:ext cx="14157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R2 arrives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3573463" y="3473450"/>
            <a:ext cx="1912937" cy="368300"/>
            <a:chOff x="3573780" y="3472934"/>
            <a:chExt cx="1912620" cy="369332"/>
          </a:xfrm>
        </p:grpSpPr>
        <p:sp>
          <p:nvSpPr>
            <p:cNvPr id="135196" name="TextBox 29"/>
            <p:cNvSpPr txBox="1">
              <a:spLocks noChangeArrowheads="1"/>
            </p:cNvSpPr>
            <p:nvPr/>
          </p:nvSpPr>
          <p:spPr bwMode="auto">
            <a:xfrm>
              <a:off x="3657600" y="3472934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Disk request 1a</a:t>
              </a:r>
            </a:p>
          </p:txBody>
        </p:sp>
        <p:sp>
          <p:nvSpPr>
            <p:cNvPr id="135197" name="Oval 33"/>
            <p:cNvSpPr>
              <a:spLocks noChangeArrowheads="1"/>
            </p:cNvSpPr>
            <p:nvPr/>
          </p:nvSpPr>
          <p:spPr bwMode="auto">
            <a:xfrm>
              <a:off x="3573780" y="362712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3573463" y="4430713"/>
            <a:ext cx="1884362" cy="369887"/>
            <a:chOff x="3573780" y="4431268"/>
            <a:chExt cx="1883728" cy="369332"/>
          </a:xfrm>
        </p:grpSpPr>
        <p:sp>
          <p:nvSpPr>
            <p:cNvPr id="135194" name="TextBox 38"/>
            <p:cNvSpPr txBox="1">
              <a:spLocks noChangeArrowheads="1"/>
            </p:cNvSpPr>
            <p:nvPr/>
          </p:nvSpPr>
          <p:spPr bwMode="auto">
            <a:xfrm>
              <a:off x="3628708" y="4431268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1a completes</a:t>
              </a:r>
            </a:p>
          </p:txBody>
        </p:sp>
        <p:sp>
          <p:nvSpPr>
            <p:cNvPr id="135195" name="Oval 39"/>
            <p:cNvSpPr>
              <a:spLocks noChangeArrowheads="1"/>
            </p:cNvSpPr>
            <p:nvPr/>
          </p:nvSpPr>
          <p:spPr bwMode="auto">
            <a:xfrm>
              <a:off x="3573780" y="457200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2" name="Group 65"/>
          <p:cNvGrpSpPr>
            <a:grpSpLocks/>
          </p:cNvGrpSpPr>
          <p:nvPr/>
        </p:nvGrpSpPr>
        <p:grpSpPr bwMode="auto">
          <a:xfrm>
            <a:off x="3573463" y="4735513"/>
            <a:ext cx="1884362" cy="369887"/>
            <a:chOff x="3573780" y="4736068"/>
            <a:chExt cx="1883728" cy="369332"/>
          </a:xfrm>
        </p:grpSpPr>
        <p:sp>
          <p:nvSpPr>
            <p:cNvPr id="135192" name="TextBox 40"/>
            <p:cNvSpPr txBox="1">
              <a:spLocks noChangeArrowheads="1"/>
            </p:cNvSpPr>
            <p:nvPr/>
          </p:nvSpPr>
          <p:spPr bwMode="auto">
            <a:xfrm>
              <a:off x="3628708" y="4736068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R1 completes</a:t>
              </a:r>
            </a:p>
          </p:txBody>
        </p:sp>
        <p:sp>
          <p:nvSpPr>
            <p:cNvPr id="135193" name="Oval 41"/>
            <p:cNvSpPr>
              <a:spLocks noChangeArrowheads="1"/>
            </p:cNvSpPr>
            <p:nvPr/>
          </p:nvSpPr>
          <p:spPr bwMode="auto">
            <a:xfrm>
              <a:off x="3573780" y="487680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1828800" y="4914900"/>
            <a:ext cx="1706563" cy="190500"/>
          </a:xfrm>
          <a:prstGeom prst="straightConnector1">
            <a:avLst/>
          </a:prstGeom>
          <a:noFill/>
          <a:ln w="57150">
            <a:solidFill>
              <a:srgbClr val="FFFF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5416550" y="4189413"/>
            <a:ext cx="1898650" cy="369887"/>
            <a:chOff x="5416235" y="4190206"/>
            <a:chExt cx="1898965" cy="369332"/>
          </a:xfrm>
        </p:grpSpPr>
        <p:sp>
          <p:nvSpPr>
            <p:cNvPr id="135190" name="TextBox 45"/>
            <p:cNvSpPr txBox="1">
              <a:spLocks noChangeArrowheads="1"/>
            </p:cNvSpPr>
            <p:nvPr/>
          </p:nvSpPr>
          <p:spPr bwMode="auto">
            <a:xfrm>
              <a:off x="5486400" y="4190206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Receive R2</a:t>
              </a:r>
            </a:p>
          </p:txBody>
        </p:sp>
        <p:sp>
          <p:nvSpPr>
            <p:cNvPr id="135191" name="Oval 46"/>
            <p:cNvSpPr>
              <a:spLocks noChangeArrowheads="1"/>
            </p:cNvSpPr>
            <p:nvPr/>
          </p:nvSpPr>
          <p:spPr bwMode="auto">
            <a:xfrm>
              <a:off x="5416235" y="4331732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27" name="Straight Arrow Connector 26"/>
          <p:cNvCxnSpPr>
            <a:cxnSpLocks noChangeShapeType="1"/>
          </p:cNvCxnSpPr>
          <p:nvPr/>
        </p:nvCxnSpPr>
        <p:spPr bwMode="auto">
          <a:xfrm rot="10800000" flipV="1">
            <a:off x="5513388" y="2819400"/>
            <a:ext cx="1524000" cy="1143000"/>
          </a:xfrm>
          <a:prstGeom prst="straightConnector1">
            <a:avLst/>
          </a:prstGeom>
          <a:noFill/>
          <a:ln w="57150">
            <a:solidFill>
              <a:srgbClr val="BBE0E3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55" name="Oval 54"/>
          <p:cNvSpPr>
            <a:spLocks noChangeArrowheads="1"/>
          </p:cNvSpPr>
          <p:nvPr/>
        </p:nvSpPr>
        <p:spPr bwMode="auto">
          <a:xfrm>
            <a:off x="6972300" y="2747963"/>
            <a:ext cx="76200" cy="762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accent1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5189" name="TextBox 51"/>
          <p:cNvSpPr txBox="1">
            <a:spLocks noChangeArrowheads="1"/>
          </p:cNvSpPr>
          <p:nvPr/>
        </p:nvSpPr>
        <p:spPr bwMode="auto">
          <a:xfrm>
            <a:off x="4540250" y="2144713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WS2</a:t>
            </a:r>
          </a:p>
        </p:txBody>
      </p:sp>
    </p:spTree>
    <p:extLst>
      <p:ext uri="{BB962C8B-B14F-4D97-AF65-F5344CB8AC3E}">
        <p14:creationId xmlns:p14="http://schemas.microsoft.com/office/powerpoint/2010/main" val="248606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D289F6-5245-0043-85E6-6355F0BD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Multi-threaded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5355-6375-F849-8079-11C4399A0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200" dirty="0"/>
              <a:t>Multi-threaded server is a common design pattern.</a:t>
            </a:r>
          </a:p>
          <a:p>
            <a:pPr lvl="1"/>
            <a:r>
              <a:rPr lang="en-US" kern="1200" dirty="0"/>
              <a:t>Standard multi-threaded process</a:t>
            </a:r>
          </a:p>
          <a:p>
            <a:pPr lvl="1"/>
            <a:r>
              <a:rPr lang="en-US" kern="1200" dirty="0"/>
              <a:t>Bounded incoming request queue</a:t>
            </a:r>
          </a:p>
          <a:p>
            <a:r>
              <a:rPr lang="en-US" dirty="0"/>
              <a:t>Why not processes instead of threads?</a:t>
            </a:r>
          </a:p>
          <a:p>
            <a:pPr lvl="1"/>
            <a:r>
              <a:rPr lang="en-US" dirty="0"/>
              <a:t>OK for “classic” Web servers</a:t>
            </a:r>
          </a:p>
          <a:p>
            <a:pPr lvl="1"/>
            <a:r>
              <a:rPr lang="en-US" dirty="0"/>
              <a:t>And other stateless servers</a:t>
            </a:r>
          </a:p>
          <a:p>
            <a:pPr lvl="1"/>
            <a:r>
              <a:rPr lang="en-US" dirty="0"/>
              <a:t>Isolated/contained</a:t>
            </a:r>
          </a:p>
          <a:p>
            <a:r>
              <a:rPr lang="en-US" dirty="0"/>
              <a:t>Multi-threading is accepted now:</a:t>
            </a:r>
          </a:p>
          <a:p>
            <a:pPr lvl="1"/>
            <a:r>
              <a:rPr lang="en-US" dirty="0"/>
              <a:t>More comfortable for shared state</a:t>
            </a:r>
          </a:p>
          <a:p>
            <a:pPr lvl="1"/>
            <a:r>
              <a:rPr lang="en-US" dirty="0"/>
              <a:t>“Lightweight” concurrency, easy blocking</a:t>
            </a:r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27332E1C-56BC-FF4E-AAD1-4BDC116AD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941" y="3794108"/>
            <a:ext cx="1764359" cy="52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8D44361D-F6B7-AA4A-BDC2-A86F4C67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941" y="4368783"/>
            <a:ext cx="1764359" cy="52706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EC6069D3-22D3-5C41-BB68-1ECC6219C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233738"/>
            <a:ext cx="1765300" cy="527050"/>
          </a:xfrm>
          <a:prstGeom prst="rect">
            <a:avLst/>
          </a:prstGeom>
          <a:solidFill>
            <a:srgbClr val="666699">
              <a:alpha val="5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6" name="Rectangle 35">
            <a:extLst>
              <a:ext uri="{FF2B5EF4-FFF2-40B4-BE49-F238E27FC236}">
                <a16:creationId xmlns:a16="http://schemas.microsoft.com/office/drawing/2014/main" id="{24238798-D3A6-574E-8A2D-75E04A36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583" y="3221481"/>
            <a:ext cx="716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state</a:t>
            </a:r>
          </a:p>
        </p:txBody>
      </p:sp>
      <p:sp>
        <p:nvSpPr>
          <p:cNvPr id="17" name="Rectangle 35">
            <a:extLst>
              <a:ext uri="{FF2B5EF4-FFF2-40B4-BE49-F238E27FC236}">
                <a16:creationId xmlns:a16="http://schemas.microsoft.com/office/drawing/2014/main" id="{05913EA6-CE15-7B45-B738-73E73F977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252" y="3831081"/>
            <a:ext cx="6123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P1()</a:t>
            </a:r>
          </a:p>
        </p:txBody>
      </p:sp>
      <p:sp>
        <p:nvSpPr>
          <p:cNvPr id="18" name="Rectangle 22">
            <a:extLst>
              <a:ext uri="{FF2B5EF4-FFF2-40B4-BE49-F238E27FC236}">
                <a16:creationId xmlns:a16="http://schemas.microsoft.com/office/drawing/2014/main" id="{F753E40C-CD92-C241-87E4-39FE10728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941" y="4365608"/>
            <a:ext cx="1764359" cy="52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9" name="Rectangle 35">
            <a:extLst>
              <a:ext uri="{FF2B5EF4-FFF2-40B4-BE49-F238E27FC236}">
                <a16:creationId xmlns:a16="http://schemas.microsoft.com/office/drawing/2014/main" id="{3E7B233B-E241-4140-961D-34BFB7C66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4252" y="4402581"/>
            <a:ext cx="6123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P2()</a:t>
            </a:r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A105F0E8-41F2-1F43-B047-A25DFF148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241" y="4949808"/>
            <a:ext cx="1764359" cy="52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9FB369BE-A63E-9741-BDF0-F402742E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1552" y="4986781"/>
            <a:ext cx="6123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P3()</a:t>
            </a:r>
          </a:p>
        </p:txBody>
      </p:sp>
      <p:sp>
        <p:nvSpPr>
          <p:cNvPr id="22" name="Rectangle 33">
            <a:extLst>
              <a:ext uri="{FF2B5EF4-FFF2-40B4-BE49-F238E27FC236}">
                <a16:creationId xmlns:a16="http://schemas.microsoft.com/office/drawing/2014/main" id="{75F03192-E430-AA45-B0ED-3F5BC7B50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263" y="3187700"/>
            <a:ext cx="1797050" cy="22891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4AEABCB2-D8B2-AC48-8849-917F33D84157}"/>
              </a:ext>
            </a:extLst>
          </p:cNvPr>
          <p:cNvGrpSpPr>
            <a:grpSpLocks/>
          </p:cNvGrpSpPr>
          <p:nvPr/>
        </p:nvGrpSpPr>
        <p:grpSpPr bwMode="auto">
          <a:xfrm>
            <a:off x="7962268" y="3898295"/>
            <a:ext cx="302430" cy="302490"/>
            <a:chOff x="4480" y="2017"/>
            <a:chExt cx="576" cy="576"/>
          </a:xfrm>
        </p:grpSpPr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E4EAF5F9-350D-014C-A39F-8E72E021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5" name="AutoShape 11">
              <a:extLst>
                <a:ext uri="{FF2B5EF4-FFF2-40B4-BE49-F238E27FC236}">
                  <a16:creationId xmlns:a16="http://schemas.microsoft.com/office/drawing/2014/main" id="{C34B075B-0D94-9D4B-B63D-4043F1D0E2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6" name="AutoShape 12">
              <a:extLst>
                <a:ext uri="{FF2B5EF4-FFF2-40B4-BE49-F238E27FC236}">
                  <a16:creationId xmlns:a16="http://schemas.microsoft.com/office/drawing/2014/main" id="{4E7125B3-73E2-9D47-B1A8-074AB5B99B8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A1FCDC-F723-A14F-9F4A-E74A012E9BB1}"/>
              </a:ext>
            </a:extLst>
          </p:cNvPr>
          <p:cNvGrpSpPr/>
          <p:nvPr/>
        </p:nvGrpSpPr>
        <p:grpSpPr>
          <a:xfrm>
            <a:off x="7968883" y="5085043"/>
            <a:ext cx="302430" cy="302490"/>
            <a:chOff x="3327275" y="2664991"/>
            <a:chExt cx="600591" cy="600710"/>
          </a:xfrm>
        </p:grpSpPr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6D48FDD2-C039-1B44-9881-CDFFE1725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275" y="2664991"/>
              <a:ext cx="600591" cy="60071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9" name="AutoShape 11">
              <a:extLst>
                <a:ext uri="{FF2B5EF4-FFF2-40B4-BE49-F238E27FC236}">
                  <a16:creationId xmlns:a16="http://schemas.microsoft.com/office/drawing/2014/main" id="{14611BD0-D658-8940-B7A1-288D6BEDA7F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35814" y="2797439"/>
              <a:ext cx="205410" cy="350414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0" name="AutoShape 12">
              <a:extLst>
                <a:ext uri="{FF2B5EF4-FFF2-40B4-BE49-F238E27FC236}">
                  <a16:creationId xmlns:a16="http://schemas.microsoft.com/office/drawing/2014/main" id="{5DFEAA21-0A15-EB42-97B4-AFEB4D6065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139611">
              <a:off x="3353342" y="2745294"/>
              <a:ext cx="71946" cy="7821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3" name="Group 6">
            <a:extLst>
              <a:ext uri="{FF2B5EF4-FFF2-40B4-BE49-F238E27FC236}">
                <a16:creationId xmlns:a16="http://schemas.microsoft.com/office/drawing/2014/main" id="{34E3ABE6-677D-C14D-927F-6D4F75B0C8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105467" y="4194778"/>
            <a:ext cx="749457" cy="289304"/>
            <a:chOff x="1180" y="3423"/>
            <a:chExt cx="684" cy="256"/>
          </a:xfrm>
        </p:grpSpPr>
        <p:grpSp>
          <p:nvGrpSpPr>
            <p:cNvPr id="44" name="Group 7">
              <a:extLst>
                <a:ext uri="{FF2B5EF4-FFF2-40B4-BE49-F238E27FC236}">
                  <a16:creationId xmlns:a16="http://schemas.microsoft.com/office/drawing/2014/main" id="{FF317BE0-D662-7942-812E-C5F338BAAD2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46" name="Rectangle 8">
                <a:extLst>
                  <a:ext uri="{FF2B5EF4-FFF2-40B4-BE49-F238E27FC236}">
                    <a16:creationId xmlns:a16="http://schemas.microsoft.com/office/drawing/2014/main" id="{637787BE-CF53-5746-B4ED-13EE19D19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B9B66802-8799-524B-810C-80A6E9BD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8" name="Rectangle 10">
                <a:extLst>
                  <a:ext uri="{FF2B5EF4-FFF2-40B4-BE49-F238E27FC236}">
                    <a16:creationId xmlns:a16="http://schemas.microsoft.com/office/drawing/2014/main" id="{5F9C43A0-9B94-AE48-BC14-C42310D85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49" name="Line 11">
                <a:extLst>
                  <a:ext uri="{FF2B5EF4-FFF2-40B4-BE49-F238E27FC236}">
                    <a16:creationId xmlns:a16="http://schemas.microsoft.com/office/drawing/2014/main" id="{385862AF-28B3-1F4C-AEC3-8A297A06B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0" name="Line 12">
                <a:extLst>
                  <a:ext uri="{FF2B5EF4-FFF2-40B4-BE49-F238E27FC236}">
                    <a16:creationId xmlns:a16="http://schemas.microsoft.com/office/drawing/2014/main" id="{BF8D5859-C076-8949-905D-B218EA560B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45" name="Line 13">
              <a:extLst>
                <a:ext uri="{FF2B5EF4-FFF2-40B4-BE49-F238E27FC236}">
                  <a16:creationId xmlns:a16="http://schemas.microsoft.com/office/drawing/2014/main" id="{C613B375-D4A7-9744-87DE-465ADF0056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997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</a:rPr>
              <a:t>Threads and RPC</a:t>
            </a:r>
          </a:p>
        </p:txBody>
      </p:sp>
      <p:pic>
        <p:nvPicPr>
          <p:cNvPr id="125954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64389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5" name="TextBox 5"/>
          <p:cNvSpPr txBox="1">
            <a:spLocks noChangeArrowheads="1"/>
          </p:cNvSpPr>
          <p:nvPr/>
        </p:nvSpPr>
        <p:spPr bwMode="auto">
          <a:xfrm>
            <a:off x="304800" y="6400800"/>
            <a:ext cx="2994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[</a:t>
            </a:r>
            <a:r>
              <a:rPr lang="en-US" sz="2000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OpenGroup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, late 1980s]</a:t>
            </a:r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5410200" y="1542395"/>
            <a:ext cx="3581400" cy="440120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Q: How do we manage server “call threads”?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A: Create them as needed, and keep idle threads in a 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thread pool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When an RPC call arrives, wake up an idle thread from the pool to handle it.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On the client, the client thread blocks until the server thread returns a response.</a:t>
            </a:r>
          </a:p>
        </p:txBody>
      </p:sp>
    </p:spTree>
    <p:extLst>
      <p:ext uri="{BB962C8B-B14F-4D97-AF65-F5344CB8AC3E}">
        <p14:creationId xmlns:p14="http://schemas.microsoft.com/office/powerpoint/2010/main" val="3970148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85" name="Group 22"/>
          <p:cNvGrpSpPr>
            <a:grpSpLocks noChangeAspect="1"/>
          </p:cNvGrpSpPr>
          <p:nvPr/>
        </p:nvGrpSpPr>
        <p:grpSpPr bwMode="auto">
          <a:xfrm>
            <a:off x="381000" y="1789768"/>
            <a:ext cx="3352800" cy="2074862"/>
            <a:chOff x="2496" y="1435"/>
            <a:chExt cx="1394" cy="952"/>
          </a:xfrm>
        </p:grpSpPr>
        <p:sp>
          <p:nvSpPr>
            <p:cNvPr id="108" name="AutoShape 23"/>
            <p:cNvSpPr>
              <a:spLocks noChangeAspect="1" noChangeArrowheads="1" noTextEdit="1"/>
            </p:cNvSpPr>
            <p:nvPr/>
          </p:nvSpPr>
          <p:spPr bwMode="auto">
            <a:xfrm>
              <a:off x="2496" y="1435"/>
              <a:ext cx="1394" cy="9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3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09" name="Freeform 24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13 w 1892"/>
                <a:gd name="T1" fmla="*/ 84 h 1303"/>
                <a:gd name="T2" fmla="*/ 12 w 1892"/>
                <a:gd name="T3" fmla="*/ 122 h 1303"/>
                <a:gd name="T4" fmla="*/ 29 w 1892"/>
                <a:gd name="T5" fmla="*/ 130 h 1303"/>
                <a:gd name="T6" fmla="*/ 67 w 1892"/>
                <a:gd name="T7" fmla="*/ 163 h 1303"/>
                <a:gd name="T8" fmla="*/ 89 w 1892"/>
                <a:gd name="T9" fmla="*/ 158 h 1303"/>
                <a:gd name="T10" fmla="*/ 142 w 1892"/>
                <a:gd name="T11" fmla="*/ 173 h 1303"/>
                <a:gd name="T12" fmla="*/ 158 w 1892"/>
                <a:gd name="T13" fmla="*/ 161 h 1303"/>
                <a:gd name="T14" fmla="*/ 224 w 1892"/>
                <a:gd name="T15" fmla="*/ 150 h 1303"/>
                <a:gd name="T16" fmla="*/ 232 w 1892"/>
                <a:gd name="T17" fmla="*/ 128 h 1303"/>
                <a:gd name="T18" fmla="*/ 259 w 1892"/>
                <a:gd name="T19" fmla="*/ 91 h 1303"/>
                <a:gd name="T20" fmla="*/ 248 w 1892"/>
                <a:gd name="T21" fmla="*/ 76 h 1303"/>
                <a:gd name="T22" fmla="*/ 241 w 1892"/>
                <a:gd name="T23" fmla="*/ 43 h 1303"/>
                <a:gd name="T24" fmla="*/ 226 w 1892"/>
                <a:gd name="T25" fmla="*/ 38 h 1303"/>
                <a:gd name="T26" fmla="*/ 166 w 1892"/>
                <a:gd name="T27" fmla="*/ 12 h 1303"/>
                <a:gd name="T28" fmla="*/ 142 w 1892"/>
                <a:gd name="T29" fmla="*/ 25 h 1303"/>
                <a:gd name="T30" fmla="*/ 75 w 1892"/>
                <a:gd name="T31" fmla="*/ 12 h 1303"/>
                <a:gd name="T32" fmla="*/ 57 w 1892"/>
                <a:gd name="T33" fmla="*/ 29 h 1303"/>
                <a:gd name="T34" fmla="*/ 9 w 1892"/>
                <a:gd name="T35" fmla="*/ 63 h 1303"/>
                <a:gd name="T36" fmla="*/ 13 w 1892"/>
                <a:gd name="T37" fmla="*/ 84 h 130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92"/>
                <a:gd name="T58" fmla="*/ 0 h 1303"/>
                <a:gd name="T59" fmla="*/ 1892 w 1892"/>
                <a:gd name="T60" fmla="*/ 1303 h 130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92" h="1303">
                  <a:moveTo>
                    <a:pt x="94" y="604"/>
                  </a:moveTo>
                  <a:cubicBezTo>
                    <a:pt x="2" y="678"/>
                    <a:pt x="0" y="799"/>
                    <a:pt x="88" y="876"/>
                  </a:cubicBezTo>
                  <a:cubicBezTo>
                    <a:pt x="120" y="903"/>
                    <a:pt x="160" y="922"/>
                    <a:pt x="205" y="930"/>
                  </a:cubicBezTo>
                  <a:cubicBezTo>
                    <a:pt x="201" y="1059"/>
                    <a:pt x="324" y="1167"/>
                    <a:pt x="479" y="1170"/>
                  </a:cubicBezTo>
                  <a:cubicBezTo>
                    <a:pt x="535" y="1171"/>
                    <a:pt x="590" y="1159"/>
                    <a:pt x="637" y="1134"/>
                  </a:cubicBezTo>
                  <a:cubicBezTo>
                    <a:pt x="704" y="1252"/>
                    <a:pt x="873" y="1303"/>
                    <a:pt x="1015" y="1247"/>
                  </a:cubicBezTo>
                  <a:cubicBezTo>
                    <a:pt x="1066" y="1226"/>
                    <a:pt x="1109" y="1194"/>
                    <a:pt x="1138" y="1154"/>
                  </a:cubicBezTo>
                  <a:cubicBezTo>
                    <a:pt x="1294" y="1240"/>
                    <a:pt x="1503" y="1205"/>
                    <a:pt x="1607" y="1075"/>
                  </a:cubicBezTo>
                  <a:cubicBezTo>
                    <a:pt x="1644" y="1028"/>
                    <a:pt x="1664" y="974"/>
                    <a:pt x="1663" y="918"/>
                  </a:cubicBezTo>
                  <a:cubicBezTo>
                    <a:pt x="1804" y="891"/>
                    <a:pt x="1892" y="774"/>
                    <a:pt x="1860" y="657"/>
                  </a:cubicBezTo>
                  <a:cubicBezTo>
                    <a:pt x="1849" y="615"/>
                    <a:pt x="1822" y="576"/>
                    <a:pt x="1785" y="547"/>
                  </a:cubicBezTo>
                  <a:cubicBezTo>
                    <a:pt x="1850" y="470"/>
                    <a:pt x="1829" y="363"/>
                    <a:pt x="1736" y="309"/>
                  </a:cubicBezTo>
                  <a:cubicBezTo>
                    <a:pt x="1703" y="289"/>
                    <a:pt x="1664" y="278"/>
                    <a:pt x="1623" y="277"/>
                  </a:cubicBezTo>
                  <a:cubicBezTo>
                    <a:pt x="1567" y="123"/>
                    <a:pt x="1372" y="35"/>
                    <a:pt x="1187" y="82"/>
                  </a:cubicBezTo>
                  <a:cubicBezTo>
                    <a:pt x="1120" y="98"/>
                    <a:pt x="1061" y="131"/>
                    <a:pt x="1017" y="176"/>
                  </a:cubicBezTo>
                  <a:cubicBezTo>
                    <a:pt x="916" y="41"/>
                    <a:pt x="704" y="0"/>
                    <a:pt x="542" y="84"/>
                  </a:cubicBezTo>
                  <a:cubicBezTo>
                    <a:pt x="484" y="114"/>
                    <a:pt x="438" y="158"/>
                    <a:pt x="410" y="210"/>
                  </a:cubicBezTo>
                  <a:cubicBezTo>
                    <a:pt x="233" y="195"/>
                    <a:pt x="75" y="303"/>
                    <a:pt x="57" y="451"/>
                  </a:cubicBezTo>
                  <a:cubicBezTo>
                    <a:pt x="51" y="504"/>
                    <a:pt x="64" y="557"/>
                    <a:pt x="94" y="604"/>
                  </a:cubicBezTo>
                </a:path>
              </a:pathLst>
            </a:custGeom>
            <a:solidFill>
              <a:srgbClr val="DDDDDD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3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0" name="Freeform 25"/>
            <p:cNvSpPr>
              <a:spLocks/>
            </p:cNvSpPr>
            <p:nvPr/>
          </p:nvSpPr>
          <p:spPr bwMode="auto">
            <a:xfrm>
              <a:off x="2513" y="1440"/>
              <a:ext cx="1362" cy="938"/>
            </a:xfrm>
            <a:custGeom>
              <a:avLst/>
              <a:gdLst>
                <a:gd name="T0" fmla="*/ 68 w 1362"/>
                <a:gd name="T1" fmla="*/ 435 h 938"/>
                <a:gd name="T2" fmla="*/ 64 w 1362"/>
                <a:gd name="T3" fmla="*/ 630 h 938"/>
                <a:gd name="T4" fmla="*/ 148 w 1362"/>
                <a:gd name="T5" fmla="*/ 669 h 938"/>
                <a:gd name="T6" fmla="*/ 345 w 1362"/>
                <a:gd name="T7" fmla="*/ 842 h 938"/>
                <a:gd name="T8" fmla="*/ 459 w 1362"/>
                <a:gd name="T9" fmla="*/ 816 h 938"/>
                <a:gd name="T10" fmla="*/ 731 w 1362"/>
                <a:gd name="T11" fmla="*/ 897 h 938"/>
                <a:gd name="T12" fmla="*/ 819 w 1362"/>
                <a:gd name="T13" fmla="*/ 830 h 938"/>
                <a:gd name="T14" fmla="*/ 1157 w 1362"/>
                <a:gd name="T15" fmla="*/ 774 h 938"/>
                <a:gd name="T16" fmla="*/ 1197 w 1362"/>
                <a:gd name="T17" fmla="*/ 661 h 938"/>
                <a:gd name="T18" fmla="*/ 1339 w 1362"/>
                <a:gd name="T19" fmla="*/ 473 h 938"/>
                <a:gd name="T20" fmla="*/ 1285 w 1362"/>
                <a:gd name="T21" fmla="*/ 394 h 938"/>
                <a:gd name="T22" fmla="*/ 1249 w 1362"/>
                <a:gd name="T23" fmla="*/ 222 h 938"/>
                <a:gd name="T24" fmla="*/ 1168 w 1362"/>
                <a:gd name="T25" fmla="*/ 199 h 938"/>
                <a:gd name="T26" fmla="*/ 854 w 1362"/>
                <a:gd name="T27" fmla="*/ 59 h 938"/>
                <a:gd name="T28" fmla="*/ 732 w 1362"/>
                <a:gd name="T29" fmla="*/ 127 h 938"/>
                <a:gd name="T30" fmla="*/ 390 w 1362"/>
                <a:gd name="T31" fmla="*/ 60 h 938"/>
                <a:gd name="T32" fmla="*/ 295 w 1362"/>
                <a:gd name="T33" fmla="*/ 151 h 938"/>
                <a:gd name="T34" fmla="*/ 41 w 1362"/>
                <a:gd name="T35" fmla="*/ 325 h 938"/>
                <a:gd name="T36" fmla="*/ 68 w 1362"/>
                <a:gd name="T37" fmla="*/ 435 h 93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62"/>
                <a:gd name="T58" fmla="*/ 0 h 938"/>
                <a:gd name="T59" fmla="*/ 1362 w 1362"/>
                <a:gd name="T60" fmla="*/ 938 h 93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62" h="938">
                  <a:moveTo>
                    <a:pt x="68" y="435"/>
                  </a:moveTo>
                  <a:cubicBezTo>
                    <a:pt x="2" y="488"/>
                    <a:pt x="0" y="575"/>
                    <a:pt x="64" y="630"/>
                  </a:cubicBezTo>
                  <a:cubicBezTo>
                    <a:pt x="87" y="650"/>
                    <a:pt x="115" y="663"/>
                    <a:pt x="148" y="669"/>
                  </a:cubicBezTo>
                  <a:cubicBezTo>
                    <a:pt x="145" y="762"/>
                    <a:pt x="233" y="840"/>
                    <a:pt x="345" y="842"/>
                  </a:cubicBezTo>
                  <a:cubicBezTo>
                    <a:pt x="385" y="843"/>
                    <a:pt x="425" y="834"/>
                    <a:pt x="459" y="816"/>
                  </a:cubicBezTo>
                  <a:cubicBezTo>
                    <a:pt x="507" y="901"/>
                    <a:pt x="628" y="938"/>
                    <a:pt x="731" y="897"/>
                  </a:cubicBezTo>
                  <a:cubicBezTo>
                    <a:pt x="767" y="882"/>
                    <a:pt x="798" y="859"/>
                    <a:pt x="819" y="830"/>
                  </a:cubicBezTo>
                  <a:cubicBezTo>
                    <a:pt x="931" y="892"/>
                    <a:pt x="1082" y="867"/>
                    <a:pt x="1157" y="774"/>
                  </a:cubicBezTo>
                  <a:cubicBezTo>
                    <a:pt x="1183" y="740"/>
                    <a:pt x="1198" y="701"/>
                    <a:pt x="1197" y="661"/>
                  </a:cubicBezTo>
                  <a:cubicBezTo>
                    <a:pt x="1298" y="641"/>
                    <a:pt x="1362" y="557"/>
                    <a:pt x="1339" y="473"/>
                  </a:cubicBezTo>
                  <a:cubicBezTo>
                    <a:pt x="1331" y="443"/>
                    <a:pt x="1311" y="415"/>
                    <a:pt x="1285" y="394"/>
                  </a:cubicBezTo>
                  <a:cubicBezTo>
                    <a:pt x="1331" y="338"/>
                    <a:pt x="1316" y="261"/>
                    <a:pt x="1249" y="222"/>
                  </a:cubicBezTo>
                  <a:cubicBezTo>
                    <a:pt x="1226" y="208"/>
                    <a:pt x="1198" y="200"/>
                    <a:pt x="1168" y="199"/>
                  </a:cubicBezTo>
                  <a:cubicBezTo>
                    <a:pt x="1128" y="89"/>
                    <a:pt x="987" y="25"/>
                    <a:pt x="854" y="59"/>
                  </a:cubicBezTo>
                  <a:cubicBezTo>
                    <a:pt x="806" y="71"/>
                    <a:pt x="764" y="94"/>
                    <a:pt x="732" y="127"/>
                  </a:cubicBezTo>
                  <a:cubicBezTo>
                    <a:pt x="659" y="30"/>
                    <a:pt x="507" y="0"/>
                    <a:pt x="390" y="60"/>
                  </a:cubicBezTo>
                  <a:cubicBezTo>
                    <a:pt x="349" y="82"/>
                    <a:pt x="315" y="114"/>
                    <a:pt x="295" y="151"/>
                  </a:cubicBezTo>
                  <a:cubicBezTo>
                    <a:pt x="168" y="140"/>
                    <a:pt x="54" y="218"/>
                    <a:pt x="41" y="325"/>
                  </a:cubicBezTo>
                  <a:cubicBezTo>
                    <a:pt x="37" y="363"/>
                    <a:pt x="46" y="401"/>
                    <a:pt x="68" y="435"/>
                  </a:cubicBezTo>
                </a:path>
              </a:pathLst>
            </a:custGeom>
            <a:noFill/>
            <a:ln w="52388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3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1187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Thread pool (executor)</a:t>
            </a:r>
          </a:p>
        </p:txBody>
      </p:sp>
      <p:sp>
        <p:nvSpPr>
          <p:cNvPr id="118789" name="Text Box 93"/>
          <p:cNvSpPr txBox="1">
            <a:spLocks noChangeArrowheads="1"/>
          </p:cNvSpPr>
          <p:nvPr/>
        </p:nvSpPr>
        <p:spPr bwMode="auto">
          <a:xfrm>
            <a:off x="3984296" y="3356623"/>
            <a:ext cx="12192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event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queue</a:t>
            </a:r>
          </a:p>
        </p:txBody>
      </p:sp>
      <p:grpSp>
        <p:nvGrpSpPr>
          <p:cNvPr id="118790" name="Group 66"/>
          <p:cNvGrpSpPr>
            <a:grpSpLocks/>
          </p:cNvGrpSpPr>
          <p:nvPr/>
        </p:nvGrpSpPr>
        <p:grpSpPr bwMode="auto">
          <a:xfrm>
            <a:off x="3730625" y="1644882"/>
            <a:ext cx="2783209" cy="2514600"/>
            <a:chOff x="3730625" y="2590800"/>
            <a:chExt cx="2783209" cy="3886200"/>
          </a:xfrm>
        </p:grpSpPr>
        <p:grpSp>
          <p:nvGrpSpPr>
            <p:cNvPr id="118833" name="Group 6"/>
            <p:cNvGrpSpPr>
              <a:grpSpLocks/>
            </p:cNvGrpSpPr>
            <p:nvPr/>
          </p:nvGrpSpPr>
          <p:grpSpPr bwMode="auto">
            <a:xfrm>
              <a:off x="3730625" y="2590800"/>
              <a:ext cx="1752600" cy="3886200"/>
              <a:chOff x="5285232" y="1905000"/>
              <a:chExt cx="1420368" cy="3886200"/>
            </a:xfrm>
          </p:grpSpPr>
          <p:sp>
            <p:nvSpPr>
              <p:cNvPr id="118840" name="Rounded Rectangle 2"/>
              <p:cNvSpPr>
                <a:spLocks noChangeArrowheads="1"/>
              </p:cNvSpPr>
              <p:nvPr/>
            </p:nvSpPr>
            <p:spPr bwMode="auto">
              <a:xfrm>
                <a:off x="5462016" y="1905000"/>
                <a:ext cx="1066800" cy="38862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18841" name="Group 5"/>
              <p:cNvGrpSpPr>
                <a:grpSpLocks/>
              </p:cNvGrpSpPr>
              <p:nvPr/>
            </p:nvGrpSpPr>
            <p:grpSpPr bwMode="auto">
              <a:xfrm>
                <a:off x="5285232" y="2438400"/>
                <a:ext cx="1420368" cy="2895600"/>
                <a:chOff x="5285232" y="2438400"/>
                <a:chExt cx="1420368" cy="2895600"/>
              </a:xfrm>
            </p:grpSpPr>
            <p:sp>
              <p:nvSpPr>
                <p:cNvPr id="118842" name="Isosceles Triangle 3"/>
                <p:cNvSpPr>
                  <a:spLocks noChangeArrowheads="1"/>
                </p:cNvSpPr>
                <p:nvPr/>
              </p:nvSpPr>
              <p:spPr bwMode="auto">
                <a:xfrm>
                  <a:off x="6352032" y="2438400"/>
                  <a:ext cx="353568" cy="304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18843" name="Isosceles Triangle 4"/>
                <p:cNvSpPr>
                  <a:spLocks noChangeArrowheads="1"/>
                </p:cNvSpPr>
                <p:nvPr/>
              </p:nvSpPr>
              <p:spPr bwMode="auto">
                <a:xfrm flipV="1">
                  <a:off x="5285232" y="5029200"/>
                  <a:ext cx="353568" cy="304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5940425" y="2590800"/>
              <a:ext cx="573409" cy="1021845"/>
            </a:xfrm>
            <a:custGeom>
              <a:avLst/>
              <a:gdLst>
                <a:gd name="T0" fmla="*/ 2147483647 w 10983"/>
                <a:gd name="T1" fmla="*/ 0 h 10425"/>
                <a:gd name="T2" fmla="*/ 0 w 10983"/>
                <a:gd name="T3" fmla="*/ 2147483647 h 10425"/>
                <a:gd name="T4" fmla="*/ 0 w 10983"/>
                <a:gd name="T5" fmla="*/ 2147483647 h 10425"/>
                <a:gd name="T6" fmla="*/ 2147483647 w 10983"/>
                <a:gd name="T7" fmla="*/ 2147483647 h 10425"/>
                <a:gd name="T8" fmla="*/ 2147483647 w 10983"/>
                <a:gd name="T9" fmla="*/ 2147483647 h 10425"/>
                <a:gd name="T10" fmla="*/ 2147483647 w 10983"/>
                <a:gd name="T11" fmla="*/ 2147483647 h 10425"/>
                <a:gd name="T12" fmla="*/ 2147483647 w 10983"/>
                <a:gd name="T13" fmla="*/ 2147483647 h 10425"/>
                <a:gd name="T14" fmla="*/ 2147483647 w 10983"/>
                <a:gd name="T15" fmla="*/ 0 h 10425"/>
                <a:gd name="T16" fmla="*/ 2147483647 w 10983"/>
                <a:gd name="T17" fmla="*/ 0 h 10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83" h="10425">
                  <a:moveTo>
                    <a:pt x="1737" y="0"/>
                  </a:moveTo>
                  <a:cubicBezTo>
                    <a:pt x="778" y="0"/>
                    <a:pt x="0" y="778"/>
                    <a:pt x="0" y="1737"/>
                  </a:cubicBezTo>
                  <a:lnTo>
                    <a:pt x="0" y="8687"/>
                  </a:lnTo>
                  <a:cubicBezTo>
                    <a:pt x="0" y="9647"/>
                    <a:pt x="778" y="10425"/>
                    <a:pt x="1737" y="10425"/>
                  </a:cubicBezTo>
                  <a:lnTo>
                    <a:pt x="9246" y="10425"/>
                  </a:lnTo>
                  <a:cubicBezTo>
                    <a:pt x="10205" y="10425"/>
                    <a:pt x="10983" y="9647"/>
                    <a:pt x="10983" y="8687"/>
                  </a:cubicBezTo>
                  <a:lnTo>
                    <a:pt x="10983" y="1737"/>
                  </a:lnTo>
                  <a:cubicBezTo>
                    <a:pt x="10983" y="778"/>
                    <a:pt x="10205" y="0"/>
                    <a:pt x="9246" y="0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5940425" y="4038311"/>
              <a:ext cx="573409" cy="1023072"/>
            </a:xfrm>
            <a:custGeom>
              <a:avLst/>
              <a:gdLst>
                <a:gd name="T0" fmla="*/ 2147483647 w 10983"/>
                <a:gd name="T1" fmla="*/ 0 h 10425"/>
                <a:gd name="T2" fmla="*/ 0 w 10983"/>
                <a:gd name="T3" fmla="*/ 2147483647 h 10425"/>
                <a:gd name="T4" fmla="*/ 0 w 10983"/>
                <a:gd name="T5" fmla="*/ 2147483647 h 10425"/>
                <a:gd name="T6" fmla="*/ 2147483647 w 10983"/>
                <a:gd name="T7" fmla="*/ 2147483647 h 10425"/>
                <a:gd name="T8" fmla="*/ 2147483647 w 10983"/>
                <a:gd name="T9" fmla="*/ 2147483647 h 10425"/>
                <a:gd name="T10" fmla="*/ 2147483647 w 10983"/>
                <a:gd name="T11" fmla="*/ 2147483647 h 10425"/>
                <a:gd name="T12" fmla="*/ 2147483647 w 10983"/>
                <a:gd name="T13" fmla="*/ 2147483647 h 10425"/>
                <a:gd name="T14" fmla="*/ 2147483647 w 10983"/>
                <a:gd name="T15" fmla="*/ 0 h 10425"/>
                <a:gd name="T16" fmla="*/ 2147483647 w 10983"/>
                <a:gd name="T17" fmla="*/ 0 h 10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83" h="10425">
                  <a:moveTo>
                    <a:pt x="1737" y="0"/>
                  </a:moveTo>
                  <a:cubicBezTo>
                    <a:pt x="778" y="0"/>
                    <a:pt x="0" y="778"/>
                    <a:pt x="0" y="1737"/>
                  </a:cubicBezTo>
                  <a:lnTo>
                    <a:pt x="0" y="8687"/>
                  </a:lnTo>
                  <a:cubicBezTo>
                    <a:pt x="0" y="9647"/>
                    <a:pt x="778" y="10425"/>
                    <a:pt x="1737" y="10425"/>
                  </a:cubicBezTo>
                  <a:lnTo>
                    <a:pt x="9246" y="10425"/>
                  </a:lnTo>
                  <a:cubicBezTo>
                    <a:pt x="10205" y="10425"/>
                    <a:pt x="10983" y="9647"/>
                    <a:pt x="10983" y="8687"/>
                  </a:cubicBezTo>
                  <a:lnTo>
                    <a:pt x="10983" y="1737"/>
                  </a:lnTo>
                  <a:cubicBezTo>
                    <a:pt x="10983" y="778"/>
                    <a:pt x="10205" y="0"/>
                    <a:pt x="9246" y="0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5940425" y="5455155"/>
              <a:ext cx="573409" cy="1021845"/>
            </a:xfrm>
            <a:custGeom>
              <a:avLst/>
              <a:gdLst>
                <a:gd name="T0" fmla="*/ 2147483647 w 10983"/>
                <a:gd name="T1" fmla="*/ 0 h 10425"/>
                <a:gd name="T2" fmla="*/ 0 w 10983"/>
                <a:gd name="T3" fmla="*/ 2147483647 h 10425"/>
                <a:gd name="T4" fmla="*/ 0 w 10983"/>
                <a:gd name="T5" fmla="*/ 2147483647 h 10425"/>
                <a:gd name="T6" fmla="*/ 2147483647 w 10983"/>
                <a:gd name="T7" fmla="*/ 2147483647 h 10425"/>
                <a:gd name="T8" fmla="*/ 2147483647 w 10983"/>
                <a:gd name="T9" fmla="*/ 2147483647 h 10425"/>
                <a:gd name="T10" fmla="*/ 2147483647 w 10983"/>
                <a:gd name="T11" fmla="*/ 2147483647 h 10425"/>
                <a:gd name="T12" fmla="*/ 2147483647 w 10983"/>
                <a:gd name="T13" fmla="*/ 2147483647 h 10425"/>
                <a:gd name="T14" fmla="*/ 2147483647 w 10983"/>
                <a:gd name="T15" fmla="*/ 0 h 10425"/>
                <a:gd name="T16" fmla="*/ 2147483647 w 10983"/>
                <a:gd name="T17" fmla="*/ 0 h 10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83" h="10425">
                  <a:moveTo>
                    <a:pt x="1737" y="0"/>
                  </a:moveTo>
                  <a:cubicBezTo>
                    <a:pt x="778" y="0"/>
                    <a:pt x="0" y="778"/>
                    <a:pt x="0" y="1737"/>
                  </a:cubicBezTo>
                  <a:lnTo>
                    <a:pt x="0" y="8687"/>
                  </a:lnTo>
                  <a:cubicBezTo>
                    <a:pt x="0" y="9647"/>
                    <a:pt x="778" y="10425"/>
                    <a:pt x="1737" y="10425"/>
                  </a:cubicBezTo>
                  <a:lnTo>
                    <a:pt x="9246" y="10425"/>
                  </a:lnTo>
                  <a:cubicBezTo>
                    <a:pt x="10205" y="10425"/>
                    <a:pt x="10983" y="9647"/>
                    <a:pt x="10983" y="8687"/>
                  </a:cubicBezTo>
                  <a:lnTo>
                    <a:pt x="10983" y="1737"/>
                  </a:lnTo>
                  <a:cubicBezTo>
                    <a:pt x="10983" y="778"/>
                    <a:pt x="10205" y="0"/>
                    <a:pt x="9246" y="0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8837" name="Straight Connector 54"/>
            <p:cNvCxnSpPr>
              <a:cxnSpLocks noChangeShapeType="1"/>
              <a:stCxn id="118840" idx="3"/>
            </p:cNvCxnSpPr>
            <p:nvPr/>
          </p:nvCxnSpPr>
          <p:spPr bwMode="auto">
            <a:xfrm flipV="1">
              <a:off x="5265738" y="3200400"/>
              <a:ext cx="598487" cy="133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8838" name="Straight Connector 65"/>
            <p:cNvCxnSpPr>
              <a:cxnSpLocks noChangeShapeType="1"/>
            </p:cNvCxnSpPr>
            <p:nvPr/>
          </p:nvCxnSpPr>
          <p:spPr bwMode="auto">
            <a:xfrm>
              <a:off x="5254625" y="4495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18839" name="Straight Connector 66"/>
            <p:cNvCxnSpPr>
              <a:cxnSpLocks noChangeShapeType="1"/>
            </p:cNvCxnSpPr>
            <p:nvPr/>
          </p:nvCxnSpPr>
          <p:spPr bwMode="auto">
            <a:xfrm>
              <a:off x="5254625" y="4495800"/>
              <a:ext cx="557213" cy="133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18791" name="Rectangle 68"/>
          <p:cNvSpPr>
            <a:spLocks noChangeArrowheads="1"/>
          </p:cNvSpPr>
          <p:nvPr/>
        </p:nvSpPr>
        <p:spPr bwMode="auto">
          <a:xfrm>
            <a:off x="4876800" y="3149921"/>
            <a:ext cx="228600" cy="2286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92" name="Rectangle 69"/>
          <p:cNvSpPr>
            <a:spLocks noChangeArrowheads="1"/>
          </p:cNvSpPr>
          <p:nvPr/>
        </p:nvSpPr>
        <p:spPr bwMode="auto">
          <a:xfrm>
            <a:off x="4561052" y="3149921"/>
            <a:ext cx="228600" cy="2286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93" name="Rectangle 70"/>
          <p:cNvSpPr>
            <a:spLocks noChangeArrowheads="1"/>
          </p:cNvSpPr>
          <p:nvPr/>
        </p:nvSpPr>
        <p:spPr bwMode="auto">
          <a:xfrm>
            <a:off x="4217571" y="3150689"/>
            <a:ext cx="228600" cy="228600"/>
          </a:xfrm>
          <a:prstGeom prst="rect">
            <a:avLst/>
          </a:pr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794" name="Text Box 93"/>
          <p:cNvSpPr txBox="1">
            <a:spLocks noChangeArrowheads="1"/>
          </p:cNvSpPr>
          <p:nvPr/>
        </p:nvSpPr>
        <p:spPr bwMode="auto">
          <a:xfrm>
            <a:off x="3962400" y="1721082"/>
            <a:ext cx="12192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worker loop</a:t>
            </a:r>
          </a:p>
        </p:txBody>
      </p:sp>
      <p:sp>
        <p:nvSpPr>
          <p:cNvPr id="118798" name="Text Box 93"/>
          <p:cNvSpPr txBox="1">
            <a:spLocks noChangeArrowheads="1"/>
          </p:cNvSpPr>
          <p:nvPr/>
        </p:nvSpPr>
        <p:spPr bwMode="auto">
          <a:xfrm>
            <a:off x="6866896" y="2212938"/>
            <a:ext cx="2309948" cy="1756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dirty="0">
                <a:solidFill>
                  <a:srgbClr val="000000"/>
                </a:solidFill>
              </a:rPr>
              <a:t>w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orker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thread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consume event;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call handler;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 (or run task)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} loop and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block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if no event</a:t>
            </a:r>
          </a:p>
        </p:txBody>
      </p:sp>
      <p:sp>
        <p:nvSpPr>
          <p:cNvPr id="98" name="Oval 24"/>
          <p:cNvSpPr>
            <a:spLocks noChangeArrowheads="1"/>
          </p:cNvSpPr>
          <p:nvPr/>
        </p:nvSpPr>
        <p:spPr bwMode="auto">
          <a:xfrm>
            <a:off x="1754188" y="2364443"/>
            <a:ext cx="684212" cy="661987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04" name="AutoShape 25"/>
          <p:cNvSpPr>
            <a:spLocks noChangeArrowheads="1"/>
          </p:cNvSpPr>
          <p:nvPr/>
        </p:nvSpPr>
        <p:spPr bwMode="auto">
          <a:xfrm flipH="1">
            <a:off x="1992313" y="2510493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05" name="AutoShape 26"/>
          <p:cNvSpPr>
            <a:spLocks noChangeArrowheads="1"/>
          </p:cNvSpPr>
          <p:nvPr/>
        </p:nvSpPr>
        <p:spPr bwMode="auto">
          <a:xfrm rot="-8460389">
            <a:off x="1782763" y="2451755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Oval 24"/>
          <p:cNvSpPr>
            <a:spLocks noChangeArrowheads="1"/>
          </p:cNvSpPr>
          <p:nvPr/>
        </p:nvSpPr>
        <p:spPr bwMode="auto">
          <a:xfrm>
            <a:off x="915988" y="2364443"/>
            <a:ext cx="684212" cy="6619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07" name="AutoShape 25"/>
          <p:cNvSpPr>
            <a:spLocks noChangeArrowheads="1"/>
          </p:cNvSpPr>
          <p:nvPr/>
        </p:nvSpPr>
        <p:spPr bwMode="auto">
          <a:xfrm flipH="1">
            <a:off x="1154113" y="2510493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08" name="AutoShape 26"/>
          <p:cNvSpPr>
            <a:spLocks noChangeArrowheads="1"/>
          </p:cNvSpPr>
          <p:nvPr/>
        </p:nvSpPr>
        <p:spPr bwMode="auto">
          <a:xfrm rot="-8460389">
            <a:off x="944563" y="2451755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2667000" y="2364443"/>
            <a:ext cx="684213" cy="661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0" name="AutoShape 25"/>
          <p:cNvSpPr>
            <a:spLocks noChangeArrowheads="1"/>
          </p:cNvSpPr>
          <p:nvPr/>
        </p:nvSpPr>
        <p:spPr bwMode="auto">
          <a:xfrm flipH="1">
            <a:off x="2905125" y="2510493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1" name="AutoShape 26"/>
          <p:cNvSpPr>
            <a:spLocks noChangeArrowheads="1"/>
          </p:cNvSpPr>
          <p:nvPr/>
        </p:nvSpPr>
        <p:spPr bwMode="auto">
          <a:xfrm rot="-8460389">
            <a:off x="2695575" y="2451755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812" name="Text Box 93"/>
          <p:cNvSpPr txBox="1">
            <a:spLocks noChangeArrowheads="1"/>
          </p:cNvSpPr>
          <p:nvPr/>
        </p:nvSpPr>
        <p:spPr bwMode="auto">
          <a:xfrm>
            <a:off x="457200" y="1435522"/>
            <a:ext cx="3276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Worker pool</a:t>
            </a:r>
          </a:p>
        </p:txBody>
      </p:sp>
      <p:sp>
        <p:nvSpPr>
          <p:cNvPr id="118815" name="Text Box 93"/>
          <p:cNvSpPr txBox="1">
            <a:spLocks noChangeArrowheads="1"/>
          </p:cNvSpPr>
          <p:nvPr/>
        </p:nvSpPr>
        <p:spPr bwMode="auto">
          <a:xfrm>
            <a:off x="381000" y="3178830"/>
            <a:ext cx="3276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idle workers</a:t>
            </a:r>
          </a:p>
        </p:txBody>
      </p:sp>
      <p:sp>
        <p:nvSpPr>
          <p:cNvPr id="118816" name="Text Box 93"/>
          <p:cNvSpPr txBox="1">
            <a:spLocks noChangeArrowheads="1"/>
          </p:cNvSpPr>
          <p:nvPr/>
        </p:nvSpPr>
        <p:spPr bwMode="auto">
          <a:xfrm>
            <a:off x="381000" y="3781213"/>
            <a:ext cx="32766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Workers wait here for next event/request/task.</a:t>
            </a:r>
          </a:p>
        </p:txBody>
      </p:sp>
      <p:grpSp>
        <p:nvGrpSpPr>
          <p:cNvPr id="70" name="Group 6"/>
          <p:cNvGrpSpPr>
            <a:grpSpLocks/>
          </p:cNvGrpSpPr>
          <p:nvPr/>
        </p:nvGrpSpPr>
        <p:grpSpPr bwMode="auto">
          <a:xfrm flipH="1">
            <a:off x="4446171" y="2715749"/>
            <a:ext cx="838198" cy="323560"/>
            <a:chOff x="1180" y="3423"/>
            <a:chExt cx="684" cy="256"/>
          </a:xfrm>
        </p:grpSpPr>
        <p:grpSp>
          <p:nvGrpSpPr>
            <p:cNvPr id="71" name="Group 7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75" name="Rectangle 8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6" name="Rectangle 9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77" name="Rectangle 10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81" name="Line 12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74" name="Line 13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sp>
        <p:nvSpPr>
          <p:cNvPr id="82" name="Text Box 93"/>
          <p:cNvSpPr txBox="1">
            <a:spLocks noChangeArrowheads="1"/>
          </p:cNvSpPr>
          <p:nvPr/>
        </p:nvSpPr>
        <p:spPr bwMode="auto">
          <a:xfrm>
            <a:off x="4037767" y="2650055"/>
            <a:ext cx="587566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</a:t>
            </a:r>
          </a:p>
        </p:txBody>
      </p:sp>
      <p:sp>
        <p:nvSpPr>
          <p:cNvPr id="83" name="Text Box 93"/>
          <p:cNvSpPr txBox="1">
            <a:spLocks noChangeArrowheads="1"/>
          </p:cNvSpPr>
          <p:nvPr/>
        </p:nvSpPr>
        <p:spPr bwMode="auto">
          <a:xfrm>
            <a:off x="6834052" y="1639145"/>
            <a:ext cx="1163281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Handlers</a:t>
            </a:r>
          </a:p>
        </p:txBody>
      </p:sp>
      <p:grpSp>
        <p:nvGrpSpPr>
          <p:cNvPr id="118787" name="Group 77"/>
          <p:cNvGrpSpPr>
            <a:grpSpLocks/>
          </p:cNvGrpSpPr>
          <p:nvPr/>
        </p:nvGrpSpPr>
        <p:grpSpPr bwMode="auto">
          <a:xfrm>
            <a:off x="5987358" y="1757458"/>
            <a:ext cx="445249" cy="429789"/>
            <a:chOff x="6858000" y="1905000"/>
            <a:chExt cx="673100" cy="658813"/>
          </a:xfrm>
        </p:grpSpPr>
        <p:sp>
          <p:nvSpPr>
            <p:cNvPr id="118847" name="Oval 20"/>
            <p:cNvSpPr>
              <a:spLocks noChangeArrowheads="1"/>
            </p:cNvSpPr>
            <p:nvPr/>
          </p:nvSpPr>
          <p:spPr bwMode="auto">
            <a:xfrm>
              <a:off x="6858000" y="1905000"/>
              <a:ext cx="673100" cy="65881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48" name="AutoShape 21"/>
            <p:cNvSpPr>
              <a:spLocks noChangeArrowheads="1"/>
            </p:cNvSpPr>
            <p:nvPr/>
          </p:nvSpPr>
          <p:spPr bwMode="auto">
            <a:xfrm flipH="1">
              <a:off x="7091363" y="2051050"/>
              <a:ext cx="230187" cy="384175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49" name="AutoShape 22"/>
            <p:cNvSpPr>
              <a:spLocks noChangeArrowheads="1"/>
            </p:cNvSpPr>
            <p:nvPr/>
          </p:nvSpPr>
          <p:spPr bwMode="auto">
            <a:xfrm rot="-8460389">
              <a:off x="6888163" y="1992313"/>
              <a:ext cx="79375" cy="8731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118788" name="Group 81"/>
          <p:cNvGrpSpPr>
            <a:grpSpLocks/>
          </p:cNvGrpSpPr>
          <p:nvPr/>
        </p:nvGrpSpPr>
        <p:grpSpPr bwMode="auto">
          <a:xfrm>
            <a:off x="5995239" y="2687287"/>
            <a:ext cx="444218" cy="429789"/>
            <a:chOff x="7634288" y="2541587"/>
            <a:chExt cx="671512" cy="658813"/>
          </a:xfrm>
        </p:grpSpPr>
        <p:sp>
          <p:nvSpPr>
            <p:cNvPr id="118844" name="Oval 24"/>
            <p:cNvSpPr>
              <a:spLocks noChangeArrowheads="1"/>
            </p:cNvSpPr>
            <p:nvPr/>
          </p:nvSpPr>
          <p:spPr bwMode="auto">
            <a:xfrm>
              <a:off x="7634288" y="2541587"/>
              <a:ext cx="671512" cy="658813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45" name="AutoShape 25"/>
            <p:cNvSpPr>
              <a:spLocks noChangeArrowheads="1"/>
            </p:cNvSpPr>
            <p:nvPr/>
          </p:nvSpPr>
          <p:spPr bwMode="auto">
            <a:xfrm flipH="1">
              <a:off x="7867650" y="2687637"/>
              <a:ext cx="230188" cy="384175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18846" name="AutoShape 26"/>
            <p:cNvSpPr>
              <a:spLocks noChangeArrowheads="1"/>
            </p:cNvSpPr>
            <p:nvPr/>
          </p:nvSpPr>
          <p:spPr bwMode="auto">
            <a:xfrm rot="-8460389">
              <a:off x="7662863" y="2628900"/>
              <a:ext cx="80962" cy="8731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004411" y="3625149"/>
            <a:ext cx="444218" cy="429789"/>
            <a:chOff x="7543801" y="5562600"/>
            <a:chExt cx="551308" cy="533400"/>
          </a:xfrm>
        </p:grpSpPr>
        <p:grpSp>
          <p:nvGrpSpPr>
            <p:cNvPr id="2" name="Group 1"/>
            <p:cNvGrpSpPr/>
            <p:nvPr/>
          </p:nvGrpSpPr>
          <p:grpSpPr>
            <a:xfrm>
              <a:off x="7543801" y="5562600"/>
              <a:ext cx="551308" cy="533400"/>
              <a:chOff x="7543800" y="5562600"/>
              <a:chExt cx="684213" cy="661988"/>
            </a:xfrm>
          </p:grpSpPr>
          <p:sp>
            <p:nvSpPr>
              <p:cNvPr id="118800" name="Oval 24"/>
              <p:cNvSpPr>
                <a:spLocks noChangeArrowheads="1"/>
              </p:cNvSpPr>
              <p:nvPr/>
            </p:nvSpPr>
            <p:spPr bwMode="auto">
              <a:xfrm>
                <a:off x="7543800" y="5562600"/>
                <a:ext cx="684213" cy="661988"/>
              </a:xfrm>
              <a:prstGeom prst="ellipse">
                <a:avLst/>
              </a:prstGeom>
              <a:solidFill>
                <a:schemeClr val="tx2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18801" name="AutoShape 25"/>
              <p:cNvSpPr>
                <a:spLocks noChangeArrowheads="1"/>
              </p:cNvSpPr>
              <p:nvPr/>
            </p:nvSpPr>
            <p:spPr bwMode="auto">
              <a:xfrm flipH="1">
                <a:off x="7781925" y="5708650"/>
                <a:ext cx="234950" cy="387350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118802" name="AutoShape 26"/>
            <p:cNvSpPr>
              <a:spLocks noChangeArrowheads="1"/>
            </p:cNvSpPr>
            <p:nvPr/>
          </p:nvSpPr>
          <p:spPr bwMode="auto">
            <a:xfrm rot="-8460389">
              <a:off x="7561427" y="5649913"/>
              <a:ext cx="82550" cy="88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84" name="Content Placeholder 14"/>
          <p:cNvSpPr txBox="1">
            <a:spLocks/>
          </p:cNvSpPr>
          <p:nvPr/>
        </p:nvSpPr>
        <p:spPr>
          <a:xfrm>
            <a:off x="457943" y="4783606"/>
            <a:ext cx="8442472" cy="144462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Thread pool: a pattern for parallel programs and network servers.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N workers can run in parallel on N cores: also called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WorkCrew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.</a:t>
            </a:r>
          </a:p>
          <a:p>
            <a:pPr marL="342900" marR="0" lvl="0" indent="-342900" algn="l" defTabSz="457200" rtl="0" eaLnBrk="0" fontAlgn="base" latinLnBrk="0" hangingPunct="0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Queue of incoming tasks</a:t>
            </a:r>
            <a:r>
              <a:rPr lang="en-US" sz="2000" b="0" dirty="0"/>
              <a:t>—equivalent to </a:t>
            </a:r>
            <a:r>
              <a:rPr lang="en-US" sz="2000" b="0" dirty="0" err="1"/>
              <a:t>events+handler</a:t>
            </a:r>
            <a:r>
              <a:rPr lang="en-US" sz="2000" b="0" dirty="0"/>
              <a:t> calls.</a:t>
            </a:r>
          </a:p>
          <a:p>
            <a:pPr>
              <a:defRPr/>
            </a:pPr>
            <a:r>
              <a:rPr lang="en-US" sz="2000" b="0" dirty="0"/>
              <a:t>Any worker thread can call any handler or run any task.</a:t>
            </a:r>
          </a:p>
        </p:txBody>
      </p:sp>
    </p:spTree>
    <p:extLst>
      <p:ext uri="{BB962C8B-B14F-4D97-AF65-F5344CB8AC3E}">
        <p14:creationId xmlns:p14="http://schemas.microsoft.com/office/powerpoint/2010/main" val="788225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Event/request queue</a:t>
            </a:r>
          </a:p>
        </p:txBody>
      </p:sp>
      <p:grpSp>
        <p:nvGrpSpPr>
          <p:cNvPr id="120834" name="Group 77"/>
          <p:cNvGrpSpPr>
            <a:grpSpLocks/>
          </p:cNvGrpSpPr>
          <p:nvPr/>
        </p:nvGrpSpPr>
        <p:grpSpPr bwMode="auto">
          <a:xfrm>
            <a:off x="7620000" y="1676400"/>
            <a:ext cx="685800" cy="661988"/>
            <a:chOff x="6858000" y="1905000"/>
            <a:chExt cx="673100" cy="658813"/>
          </a:xfrm>
        </p:grpSpPr>
        <p:sp>
          <p:nvSpPr>
            <p:cNvPr id="120881" name="Oval 20"/>
            <p:cNvSpPr>
              <a:spLocks noChangeArrowheads="1"/>
            </p:cNvSpPr>
            <p:nvPr/>
          </p:nvSpPr>
          <p:spPr bwMode="auto">
            <a:xfrm>
              <a:off x="6858000" y="1905000"/>
              <a:ext cx="673100" cy="65881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882" name="AutoShape 21"/>
            <p:cNvSpPr>
              <a:spLocks noChangeArrowheads="1"/>
            </p:cNvSpPr>
            <p:nvPr/>
          </p:nvSpPr>
          <p:spPr bwMode="auto">
            <a:xfrm flipH="1">
              <a:off x="7091363" y="2051050"/>
              <a:ext cx="230187" cy="384175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883" name="AutoShape 22"/>
            <p:cNvSpPr>
              <a:spLocks noChangeArrowheads="1"/>
            </p:cNvSpPr>
            <p:nvPr/>
          </p:nvSpPr>
          <p:spPr bwMode="auto">
            <a:xfrm rot="-8460389">
              <a:off x="6888163" y="1992313"/>
              <a:ext cx="79375" cy="8731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0835" name="Group 81"/>
          <p:cNvGrpSpPr>
            <a:grpSpLocks/>
          </p:cNvGrpSpPr>
          <p:nvPr/>
        </p:nvGrpSpPr>
        <p:grpSpPr bwMode="auto">
          <a:xfrm>
            <a:off x="7543800" y="3657600"/>
            <a:ext cx="684213" cy="661988"/>
            <a:chOff x="7634288" y="2541587"/>
            <a:chExt cx="671512" cy="658813"/>
          </a:xfrm>
        </p:grpSpPr>
        <p:sp>
          <p:nvSpPr>
            <p:cNvPr id="120878" name="Oval 24"/>
            <p:cNvSpPr>
              <a:spLocks noChangeArrowheads="1"/>
            </p:cNvSpPr>
            <p:nvPr/>
          </p:nvSpPr>
          <p:spPr bwMode="auto">
            <a:xfrm>
              <a:off x="7634288" y="2541587"/>
              <a:ext cx="671512" cy="658813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879" name="AutoShape 25"/>
            <p:cNvSpPr>
              <a:spLocks noChangeArrowheads="1"/>
            </p:cNvSpPr>
            <p:nvPr/>
          </p:nvSpPr>
          <p:spPr bwMode="auto">
            <a:xfrm flipH="1">
              <a:off x="7867650" y="2687637"/>
              <a:ext cx="230188" cy="384175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880" name="AutoShape 26"/>
            <p:cNvSpPr>
              <a:spLocks noChangeArrowheads="1"/>
            </p:cNvSpPr>
            <p:nvPr/>
          </p:nvSpPr>
          <p:spPr bwMode="auto">
            <a:xfrm rot="-8460389">
              <a:off x="7662863" y="2628900"/>
              <a:ext cx="80962" cy="8731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0836" name="Text Box 93"/>
          <p:cNvSpPr txBox="1">
            <a:spLocks noChangeArrowheads="1"/>
          </p:cNvSpPr>
          <p:nvPr/>
        </p:nvSpPr>
        <p:spPr bwMode="auto">
          <a:xfrm>
            <a:off x="4035425" y="4038600"/>
            <a:ext cx="1219200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Incoming event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queue</a:t>
            </a:r>
          </a:p>
        </p:txBody>
      </p:sp>
      <p:grpSp>
        <p:nvGrpSpPr>
          <p:cNvPr id="120837" name="Group 66"/>
          <p:cNvGrpSpPr>
            <a:grpSpLocks/>
          </p:cNvGrpSpPr>
          <p:nvPr/>
        </p:nvGrpSpPr>
        <p:grpSpPr bwMode="auto">
          <a:xfrm>
            <a:off x="3730625" y="1447800"/>
            <a:ext cx="3279775" cy="5029200"/>
            <a:chOff x="3730625" y="2590800"/>
            <a:chExt cx="3279775" cy="3886200"/>
          </a:xfrm>
        </p:grpSpPr>
        <p:grpSp>
          <p:nvGrpSpPr>
            <p:cNvPr id="120867" name="Group 6"/>
            <p:cNvGrpSpPr>
              <a:grpSpLocks/>
            </p:cNvGrpSpPr>
            <p:nvPr/>
          </p:nvGrpSpPr>
          <p:grpSpPr bwMode="auto">
            <a:xfrm>
              <a:off x="3730625" y="2590800"/>
              <a:ext cx="1752600" cy="3886200"/>
              <a:chOff x="5285232" y="1905000"/>
              <a:chExt cx="1420368" cy="3886200"/>
            </a:xfrm>
          </p:grpSpPr>
          <p:sp>
            <p:nvSpPr>
              <p:cNvPr id="120874" name="Rounded Rectangle 2"/>
              <p:cNvSpPr>
                <a:spLocks noChangeArrowheads="1"/>
              </p:cNvSpPr>
              <p:nvPr/>
            </p:nvSpPr>
            <p:spPr bwMode="auto">
              <a:xfrm>
                <a:off x="5462016" y="1905000"/>
                <a:ext cx="1066800" cy="3886200"/>
              </a:xfrm>
              <a:prstGeom prst="roundRect">
                <a:avLst>
                  <a:gd name="adj" fmla="val 16667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grpSp>
            <p:nvGrpSpPr>
              <p:cNvPr id="120875" name="Group 5"/>
              <p:cNvGrpSpPr>
                <a:grpSpLocks/>
              </p:cNvGrpSpPr>
              <p:nvPr/>
            </p:nvGrpSpPr>
            <p:grpSpPr bwMode="auto">
              <a:xfrm>
                <a:off x="5285232" y="2438400"/>
                <a:ext cx="1420368" cy="2895600"/>
                <a:chOff x="5285232" y="2438400"/>
                <a:chExt cx="1420368" cy="2895600"/>
              </a:xfrm>
            </p:grpSpPr>
            <p:sp>
              <p:nvSpPr>
                <p:cNvPr id="120876" name="Isosceles Triangle 3"/>
                <p:cNvSpPr>
                  <a:spLocks noChangeArrowheads="1"/>
                </p:cNvSpPr>
                <p:nvPr/>
              </p:nvSpPr>
              <p:spPr bwMode="auto">
                <a:xfrm>
                  <a:off x="6352032" y="2438400"/>
                  <a:ext cx="353568" cy="304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120877" name="Isosceles Triangle 4"/>
                <p:cNvSpPr>
                  <a:spLocks noChangeArrowheads="1"/>
                </p:cNvSpPr>
                <p:nvPr/>
              </p:nvSpPr>
              <p:spPr bwMode="auto">
                <a:xfrm flipV="1">
                  <a:off x="5285232" y="5029200"/>
                  <a:ext cx="353568" cy="3048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4572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charset="0"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Arial" charset="0"/>
                  </a:endParaRPr>
                </a:p>
              </p:txBody>
            </p:sp>
          </p:grpSp>
        </p:grpSp>
        <p:sp>
          <p:nvSpPr>
            <p:cNvPr id="39" name="Freeform 56"/>
            <p:cNvSpPr>
              <a:spLocks/>
            </p:cNvSpPr>
            <p:nvPr/>
          </p:nvSpPr>
          <p:spPr bwMode="auto">
            <a:xfrm>
              <a:off x="5940425" y="2590800"/>
              <a:ext cx="1069975" cy="1021845"/>
            </a:xfrm>
            <a:custGeom>
              <a:avLst/>
              <a:gdLst>
                <a:gd name="T0" fmla="*/ 2147483647 w 10983"/>
                <a:gd name="T1" fmla="*/ 0 h 10425"/>
                <a:gd name="T2" fmla="*/ 0 w 10983"/>
                <a:gd name="T3" fmla="*/ 2147483647 h 10425"/>
                <a:gd name="T4" fmla="*/ 0 w 10983"/>
                <a:gd name="T5" fmla="*/ 2147483647 h 10425"/>
                <a:gd name="T6" fmla="*/ 2147483647 w 10983"/>
                <a:gd name="T7" fmla="*/ 2147483647 h 10425"/>
                <a:gd name="T8" fmla="*/ 2147483647 w 10983"/>
                <a:gd name="T9" fmla="*/ 2147483647 h 10425"/>
                <a:gd name="T10" fmla="*/ 2147483647 w 10983"/>
                <a:gd name="T11" fmla="*/ 2147483647 h 10425"/>
                <a:gd name="T12" fmla="*/ 2147483647 w 10983"/>
                <a:gd name="T13" fmla="*/ 2147483647 h 10425"/>
                <a:gd name="T14" fmla="*/ 2147483647 w 10983"/>
                <a:gd name="T15" fmla="*/ 0 h 10425"/>
                <a:gd name="T16" fmla="*/ 2147483647 w 10983"/>
                <a:gd name="T17" fmla="*/ 0 h 10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83" h="10425">
                  <a:moveTo>
                    <a:pt x="1737" y="0"/>
                  </a:moveTo>
                  <a:cubicBezTo>
                    <a:pt x="778" y="0"/>
                    <a:pt x="0" y="778"/>
                    <a:pt x="0" y="1737"/>
                  </a:cubicBezTo>
                  <a:lnTo>
                    <a:pt x="0" y="8687"/>
                  </a:lnTo>
                  <a:cubicBezTo>
                    <a:pt x="0" y="9647"/>
                    <a:pt x="778" y="10425"/>
                    <a:pt x="1737" y="10425"/>
                  </a:cubicBezTo>
                  <a:lnTo>
                    <a:pt x="9246" y="10425"/>
                  </a:lnTo>
                  <a:cubicBezTo>
                    <a:pt x="10205" y="10425"/>
                    <a:pt x="10983" y="9647"/>
                    <a:pt x="10983" y="8687"/>
                  </a:cubicBezTo>
                  <a:lnTo>
                    <a:pt x="10983" y="1737"/>
                  </a:lnTo>
                  <a:cubicBezTo>
                    <a:pt x="10983" y="778"/>
                    <a:pt x="10205" y="0"/>
                    <a:pt x="9246" y="0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2" name="Freeform 56"/>
            <p:cNvSpPr>
              <a:spLocks/>
            </p:cNvSpPr>
            <p:nvPr/>
          </p:nvSpPr>
          <p:spPr bwMode="auto">
            <a:xfrm>
              <a:off x="5940425" y="4038311"/>
              <a:ext cx="1069975" cy="1023072"/>
            </a:xfrm>
            <a:custGeom>
              <a:avLst/>
              <a:gdLst>
                <a:gd name="T0" fmla="*/ 2147483647 w 10983"/>
                <a:gd name="T1" fmla="*/ 0 h 10425"/>
                <a:gd name="T2" fmla="*/ 0 w 10983"/>
                <a:gd name="T3" fmla="*/ 2147483647 h 10425"/>
                <a:gd name="T4" fmla="*/ 0 w 10983"/>
                <a:gd name="T5" fmla="*/ 2147483647 h 10425"/>
                <a:gd name="T6" fmla="*/ 2147483647 w 10983"/>
                <a:gd name="T7" fmla="*/ 2147483647 h 10425"/>
                <a:gd name="T8" fmla="*/ 2147483647 w 10983"/>
                <a:gd name="T9" fmla="*/ 2147483647 h 10425"/>
                <a:gd name="T10" fmla="*/ 2147483647 w 10983"/>
                <a:gd name="T11" fmla="*/ 2147483647 h 10425"/>
                <a:gd name="T12" fmla="*/ 2147483647 w 10983"/>
                <a:gd name="T13" fmla="*/ 2147483647 h 10425"/>
                <a:gd name="T14" fmla="*/ 2147483647 w 10983"/>
                <a:gd name="T15" fmla="*/ 0 h 10425"/>
                <a:gd name="T16" fmla="*/ 2147483647 w 10983"/>
                <a:gd name="T17" fmla="*/ 0 h 10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83" h="10425">
                  <a:moveTo>
                    <a:pt x="1737" y="0"/>
                  </a:moveTo>
                  <a:cubicBezTo>
                    <a:pt x="778" y="0"/>
                    <a:pt x="0" y="778"/>
                    <a:pt x="0" y="1737"/>
                  </a:cubicBezTo>
                  <a:lnTo>
                    <a:pt x="0" y="8687"/>
                  </a:lnTo>
                  <a:cubicBezTo>
                    <a:pt x="0" y="9647"/>
                    <a:pt x="778" y="10425"/>
                    <a:pt x="1737" y="10425"/>
                  </a:cubicBezTo>
                  <a:lnTo>
                    <a:pt x="9246" y="10425"/>
                  </a:lnTo>
                  <a:cubicBezTo>
                    <a:pt x="10205" y="10425"/>
                    <a:pt x="10983" y="9647"/>
                    <a:pt x="10983" y="8687"/>
                  </a:cubicBezTo>
                  <a:lnTo>
                    <a:pt x="10983" y="1737"/>
                  </a:lnTo>
                  <a:cubicBezTo>
                    <a:pt x="10983" y="778"/>
                    <a:pt x="10205" y="0"/>
                    <a:pt x="9246" y="0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5" name="Freeform 56"/>
            <p:cNvSpPr>
              <a:spLocks/>
            </p:cNvSpPr>
            <p:nvPr/>
          </p:nvSpPr>
          <p:spPr bwMode="auto">
            <a:xfrm>
              <a:off x="5940425" y="5455155"/>
              <a:ext cx="1069975" cy="1021845"/>
            </a:xfrm>
            <a:custGeom>
              <a:avLst/>
              <a:gdLst>
                <a:gd name="T0" fmla="*/ 2147483647 w 10983"/>
                <a:gd name="T1" fmla="*/ 0 h 10425"/>
                <a:gd name="T2" fmla="*/ 0 w 10983"/>
                <a:gd name="T3" fmla="*/ 2147483647 h 10425"/>
                <a:gd name="T4" fmla="*/ 0 w 10983"/>
                <a:gd name="T5" fmla="*/ 2147483647 h 10425"/>
                <a:gd name="T6" fmla="*/ 2147483647 w 10983"/>
                <a:gd name="T7" fmla="*/ 2147483647 h 10425"/>
                <a:gd name="T8" fmla="*/ 2147483647 w 10983"/>
                <a:gd name="T9" fmla="*/ 2147483647 h 10425"/>
                <a:gd name="T10" fmla="*/ 2147483647 w 10983"/>
                <a:gd name="T11" fmla="*/ 2147483647 h 10425"/>
                <a:gd name="T12" fmla="*/ 2147483647 w 10983"/>
                <a:gd name="T13" fmla="*/ 2147483647 h 10425"/>
                <a:gd name="T14" fmla="*/ 2147483647 w 10983"/>
                <a:gd name="T15" fmla="*/ 0 h 10425"/>
                <a:gd name="T16" fmla="*/ 2147483647 w 10983"/>
                <a:gd name="T17" fmla="*/ 0 h 104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983" h="10425">
                  <a:moveTo>
                    <a:pt x="1737" y="0"/>
                  </a:moveTo>
                  <a:cubicBezTo>
                    <a:pt x="778" y="0"/>
                    <a:pt x="0" y="778"/>
                    <a:pt x="0" y="1737"/>
                  </a:cubicBezTo>
                  <a:lnTo>
                    <a:pt x="0" y="8687"/>
                  </a:lnTo>
                  <a:cubicBezTo>
                    <a:pt x="0" y="9647"/>
                    <a:pt x="778" y="10425"/>
                    <a:pt x="1737" y="10425"/>
                  </a:cubicBezTo>
                  <a:lnTo>
                    <a:pt x="9246" y="10425"/>
                  </a:lnTo>
                  <a:cubicBezTo>
                    <a:pt x="10205" y="10425"/>
                    <a:pt x="10983" y="9647"/>
                    <a:pt x="10983" y="8687"/>
                  </a:cubicBezTo>
                  <a:lnTo>
                    <a:pt x="10983" y="1737"/>
                  </a:lnTo>
                  <a:cubicBezTo>
                    <a:pt x="10983" y="778"/>
                    <a:pt x="10205" y="0"/>
                    <a:pt x="9246" y="0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20871" name="Straight Connector 54"/>
            <p:cNvCxnSpPr>
              <a:cxnSpLocks noChangeShapeType="1"/>
              <a:stCxn id="120874" idx="3"/>
            </p:cNvCxnSpPr>
            <p:nvPr/>
          </p:nvCxnSpPr>
          <p:spPr bwMode="auto">
            <a:xfrm flipV="1">
              <a:off x="5265738" y="3200400"/>
              <a:ext cx="598487" cy="133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0872" name="Straight Connector 65"/>
            <p:cNvCxnSpPr>
              <a:cxnSpLocks noChangeShapeType="1"/>
            </p:cNvCxnSpPr>
            <p:nvPr/>
          </p:nvCxnSpPr>
          <p:spPr bwMode="auto">
            <a:xfrm>
              <a:off x="5254625" y="4495800"/>
              <a:ext cx="457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0873" name="Straight Connector 66"/>
            <p:cNvCxnSpPr>
              <a:cxnSpLocks noChangeShapeType="1"/>
            </p:cNvCxnSpPr>
            <p:nvPr/>
          </p:nvCxnSpPr>
          <p:spPr bwMode="auto">
            <a:xfrm>
              <a:off x="5254625" y="4495800"/>
              <a:ext cx="557213" cy="1333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0838" name="Rectangle 68"/>
          <p:cNvSpPr>
            <a:spLocks noChangeArrowheads="1"/>
          </p:cNvSpPr>
          <p:nvPr/>
        </p:nvSpPr>
        <p:spPr bwMode="auto">
          <a:xfrm>
            <a:off x="4949825" y="3810000"/>
            <a:ext cx="228600" cy="228600"/>
          </a:xfrm>
          <a:prstGeom prst="rect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39" name="Rectangle 69"/>
          <p:cNvSpPr>
            <a:spLocks noChangeArrowheads="1"/>
          </p:cNvSpPr>
          <p:nvPr/>
        </p:nvSpPr>
        <p:spPr bwMode="auto">
          <a:xfrm>
            <a:off x="4645025" y="3810000"/>
            <a:ext cx="228600" cy="228600"/>
          </a:xfrm>
          <a:prstGeom prst="rect">
            <a:avLst/>
          </a:prstGeom>
          <a:solidFill>
            <a:srgbClr val="66006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40" name="Rectangle 70"/>
          <p:cNvSpPr>
            <a:spLocks noChangeArrowheads="1"/>
          </p:cNvSpPr>
          <p:nvPr/>
        </p:nvSpPr>
        <p:spPr bwMode="auto">
          <a:xfrm>
            <a:off x="4340225" y="3810000"/>
            <a:ext cx="228600" cy="228600"/>
          </a:xfrm>
          <a:prstGeom prst="rect">
            <a:avLst/>
          </a:pr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41" name="Text Box 93"/>
          <p:cNvSpPr txBox="1">
            <a:spLocks noChangeArrowheads="1"/>
          </p:cNvSpPr>
          <p:nvPr/>
        </p:nvSpPr>
        <p:spPr bwMode="auto">
          <a:xfrm>
            <a:off x="3962400" y="1524000"/>
            <a:ext cx="1219200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worker loop</a:t>
            </a:r>
          </a:p>
        </p:txBody>
      </p:sp>
      <p:sp>
        <p:nvSpPr>
          <p:cNvPr id="120842" name="Text Box 93"/>
          <p:cNvSpPr txBox="1">
            <a:spLocks noChangeArrowheads="1"/>
          </p:cNvSpPr>
          <p:nvPr/>
        </p:nvSpPr>
        <p:spPr bwMode="auto">
          <a:xfrm>
            <a:off x="7162800" y="2379663"/>
            <a:ext cx="16764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Handle one event, blocking as necessary.</a:t>
            </a:r>
          </a:p>
        </p:txBody>
      </p:sp>
      <p:sp>
        <p:nvSpPr>
          <p:cNvPr id="120843" name="Text Box 93"/>
          <p:cNvSpPr txBox="1">
            <a:spLocks noChangeArrowheads="1"/>
          </p:cNvSpPr>
          <p:nvPr/>
        </p:nvSpPr>
        <p:spPr bwMode="auto">
          <a:xfrm>
            <a:off x="7162800" y="4360863"/>
            <a:ext cx="16764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When handler is complete, return to worker pool.</a:t>
            </a:r>
          </a:p>
        </p:txBody>
      </p:sp>
      <p:sp>
        <p:nvSpPr>
          <p:cNvPr id="120844" name="Oval 24"/>
          <p:cNvSpPr>
            <a:spLocks noChangeArrowheads="1"/>
          </p:cNvSpPr>
          <p:nvPr/>
        </p:nvSpPr>
        <p:spPr bwMode="auto">
          <a:xfrm>
            <a:off x="7543800" y="5562600"/>
            <a:ext cx="684213" cy="661988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45" name="AutoShape 25"/>
          <p:cNvSpPr>
            <a:spLocks noChangeArrowheads="1"/>
          </p:cNvSpPr>
          <p:nvPr/>
        </p:nvSpPr>
        <p:spPr bwMode="auto">
          <a:xfrm flipH="1">
            <a:off x="7781925" y="5708650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46" name="AutoShape 26"/>
          <p:cNvSpPr>
            <a:spLocks noChangeArrowheads="1"/>
          </p:cNvSpPr>
          <p:nvPr/>
        </p:nvSpPr>
        <p:spPr bwMode="auto">
          <a:xfrm rot="-8460389">
            <a:off x="7572375" y="5649913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8" name="Oval 24"/>
          <p:cNvSpPr>
            <a:spLocks noChangeArrowheads="1"/>
          </p:cNvSpPr>
          <p:nvPr/>
        </p:nvSpPr>
        <p:spPr bwMode="auto">
          <a:xfrm>
            <a:off x="1754188" y="3605213"/>
            <a:ext cx="684212" cy="661987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48" name="AutoShape 25"/>
          <p:cNvSpPr>
            <a:spLocks noChangeArrowheads="1"/>
          </p:cNvSpPr>
          <p:nvPr/>
        </p:nvSpPr>
        <p:spPr bwMode="auto">
          <a:xfrm flipH="1">
            <a:off x="1992313" y="3751263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49" name="AutoShape 26"/>
          <p:cNvSpPr>
            <a:spLocks noChangeArrowheads="1"/>
          </p:cNvSpPr>
          <p:nvPr/>
        </p:nvSpPr>
        <p:spPr bwMode="auto">
          <a:xfrm rot="-8460389">
            <a:off x="1782763" y="3692525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1" name="Oval 24"/>
          <p:cNvSpPr>
            <a:spLocks noChangeArrowheads="1"/>
          </p:cNvSpPr>
          <p:nvPr/>
        </p:nvSpPr>
        <p:spPr bwMode="auto">
          <a:xfrm>
            <a:off x="915988" y="3605213"/>
            <a:ext cx="684212" cy="66198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51" name="AutoShape 25"/>
          <p:cNvSpPr>
            <a:spLocks noChangeArrowheads="1"/>
          </p:cNvSpPr>
          <p:nvPr/>
        </p:nvSpPr>
        <p:spPr bwMode="auto">
          <a:xfrm flipH="1">
            <a:off x="1154113" y="3751263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52" name="AutoShape 26"/>
          <p:cNvSpPr>
            <a:spLocks noChangeArrowheads="1"/>
          </p:cNvSpPr>
          <p:nvPr/>
        </p:nvSpPr>
        <p:spPr bwMode="auto">
          <a:xfrm rot="-8460389">
            <a:off x="944563" y="3692525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4" name="Oval 24"/>
          <p:cNvSpPr>
            <a:spLocks noChangeArrowheads="1"/>
          </p:cNvSpPr>
          <p:nvPr/>
        </p:nvSpPr>
        <p:spPr bwMode="auto">
          <a:xfrm>
            <a:off x="2667000" y="3605213"/>
            <a:ext cx="684213" cy="66198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54" name="AutoShape 25"/>
          <p:cNvSpPr>
            <a:spLocks noChangeArrowheads="1"/>
          </p:cNvSpPr>
          <p:nvPr/>
        </p:nvSpPr>
        <p:spPr bwMode="auto">
          <a:xfrm flipH="1">
            <a:off x="2905125" y="3751263"/>
            <a:ext cx="234950" cy="387350"/>
          </a:xfrm>
          <a:prstGeom prst="lightningBol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55" name="AutoShape 26"/>
          <p:cNvSpPr>
            <a:spLocks noChangeArrowheads="1"/>
          </p:cNvSpPr>
          <p:nvPr/>
        </p:nvSpPr>
        <p:spPr bwMode="auto">
          <a:xfrm rot="-8460389">
            <a:off x="2695575" y="3692525"/>
            <a:ext cx="82550" cy="88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0856" name="Text Box 93"/>
          <p:cNvSpPr txBox="1">
            <a:spLocks noChangeArrowheads="1"/>
          </p:cNvSpPr>
          <p:nvPr/>
        </p:nvSpPr>
        <p:spPr bwMode="auto">
          <a:xfrm>
            <a:off x="304800" y="1460500"/>
            <a:ext cx="34290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Synchronize queue with a monitor: a mutex/CV pair.</a:t>
            </a:r>
          </a:p>
        </p:txBody>
      </p:sp>
      <p:sp>
        <p:nvSpPr>
          <p:cNvPr id="120857" name="Text Box 93"/>
          <p:cNvSpPr txBox="1">
            <a:spLocks noChangeArrowheads="1"/>
          </p:cNvSpPr>
          <p:nvPr/>
        </p:nvSpPr>
        <p:spPr bwMode="auto">
          <a:xfrm>
            <a:off x="457200" y="2362200"/>
            <a:ext cx="32766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Protect the event queue data structure itself with the mutex. </a:t>
            </a:r>
          </a:p>
        </p:txBody>
      </p:sp>
      <p:sp>
        <p:nvSpPr>
          <p:cNvPr id="120858" name="Text Box 93"/>
          <p:cNvSpPr txBox="1">
            <a:spLocks noChangeArrowheads="1"/>
          </p:cNvSpPr>
          <p:nvPr/>
        </p:nvSpPr>
        <p:spPr bwMode="auto">
          <a:xfrm>
            <a:off x="4876800" y="2819400"/>
            <a:ext cx="1219200" cy="371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dispatch</a:t>
            </a:r>
          </a:p>
        </p:txBody>
      </p:sp>
      <p:sp>
        <p:nvSpPr>
          <p:cNvPr id="120859" name="Text Box 93"/>
          <p:cNvSpPr txBox="1">
            <a:spLocks noChangeArrowheads="1"/>
          </p:cNvSpPr>
          <p:nvPr/>
        </p:nvSpPr>
        <p:spPr bwMode="auto">
          <a:xfrm>
            <a:off x="381000" y="4429125"/>
            <a:ext cx="3276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workers waiting on CV</a:t>
            </a:r>
          </a:p>
        </p:txBody>
      </p:sp>
      <p:sp>
        <p:nvSpPr>
          <p:cNvPr id="120860" name="Text Box 93"/>
          <p:cNvSpPr txBox="1">
            <a:spLocks noChangeArrowheads="1"/>
          </p:cNvSpPr>
          <p:nvPr/>
        </p:nvSpPr>
        <p:spPr bwMode="auto">
          <a:xfrm>
            <a:off x="457200" y="5170488"/>
            <a:ext cx="3276600" cy="14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Workers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wait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on the CV if the event queue is empty.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Signal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the CV when a new event arrives. </a:t>
            </a:r>
            <a:r>
              <a:rPr lang="en-US" sz="1800" b="1" dirty="0">
                <a:solidFill>
                  <a:srgbClr val="651222"/>
                </a:solidFill>
              </a:rPr>
              <a:t>P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roducer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51222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/consumer bounded buffer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.</a:t>
            </a:r>
          </a:p>
        </p:txBody>
      </p:sp>
      <p:cxnSp>
        <p:nvCxnSpPr>
          <p:cNvPr id="120861" name="Straight Connector 66"/>
          <p:cNvCxnSpPr>
            <a:cxnSpLocks noChangeShapeType="1"/>
          </p:cNvCxnSpPr>
          <p:nvPr/>
        </p:nvCxnSpPr>
        <p:spPr bwMode="auto">
          <a:xfrm>
            <a:off x="3657600" y="2895600"/>
            <a:ext cx="6096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" name="Rectangle 24"/>
          <p:cNvSpPr>
            <a:spLocks noChangeArrowheads="1"/>
          </p:cNvSpPr>
          <p:nvPr/>
        </p:nvSpPr>
        <p:spPr bwMode="auto">
          <a:xfrm>
            <a:off x="609600" y="3352800"/>
            <a:ext cx="2971800" cy="1501775"/>
          </a:xfrm>
          <a:prstGeom prst="rect">
            <a:avLst/>
          </a:prstGeom>
          <a:noFill/>
          <a:ln w="25400" cap="rnd">
            <a:solidFill>
              <a:srgbClr val="000000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0863" name="Text Box 93"/>
          <p:cNvSpPr txBox="1">
            <a:spLocks noChangeArrowheads="1"/>
          </p:cNvSpPr>
          <p:nvPr/>
        </p:nvSpPr>
        <p:spPr bwMode="auto">
          <a:xfrm>
            <a:off x="5867400" y="2341563"/>
            <a:ext cx="12192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handler</a:t>
            </a:r>
          </a:p>
        </p:txBody>
      </p:sp>
      <p:sp>
        <p:nvSpPr>
          <p:cNvPr id="120864" name="Text Box 93"/>
          <p:cNvSpPr txBox="1">
            <a:spLocks noChangeArrowheads="1"/>
          </p:cNvSpPr>
          <p:nvPr/>
        </p:nvSpPr>
        <p:spPr bwMode="auto">
          <a:xfrm>
            <a:off x="5867400" y="4191000"/>
            <a:ext cx="12192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handler</a:t>
            </a:r>
          </a:p>
        </p:txBody>
      </p:sp>
      <p:sp>
        <p:nvSpPr>
          <p:cNvPr id="120865" name="Text Box 93"/>
          <p:cNvSpPr txBox="1">
            <a:spLocks noChangeArrowheads="1"/>
          </p:cNvSpPr>
          <p:nvPr/>
        </p:nvSpPr>
        <p:spPr bwMode="auto">
          <a:xfrm>
            <a:off x="5867400" y="5999163"/>
            <a:ext cx="12192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handler</a:t>
            </a:r>
          </a:p>
        </p:txBody>
      </p:sp>
      <p:sp>
        <p:nvSpPr>
          <p:cNvPr id="120866" name="TextBox 1"/>
          <p:cNvSpPr txBox="1">
            <a:spLocks noChangeArrowheads="1"/>
          </p:cNvSpPr>
          <p:nvPr/>
        </p:nvSpPr>
        <p:spPr bwMode="auto">
          <a:xfrm>
            <a:off x="9613900" y="2641600"/>
            <a:ext cx="184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55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Ideal event poll API for thread pooling</a:t>
            </a:r>
          </a:p>
        </p:txBody>
      </p:sp>
      <p:sp>
        <p:nvSpPr>
          <p:cNvPr id="142338" name="Content Placeholder 2"/>
          <p:cNvSpPr>
            <a:spLocks noGrp="1"/>
          </p:cNvSpPr>
          <p:nvPr>
            <p:ph idx="1"/>
          </p:nvPr>
        </p:nvSpPr>
        <p:spPr>
          <a:xfrm>
            <a:off x="457200" y="1435100"/>
            <a:ext cx="8382000" cy="3124200"/>
          </a:xfrm>
        </p:spPr>
        <p:txBody>
          <a:bodyPr/>
          <a:lstStyle/>
          <a:p>
            <a:pPr marL="0" indent="0">
              <a:buFont typeface="Times New Roman" charset="0"/>
              <a:buNone/>
              <a:defRPr/>
            </a:pPr>
            <a:r>
              <a:rPr lang="en-US" sz="2200" u="sng" dirty="0">
                <a:latin typeface="Arial" charset="0"/>
                <a:ea typeface="ＭＳ Ｐゴシック" charset="0"/>
                <a:cs typeface="Arial" charset="0"/>
              </a:rPr>
              <a:t>Abstract poll()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 a long time to get this right in real systems.</a:t>
            </a:r>
            <a:endParaRPr lang="en-US" sz="2200" u="sng" dirty="0">
              <a:latin typeface="Arial" charset="0"/>
              <a:ea typeface="ＭＳ Ｐゴシック" charset="0"/>
              <a:cs typeface="Arial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chemeClr val="accent3"/>
                </a:solidFill>
                <a:latin typeface="Arial" charset="0"/>
                <a:ea typeface="ＭＳ Ｐゴシック" charset="0"/>
                <a:cs typeface="Arial" charset="0"/>
              </a:rPr>
              <a:t>Delivers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 returns exactly one event (message or notification), in its entirety, ready for service (dispatch).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36A6"/>
                </a:solidFill>
                <a:latin typeface="Arial" charset="0"/>
                <a:ea typeface="ＭＳ Ｐゴシック" charset="0"/>
                <a:cs typeface="Arial" charset="0"/>
              </a:rPr>
              <a:t>Idles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 Blocks </a:t>
            </a:r>
            <a:r>
              <a:rPr lang="en-US" sz="2200" dirty="0" err="1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iff</a:t>
            </a:r>
            <a:r>
              <a:rPr lang="en-US" sz="22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there is no event ready for dispatch.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36A6"/>
                </a:solidFill>
                <a:latin typeface="Arial" charset="0"/>
                <a:ea typeface="ＭＳ Ｐゴシック" charset="0"/>
                <a:cs typeface="Arial" charset="0"/>
              </a:rPr>
              <a:t>Consumes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 returns each posted event at most once.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36A6"/>
                </a:solidFill>
                <a:latin typeface="Arial" charset="0"/>
                <a:ea typeface="ＭＳ Ｐゴシック" charset="0"/>
                <a:cs typeface="Arial" charset="0"/>
              </a:rPr>
              <a:t>Combines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 any of many kinds of events (a poll set) may be returned through a single blocking call to poll.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200" dirty="0">
                <a:solidFill>
                  <a:srgbClr val="0036A6"/>
                </a:solidFill>
                <a:latin typeface="Arial" charset="0"/>
                <a:ea typeface="ＭＳ Ｐゴシック" charset="0"/>
                <a:cs typeface="Arial" charset="0"/>
              </a:rPr>
              <a:t>Synchronizes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</a:rPr>
              <a:t>: may be shared by multiple processes or threads (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  <a:sym typeface="Wingdings"/>
              </a:rPr>
              <a:t> handlers must be </a:t>
            </a:r>
            <a:r>
              <a:rPr lang="en-US" sz="22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  <a:sym typeface="Wingdings"/>
              </a:rPr>
              <a:t>thread-safe </a:t>
            </a:r>
            <a:r>
              <a:rPr lang="en-US" sz="2200" dirty="0">
                <a:latin typeface="Arial" charset="0"/>
                <a:ea typeface="ＭＳ Ｐゴシック" charset="0"/>
                <a:cs typeface="Arial" charset="0"/>
                <a:sym typeface="Wingdings"/>
              </a:rPr>
              <a:t>as well).</a:t>
            </a:r>
            <a:endParaRPr lang="en-US" sz="2200" dirty="0">
              <a:latin typeface="Arial" charset="0"/>
              <a:ea typeface="ＭＳ Ｐゴシック" charset="0"/>
              <a:cs typeface="Arial" charset="0"/>
            </a:endParaRPr>
          </a:p>
          <a:p>
            <a:pPr marL="0" indent="0">
              <a:buFont typeface="Times New Roman" charset="0"/>
              <a:buNone/>
              <a:defRPr/>
            </a:pPr>
            <a:endParaRPr lang="en-US" sz="2200" dirty="0"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126979" name="Group 1"/>
          <p:cNvGrpSpPr>
            <a:grpSpLocks/>
          </p:cNvGrpSpPr>
          <p:nvPr/>
        </p:nvGrpSpPr>
        <p:grpSpPr bwMode="auto">
          <a:xfrm>
            <a:off x="3733800" y="5321300"/>
            <a:ext cx="925513" cy="1371600"/>
            <a:chOff x="3733800" y="5181600"/>
            <a:chExt cx="925402" cy="1371600"/>
          </a:xfrm>
        </p:grpSpPr>
        <p:sp>
          <p:nvSpPr>
            <p:cNvPr id="127002" name="Rounded Rectangle 2"/>
            <p:cNvSpPr>
              <a:spLocks noChangeArrowheads="1"/>
            </p:cNvSpPr>
            <p:nvPr/>
          </p:nvSpPr>
          <p:spPr bwMode="auto">
            <a:xfrm>
              <a:off x="3848979" y="5181600"/>
              <a:ext cx="695044" cy="1371600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127003" name="Group 5"/>
            <p:cNvGrpSpPr>
              <a:grpSpLocks/>
            </p:cNvGrpSpPr>
            <p:nvPr/>
          </p:nvGrpSpPr>
          <p:grpSpPr bwMode="auto">
            <a:xfrm>
              <a:off x="3733800" y="5369859"/>
              <a:ext cx="925402" cy="1021976"/>
              <a:chOff x="5285232" y="2438400"/>
              <a:chExt cx="1420368" cy="2895600"/>
            </a:xfrm>
          </p:grpSpPr>
          <p:sp>
            <p:nvSpPr>
              <p:cNvPr id="127004" name="Isosceles Triangle 3"/>
              <p:cNvSpPr>
                <a:spLocks noChangeArrowheads="1"/>
              </p:cNvSpPr>
              <p:nvPr/>
            </p:nvSpPr>
            <p:spPr bwMode="auto">
              <a:xfrm>
                <a:off x="6352032" y="2438400"/>
                <a:ext cx="353568" cy="3048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127005" name="Isosceles Triangle 4"/>
              <p:cNvSpPr>
                <a:spLocks noChangeArrowheads="1"/>
              </p:cNvSpPr>
              <p:nvPr/>
            </p:nvSpPr>
            <p:spPr bwMode="auto">
              <a:xfrm flipV="1">
                <a:off x="5285232" y="5029200"/>
                <a:ext cx="353568" cy="304800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4572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charset="0"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</p:grpSp>
      </p:grpSp>
      <p:grpSp>
        <p:nvGrpSpPr>
          <p:cNvPr id="126980" name="Group 6"/>
          <p:cNvGrpSpPr>
            <a:grpSpLocks/>
          </p:cNvGrpSpPr>
          <p:nvPr/>
        </p:nvGrpSpPr>
        <p:grpSpPr bwMode="auto">
          <a:xfrm flipH="1">
            <a:off x="2819400" y="5805488"/>
            <a:ext cx="1044575" cy="403225"/>
            <a:chOff x="1180" y="3423"/>
            <a:chExt cx="684" cy="256"/>
          </a:xfrm>
        </p:grpSpPr>
        <p:grpSp>
          <p:nvGrpSpPr>
            <p:cNvPr id="126995" name="Group 7"/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5" name="Line 11"/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  <p:grpSp>
        <p:nvGrpSpPr>
          <p:cNvPr id="126981" name="Group 27"/>
          <p:cNvGrpSpPr>
            <a:grpSpLocks/>
          </p:cNvGrpSpPr>
          <p:nvPr/>
        </p:nvGrpSpPr>
        <p:grpSpPr bwMode="auto">
          <a:xfrm>
            <a:off x="5194300" y="5473700"/>
            <a:ext cx="520700" cy="509588"/>
            <a:chOff x="6858000" y="1905000"/>
            <a:chExt cx="673100" cy="658813"/>
          </a:xfrm>
        </p:grpSpPr>
        <p:sp>
          <p:nvSpPr>
            <p:cNvPr id="126992" name="Oval 20"/>
            <p:cNvSpPr>
              <a:spLocks noChangeArrowheads="1"/>
            </p:cNvSpPr>
            <p:nvPr/>
          </p:nvSpPr>
          <p:spPr bwMode="auto">
            <a:xfrm>
              <a:off x="6858000" y="1905000"/>
              <a:ext cx="673100" cy="658813"/>
            </a:xfrm>
            <a:prstGeom prst="ellipse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6993" name="AutoShape 21"/>
            <p:cNvSpPr>
              <a:spLocks noChangeArrowheads="1"/>
            </p:cNvSpPr>
            <p:nvPr/>
          </p:nvSpPr>
          <p:spPr bwMode="auto">
            <a:xfrm flipH="1">
              <a:off x="7091363" y="2051050"/>
              <a:ext cx="230187" cy="384175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6994" name="AutoShape 22"/>
            <p:cNvSpPr>
              <a:spLocks noChangeArrowheads="1"/>
            </p:cNvSpPr>
            <p:nvPr/>
          </p:nvSpPr>
          <p:spPr bwMode="auto">
            <a:xfrm rot="-8460389">
              <a:off x="6888163" y="1992313"/>
              <a:ext cx="79375" cy="8731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26982" name="Group 31"/>
          <p:cNvGrpSpPr>
            <a:grpSpLocks/>
          </p:cNvGrpSpPr>
          <p:nvPr/>
        </p:nvGrpSpPr>
        <p:grpSpPr bwMode="auto">
          <a:xfrm>
            <a:off x="5194300" y="6030913"/>
            <a:ext cx="519113" cy="509587"/>
            <a:chOff x="7634288" y="2541587"/>
            <a:chExt cx="671512" cy="658813"/>
          </a:xfrm>
        </p:grpSpPr>
        <p:sp>
          <p:nvSpPr>
            <p:cNvPr id="126989" name="Oval 24"/>
            <p:cNvSpPr>
              <a:spLocks noChangeArrowheads="1"/>
            </p:cNvSpPr>
            <p:nvPr/>
          </p:nvSpPr>
          <p:spPr bwMode="auto">
            <a:xfrm>
              <a:off x="7634288" y="2541587"/>
              <a:ext cx="671512" cy="658813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6990" name="AutoShape 25"/>
            <p:cNvSpPr>
              <a:spLocks noChangeArrowheads="1"/>
            </p:cNvSpPr>
            <p:nvPr/>
          </p:nvSpPr>
          <p:spPr bwMode="auto">
            <a:xfrm flipH="1">
              <a:off x="7867650" y="2687637"/>
              <a:ext cx="230188" cy="384175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6991" name="AutoShape 26"/>
            <p:cNvSpPr>
              <a:spLocks noChangeArrowheads="1"/>
            </p:cNvSpPr>
            <p:nvPr/>
          </p:nvSpPr>
          <p:spPr bwMode="auto">
            <a:xfrm rot="-8460389">
              <a:off x="7662863" y="2628900"/>
              <a:ext cx="80962" cy="87312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6983" name="Freeform 19"/>
          <p:cNvSpPr>
            <a:spLocks/>
          </p:cNvSpPr>
          <p:nvPr/>
        </p:nvSpPr>
        <p:spPr bwMode="auto">
          <a:xfrm>
            <a:off x="6329363" y="5473700"/>
            <a:ext cx="452437" cy="260350"/>
          </a:xfrm>
          <a:custGeom>
            <a:avLst/>
            <a:gdLst>
              <a:gd name="T0" fmla="*/ 2147483647 w 302"/>
              <a:gd name="T1" fmla="*/ 0 h 169"/>
              <a:gd name="T2" fmla="*/ 0 w 302"/>
              <a:gd name="T3" fmla="*/ 0 h 169"/>
              <a:gd name="T4" fmla="*/ 2147483647 w 302"/>
              <a:gd name="T5" fmla="*/ 2147483647 h 169"/>
              <a:gd name="T6" fmla="*/ 0 w 302"/>
              <a:gd name="T7" fmla="*/ 2147483647 h 169"/>
              <a:gd name="T8" fmla="*/ 2147483647 w 302"/>
              <a:gd name="T9" fmla="*/ 2147483647 h 169"/>
              <a:gd name="T10" fmla="*/ 2147483647 w 302"/>
              <a:gd name="T11" fmla="*/ 2147483647 h 169"/>
              <a:gd name="T12" fmla="*/ 2147483647 w 302"/>
              <a:gd name="T13" fmla="*/ 0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2" h="169">
                <a:moveTo>
                  <a:pt x="226" y="0"/>
                </a:moveTo>
                <a:lnTo>
                  <a:pt x="0" y="0"/>
                </a:lnTo>
                <a:lnTo>
                  <a:pt x="76" y="85"/>
                </a:lnTo>
                <a:lnTo>
                  <a:pt x="0" y="169"/>
                </a:lnTo>
                <a:lnTo>
                  <a:pt x="226" y="169"/>
                </a:lnTo>
                <a:lnTo>
                  <a:pt x="302" y="85"/>
                </a:lnTo>
                <a:lnTo>
                  <a:pt x="226" y="0"/>
                </a:lnTo>
                <a:close/>
              </a:path>
            </a:pathLst>
          </a:cu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984" name="Freeform 19"/>
          <p:cNvSpPr>
            <a:spLocks/>
          </p:cNvSpPr>
          <p:nvPr/>
        </p:nvSpPr>
        <p:spPr bwMode="auto">
          <a:xfrm>
            <a:off x="6329363" y="5865813"/>
            <a:ext cx="452437" cy="260350"/>
          </a:xfrm>
          <a:custGeom>
            <a:avLst/>
            <a:gdLst>
              <a:gd name="T0" fmla="*/ 2147483647 w 302"/>
              <a:gd name="T1" fmla="*/ 0 h 169"/>
              <a:gd name="T2" fmla="*/ 0 w 302"/>
              <a:gd name="T3" fmla="*/ 0 h 169"/>
              <a:gd name="T4" fmla="*/ 2147483647 w 302"/>
              <a:gd name="T5" fmla="*/ 2147483647 h 169"/>
              <a:gd name="T6" fmla="*/ 0 w 302"/>
              <a:gd name="T7" fmla="*/ 2147483647 h 169"/>
              <a:gd name="T8" fmla="*/ 2147483647 w 302"/>
              <a:gd name="T9" fmla="*/ 2147483647 h 169"/>
              <a:gd name="T10" fmla="*/ 2147483647 w 302"/>
              <a:gd name="T11" fmla="*/ 2147483647 h 169"/>
              <a:gd name="T12" fmla="*/ 2147483647 w 302"/>
              <a:gd name="T13" fmla="*/ 0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2" h="169">
                <a:moveTo>
                  <a:pt x="226" y="0"/>
                </a:moveTo>
                <a:lnTo>
                  <a:pt x="0" y="0"/>
                </a:lnTo>
                <a:lnTo>
                  <a:pt x="76" y="85"/>
                </a:lnTo>
                <a:lnTo>
                  <a:pt x="0" y="169"/>
                </a:lnTo>
                <a:lnTo>
                  <a:pt x="226" y="169"/>
                </a:lnTo>
                <a:lnTo>
                  <a:pt x="302" y="85"/>
                </a:lnTo>
                <a:lnTo>
                  <a:pt x="226" y="0"/>
                </a:lnTo>
                <a:close/>
              </a:path>
            </a:pathLst>
          </a:cu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985" name="Freeform 19"/>
          <p:cNvSpPr>
            <a:spLocks/>
          </p:cNvSpPr>
          <p:nvPr/>
        </p:nvSpPr>
        <p:spPr bwMode="auto">
          <a:xfrm>
            <a:off x="6329363" y="6256338"/>
            <a:ext cx="452437" cy="260350"/>
          </a:xfrm>
          <a:custGeom>
            <a:avLst/>
            <a:gdLst>
              <a:gd name="T0" fmla="*/ 2147483647 w 302"/>
              <a:gd name="T1" fmla="*/ 0 h 169"/>
              <a:gd name="T2" fmla="*/ 0 w 302"/>
              <a:gd name="T3" fmla="*/ 0 h 169"/>
              <a:gd name="T4" fmla="*/ 2147483647 w 302"/>
              <a:gd name="T5" fmla="*/ 2147483647 h 169"/>
              <a:gd name="T6" fmla="*/ 0 w 302"/>
              <a:gd name="T7" fmla="*/ 2147483647 h 169"/>
              <a:gd name="T8" fmla="*/ 2147483647 w 302"/>
              <a:gd name="T9" fmla="*/ 2147483647 h 169"/>
              <a:gd name="T10" fmla="*/ 2147483647 w 302"/>
              <a:gd name="T11" fmla="*/ 2147483647 h 169"/>
              <a:gd name="T12" fmla="*/ 2147483647 w 302"/>
              <a:gd name="T13" fmla="*/ 0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02" h="169">
                <a:moveTo>
                  <a:pt x="226" y="0"/>
                </a:moveTo>
                <a:lnTo>
                  <a:pt x="0" y="0"/>
                </a:lnTo>
                <a:lnTo>
                  <a:pt x="76" y="85"/>
                </a:lnTo>
                <a:lnTo>
                  <a:pt x="0" y="169"/>
                </a:lnTo>
                <a:lnTo>
                  <a:pt x="226" y="169"/>
                </a:lnTo>
                <a:lnTo>
                  <a:pt x="302" y="85"/>
                </a:lnTo>
                <a:lnTo>
                  <a:pt x="226" y="0"/>
                </a:lnTo>
                <a:close/>
              </a:path>
            </a:pathLst>
          </a:cu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986" name="Rectangle 70"/>
          <p:cNvSpPr>
            <a:spLocks noChangeArrowheads="1"/>
          </p:cNvSpPr>
          <p:nvPr/>
        </p:nvSpPr>
        <p:spPr bwMode="auto">
          <a:xfrm>
            <a:off x="2362200" y="5854700"/>
            <a:ext cx="228600" cy="228600"/>
          </a:xfrm>
          <a:prstGeom prst="rect">
            <a:avLst/>
          </a:pr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987" name="Rectangle 70"/>
          <p:cNvSpPr>
            <a:spLocks noChangeArrowheads="1"/>
          </p:cNvSpPr>
          <p:nvPr/>
        </p:nvSpPr>
        <p:spPr bwMode="auto">
          <a:xfrm>
            <a:off x="2057400" y="5854700"/>
            <a:ext cx="228600" cy="228600"/>
          </a:xfrm>
          <a:prstGeom prst="rect">
            <a:avLst/>
          </a:pr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6988" name="Rectangle 70"/>
          <p:cNvSpPr>
            <a:spLocks noChangeArrowheads="1"/>
          </p:cNvSpPr>
          <p:nvPr/>
        </p:nvSpPr>
        <p:spPr bwMode="auto">
          <a:xfrm>
            <a:off x="1752600" y="5854700"/>
            <a:ext cx="228600" cy="228600"/>
          </a:xfrm>
          <a:prstGeom prst="rect">
            <a:avLst/>
          </a:prstGeom>
          <a:solidFill>
            <a:srgbClr val="63646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287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D289F6-5245-0043-85E6-6355F0BD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load and concurrency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95355-6375-F849-8079-11C4399A0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714500"/>
            <a:ext cx="5219700" cy="4111625"/>
          </a:xfrm>
        </p:spPr>
        <p:txBody>
          <a:bodyPr/>
          <a:lstStyle/>
          <a:p>
            <a:r>
              <a:rPr lang="en-US" b="1" dirty="0"/>
              <a:t>How many worker threads?</a:t>
            </a:r>
          </a:p>
          <a:p>
            <a:r>
              <a:rPr lang="en-US" dirty="0"/>
              <a:t>What if requests/tasks block?</a:t>
            </a:r>
          </a:p>
          <a:p>
            <a:pPr marL="457200" lvl="1" indent="0">
              <a:buNone/>
            </a:pPr>
            <a:r>
              <a:rPr lang="en-US" dirty="0"/>
              <a:t>&gt;N workers to keep N cores busy</a:t>
            </a:r>
          </a:p>
          <a:p>
            <a:r>
              <a:rPr lang="en-US" b="1" dirty="0"/>
              <a:t>What if request queue is full?</a:t>
            </a:r>
          </a:p>
          <a:p>
            <a:pPr lvl="1"/>
            <a:r>
              <a:rPr lang="en-US" dirty="0"/>
              <a:t>More threads?</a:t>
            </a:r>
          </a:p>
          <a:p>
            <a:pPr lvl="1"/>
            <a:r>
              <a:rPr lang="en-US" dirty="0"/>
              <a:t>Flow control in the network?</a:t>
            </a:r>
          </a:p>
          <a:p>
            <a:pPr lvl="1"/>
            <a:r>
              <a:rPr lang="en-US" dirty="0"/>
              <a:t>Drop and say “try again later”?</a:t>
            </a:r>
          </a:p>
          <a:p>
            <a:pPr lvl="1"/>
            <a:r>
              <a:rPr lang="en-US" dirty="0"/>
              <a:t>Get a bigger server?</a:t>
            </a:r>
          </a:p>
          <a:p>
            <a:pPr lvl="1"/>
            <a:r>
              <a:rPr lang="en-US" dirty="0"/>
              <a:t>Shed load to another server?</a:t>
            </a:r>
          </a:p>
          <a:p>
            <a:pPr marL="457200" lvl="1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9C420E2-976A-484F-B763-2E657CADF079}"/>
              </a:ext>
            </a:extLst>
          </p:cNvPr>
          <p:cNvGrpSpPr/>
          <p:nvPr/>
        </p:nvGrpSpPr>
        <p:grpSpPr>
          <a:xfrm>
            <a:off x="6606600" y="1714500"/>
            <a:ext cx="1623000" cy="2641600"/>
            <a:chOff x="5942013" y="1371600"/>
            <a:chExt cx="2668587" cy="4343400"/>
          </a:xfrm>
        </p:grpSpPr>
        <p:pic>
          <p:nvPicPr>
            <p:cNvPr id="26" name="Rectangle 2054">
              <a:extLst>
                <a:ext uri="{FF2B5EF4-FFF2-40B4-BE49-F238E27FC236}">
                  <a16:creationId xmlns:a16="http://schemas.microsoft.com/office/drawing/2014/main" id="{CE7403AF-D9F7-A943-88D8-1D53E7858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942013" y="1371600"/>
              <a:ext cx="2668587" cy="4343400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  <a:effectLst>
              <a:outerShdw blurRad="63500" dist="50800" dir="2700000" algn="tl" rotWithShape="0">
                <a:srgbClr val="000000">
                  <a:alpha val="43137"/>
                </a:srgbClr>
              </a:outerShdw>
            </a:effectLst>
          </p:spPr>
        </p:pic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EB4E7F8B-225D-F64C-85E2-91BCCA221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413" y="1600200"/>
              <a:ext cx="1143000" cy="388620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BCBCBC"/>
                </a:gs>
                <a:gs pos="35001">
                  <a:srgbClr val="D0D0D0"/>
                </a:gs>
                <a:gs pos="100000">
                  <a:srgbClr val="EDEDED"/>
                </a:gs>
              </a:gsLst>
              <a:lin ang="16200000" scaled="1"/>
            </a:gradFill>
            <a:ln w="6350" cap="rnd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>
              <a:outerShdw blurRad="63500" algn="tl" rotWithShape="0">
                <a:srgbClr val="000000">
                  <a:alpha val="64000"/>
                </a:srgbClr>
              </a:outerShdw>
            </a:effectLst>
          </p:spPr>
          <p:txBody>
            <a:bodyPr wrap="none" anchor="ctr"/>
            <a:lstStyle/>
            <a:p>
              <a:pPr algn="ctr" defTabSz="914400">
                <a:defRPr/>
              </a:pPr>
              <a:endParaRPr lang="en-US" b="1">
                <a:solidFill>
                  <a:srgbClr val="000000"/>
                </a:solidFill>
                <a:latin typeface="Arial" pitchFamily="34" charset="0"/>
                <a:ea typeface="ＭＳ Ｐゴシック" charset="0"/>
              </a:endParaRPr>
            </a:p>
          </p:txBody>
        </p:sp>
        <p:pic>
          <p:nvPicPr>
            <p:cNvPr id="28" name="Picture 11">
              <a:extLst>
                <a:ext uri="{FF2B5EF4-FFF2-40B4-BE49-F238E27FC236}">
                  <a16:creationId xmlns:a16="http://schemas.microsoft.com/office/drawing/2014/main" id="{11AD9005-31DC-DD47-83D7-F4E7BFF5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172045" y="1676400"/>
              <a:ext cx="1006785" cy="1142747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algn="tl" rotWithShape="0">
                <a:srgbClr val="7D7D7D">
                  <a:alpha val="65000"/>
                </a:srgbClr>
              </a:outerShdw>
              <a:softEdge rad="63500"/>
            </a:effectLst>
          </p:spPr>
        </p:pic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9C5BA145-8D2C-C246-A27C-C63EAB5DF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172045" y="2972053"/>
              <a:ext cx="1006785" cy="1142747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algn="tl" rotWithShape="0">
                <a:srgbClr val="7D7D7D">
                  <a:alpha val="65000"/>
                </a:srgbClr>
              </a:outerShdw>
              <a:softEdge rad="63500"/>
            </a:effectLst>
          </p:spPr>
        </p:pic>
        <p:pic>
          <p:nvPicPr>
            <p:cNvPr id="30" name="Picture 13">
              <a:extLst>
                <a:ext uri="{FF2B5EF4-FFF2-40B4-BE49-F238E27FC236}">
                  <a16:creationId xmlns:a16="http://schemas.microsoft.com/office/drawing/2014/main" id="{565C7F85-49A6-524E-8CE0-5294705AF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172045" y="4267200"/>
              <a:ext cx="1006785" cy="1142747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algn="tl" rotWithShape="0">
                <a:srgbClr val="7D7D7D">
                  <a:alpha val="65000"/>
                </a:srgbClr>
              </a:outerShdw>
              <a:softEdge rad="63500"/>
            </a:effectLst>
          </p:spPr>
        </p:pic>
        <p:pic>
          <p:nvPicPr>
            <p:cNvPr id="31" name="Picture 14">
              <a:extLst>
                <a:ext uri="{FF2B5EF4-FFF2-40B4-BE49-F238E27FC236}">
                  <a16:creationId xmlns:a16="http://schemas.microsoft.com/office/drawing/2014/main" id="{E3A3EEC8-6D1C-3547-8C11-1615A0D69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 bwMode="auto">
            <a:xfrm>
              <a:off x="6172045" y="1676400"/>
              <a:ext cx="1006785" cy="1142747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>
              <a:outerShdw algn="tl" rotWithShape="0">
                <a:srgbClr val="7D7D7D">
                  <a:alpha val="65000"/>
                </a:srgbClr>
              </a:outerShdw>
              <a:softEdge rad="63500"/>
            </a:effec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851E15B-43DC-F942-8EEF-BA8DFCE2DCFB}"/>
              </a:ext>
            </a:extLst>
          </p:cNvPr>
          <p:cNvGrpSpPr/>
          <p:nvPr/>
        </p:nvGrpSpPr>
        <p:grpSpPr>
          <a:xfrm>
            <a:off x="6138669" y="4596732"/>
            <a:ext cx="2511554" cy="1554261"/>
            <a:chOff x="5819646" y="4609432"/>
            <a:chExt cx="3352800" cy="2074862"/>
          </a:xfrm>
        </p:grpSpPr>
        <p:grpSp>
          <p:nvGrpSpPr>
            <p:cNvPr id="32" name="Group 22">
              <a:extLst>
                <a:ext uri="{FF2B5EF4-FFF2-40B4-BE49-F238E27FC236}">
                  <a16:creationId xmlns:a16="http://schemas.microsoft.com/office/drawing/2014/main" id="{C6304EA5-1289-694B-A30C-AFE033D45BA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19646" y="4609432"/>
              <a:ext cx="3352800" cy="2074862"/>
              <a:chOff x="2496" y="1435"/>
              <a:chExt cx="1394" cy="952"/>
            </a:xfrm>
          </p:grpSpPr>
          <p:sp>
            <p:nvSpPr>
              <p:cNvPr id="33" name="AutoShape 23">
                <a:extLst>
                  <a:ext uri="{FF2B5EF4-FFF2-40B4-BE49-F238E27FC236}">
                    <a16:creationId xmlns:a16="http://schemas.microsoft.com/office/drawing/2014/main" id="{574D65DF-DF8D-5548-9FD9-17FDD82CF49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496" y="1435"/>
                <a:ext cx="1394" cy="9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3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CB8B5BDA-73E6-014F-95AB-3D4D6D931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440"/>
                <a:ext cx="1362" cy="938"/>
              </a:xfrm>
              <a:custGeom>
                <a:avLst/>
                <a:gdLst>
                  <a:gd name="T0" fmla="*/ 13 w 1892"/>
                  <a:gd name="T1" fmla="*/ 84 h 1303"/>
                  <a:gd name="T2" fmla="*/ 12 w 1892"/>
                  <a:gd name="T3" fmla="*/ 122 h 1303"/>
                  <a:gd name="T4" fmla="*/ 29 w 1892"/>
                  <a:gd name="T5" fmla="*/ 130 h 1303"/>
                  <a:gd name="T6" fmla="*/ 67 w 1892"/>
                  <a:gd name="T7" fmla="*/ 163 h 1303"/>
                  <a:gd name="T8" fmla="*/ 89 w 1892"/>
                  <a:gd name="T9" fmla="*/ 158 h 1303"/>
                  <a:gd name="T10" fmla="*/ 142 w 1892"/>
                  <a:gd name="T11" fmla="*/ 173 h 1303"/>
                  <a:gd name="T12" fmla="*/ 158 w 1892"/>
                  <a:gd name="T13" fmla="*/ 161 h 1303"/>
                  <a:gd name="T14" fmla="*/ 224 w 1892"/>
                  <a:gd name="T15" fmla="*/ 150 h 1303"/>
                  <a:gd name="T16" fmla="*/ 232 w 1892"/>
                  <a:gd name="T17" fmla="*/ 128 h 1303"/>
                  <a:gd name="T18" fmla="*/ 259 w 1892"/>
                  <a:gd name="T19" fmla="*/ 91 h 1303"/>
                  <a:gd name="T20" fmla="*/ 248 w 1892"/>
                  <a:gd name="T21" fmla="*/ 76 h 1303"/>
                  <a:gd name="T22" fmla="*/ 241 w 1892"/>
                  <a:gd name="T23" fmla="*/ 43 h 1303"/>
                  <a:gd name="T24" fmla="*/ 226 w 1892"/>
                  <a:gd name="T25" fmla="*/ 38 h 1303"/>
                  <a:gd name="T26" fmla="*/ 166 w 1892"/>
                  <a:gd name="T27" fmla="*/ 12 h 1303"/>
                  <a:gd name="T28" fmla="*/ 142 w 1892"/>
                  <a:gd name="T29" fmla="*/ 25 h 1303"/>
                  <a:gd name="T30" fmla="*/ 75 w 1892"/>
                  <a:gd name="T31" fmla="*/ 12 h 1303"/>
                  <a:gd name="T32" fmla="*/ 57 w 1892"/>
                  <a:gd name="T33" fmla="*/ 29 h 1303"/>
                  <a:gd name="T34" fmla="*/ 9 w 1892"/>
                  <a:gd name="T35" fmla="*/ 63 h 1303"/>
                  <a:gd name="T36" fmla="*/ 13 w 1892"/>
                  <a:gd name="T37" fmla="*/ 84 h 130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92"/>
                  <a:gd name="T58" fmla="*/ 0 h 1303"/>
                  <a:gd name="T59" fmla="*/ 1892 w 1892"/>
                  <a:gd name="T60" fmla="*/ 1303 h 130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92" h="1303">
                    <a:moveTo>
                      <a:pt x="94" y="604"/>
                    </a:moveTo>
                    <a:cubicBezTo>
                      <a:pt x="2" y="678"/>
                      <a:pt x="0" y="799"/>
                      <a:pt x="88" y="876"/>
                    </a:cubicBezTo>
                    <a:cubicBezTo>
                      <a:pt x="120" y="903"/>
                      <a:pt x="160" y="922"/>
                      <a:pt x="205" y="930"/>
                    </a:cubicBezTo>
                    <a:cubicBezTo>
                      <a:pt x="201" y="1059"/>
                      <a:pt x="324" y="1167"/>
                      <a:pt x="479" y="1170"/>
                    </a:cubicBezTo>
                    <a:cubicBezTo>
                      <a:pt x="535" y="1171"/>
                      <a:pt x="590" y="1159"/>
                      <a:pt x="637" y="1134"/>
                    </a:cubicBezTo>
                    <a:cubicBezTo>
                      <a:pt x="704" y="1252"/>
                      <a:pt x="873" y="1303"/>
                      <a:pt x="1015" y="1247"/>
                    </a:cubicBezTo>
                    <a:cubicBezTo>
                      <a:pt x="1066" y="1226"/>
                      <a:pt x="1109" y="1194"/>
                      <a:pt x="1138" y="1154"/>
                    </a:cubicBezTo>
                    <a:cubicBezTo>
                      <a:pt x="1294" y="1240"/>
                      <a:pt x="1503" y="1205"/>
                      <a:pt x="1607" y="1075"/>
                    </a:cubicBezTo>
                    <a:cubicBezTo>
                      <a:pt x="1644" y="1028"/>
                      <a:pt x="1664" y="974"/>
                      <a:pt x="1663" y="918"/>
                    </a:cubicBezTo>
                    <a:cubicBezTo>
                      <a:pt x="1804" y="891"/>
                      <a:pt x="1892" y="774"/>
                      <a:pt x="1860" y="657"/>
                    </a:cubicBezTo>
                    <a:cubicBezTo>
                      <a:pt x="1849" y="615"/>
                      <a:pt x="1822" y="576"/>
                      <a:pt x="1785" y="547"/>
                    </a:cubicBezTo>
                    <a:cubicBezTo>
                      <a:pt x="1850" y="470"/>
                      <a:pt x="1829" y="363"/>
                      <a:pt x="1736" y="309"/>
                    </a:cubicBezTo>
                    <a:cubicBezTo>
                      <a:pt x="1703" y="289"/>
                      <a:pt x="1664" y="278"/>
                      <a:pt x="1623" y="277"/>
                    </a:cubicBezTo>
                    <a:cubicBezTo>
                      <a:pt x="1567" y="123"/>
                      <a:pt x="1372" y="35"/>
                      <a:pt x="1187" y="82"/>
                    </a:cubicBezTo>
                    <a:cubicBezTo>
                      <a:pt x="1120" y="98"/>
                      <a:pt x="1061" y="131"/>
                      <a:pt x="1017" y="176"/>
                    </a:cubicBezTo>
                    <a:cubicBezTo>
                      <a:pt x="916" y="41"/>
                      <a:pt x="704" y="0"/>
                      <a:pt x="542" y="84"/>
                    </a:cubicBezTo>
                    <a:cubicBezTo>
                      <a:pt x="484" y="114"/>
                      <a:pt x="438" y="158"/>
                      <a:pt x="410" y="210"/>
                    </a:cubicBezTo>
                    <a:cubicBezTo>
                      <a:pt x="233" y="195"/>
                      <a:pt x="75" y="303"/>
                      <a:pt x="57" y="451"/>
                    </a:cubicBezTo>
                    <a:cubicBezTo>
                      <a:pt x="51" y="504"/>
                      <a:pt x="64" y="557"/>
                      <a:pt x="94" y="604"/>
                    </a:cubicBezTo>
                  </a:path>
                </a:pathLst>
              </a:custGeom>
              <a:solidFill>
                <a:srgbClr val="DDDDDD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3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19D52352-835F-9243-9635-846C4527AE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1440"/>
                <a:ext cx="1362" cy="938"/>
              </a:xfrm>
              <a:custGeom>
                <a:avLst/>
                <a:gdLst>
                  <a:gd name="T0" fmla="*/ 68 w 1362"/>
                  <a:gd name="T1" fmla="*/ 435 h 938"/>
                  <a:gd name="T2" fmla="*/ 64 w 1362"/>
                  <a:gd name="T3" fmla="*/ 630 h 938"/>
                  <a:gd name="T4" fmla="*/ 148 w 1362"/>
                  <a:gd name="T5" fmla="*/ 669 h 938"/>
                  <a:gd name="T6" fmla="*/ 345 w 1362"/>
                  <a:gd name="T7" fmla="*/ 842 h 938"/>
                  <a:gd name="T8" fmla="*/ 459 w 1362"/>
                  <a:gd name="T9" fmla="*/ 816 h 938"/>
                  <a:gd name="T10" fmla="*/ 731 w 1362"/>
                  <a:gd name="T11" fmla="*/ 897 h 938"/>
                  <a:gd name="T12" fmla="*/ 819 w 1362"/>
                  <a:gd name="T13" fmla="*/ 830 h 938"/>
                  <a:gd name="T14" fmla="*/ 1157 w 1362"/>
                  <a:gd name="T15" fmla="*/ 774 h 938"/>
                  <a:gd name="T16" fmla="*/ 1197 w 1362"/>
                  <a:gd name="T17" fmla="*/ 661 h 938"/>
                  <a:gd name="T18" fmla="*/ 1339 w 1362"/>
                  <a:gd name="T19" fmla="*/ 473 h 938"/>
                  <a:gd name="T20" fmla="*/ 1285 w 1362"/>
                  <a:gd name="T21" fmla="*/ 394 h 938"/>
                  <a:gd name="T22" fmla="*/ 1249 w 1362"/>
                  <a:gd name="T23" fmla="*/ 222 h 938"/>
                  <a:gd name="T24" fmla="*/ 1168 w 1362"/>
                  <a:gd name="T25" fmla="*/ 199 h 938"/>
                  <a:gd name="T26" fmla="*/ 854 w 1362"/>
                  <a:gd name="T27" fmla="*/ 59 h 938"/>
                  <a:gd name="T28" fmla="*/ 732 w 1362"/>
                  <a:gd name="T29" fmla="*/ 127 h 938"/>
                  <a:gd name="T30" fmla="*/ 390 w 1362"/>
                  <a:gd name="T31" fmla="*/ 60 h 938"/>
                  <a:gd name="T32" fmla="*/ 295 w 1362"/>
                  <a:gd name="T33" fmla="*/ 151 h 938"/>
                  <a:gd name="T34" fmla="*/ 41 w 1362"/>
                  <a:gd name="T35" fmla="*/ 325 h 938"/>
                  <a:gd name="T36" fmla="*/ 68 w 1362"/>
                  <a:gd name="T37" fmla="*/ 435 h 93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62"/>
                  <a:gd name="T58" fmla="*/ 0 h 938"/>
                  <a:gd name="T59" fmla="*/ 1362 w 1362"/>
                  <a:gd name="T60" fmla="*/ 938 h 93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62" h="938">
                    <a:moveTo>
                      <a:pt x="68" y="435"/>
                    </a:moveTo>
                    <a:cubicBezTo>
                      <a:pt x="2" y="488"/>
                      <a:pt x="0" y="575"/>
                      <a:pt x="64" y="630"/>
                    </a:cubicBezTo>
                    <a:cubicBezTo>
                      <a:pt x="87" y="650"/>
                      <a:pt x="115" y="663"/>
                      <a:pt x="148" y="669"/>
                    </a:cubicBezTo>
                    <a:cubicBezTo>
                      <a:pt x="145" y="762"/>
                      <a:pt x="233" y="840"/>
                      <a:pt x="345" y="842"/>
                    </a:cubicBezTo>
                    <a:cubicBezTo>
                      <a:pt x="385" y="843"/>
                      <a:pt x="425" y="834"/>
                      <a:pt x="459" y="816"/>
                    </a:cubicBezTo>
                    <a:cubicBezTo>
                      <a:pt x="507" y="901"/>
                      <a:pt x="628" y="938"/>
                      <a:pt x="731" y="897"/>
                    </a:cubicBezTo>
                    <a:cubicBezTo>
                      <a:pt x="767" y="882"/>
                      <a:pt x="798" y="859"/>
                      <a:pt x="819" y="830"/>
                    </a:cubicBezTo>
                    <a:cubicBezTo>
                      <a:pt x="931" y="892"/>
                      <a:pt x="1082" y="867"/>
                      <a:pt x="1157" y="774"/>
                    </a:cubicBezTo>
                    <a:cubicBezTo>
                      <a:pt x="1183" y="740"/>
                      <a:pt x="1198" y="701"/>
                      <a:pt x="1197" y="661"/>
                    </a:cubicBezTo>
                    <a:cubicBezTo>
                      <a:pt x="1298" y="641"/>
                      <a:pt x="1362" y="557"/>
                      <a:pt x="1339" y="473"/>
                    </a:cubicBezTo>
                    <a:cubicBezTo>
                      <a:pt x="1331" y="443"/>
                      <a:pt x="1311" y="415"/>
                      <a:pt x="1285" y="394"/>
                    </a:cubicBezTo>
                    <a:cubicBezTo>
                      <a:pt x="1331" y="338"/>
                      <a:pt x="1316" y="261"/>
                      <a:pt x="1249" y="222"/>
                    </a:cubicBezTo>
                    <a:cubicBezTo>
                      <a:pt x="1226" y="208"/>
                      <a:pt x="1198" y="200"/>
                      <a:pt x="1168" y="199"/>
                    </a:cubicBezTo>
                    <a:cubicBezTo>
                      <a:pt x="1128" y="89"/>
                      <a:pt x="987" y="25"/>
                      <a:pt x="854" y="59"/>
                    </a:cubicBezTo>
                    <a:cubicBezTo>
                      <a:pt x="806" y="71"/>
                      <a:pt x="764" y="94"/>
                      <a:pt x="732" y="127"/>
                    </a:cubicBezTo>
                    <a:cubicBezTo>
                      <a:pt x="659" y="30"/>
                      <a:pt x="507" y="0"/>
                      <a:pt x="390" y="60"/>
                    </a:cubicBezTo>
                    <a:cubicBezTo>
                      <a:pt x="349" y="82"/>
                      <a:pt x="315" y="114"/>
                      <a:pt x="295" y="151"/>
                    </a:cubicBezTo>
                    <a:cubicBezTo>
                      <a:pt x="168" y="140"/>
                      <a:pt x="54" y="218"/>
                      <a:pt x="41" y="325"/>
                    </a:cubicBezTo>
                    <a:cubicBezTo>
                      <a:pt x="37" y="363"/>
                      <a:pt x="46" y="401"/>
                      <a:pt x="68" y="435"/>
                    </a:cubicBezTo>
                  </a:path>
                </a:pathLst>
              </a:custGeom>
              <a:noFill/>
              <a:ln w="52388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3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36" name="Oval 24">
              <a:extLst>
                <a:ext uri="{FF2B5EF4-FFF2-40B4-BE49-F238E27FC236}">
                  <a16:creationId xmlns:a16="http://schemas.microsoft.com/office/drawing/2014/main" id="{88ADDC82-443A-164F-B2EF-5F000CF6B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2834" y="5184107"/>
              <a:ext cx="684212" cy="661987"/>
            </a:xfrm>
            <a:prstGeom prst="ellipse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7" name="AutoShape 25">
              <a:extLst>
                <a:ext uri="{FF2B5EF4-FFF2-40B4-BE49-F238E27FC236}">
                  <a16:creationId xmlns:a16="http://schemas.microsoft.com/office/drawing/2014/main" id="{0848AEC7-B0DA-0C44-9670-685A471F9D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430959" y="5330157"/>
              <a:ext cx="234950" cy="387350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8" name="AutoShape 26">
              <a:extLst>
                <a:ext uri="{FF2B5EF4-FFF2-40B4-BE49-F238E27FC236}">
                  <a16:creationId xmlns:a16="http://schemas.microsoft.com/office/drawing/2014/main" id="{8A912269-9475-B546-80D5-F6DDB63EA5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7221409" y="5271419"/>
              <a:ext cx="82550" cy="88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39" name="Oval 24">
              <a:extLst>
                <a:ext uri="{FF2B5EF4-FFF2-40B4-BE49-F238E27FC236}">
                  <a16:creationId xmlns:a16="http://schemas.microsoft.com/office/drawing/2014/main" id="{44EA4173-4DEF-E340-A144-A056832D9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634" y="5184107"/>
              <a:ext cx="684212" cy="661987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0" name="AutoShape 25">
              <a:extLst>
                <a:ext uri="{FF2B5EF4-FFF2-40B4-BE49-F238E27FC236}">
                  <a16:creationId xmlns:a16="http://schemas.microsoft.com/office/drawing/2014/main" id="{9E5FE941-63C3-FB41-A333-3256F2FE0F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592759" y="5330157"/>
              <a:ext cx="234950" cy="387350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AutoShape 26">
              <a:extLst>
                <a:ext uri="{FF2B5EF4-FFF2-40B4-BE49-F238E27FC236}">
                  <a16:creationId xmlns:a16="http://schemas.microsoft.com/office/drawing/2014/main" id="{420D3661-ACE0-1948-93AF-E19D830341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6383209" y="5271419"/>
              <a:ext cx="82550" cy="88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Oval 24">
              <a:extLst>
                <a:ext uri="{FF2B5EF4-FFF2-40B4-BE49-F238E27FC236}">
                  <a16:creationId xmlns:a16="http://schemas.microsoft.com/office/drawing/2014/main" id="{C6E48F90-0AB9-784E-B5E4-48A775B5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5646" y="5184107"/>
              <a:ext cx="684213" cy="661987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3" name="AutoShape 25">
              <a:extLst>
                <a:ext uri="{FF2B5EF4-FFF2-40B4-BE49-F238E27FC236}">
                  <a16:creationId xmlns:a16="http://schemas.microsoft.com/office/drawing/2014/main" id="{63C55601-1E09-B64D-8122-5F046CCD0BD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43771" y="5330157"/>
              <a:ext cx="234950" cy="387350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4" name="AutoShape 26">
              <a:extLst>
                <a:ext uri="{FF2B5EF4-FFF2-40B4-BE49-F238E27FC236}">
                  <a16:creationId xmlns:a16="http://schemas.microsoft.com/office/drawing/2014/main" id="{DA0B900F-300B-8F47-99E6-9FCB886D6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8134221" y="5271419"/>
              <a:ext cx="82550" cy="88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47" name="Text Box 93">
            <a:extLst>
              <a:ext uri="{FF2B5EF4-FFF2-40B4-BE49-F238E27FC236}">
                <a16:creationId xmlns:a16="http://schemas.microsoft.com/office/drawing/2014/main" id="{1B5F0805-2496-BC4B-B62D-CCFACE1E4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389" y="6104173"/>
            <a:ext cx="32766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Magic elastic worker pool</a:t>
            </a:r>
          </a:p>
        </p:txBody>
      </p:sp>
    </p:spTree>
    <p:extLst>
      <p:ext uri="{BB962C8B-B14F-4D97-AF65-F5344CB8AC3E}">
        <p14:creationId xmlns:p14="http://schemas.microsoft.com/office/powerpoint/2010/main" val="413933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objects to servers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5524500" cy="4111625"/>
          </a:xfrm>
        </p:spPr>
        <p:txBody>
          <a:bodyPr/>
          <a:lstStyle/>
          <a:p>
            <a:pPr marL="0" indent="0">
              <a:buNone/>
            </a:pPr>
            <a:r>
              <a:rPr lang="en-US" sz="2000" u="sng" dirty="0"/>
              <a:t>Modular atomic objects</a:t>
            </a:r>
          </a:p>
          <a:p>
            <a:r>
              <a:rPr lang="en-US" sz="2000" dirty="0"/>
              <a:t>A set of procedures/methods and API that defines how threads call/invoke them.</a:t>
            </a:r>
          </a:p>
          <a:p>
            <a:r>
              <a:rPr lang="en-US" sz="2000" dirty="0"/>
              <a:t>Encapsulated/isolated: state accessed (only) by methods.</a:t>
            </a:r>
          </a:p>
          <a:p>
            <a:r>
              <a:rPr lang="en-US" sz="2000" dirty="0"/>
              <a:t>Threads invoke API</a:t>
            </a:r>
            <a:r>
              <a:rPr lang="en-US" sz="2000" dirty="0">
                <a:sym typeface="Wingdings" pitchFamily="2" charset="2"/>
              </a:rPr>
              <a:t> concurrency inside. </a:t>
            </a:r>
          </a:p>
          <a:p>
            <a:r>
              <a:rPr lang="en-US" sz="2000" dirty="0">
                <a:sym typeface="Wingdings" pitchFamily="2" charset="2"/>
              </a:rPr>
              <a:t>“Atomic” internal concurrency control.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Servers</a:t>
            </a:r>
            <a:r>
              <a:rPr lang="en-US" sz="2000" dirty="0">
                <a:sym typeface="Wingdings" pitchFamily="2" charset="2"/>
              </a:rPr>
              <a:t> are objects whose API calls are implemented with message exchanges.</a:t>
            </a:r>
          </a:p>
          <a:p>
            <a:r>
              <a:rPr lang="en-US" sz="2000" dirty="0">
                <a:sym typeface="Wingdings" pitchFamily="2" charset="2"/>
              </a:rPr>
              <a:t>Calling threads are independent </a:t>
            </a:r>
            <a:r>
              <a:rPr lang="en-US" sz="2000" b="1" dirty="0">
                <a:sym typeface="Wingdings" pitchFamily="2" charset="2"/>
              </a:rPr>
              <a:t>clients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r>
              <a:rPr lang="en-US" sz="2000" dirty="0">
                <a:sym typeface="Wingdings" pitchFamily="2" charset="2"/>
              </a:rPr>
              <a:t>Run anywhere; interact over a network.</a:t>
            </a:r>
          </a:p>
          <a:p>
            <a:r>
              <a:rPr lang="en-US" sz="2000" dirty="0">
                <a:sym typeface="Wingdings" pitchFamily="2" charset="2"/>
              </a:rPr>
              <a:t>Protection boundary: </a:t>
            </a:r>
            <a:r>
              <a:rPr lang="en-US" sz="2000" dirty="0" err="1">
                <a:sym typeface="Wingdings" pitchFamily="2" charset="2"/>
              </a:rPr>
              <a:t>machine+process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6" name="Rectangle 22"/>
          <p:cNvSpPr>
            <a:spLocks noChangeArrowheads="1"/>
          </p:cNvSpPr>
          <p:nvPr/>
        </p:nvSpPr>
        <p:spPr bwMode="auto">
          <a:xfrm>
            <a:off x="6477941" y="2359008"/>
            <a:ext cx="1764359" cy="52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9" name="Rectangle 25"/>
          <p:cNvSpPr>
            <a:spLocks noChangeArrowheads="1"/>
          </p:cNvSpPr>
          <p:nvPr/>
        </p:nvSpPr>
        <p:spPr bwMode="auto">
          <a:xfrm>
            <a:off x="6477941" y="2933683"/>
            <a:ext cx="1764359" cy="527066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8" name="Rectangle 34"/>
          <p:cNvSpPr>
            <a:spLocks noChangeArrowheads="1"/>
          </p:cNvSpPr>
          <p:nvPr/>
        </p:nvSpPr>
        <p:spPr bwMode="auto">
          <a:xfrm>
            <a:off x="6477000" y="1798638"/>
            <a:ext cx="1765300" cy="527050"/>
          </a:xfrm>
          <a:prstGeom prst="rect">
            <a:avLst/>
          </a:prstGeom>
          <a:solidFill>
            <a:srgbClr val="666699">
              <a:alpha val="55000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6458583" y="1786381"/>
            <a:ext cx="716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state</a:t>
            </a:r>
          </a:p>
        </p:txBody>
      </p:sp>
      <p:sp>
        <p:nvSpPr>
          <p:cNvPr id="21" name="Rectangle 35">
            <a:extLst>
              <a:ext uri="{FF2B5EF4-FFF2-40B4-BE49-F238E27FC236}">
                <a16:creationId xmlns:a16="http://schemas.microsoft.com/office/drawing/2014/main" id="{CC385E7F-141A-0F49-B94B-3295E95D5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52" y="2395981"/>
            <a:ext cx="6123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P1()</a:t>
            </a:r>
          </a:p>
        </p:txBody>
      </p:sp>
      <p:sp>
        <p:nvSpPr>
          <p:cNvPr id="22" name="Rectangle 22">
            <a:extLst>
              <a:ext uri="{FF2B5EF4-FFF2-40B4-BE49-F238E27FC236}">
                <a16:creationId xmlns:a16="http://schemas.microsoft.com/office/drawing/2014/main" id="{A67B445D-9E84-2041-BBDC-8D61C0C7D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941" y="2930508"/>
            <a:ext cx="1764359" cy="52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3" name="Rectangle 35">
            <a:extLst>
              <a:ext uri="{FF2B5EF4-FFF2-40B4-BE49-F238E27FC236}">
                <a16:creationId xmlns:a16="http://schemas.microsoft.com/office/drawing/2014/main" id="{791D6744-D744-3146-BFD1-5766107D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252" y="2967481"/>
            <a:ext cx="6123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P2()</a:t>
            </a:r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C2CC0E7A-79DD-F14C-AE17-9F4C577CD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5241" y="3514708"/>
            <a:ext cx="1764359" cy="5270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25" name="Rectangle 35">
            <a:extLst>
              <a:ext uri="{FF2B5EF4-FFF2-40B4-BE49-F238E27FC236}">
                <a16:creationId xmlns:a16="http://schemas.microsoft.com/office/drawing/2014/main" id="{131E920B-12BF-B54E-94FE-E08B02AF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552" y="3551681"/>
            <a:ext cx="6123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P3()</a:t>
            </a:r>
          </a:p>
        </p:txBody>
      </p:sp>
      <p:sp>
        <p:nvSpPr>
          <p:cNvPr id="17" name="Rectangle 33"/>
          <p:cNvSpPr>
            <a:spLocks noChangeArrowheads="1"/>
          </p:cNvSpPr>
          <p:nvPr/>
        </p:nvSpPr>
        <p:spPr bwMode="auto">
          <a:xfrm>
            <a:off x="6457950" y="1752601"/>
            <a:ext cx="1797050" cy="2289174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grpSp>
        <p:nvGrpSpPr>
          <p:cNvPr id="39" name="Group 9">
            <a:extLst>
              <a:ext uri="{FF2B5EF4-FFF2-40B4-BE49-F238E27FC236}">
                <a16:creationId xmlns:a16="http://schemas.microsoft.com/office/drawing/2014/main" id="{ED7E7D46-67F5-874F-9482-B9C17DC72CC2}"/>
              </a:ext>
            </a:extLst>
          </p:cNvPr>
          <p:cNvGrpSpPr>
            <a:grpSpLocks/>
          </p:cNvGrpSpPr>
          <p:nvPr/>
        </p:nvGrpSpPr>
        <p:grpSpPr bwMode="auto">
          <a:xfrm>
            <a:off x="7581268" y="2463195"/>
            <a:ext cx="302430" cy="302490"/>
            <a:chOff x="4480" y="2017"/>
            <a:chExt cx="576" cy="576"/>
          </a:xfrm>
        </p:grpSpPr>
        <p:sp>
          <p:nvSpPr>
            <p:cNvPr id="40" name="Oval 10">
              <a:extLst>
                <a:ext uri="{FF2B5EF4-FFF2-40B4-BE49-F238E27FC236}">
                  <a16:creationId xmlns:a16="http://schemas.microsoft.com/office/drawing/2014/main" id="{D0A77D3A-DE5E-DD48-A172-3D9D18156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1" name="AutoShape 11">
              <a:extLst>
                <a:ext uri="{FF2B5EF4-FFF2-40B4-BE49-F238E27FC236}">
                  <a16:creationId xmlns:a16="http://schemas.microsoft.com/office/drawing/2014/main" id="{5ED9BDA7-03C4-B24F-99EF-8FF36FFDEC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2" name="AutoShape 12">
              <a:extLst>
                <a:ext uri="{FF2B5EF4-FFF2-40B4-BE49-F238E27FC236}">
                  <a16:creationId xmlns:a16="http://schemas.microsoft.com/office/drawing/2014/main" id="{E70BC7A2-4398-724C-8562-C79A751DD2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B2F801B-5F0E-7D4D-8C29-88B4C3BF3A87}"/>
              </a:ext>
            </a:extLst>
          </p:cNvPr>
          <p:cNvGrpSpPr/>
          <p:nvPr/>
        </p:nvGrpSpPr>
        <p:grpSpPr>
          <a:xfrm>
            <a:off x="7587883" y="3649943"/>
            <a:ext cx="302430" cy="302490"/>
            <a:chOff x="3327275" y="2664991"/>
            <a:chExt cx="600591" cy="600710"/>
          </a:xfrm>
        </p:grpSpPr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AA64C1BB-6F53-E14A-86CB-FE5FDC73E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7275" y="2664991"/>
              <a:ext cx="600591" cy="600710"/>
            </a:xfrm>
            <a:prstGeom prst="ellipse">
              <a:avLst/>
            </a:prstGeom>
            <a:solidFill>
              <a:schemeClr val="accent6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5" name="AutoShape 11">
              <a:extLst>
                <a:ext uri="{FF2B5EF4-FFF2-40B4-BE49-F238E27FC236}">
                  <a16:creationId xmlns:a16="http://schemas.microsoft.com/office/drawing/2014/main" id="{D15FAD25-A7F9-DC43-BCC0-E85E8625288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35814" y="2797439"/>
              <a:ext cx="205410" cy="350414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6" name="AutoShape 12">
              <a:extLst>
                <a:ext uri="{FF2B5EF4-FFF2-40B4-BE49-F238E27FC236}">
                  <a16:creationId xmlns:a16="http://schemas.microsoft.com/office/drawing/2014/main" id="{569FD627-528B-B941-ADA3-0F64D8014E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3139611">
              <a:off x="3353342" y="2745294"/>
              <a:ext cx="71946" cy="78217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</p:grpSp>
      <p:grpSp>
        <p:nvGrpSpPr>
          <p:cNvPr id="47" name="Group 6">
            <a:extLst>
              <a:ext uri="{FF2B5EF4-FFF2-40B4-BE49-F238E27FC236}">
                <a16:creationId xmlns:a16="http://schemas.microsoft.com/office/drawing/2014/main" id="{112C2420-32B5-3B49-BCFD-C86C5F8158D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57967" y="5020278"/>
            <a:ext cx="749457" cy="289304"/>
            <a:chOff x="1180" y="3423"/>
            <a:chExt cx="684" cy="256"/>
          </a:xfrm>
        </p:grpSpPr>
        <p:grpSp>
          <p:nvGrpSpPr>
            <p:cNvPr id="48" name="Group 7">
              <a:extLst>
                <a:ext uri="{FF2B5EF4-FFF2-40B4-BE49-F238E27FC236}">
                  <a16:creationId xmlns:a16="http://schemas.microsoft.com/office/drawing/2014/main" id="{B0B89FDB-A86D-D64F-A41D-40B1DEA4D45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465" y="3423"/>
              <a:ext cx="399" cy="256"/>
              <a:chOff x="3776" y="3429"/>
              <a:chExt cx="274" cy="109"/>
            </a:xfrm>
          </p:grpSpPr>
          <p:sp>
            <p:nvSpPr>
              <p:cNvPr id="50" name="Rectangle 8">
                <a:extLst>
                  <a:ext uri="{FF2B5EF4-FFF2-40B4-BE49-F238E27FC236}">
                    <a16:creationId xmlns:a16="http://schemas.microsoft.com/office/drawing/2014/main" id="{1C4AF96D-3FCE-2A49-BE81-F7C5C84A3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4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8CB674AB-CD25-A340-AB4E-2B2F3FC2E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6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2" name="Rectangle 10">
                <a:extLst>
                  <a:ext uri="{FF2B5EF4-FFF2-40B4-BE49-F238E27FC236}">
                    <a16:creationId xmlns:a16="http://schemas.microsoft.com/office/drawing/2014/main" id="{04206C48-C51C-9A47-B6D5-D780D3DC6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8" y="3429"/>
                <a:ext cx="52" cy="109"/>
              </a:xfrm>
              <a:prstGeom prst="rect">
                <a:avLst/>
              </a:prstGeom>
              <a:solidFill>
                <a:srgbClr val="FFFFFF"/>
              </a:solidFill>
              <a:ln w="28575" cmpd="sng">
                <a:solidFill>
                  <a:srgbClr val="333399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3" name="Line 11">
                <a:extLst>
                  <a:ext uri="{FF2B5EF4-FFF2-40B4-BE49-F238E27FC236}">
                    <a16:creationId xmlns:a16="http://schemas.microsoft.com/office/drawing/2014/main" id="{9221A318-0AED-AC46-A525-86444F47E9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3429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  <p:sp>
            <p:nvSpPr>
              <p:cNvPr id="54" name="Line 12">
                <a:extLst>
                  <a:ext uri="{FF2B5EF4-FFF2-40B4-BE49-F238E27FC236}">
                    <a16:creationId xmlns:a16="http://schemas.microsoft.com/office/drawing/2014/main" id="{ABF29BE7-3B9F-0C48-A7D3-6CB4EAA768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6" y="3538"/>
                <a:ext cx="118" cy="0"/>
              </a:xfrm>
              <a:prstGeom prst="line">
                <a:avLst/>
              </a:prstGeom>
              <a:noFill/>
              <a:ln w="28575" cmpd="sng">
                <a:solidFill>
                  <a:srgbClr val="333399"/>
                </a:solidFill>
                <a:round/>
                <a:headEnd type="none" w="sm" len="sm"/>
                <a:tailEnd type="none" w="sm" len="sm"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/>
                </a:endParaRPr>
              </a:p>
            </p:txBody>
          </p:sp>
        </p:grpSp>
        <p:sp>
          <p:nvSpPr>
            <p:cNvPr id="49" name="Line 13">
              <a:extLst>
                <a:ext uri="{FF2B5EF4-FFF2-40B4-BE49-F238E27FC236}">
                  <a16:creationId xmlns:a16="http://schemas.microsoft.com/office/drawing/2014/main" id="{A7A1D56F-CD38-BE46-86AD-73ABE33125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80" y="3549"/>
              <a:ext cx="285" cy="0"/>
            </a:xfrm>
            <a:prstGeom prst="line">
              <a:avLst/>
            </a:prstGeom>
            <a:noFill/>
            <a:ln w="28575" cmpd="sng">
              <a:solidFill>
                <a:srgbClr val="333399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152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Request/reply messaging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09599" y="1667438"/>
            <a:ext cx="4335930" cy="4780641"/>
            <a:chOff x="609600" y="2133600"/>
            <a:chExt cx="2971800" cy="3276600"/>
          </a:xfrm>
        </p:grpSpPr>
        <p:sp>
          <p:nvSpPr>
            <p:cNvPr id="5" name="Line 13"/>
            <p:cNvSpPr>
              <a:spLocks noChangeShapeType="1"/>
            </p:cNvSpPr>
            <p:nvPr/>
          </p:nvSpPr>
          <p:spPr bwMode="auto">
            <a:xfrm>
              <a:off x="838200" y="2438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>
                <a:solidFill>
                  <a:srgbClr val="003367"/>
                </a:solidFill>
              </a:endParaRPr>
            </a:p>
          </p:txBody>
        </p:sp>
        <p:sp>
          <p:nvSpPr>
            <p:cNvPr id="6" name="Line 15"/>
            <p:cNvSpPr>
              <a:spLocks noChangeShapeType="1"/>
            </p:cNvSpPr>
            <p:nvPr/>
          </p:nvSpPr>
          <p:spPr bwMode="auto">
            <a:xfrm>
              <a:off x="2819400" y="2438400"/>
              <a:ext cx="0" cy="297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>
                <a:solidFill>
                  <a:srgbClr val="003367"/>
                </a:solidFill>
              </a:endParaRPr>
            </a:p>
          </p:txBody>
        </p:sp>
        <p:sp>
          <p:nvSpPr>
            <p:cNvPr id="7" name="Line 16"/>
            <p:cNvSpPr>
              <a:spLocks noChangeShapeType="1"/>
            </p:cNvSpPr>
            <p:nvPr/>
          </p:nvSpPr>
          <p:spPr bwMode="auto">
            <a:xfrm>
              <a:off x="838200" y="2819400"/>
              <a:ext cx="19812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>
                <a:solidFill>
                  <a:srgbClr val="003367"/>
                </a:solidFill>
              </a:endParaRPr>
            </a:p>
          </p:txBody>
        </p:sp>
        <p:sp>
          <p:nvSpPr>
            <p:cNvPr id="8" name="Line 17"/>
            <p:cNvSpPr>
              <a:spLocks noChangeShapeType="1"/>
            </p:cNvSpPr>
            <p:nvPr/>
          </p:nvSpPr>
          <p:spPr bwMode="auto">
            <a:xfrm flipH="1">
              <a:off x="838200" y="4191000"/>
              <a:ext cx="1981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3600">
                <a:solidFill>
                  <a:srgbClr val="003367"/>
                </a:solidFill>
              </a:endParaRPr>
            </a:p>
          </p:txBody>
        </p:sp>
        <p:sp>
          <p:nvSpPr>
            <p:cNvPr id="9" name="Text Box 18"/>
            <p:cNvSpPr txBox="1">
              <a:spLocks noChangeArrowheads="1"/>
            </p:cNvSpPr>
            <p:nvPr/>
          </p:nvSpPr>
          <p:spPr bwMode="auto">
            <a:xfrm>
              <a:off x="609600" y="2133600"/>
              <a:ext cx="1066800" cy="35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rgbClr val="003367"/>
                  </a:solidFill>
                </a:rPr>
                <a:t>client</a:t>
              </a:r>
            </a:p>
          </p:txBody>
        </p:sp>
        <p:sp>
          <p:nvSpPr>
            <p:cNvPr id="10" name="Text Box 19"/>
            <p:cNvSpPr txBox="1">
              <a:spLocks noChangeArrowheads="1"/>
            </p:cNvSpPr>
            <p:nvPr/>
          </p:nvSpPr>
          <p:spPr bwMode="auto">
            <a:xfrm>
              <a:off x="2514600" y="2133600"/>
              <a:ext cx="1066800" cy="35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sz="2800" b="1" dirty="0">
                  <a:solidFill>
                    <a:srgbClr val="003367"/>
                  </a:solidFill>
                </a:rPr>
                <a:t>server</a:t>
              </a:r>
            </a:p>
          </p:txBody>
        </p:sp>
        <p:sp>
          <p:nvSpPr>
            <p:cNvPr id="11" name="AutoShape 20"/>
            <p:cNvSpPr>
              <a:spLocks/>
            </p:cNvSpPr>
            <p:nvPr/>
          </p:nvSpPr>
          <p:spPr bwMode="auto">
            <a:xfrm>
              <a:off x="2895600" y="3352800"/>
              <a:ext cx="76200" cy="838200"/>
            </a:xfrm>
            <a:prstGeom prst="rightBrace">
              <a:avLst>
                <a:gd name="adj1" fmla="val 9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3600">
                <a:solidFill>
                  <a:srgbClr val="003367"/>
                </a:solidFill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505934" y="2743200"/>
              <a:ext cx="1616075" cy="31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dirty="0">
                  <a:solidFill>
                    <a:srgbClr val="003367"/>
                  </a:solidFill>
                </a:rPr>
                <a:t>request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505934" y="4495800"/>
              <a:ext cx="1616075" cy="31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>
                  <a:solidFill>
                    <a:srgbClr val="003367"/>
                  </a:solidFill>
                </a:rPr>
                <a:t>reply</a:t>
              </a:r>
            </a:p>
          </p:txBody>
        </p:sp>
      </p:grp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4103314" y="3642259"/>
            <a:ext cx="15564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400" dirty="0">
                <a:solidFill>
                  <a:srgbClr val="003367"/>
                </a:solidFill>
              </a:rPr>
              <a:t>handle request</a:t>
            </a:r>
          </a:p>
        </p:txBody>
      </p:sp>
      <p:sp>
        <p:nvSpPr>
          <p:cNvPr id="17" name="TextBox 5"/>
          <p:cNvSpPr txBox="1">
            <a:spLocks noChangeArrowheads="1"/>
          </p:cNvSpPr>
          <p:nvPr/>
        </p:nvSpPr>
        <p:spPr bwMode="auto">
          <a:xfrm>
            <a:off x="6101316" y="1708057"/>
            <a:ext cx="2582309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3367"/>
                </a:solidFill>
              </a:rPr>
              <a:t>Client </a:t>
            </a:r>
            <a:r>
              <a:rPr lang="en-US" sz="2000" dirty="0">
                <a:solidFill>
                  <a:srgbClr val="003367"/>
                </a:solidFill>
              </a:rPr>
              <a:t>initiates.</a:t>
            </a:r>
          </a:p>
          <a:p>
            <a:r>
              <a:rPr lang="en-US" sz="2000" b="1" dirty="0">
                <a:solidFill>
                  <a:srgbClr val="003367"/>
                </a:solidFill>
              </a:rPr>
              <a:t>Server</a:t>
            </a:r>
            <a:r>
              <a:rPr lang="en-US" sz="2000" dirty="0">
                <a:solidFill>
                  <a:srgbClr val="003367"/>
                </a:solidFill>
              </a:rPr>
              <a:t> accepts.</a:t>
            </a:r>
          </a:p>
          <a:p>
            <a:r>
              <a:rPr lang="en-US" sz="2000" dirty="0">
                <a:solidFill>
                  <a:srgbClr val="003367"/>
                </a:solidFill>
              </a:rPr>
              <a:t>Client waits.</a:t>
            </a:r>
          </a:p>
          <a:p>
            <a:r>
              <a:rPr lang="en-US" sz="2000" dirty="0">
                <a:solidFill>
                  <a:srgbClr val="003367"/>
                </a:solidFill>
              </a:rPr>
              <a:t>Server replies.</a:t>
            </a:r>
          </a:p>
          <a:p>
            <a:endParaRPr lang="en-US" sz="2000" b="1" dirty="0">
              <a:solidFill>
                <a:srgbClr val="003367"/>
              </a:solidFill>
            </a:endParaRPr>
          </a:p>
          <a:p>
            <a:r>
              <a:rPr lang="en-US" sz="2000" b="1" dirty="0">
                <a:solidFill>
                  <a:srgbClr val="003367"/>
                </a:solidFill>
              </a:rPr>
              <a:t>Remote Procedure Call </a:t>
            </a:r>
            <a:r>
              <a:rPr lang="en-US" sz="2000" dirty="0">
                <a:solidFill>
                  <a:srgbClr val="003367"/>
                </a:solidFill>
              </a:rPr>
              <a:t>(RPC) is one common example of this pattern.</a:t>
            </a:r>
          </a:p>
          <a:p>
            <a:endParaRPr lang="en-US" sz="2000" dirty="0">
              <a:solidFill>
                <a:srgbClr val="003367"/>
              </a:solidFill>
            </a:endParaRPr>
          </a:p>
          <a:p>
            <a:r>
              <a:rPr lang="en-US" sz="2000" dirty="0">
                <a:solidFill>
                  <a:srgbClr val="003367"/>
                </a:solidFill>
              </a:rPr>
              <a:t>The Web is another.</a:t>
            </a:r>
          </a:p>
          <a:p>
            <a:endParaRPr lang="en-US" sz="2000" dirty="0">
              <a:solidFill>
                <a:srgbClr val="003367"/>
              </a:solidFill>
            </a:endParaRPr>
          </a:p>
          <a:p>
            <a:r>
              <a:rPr lang="en-US" sz="2000" dirty="0">
                <a:solidFill>
                  <a:srgbClr val="003367"/>
                </a:solidFill>
              </a:rPr>
              <a:t>Today many services run “RPC over HTTP”, e.g., REST, </a:t>
            </a:r>
            <a:r>
              <a:rPr lang="en-US" sz="2000" dirty="0" err="1">
                <a:solidFill>
                  <a:srgbClr val="003367"/>
                </a:solidFill>
              </a:rPr>
              <a:t>gRPC</a:t>
            </a:r>
            <a:r>
              <a:rPr lang="en-US" sz="2000" dirty="0">
                <a:solidFill>
                  <a:srgbClr val="003367"/>
                </a:solidFill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09B7424-596D-BE42-9D9C-45342D344168}"/>
              </a:ext>
            </a:extLst>
          </p:cNvPr>
          <p:cNvGrpSpPr/>
          <p:nvPr/>
        </p:nvGrpSpPr>
        <p:grpSpPr>
          <a:xfrm>
            <a:off x="547051" y="2820858"/>
            <a:ext cx="792162" cy="639763"/>
            <a:chOff x="-1747324" y="5536290"/>
            <a:chExt cx="792162" cy="639763"/>
          </a:xfrm>
        </p:grpSpPr>
        <p:sp>
          <p:nvSpPr>
            <p:cNvPr id="19" name="Merge 60">
              <a:extLst>
                <a:ext uri="{FF2B5EF4-FFF2-40B4-BE49-F238E27FC236}">
                  <a16:creationId xmlns:a16="http://schemas.microsoft.com/office/drawing/2014/main" id="{D79F09FD-6C6E-6642-865D-1F9266FEB48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1747324" y="5536290"/>
              <a:ext cx="792162" cy="639763"/>
            </a:xfrm>
            <a:prstGeom prst="flowChartMerge">
              <a:avLst/>
            </a:prstGeom>
            <a:solidFill>
              <a:srgbClr val="FFFB0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Arial" charset="0"/>
              </a:endParaRP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9D793715-E9E3-F44E-BDB8-C0E2A62AEC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8040" y="5805244"/>
              <a:ext cx="63359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1" name="Oval 67">
            <a:extLst>
              <a:ext uri="{FF2B5EF4-FFF2-40B4-BE49-F238E27FC236}">
                <a16:creationId xmlns:a16="http://schemas.microsoft.com/office/drawing/2014/main" id="{51A5D0E4-5561-B248-AC5F-77ECB6AD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" y="26671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2" name="Oval 54">
            <a:extLst>
              <a:ext uri="{FF2B5EF4-FFF2-40B4-BE49-F238E27FC236}">
                <a16:creationId xmlns:a16="http://schemas.microsoft.com/office/drawing/2014/main" id="{75DCCF53-B943-B34E-8837-064D9262E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952" y="5348936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3" name="Oval 67">
            <a:extLst>
              <a:ext uri="{FF2B5EF4-FFF2-40B4-BE49-F238E27FC236}">
                <a16:creationId xmlns:a16="http://schemas.microsoft.com/office/drawing/2014/main" id="{6645EA60-0F40-BF4F-B2D5-FCEF8E46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20829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25C420-A86A-5246-B9DC-AB4F58F690FC}"/>
              </a:ext>
            </a:extLst>
          </p:cNvPr>
          <p:cNvGrpSpPr/>
          <p:nvPr/>
        </p:nvGrpSpPr>
        <p:grpSpPr>
          <a:xfrm>
            <a:off x="3436144" y="2251762"/>
            <a:ext cx="792162" cy="639763"/>
            <a:chOff x="-1747324" y="5536290"/>
            <a:chExt cx="792162" cy="639763"/>
          </a:xfrm>
        </p:grpSpPr>
        <p:sp>
          <p:nvSpPr>
            <p:cNvPr id="25" name="Merge 60">
              <a:extLst>
                <a:ext uri="{FF2B5EF4-FFF2-40B4-BE49-F238E27FC236}">
                  <a16:creationId xmlns:a16="http://schemas.microsoft.com/office/drawing/2014/main" id="{ECF282E8-8367-DA47-B09E-7455887BE5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1747324" y="5536290"/>
              <a:ext cx="792162" cy="639763"/>
            </a:xfrm>
            <a:prstGeom prst="flowChartMerge">
              <a:avLst/>
            </a:prstGeom>
            <a:solidFill>
              <a:srgbClr val="FFFB0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Arial" charset="0"/>
              </a:endParaRPr>
            </a:p>
          </p:txBody>
        </p:sp>
        <p:sp>
          <p:nvSpPr>
            <p:cNvPr id="26" name="Text Box 23">
              <a:extLst>
                <a:ext uri="{FF2B5EF4-FFF2-40B4-BE49-F238E27FC236}">
                  <a16:creationId xmlns:a16="http://schemas.microsoft.com/office/drawing/2014/main" id="{2C1552FB-30D4-2E45-8246-FC96F484E7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8040" y="5805244"/>
              <a:ext cx="63359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27" name="Oval 54">
            <a:extLst>
              <a:ext uri="{FF2B5EF4-FFF2-40B4-BE49-F238E27FC236}">
                <a16:creationId xmlns:a16="http://schemas.microsoft.com/office/drawing/2014/main" id="{5E12ACBC-5BD2-5340-8E84-0A68997B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7552" y="3482036"/>
            <a:ext cx="152400" cy="152400"/>
          </a:xfrm>
          <a:prstGeom prst="ellipse">
            <a:avLst/>
          </a:prstGeom>
          <a:solidFill>
            <a:srgbClr val="008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8" name="Oval 67">
            <a:extLst>
              <a:ext uri="{FF2B5EF4-FFF2-40B4-BE49-F238E27FC236}">
                <a16:creationId xmlns:a16="http://schemas.microsoft.com/office/drawing/2014/main" id="{C190D8DD-F382-1246-A351-2E7A3E40D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25" y="4686403"/>
            <a:ext cx="152400" cy="152400"/>
          </a:xfrm>
          <a:prstGeom prst="ellipse">
            <a:avLst/>
          </a:prstGeom>
          <a:solidFill>
            <a:srgbClr val="E8161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5561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>
              <a:solidFill>
                <a:prstClr val="white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B677A9-365C-9D45-9C40-80D662744839}"/>
              </a:ext>
            </a:extLst>
          </p:cNvPr>
          <p:cNvGrpSpPr/>
          <p:nvPr/>
        </p:nvGrpSpPr>
        <p:grpSpPr>
          <a:xfrm>
            <a:off x="3447594" y="4839731"/>
            <a:ext cx="792162" cy="639763"/>
            <a:chOff x="-1747324" y="5536290"/>
            <a:chExt cx="792162" cy="639763"/>
          </a:xfrm>
        </p:grpSpPr>
        <p:sp>
          <p:nvSpPr>
            <p:cNvPr id="31" name="Merge 60">
              <a:extLst>
                <a:ext uri="{FF2B5EF4-FFF2-40B4-BE49-F238E27FC236}">
                  <a16:creationId xmlns:a16="http://schemas.microsoft.com/office/drawing/2014/main" id="{9561560F-E86C-D04F-AFF2-DD6D30B13B0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-1747324" y="5536290"/>
              <a:ext cx="792162" cy="639763"/>
            </a:xfrm>
            <a:prstGeom prst="flowChartMerge">
              <a:avLst/>
            </a:prstGeom>
            <a:solidFill>
              <a:srgbClr val="FFFB0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Arial" charset="0"/>
              </a:endParaRPr>
            </a:p>
          </p:txBody>
        </p:sp>
        <p:sp>
          <p:nvSpPr>
            <p:cNvPr id="32" name="Text Box 23">
              <a:extLst>
                <a:ext uri="{FF2B5EF4-FFF2-40B4-BE49-F238E27FC236}">
                  <a16:creationId xmlns:a16="http://schemas.microsoft.com/office/drawing/2014/main" id="{99A58BEF-25EB-3644-B3E2-B16CF898E8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668040" y="5805244"/>
              <a:ext cx="633594" cy="369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Arial" charset="0"/>
                </a:rPr>
                <a:t>wait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ABA67-7223-0749-8EC3-2E7E467F5159}"/>
              </a:ext>
            </a:extLst>
          </p:cNvPr>
          <p:cNvCxnSpPr>
            <a:cxnSpLocks/>
          </p:cNvCxnSpPr>
          <p:nvPr/>
        </p:nvCxnSpPr>
        <p:spPr bwMode="auto">
          <a:xfrm>
            <a:off x="939707" y="2070203"/>
            <a:ext cx="0" cy="60651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2E8951E-8787-3A4F-A4FF-7159A3E28FFE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 bwMode="auto">
          <a:xfrm flipH="1">
            <a:off x="3832225" y="3634436"/>
            <a:ext cx="1527" cy="105196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B1BFDDD-7C41-7A46-9B70-C08764F2BA4C}"/>
              </a:ext>
            </a:extLst>
          </p:cNvPr>
          <p:cNvCxnSpPr>
            <a:cxnSpLocks/>
          </p:cNvCxnSpPr>
          <p:nvPr/>
        </p:nvCxnSpPr>
        <p:spPr bwMode="auto">
          <a:xfrm flipH="1">
            <a:off x="943875" y="5501270"/>
            <a:ext cx="1" cy="985264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709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D52A06-35FE-194E-9422-2F8C27914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7521"/>
            <a:ext cx="9144000" cy="278295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8F639E-18DE-4E40-97AC-D3FE46473852}"/>
              </a:ext>
            </a:extLst>
          </p:cNvPr>
          <p:cNvSpPr/>
          <p:nvPr/>
        </p:nvSpPr>
        <p:spPr>
          <a:xfrm>
            <a:off x="139262" y="6477000"/>
            <a:ext cx="883920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cloud.google.com</a:t>
            </a:r>
            <a:r>
              <a:rPr lang="en-US" sz="1050" dirty="0"/>
              <a:t>/blog/products/</a:t>
            </a:r>
            <a:r>
              <a:rPr lang="en-US" sz="1050" dirty="0" err="1"/>
              <a:t>gcp</a:t>
            </a:r>
            <a:r>
              <a:rPr lang="en-US" sz="1050" dirty="0"/>
              <a:t>/grpc-a-true-internet-scale-rpc-framework-is-now-1-and-ready-for-production-deployments?m=1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71071-C835-E141-AA28-317D264E3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38" y="0"/>
            <a:ext cx="9144000" cy="172921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84DC099-38D5-A947-AB50-65187CE4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0" y="5401089"/>
            <a:ext cx="31750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426A63-979D-D84E-8E99-E9AF74201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01089"/>
            <a:ext cx="870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</a:rP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16995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Procedure Call (RPC)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6425" cy="1524000"/>
          </a:xfrm>
        </p:spPr>
        <p:txBody>
          <a:bodyPr/>
          <a:lstStyle/>
          <a:p>
            <a:r>
              <a:rPr lang="en-US" sz="2000" b="0" dirty="0"/>
              <a:t>“RPC is a canonical structuring paradigm for client/server request/response services.”</a:t>
            </a:r>
          </a:p>
          <a:p>
            <a:r>
              <a:rPr lang="en-US" sz="2000" b="0" dirty="0"/>
              <a:t>First saw wide use in 1980s client/server systems for workstation networks (e.g., Network File System).</a:t>
            </a:r>
          </a:p>
          <a:p>
            <a:r>
              <a:rPr lang="en-US" sz="2000" b="0" dirty="0"/>
              <a:t>Build it over TCP or over raw messaging, or…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5800" y="3907692"/>
            <a:ext cx="1327150" cy="3937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5800" y="5211031"/>
            <a:ext cx="1327150" cy="3937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1012825" y="4301392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668463" y="4301392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1012825" y="4957029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668463" y="4957029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4400" y="3907692"/>
            <a:ext cx="854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white"/>
                </a:solidFill>
              </a:rPr>
              <a:t>client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5228493"/>
            <a:ext cx="1310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67"/>
                </a:solidFill>
              </a:rPr>
              <a:t>[sockets]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235450" y="3907692"/>
            <a:ext cx="1327150" cy="39370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4235450" y="5211031"/>
            <a:ext cx="1327150" cy="393700"/>
          </a:xfrm>
          <a:prstGeom prst="rect">
            <a:avLst/>
          </a:prstGeom>
          <a:solidFill>
            <a:srgbClr val="4F81BD"/>
          </a:solidFill>
          <a:ln w="9525">
            <a:solidFill>
              <a:sysClr val="windowText" lastClr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00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000000"/>
              </a:solidFill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4562475" y="4301392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 flipV="1">
            <a:off x="5218113" y="4301392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464050" y="3907692"/>
            <a:ext cx="9548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</a:rPr>
              <a:t>server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67200" y="5228493"/>
            <a:ext cx="1310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67"/>
                </a:solidFill>
              </a:rPr>
              <a:t>[sockets]</a:t>
            </a:r>
            <a:endParaRPr lang="en-US" dirty="0">
              <a:solidFill>
                <a:prstClr val="white"/>
              </a:solidFill>
            </a:endParaRPr>
          </a:p>
        </p:txBody>
      </p:sp>
      <p:cxnSp>
        <p:nvCxnSpPr>
          <p:cNvPr id="21" name="Elbow Connector 36"/>
          <p:cNvCxnSpPr>
            <a:cxnSpLocks noChangeShapeType="1"/>
          </p:cNvCxnSpPr>
          <p:nvPr/>
        </p:nvCxnSpPr>
        <p:spPr bwMode="auto">
          <a:xfrm>
            <a:off x="1371600" y="5642830"/>
            <a:ext cx="3257550" cy="703262"/>
          </a:xfrm>
          <a:prstGeom prst="bentConnector3">
            <a:avLst>
              <a:gd name="adj1" fmla="val 102"/>
            </a:avLst>
          </a:prstGeom>
          <a:noFill/>
          <a:ln w="57150">
            <a:solidFill>
              <a:srgbClr val="000000"/>
            </a:solidFill>
            <a:round/>
            <a:headEnd type="arrow" w="med" len="lg"/>
            <a:tailEnd type="none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Elbow Connector 36"/>
          <p:cNvCxnSpPr>
            <a:cxnSpLocks noChangeShapeType="1"/>
          </p:cNvCxnSpPr>
          <p:nvPr/>
        </p:nvCxnSpPr>
        <p:spPr bwMode="auto">
          <a:xfrm flipV="1">
            <a:off x="2133603" y="5609493"/>
            <a:ext cx="2743197" cy="736599"/>
          </a:xfrm>
          <a:prstGeom prst="bentConnector3">
            <a:avLst>
              <a:gd name="adj1" fmla="val 100000"/>
            </a:avLst>
          </a:prstGeom>
          <a:noFill/>
          <a:ln w="57150">
            <a:solidFill>
              <a:srgbClr val="001934"/>
            </a:solidFill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Rectangle 22"/>
          <p:cNvSpPr/>
          <p:nvPr/>
        </p:nvSpPr>
        <p:spPr bwMode="auto">
          <a:xfrm>
            <a:off x="685800" y="4593492"/>
            <a:ext cx="4876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4" name="Line 10"/>
          <p:cNvSpPr>
            <a:spLocks noChangeShapeType="1"/>
          </p:cNvSpPr>
          <p:nvPr/>
        </p:nvSpPr>
        <p:spPr bwMode="auto">
          <a:xfrm>
            <a:off x="4570412" y="4974492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V="1">
            <a:off x="5226050" y="4974492"/>
            <a:ext cx="0" cy="246063"/>
          </a:xfrm>
          <a:prstGeom prst="line">
            <a:avLst/>
          </a:prstGeom>
          <a:noFill/>
          <a:ln w="57150">
            <a:solidFill>
              <a:sysClr val="windowText" lastClr="00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590800" y="4593492"/>
            <a:ext cx="9617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3367"/>
                </a:solidFill>
              </a:rPr>
              <a:t>“glue”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9" name="Right Brace 38"/>
          <p:cNvSpPr/>
          <p:nvPr/>
        </p:nvSpPr>
        <p:spPr bwMode="auto">
          <a:xfrm>
            <a:off x="5715000" y="5194162"/>
            <a:ext cx="152400" cy="9144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096000" y="5194162"/>
            <a:ext cx="2895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This code is “canned”, independent of the specific application.</a:t>
            </a:r>
          </a:p>
        </p:txBody>
      </p:sp>
      <p:sp>
        <p:nvSpPr>
          <p:cNvPr id="41" name="Right Brace 40"/>
          <p:cNvSpPr/>
          <p:nvPr/>
        </p:nvSpPr>
        <p:spPr bwMode="auto">
          <a:xfrm>
            <a:off x="5715000" y="4593492"/>
            <a:ext cx="76200" cy="381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095999" y="4441092"/>
            <a:ext cx="27431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Auto-generate </a:t>
            </a:r>
            <a:r>
              <a:rPr lang="en-US" sz="1800" b="1" dirty="0">
                <a:solidFill>
                  <a:srgbClr val="003367"/>
                </a:solidFill>
              </a:rPr>
              <a:t>stub</a:t>
            </a:r>
            <a:r>
              <a:rPr lang="en-US" sz="1800" dirty="0">
                <a:solidFill>
                  <a:srgbClr val="003367"/>
                </a:solidFill>
              </a:rPr>
              <a:t> code from API spec (IDL).</a:t>
            </a:r>
          </a:p>
        </p:txBody>
      </p:sp>
      <p:sp>
        <p:nvSpPr>
          <p:cNvPr id="43" name="Right Brace 42"/>
          <p:cNvSpPr/>
          <p:nvPr/>
        </p:nvSpPr>
        <p:spPr bwMode="auto">
          <a:xfrm>
            <a:off x="5715000" y="3947161"/>
            <a:ext cx="76200" cy="381000"/>
          </a:xfrm>
          <a:prstGeom prst="rightBrace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96000" y="3679092"/>
            <a:ext cx="2667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3367"/>
                </a:solidFill>
              </a:rPr>
              <a:t>Humans focus on getting this code right.</a:t>
            </a:r>
          </a:p>
        </p:txBody>
      </p:sp>
      <p:sp>
        <p:nvSpPr>
          <p:cNvPr id="45" name="Cloud 12"/>
          <p:cNvSpPr>
            <a:spLocks noChangeArrowheads="1"/>
          </p:cNvSpPr>
          <p:nvPr/>
        </p:nvSpPr>
        <p:spPr bwMode="auto">
          <a:xfrm>
            <a:off x="2514600" y="5965092"/>
            <a:ext cx="1009784" cy="740508"/>
          </a:xfrm>
          <a:custGeom>
            <a:avLst/>
            <a:gdLst>
              <a:gd name="T0" fmla="*/ 2284095 w 43200"/>
              <a:gd name="T1" fmla="*/ 838200 h 43200"/>
              <a:gd name="T2" fmla="*/ 1143000 w 43200"/>
              <a:gd name="T3" fmla="*/ 1674615 h 43200"/>
              <a:gd name="T4" fmla="*/ 7091 w 43200"/>
              <a:gd name="T5" fmla="*/ 838200 h 43200"/>
              <a:gd name="T6" fmla="*/ 1143000 w 43200"/>
              <a:gd name="T7" fmla="*/ 95850 h 4320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5954 w 43200"/>
              <a:gd name="T13" fmla="*/ 6524 h 43200"/>
              <a:gd name="T14" fmla="*/ 34174 w 43200"/>
              <a:gd name="T15" fmla="*/ 34674 h 43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00" h="43200">
                <a:moveTo>
                  <a:pt x="3900" y="14370"/>
                </a:moveTo>
                <a:lnTo>
                  <a:pt x="3899" y="14370"/>
                </a:lnTo>
                <a:cubicBezTo>
                  <a:pt x="3858" y="13959"/>
                  <a:pt x="3838" y="13545"/>
                  <a:pt x="3838" y="13131"/>
                </a:cubicBezTo>
                <a:cubicBezTo>
                  <a:pt x="3838" y="8055"/>
                  <a:pt x="6861" y="3941"/>
                  <a:pt x="10591" y="3941"/>
                </a:cubicBezTo>
                <a:cubicBezTo>
                  <a:pt x="11791" y="3941"/>
                  <a:pt x="12969" y="4376"/>
                  <a:pt x="14005" y="5201"/>
                </a:cubicBezTo>
                <a:lnTo>
                  <a:pt x="14005" y="5202"/>
                </a:lnTo>
                <a:cubicBezTo>
                  <a:pt x="14930" y="2828"/>
                  <a:pt x="16742" y="1343"/>
                  <a:pt x="18715" y="1343"/>
                </a:cubicBezTo>
                <a:cubicBezTo>
                  <a:pt x="20114" y="1343"/>
                  <a:pt x="21458" y="2093"/>
                  <a:pt x="22456" y="3431"/>
                </a:cubicBezTo>
                <a:lnTo>
                  <a:pt x="22456" y="3432"/>
                </a:lnTo>
                <a:cubicBezTo>
                  <a:pt x="23194" y="1415"/>
                  <a:pt x="24707" y="140"/>
                  <a:pt x="26362" y="140"/>
                </a:cubicBezTo>
                <a:cubicBezTo>
                  <a:pt x="27723" y="140"/>
                  <a:pt x="29007" y="1006"/>
                  <a:pt x="29832" y="2481"/>
                </a:cubicBezTo>
                <a:lnTo>
                  <a:pt x="29832" y="2480"/>
                </a:lnTo>
                <a:cubicBezTo>
                  <a:pt x="30755" y="1002"/>
                  <a:pt x="32110" y="149"/>
                  <a:pt x="33538" y="149"/>
                </a:cubicBezTo>
                <a:cubicBezTo>
                  <a:pt x="35888" y="149"/>
                  <a:pt x="37901" y="2435"/>
                  <a:pt x="38318" y="5575"/>
                </a:cubicBezTo>
                <a:lnTo>
                  <a:pt x="38317" y="5576"/>
                </a:lnTo>
                <a:cubicBezTo>
                  <a:pt x="40639" y="6438"/>
                  <a:pt x="42250" y="9313"/>
                  <a:pt x="42250" y="12594"/>
                </a:cubicBezTo>
                <a:cubicBezTo>
                  <a:pt x="42250" y="13579"/>
                  <a:pt x="42103" y="14554"/>
                  <a:pt x="41818" y="15460"/>
                </a:cubicBezTo>
                <a:lnTo>
                  <a:pt x="41818" y="15459"/>
                </a:lnTo>
                <a:cubicBezTo>
                  <a:pt x="42727" y="17070"/>
                  <a:pt x="43220" y="19044"/>
                  <a:pt x="43220" y="21076"/>
                </a:cubicBezTo>
                <a:cubicBezTo>
                  <a:pt x="43220" y="25663"/>
                  <a:pt x="40741" y="29553"/>
                  <a:pt x="37404" y="30203"/>
                </a:cubicBezTo>
                <a:lnTo>
                  <a:pt x="37403" y="30202"/>
                </a:lnTo>
                <a:cubicBezTo>
                  <a:pt x="37378" y="34523"/>
                  <a:pt x="34795" y="38006"/>
                  <a:pt x="31619" y="38006"/>
                </a:cubicBezTo>
                <a:cubicBezTo>
                  <a:pt x="30535" y="38006"/>
                  <a:pt x="29474" y="37593"/>
                  <a:pt x="28555" y="36813"/>
                </a:cubicBezTo>
                <a:lnTo>
                  <a:pt x="28556" y="36813"/>
                </a:lnTo>
                <a:cubicBezTo>
                  <a:pt x="27694" y="40699"/>
                  <a:pt x="25069" y="43357"/>
                  <a:pt x="22094" y="43357"/>
                </a:cubicBezTo>
                <a:cubicBezTo>
                  <a:pt x="19839" y="43357"/>
                  <a:pt x="17733" y="41821"/>
                  <a:pt x="16480" y="39263"/>
                </a:cubicBezTo>
                <a:lnTo>
                  <a:pt x="16480" y="39264"/>
                </a:lnTo>
                <a:cubicBezTo>
                  <a:pt x="15279" y="40250"/>
                  <a:pt x="13904" y="40770"/>
                  <a:pt x="12503" y="40770"/>
                </a:cubicBezTo>
                <a:cubicBezTo>
                  <a:pt x="9735" y="40770"/>
                  <a:pt x="7180" y="38748"/>
                  <a:pt x="5804" y="35469"/>
                </a:cubicBezTo>
                <a:lnTo>
                  <a:pt x="5803" y="35469"/>
                </a:lnTo>
                <a:cubicBezTo>
                  <a:pt x="5635" y="35496"/>
                  <a:pt x="5465" y="35509"/>
                  <a:pt x="5296" y="35509"/>
                </a:cubicBezTo>
                <a:cubicBezTo>
                  <a:pt x="2888" y="35510"/>
                  <a:pt x="936" y="32860"/>
                  <a:pt x="936" y="29592"/>
                </a:cubicBezTo>
                <a:cubicBezTo>
                  <a:pt x="936" y="28090"/>
                  <a:pt x="1356" y="26644"/>
                  <a:pt x="2112" y="25547"/>
                </a:cubicBezTo>
                <a:lnTo>
                  <a:pt x="2113" y="25547"/>
                </a:lnTo>
                <a:cubicBezTo>
                  <a:pt x="781" y="24481"/>
                  <a:pt x="-36" y="22528"/>
                  <a:pt x="-36" y="20418"/>
                </a:cubicBezTo>
                <a:cubicBezTo>
                  <a:pt x="-36" y="17370"/>
                  <a:pt x="1647" y="14817"/>
                  <a:pt x="3863" y="14504"/>
                </a:cubicBezTo>
                <a:close/>
              </a:path>
              <a:path w="43200" h="43200" fill="none">
                <a:moveTo>
                  <a:pt x="4693" y="26177"/>
                </a:moveTo>
                <a:lnTo>
                  <a:pt x="4693" y="26177"/>
                </a:lnTo>
                <a:cubicBezTo>
                  <a:pt x="4580" y="26189"/>
                  <a:pt x="4468" y="26194"/>
                  <a:pt x="4356" y="26194"/>
                </a:cubicBezTo>
                <a:cubicBezTo>
                  <a:pt x="3584" y="26194"/>
                  <a:pt x="2826" y="25913"/>
                  <a:pt x="2160" y="25379"/>
                </a:cubicBezTo>
                <a:moveTo>
                  <a:pt x="6928" y="34899"/>
                </a:moveTo>
                <a:lnTo>
                  <a:pt x="6927" y="34898"/>
                </a:lnTo>
                <a:cubicBezTo>
                  <a:pt x="6572" y="35091"/>
                  <a:pt x="6200" y="35219"/>
                  <a:pt x="5820" y="35280"/>
                </a:cubicBezTo>
                <a:moveTo>
                  <a:pt x="16478" y="39090"/>
                </a:moveTo>
                <a:lnTo>
                  <a:pt x="16477" y="39090"/>
                </a:lnTo>
                <a:cubicBezTo>
                  <a:pt x="16210" y="38544"/>
                  <a:pt x="15986" y="37960"/>
                  <a:pt x="15809" y="37350"/>
                </a:cubicBezTo>
                <a:moveTo>
                  <a:pt x="28827" y="34751"/>
                </a:moveTo>
                <a:lnTo>
                  <a:pt x="28826" y="34750"/>
                </a:lnTo>
                <a:cubicBezTo>
                  <a:pt x="28787" y="35398"/>
                  <a:pt x="28698" y="36038"/>
                  <a:pt x="28560" y="36660"/>
                </a:cubicBezTo>
                <a:moveTo>
                  <a:pt x="34129" y="22954"/>
                </a:moveTo>
                <a:lnTo>
                  <a:pt x="34128" y="22954"/>
                </a:lnTo>
                <a:cubicBezTo>
                  <a:pt x="36118" y="24271"/>
                  <a:pt x="37381" y="27017"/>
                  <a:pt x="37381" y="30027"/>
                </a:cubicBezTo>
                <a:cubicBezTo>
                  <a:pt x="37381" y="30048"/>
                  <a:pt x="37380" y="30069"/>
                  <a:pt x="37380" y="30090"/>
                </a:cubicBezTo>
                <a:moveTo>
                  <a:pt x="41798" y="15354"/>
                </a:moveTo>
                <a:lnTo>
                  <a:pt x="41798" y="15354"/>
                </a:ln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lnTo>
                  <a:pt x="38324" y="5425"/>
                </a:lnTo>
                <a:cubicBezTo>
                  <a:pt x="38375" y="5811"/>
                  <a:pt x="38401" y="6202"/>
                  <a:pt x="38401" y="6595"/>
                </a:cubicBezTo>
                <a:cubicBezTo>
                  <a:pt x="38401" y="6626"/>
                  <a:pt x="38400" y="6658"/>
                  <a:pt x="38400" y="6690"/>
                </a:cubicBezTo>
                <a:moveTo>
                  <a:pt x="29078" y="3952"/>
                </a:moveTo>
                <a:lnTo>
                  <a:pt x="29078" y="3952"/>
                </a:lnTo>
                <a:cubicBezTo>
                  <a:pt x="29266" y="3369"/>
                  <a:pt x="29516" y="2826"/>
                  <a:pt x="29820" y="2340"/>
                </a:cubicBezTo>
                <a:moveTo>
                  <a:pt x="22141" y="4720"/>
                </a:moveTo>
                <a:lnTo>
                  <a:pt x="22140" y="4719"/>
                </a:lnTo>
                <a:cubicBezTo>
                  <a:pt x="22217" y="4238"/>
                  <a:pt x="22338" y="3771"/>
                  <a:pt x="22500" y="3330"/>
                </a:cubicBezTo>
                <a:moveTo>
                  <a:pt x="14000" y="5192"/>
                </a:moveTo>
                <a:lnTo>
                  <a:pt x="14000" y="5191"/>
                </a:lnTo>
                <a:cubicBezTo>
                  <a:pt x="14471" y="5568"/>
                  <a:pt x="14908" y="6020"/>
                  <a:pt x="15299" y="6540"/>
                </a:cubicBezTo>
                <a:moveTo>
                  <a:pt x="4127" y="15789"/>
                </a:moveTo>
                <a:lnTo>
                  <a:pt x="4127" y="15788"/>
                </a:lnTo>
                <a:cubicBezTo>
                  <a:pt x="4024" y="15324"/>
                  <a:pt x="3948" y="14850"/>
                  <a:pt x="3900" y="14369"/>
                </a:cubicBezTo>
              </a:path>
            </a:pathLst>
          </a:custGeom>
          <a:solidFill>
            <a:srgbClr val="E6E6E6"/>
          </a:solidFill>
          <a:ln w="57150">
            <a:solidFill>
              <a:srgbClr val="7F7F7F"/>
            </a:solidFill>
            <a:round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US" b="1">
              <a:solidFill>
                <a:srgbClr val="003367">
                  <a:alpha val="100000"/>
                </a:srgb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59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066800"/>
            <a:ext cx="8140700" cy="3543300"/>
          </a:xfrm>
          <a:prstGeom prst="rect">
            <a:avLst/>
          </a:prstGeom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04800" y="5646003"/>
            <a:ext cx="57631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457200" indent="-457200" eaLnBrk="1" hangingPunct="1">
              <a:buAutoNum type="arabicPeriod" startAt="1984"/>
            </a:pPr>
            <a:r>
              <a:rPr lang="en-US" dirty="0">
                <a:solidFill>
                  <a:schemeClr val="tx1"/>
                </a:solidFill>
              </a:rPr>
              <a:t>  ACM SIGOPS Hall of Fame paper</a:t>
            </a: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2700 citations</a:t>
            </a:r>
          </a:p>
        </p:txBody>
      </p:sp>
    </p:spTree>
    <p:extLst>
      <p:ext uri="{BB962C8B-B14F-4D97-AF65-F5344CB8AC3E}">
        <p14:creationId xmlns:p14="http://schemas.microsoft.com/office/powerpoint/2010/main" val="388239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RPC Diagram</a:t>
            </a:r>
          </a:p>
        </p:txBody>
      </p:sp>
      <p:pic>
        <p:nvPicPr>
          <p:cNvPr id="121860" name="Picture 4" descr="simplecal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036"/>
          <a:stretch>
            <a:fillRect/>
          </a:stretch>
        </p:blipFill>
        <p:spPr>
          <a:xfrm>
            <a:off x="228600" y="1905000"/>
            <a:ext cx="8686800" cy="40386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207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Server (serial process)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600200"/>
            <a:ext cx="7756525" cy="4556125"/>
          </a:xfrm>
        </p:spPr>
        <p:txBody>
          <a:bodyPr/>
          <a:lstStyle/>
          <a:p>
            <a:r>
              <a:rPr lang="en-US" sz="3200">
                <a:latin typeface="Gill Sans MT" charset="0"/>
              </a:rPr>
              <a:t>Option 1: could handle requests serially</a:t>
            </a:r>
            <a:endParaRPr lang="en-US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endParaRPr lang="en-US" sz="3200">
              <a:latin typeface="Gill Sans MT" charset="0"/>
            </a:endParaRPr>
          </a:p>
          <a:p>
            <a:r>
              <a:rPr lang="en-US" sz="3200">
                <a:solidFill>
                  <a:srgbClr val="FFFF00"/>
                </a:solidFill>
                <a:latin typeface="Gill Sans MT" charset="0"/>
              </a:rPr>
              <a:t>Easy to program, but painfully slow (why?)</a:t>
            </a:r>
          </a:p>
        </p:txBody>
      </p: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rot="5400000">
            <a:off x="456407" y="4144169"/>
            <a:ext cx="2743200" cy="1587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2969419" y="4144169"/>
            <a:ext cx="2743200" cy="15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rot="5400000">
            <a:off x="5563394" y="4144169"/>
            <a:ext cx="2743200" cy="1588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sp>
        <p:nvSpPr>
          <p:cNvPr id="133126" name="Rectangle 7"/>
          <p:cNvSpPr txBox="1">
            <a:spLocks noChangeArrowheads="1"/>
          </p:cNvSpPr>
          <p:nvPr/>
        </p:nvSpPr>
        <p:spPr bwMode="auto">
          <a:xfrm>
            <a:off x="990600" y="22590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Client 1</a:t>
            </a:r>
          </a:p>
        </p:txBody>
      </p:sp>
      <p:sp>
        <p:nvSpPr>
          <p:cNvPr id="133127" name="TextBox 8"/>
          <p:cNvSpPr txBox="1">
            <a:spLocks noChangeArrowheads="1"/>
          </p:cNvSpPr>
          <p:nvPr/>
        </p:nvSpPr>
        <p:spPr bwMode="auto">
          <a:xfrm>
            <a:off x="6096000" y="2259013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Client 2</a:t>
            </a:r>
          </a:p>
        </p:txBody>
      </p:sp>
      <p:sp>
        <p:nvSpPr>
          <p:cNvPr id="133128" name="TextBox 9"/>
          <p:cNvSpPr txBox="1">
            <a:spLocks noChangeArrowheads="1"/>
          </p:cNvSpPr>
          <p:nvPr/>
        </p:nvSpPr>
        <p:spPr bwMode="auto">
          <a:xfrm>
            <a:off x="3429000" y="2239963"/>
            <a:ext cx="182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WS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98638" y="2743200"/>
            <a:ext cx="2503487" cy="304800"/>
            <a:chOff x="1798320" y="2743200"/>
            <a:chExt cx="2503342" cy="304688"/>
          </a:xfrm>
        </p:grpSpPr>
        <p:cxnSp>
          <p:nvCxnSpPr>
            <p:cNvPr id="133155" name="Straight Arrow Connector 11"/>
            <p:cNvCxnSpPr>
              <a:cxnSpLocks noChangeShapeType="1"/>
            </p:cNvCxnSpPr>
            <p:nvPr/>
          </p:nvCxnSpPr>
          <p:spPr bwMode="auto">
            <a:xfrm rot="5400000" flipV="1">
              <a:off x="2924973" y="1671199"/>
              <a:ext cx="280518" cy="2472860"/>
            </a:xfrm>
            <a:prstGeom prst="straightConnector1">
              <a:avLst/>
            </a:prstGeom>
            <a:noFill/>
            <a:ln w="57150">
              <a:solidFill>
                <a:srgbClr val="FFFF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156" name="Oval 23"/>
            <p:cNvSpPr>
              <a:spLocks noChangeArrowheads="1"/>
            </p:cNvSpPr>
            <p:nvPr/>
          </p:nvSpPr>
          <p:spPr bwMode="auto">
            <a:xfrm>
              <a:off x="1798320" y="2743200"/>
              <a:ext cx="76200" cy="76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4297363" y="2849563"/>
            <a:ext cx="1920875" cy="369887"/>
            <a:chOff x="4297680" y="2849880"/>
            <a:chExt cx="1920240" cy="369332"/>
          </a:xfrm>
        </p:grpSpPr>
        <p:sp>
          <p:nvSpPr>
            <p:cNvPr id="133153" name="TextBox 21"/>
            <p:cNvSpPr txBox="1">
              <a:spLocks noChangeArrowheads="1"/>
            </p:cNvSpPr>
            <p:nvPr/>
          </p:nvSpPr>
          <p:spPr bwMode="auto">
            <a:xfrm>
              <a:off x="4389120" y="284988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R1 arrives</a:t>
              </a:r>
            </a:p>
          </p:txBody>
        </p:sp>
        <p:sp>
          <p:nvSpPr>
            <p:cNvPr id="133154" name="Oval 24"/>
            <p:cNvSpPr>
              <a:spLocks noChangeArrowheads="1"/>
            </p:cNvSpPr>
            <p:nvPr/>
          </p:nvSpPr>
          <p:spPr bwMode="auto">
            <a:xfrm>
              <a:off x="4297680" y="301752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297363" y="3167063"/>
            <a:ext cx="1920875" cy="368300"/>
            <a:chOff x="4297680" y="3166348"/>
            <a:chExt cx="1920240" cy="369332"/>
          </a:xfrm>
        </p:grpSpPr>
        <p:sp>
          <p:nvSpPr>
            <p:cNvPr id="133151" name="TextBox 22"/>
            <p:cNvSpPr txBox="1">
              <a:spLocks noChangeArrowheads="1"/>
            </p:cNvSpPr>
            <p:nvPr/>
          </p:nvSpPr>
          <p:spPr bwMode="auto">
            <a:xfrm>
              <a:off x="4389120" y="3166348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Receive R1</a:t>
              </a:r>
            </a:p>
          </p:txBody>
        </p:sp>
        <p:sp>
          <p:nvSpPr>
            <p:cNvPr id="133152" name="Oval 25"/>
            <p:cNvSpPr>
              <a:spLocks noChangeArrowheads="1"/>
            </p:cNvSpPr>
            <p:nvPr/>
          </p:nvSpPr>
          <p:spPr bwMode="auto">
            <a:xfrm>
              <a:off x="4297680" y="3302266"/>
              <a:ext cx="76200" cy="81015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2452688" y="3792538"/>
            <a:ext cx="1920875" cy="369887"/>
            <a:chOff x="2452055" y="3792974"/>
            <a:chExt cx="1921825" cy="369332"/>
          </a:xfrm>
        </p:grpSpPr>
        <p:sp>
          <p:nvSpPr>
            <p:cNvPr id="133149" name="Oval 28"/>
            <p:cNvSpPr>
              <a:spLocks noChangeArrowheads="1"/>
            </p:cNvSpPr>
            <p:nvPr/>
          </p:nvSpPr>
          <p:spPr bwMode="auto">
            <a:xfrm>
              <a:off x="4297680" y="396240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3150" name="TextBox 30"/>
            <p:cNvSpPr txBox="1">
              <a:spLocks noChangeArrowheads="1"/>
            </p:cNvSpPr>
            <p:nvPr/>
          </p:nvSpPr>
          <p:spPr bwMode="auto">
            <a:xfrm>
              <a:off x="2452055" y="3792974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R2 arrives</a:t>
              </a:r>
            </a:p>
          </p:txBody>
        </p:sp>
      </p:grpSp>
      <p:grpSp>
        <p:nvGrpSpPr>
          <p:cNvPr id="10" name="Group 49"/>
          <p:cNvGrpSpPr>
            <a:grpSpLocks/>
          </p:cNvGrpSpPr>
          <p:nvPr/>
        </p:nvGrpSpPr>
        <p:grpSpPr bwMode="auto">
          <a:xfrm>
            <a:off x="2468563" y="3473450"/>
            <a:ext cx="1905000" cy="368300"/>
            <a:chOff x="2468880" y="3472934"/>
            <a:chExt cx="1905000" cy="369332"/>
          </a:xfrm>
        </p:grpSpPr>
        <p:sp>
          <p:nvSpPr>
            <p:cNvPr id="133147" name="TextBox 29"/>
            <p:cNvSpPr txBox="1">
              <a:spLocks noChangeArrowheads="1"/>
            </p:cNvSpPr>
            <p:nvPr/>
          </p:nvSpPr>
          <p:spPr bwMode="auto">
            <a:xfrm>
              <a:off x="2468880" y="3472934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Disk request 1a</a:t>
              </a:r>
            </a:p>
          </p:txBody>
        </p:sp>
        <p:sp>
          <p:nvSpPr>
            <p:cNvPr id="133148" name="Oval 33"/>
            <p:cNvSpPr>
              <a:spLocks noChangeArrowheads="1"/>
            </p:cNvSpPr>
            <p:nvPr/>
          </p:nvSpPr>
          <p:spPr bwMode="auto">
            <a:xfrm>
              <a:off x="4297680" y="362712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4297363" y="4098925"/>
            <a:ext cx="1920875" cy="369888"/>
            <a:chOff x="4297680" y="4099560"/>
            <a:chExt cx="1920240" cy="369332"/>
          </a:xfrm>
        </p:grpSpPr>
        <p:sp>
          <p:nvSpPr>
            <p:cNvPr id="133145" name="TextBox 38"/>
            <p:cNvSpPr txBox="1">
              <a:spLocks noChangeArrowheads="1"/>
            </p:cNvSpPr>
            <p:nvPr/>
          </p:nvSpPr>
          <p:spPr bwMode="auto">
            <a:xfrm>
              <a:off x="4389120" y="409956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1a completes</a:t>
              </a:r>
            </a:p>
          </p:txBody>
        </p:sp>
        <p:sp>
          <p:nvSpPr>
            <p:cNvPr id="133146" name="Oval 39"/>
            <p:cNvSpPr>
              <a:spLocks noChangeArrowheads="1"/>
            </p:cNvSpPr>
            <p:nvPr/>
          </p:nvSpPr>
          <p:spPr bwMode="auto">
            <a:xfrm>
              <a:off x="4297680" y="4240292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4297363" y="4403725"/>
            <a:ext cx="1920875" cy="369888"/>
            <a:chOff x="4297680" y="4404360"/>
            <a:chExt cx="1920240" cy="369332"/>
          </a:xfrm>
        </p:grpSpPr>
        <p:sp>
          <p:nvSpPr>
            <p:cNvPr id="133143" name="TextBox 40"/>
            <p:cNvSpPr txBox="1">
              <a:spLocks noChangeArrowheads="1"/>
            </p:cNvSpPr>
            <p:nvPr/>
          </p:nvSpPr>
          <p:spPr bwMode="auto">
            <a:xfrm>
              <a:off x="4389120" y="440436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R1 completes</a:t>
              </a:r>
            </a:p>
          </p:txBody>
        </p:sp>
        <p:sp>
          <p:nvSpPr>
            <p:cNvPr id="133144" name="Oval 41"/>
            <p:cNvSpPr>
              <a:spLocks noChangeArrowheads="1"/>
            </p:cNvSpPr>
            <p:nvPr/>
          </p:nvSpPr>
          <p:spPr bwMode="auto">
            <a:xfrm>
              <a:off x="4297680" y="4545092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43" name="Straight Arrow Connector 42"/>
          <p:cNvCxnSpPr>
            <a:cxnSpLocks noChangeShapeType="1"/>
          </p:cNvCxnSpPr>
          <p:nvPr/>
        </p:nvCxnSpPr>
        <p:spPr bwMode="auto">
          <a:xfrm rot="10800000" flipV="1">
            <a:off x="1828800" y="4567238"/>
            <a:ext cx="2468563" cy="271462"/>
          </a:xfrm>
          <a:prstGeom prst="straightConnector1">
            <a:avLst/>
          </a:prstGeom>
          <a:noFill/>
          <a:ln w="57150">
            <a:solidFill>
              <a:srgbClr val="FFFF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4297363" y="4721225"/>
            <a:ext cx="1920875" cy="368300"/>
            <a:chOff x="4297680" y="4720828"/>
            <a:chExt cx="1920240" cy="369332"/>
          </a:xfrm>
        </p:grpSpPr>
        <p:sp>
          <p:nvSpPr>
            <p:cNvPr id="133141" name="TextBox 45"/>
            <p:cNvSpPr txBox="1">
              <a:spLocks noChangeArrowheads="1"/>
            </p:cNvSpPr>
            <p:nvPr/>
          </p:nvSpPr>
          <p:spPr bwMode="auto">
            <a:xfrm>
              <a:off x="4389120" y="4720828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Receive R2</a:t>
              </a:r>
            </a:p>
          </p:txBody>
        </p:sp>
        <p:sp>
          <p:nvSpPr>
            <p:cNvPr id="133142" name="Oval 46"/>
            <p:cNvSpPr>
              <a:spLocks noChangeArrowheads="1"/>
            </p:cNvSpPr>
            <p:nvPr/>
          </p:nvSpPr>
          <p:spPr bwMode="auto">
            <a:xfrm>
              <a:off x="4297680" y="486156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4" name="Group 56"/>
          <p:cNvGrpSpPr>
            <a:grpSpLocks/>
          </p:cNvGrpSpPr>
          <p:nvPr/>
        </p:nvGrpSpPr>
        <p:grpSpPr bwMode="auto">
          <a:xfrm>
            <a:off x="4362450" y="2747963"/>
            <a:ext cx="2619375" cy="1225550"/>
            <a:chOff x="4362722" y="2748260"/>
            <a:chExt cx="2618786" cy="1225299"/>
          </a:xfrm>
        </p:grpSpPr>
        <p:cxnSp>
          <p:nvCxnSpPr>
            <p:cNvPr id="133139" name="Straight Arrow Connector 26"/>
            <p:cNvCxnSpPr>
              <a:cxnSpLocks noChangeShapeType="1"/>
            </p:cNvCxnSpPr>
            <p:nvPr/>
          </p:nvCxnSpPr>
          <p:spPr bwMode="auto">
            <a:xfrm rot="5400000">
              <a:off x="5045368" y="2084724"/>
              <a:ext cx="1206189" cy="2571481"/>
            </a:xfrm>
            <a:prstGeom prst="straightConnector1">
              <a:avLst/>
            </a:prstGeom>
            <a:noFill/>
            <a:ln w="57150">
              <a:solidFill>
                <a:srgbClr val="BBE0E3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3140" name="Oval 54"/>
            <p:cNvSpPr>
              <a:spLocks noChangeArrowheads="1"/>
            </p:cNvSpPr>
            <p:nvPr/>
          </p:nvSpPr>
          <p:spPr bwMode="auto">
            <a:xfrm>
              <a:off x="6905308" y="274826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16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charset="0"/>
              </a:rPr>
              <a:t>Server (event-driven)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457200" y="1276350"/>
            <a:ext cx="7620000" cy="4895850"/>
          </a:xfrm>
        </p:spPr>
        <p:txBody>
          <a:bodyPr/>
          <a:lstStyle/>
          <a:p>
            <a:r>
              <a:rPr lang="en-US" sz="3200">
                <a:latin typeface="Gill Sans MT" charset="0"/>
              </a:rPr>
              <a:t>Option 2: use asynchronous I/O</a:t>
            </a:r>
            <a:endParaRPr lang="en-US">
              <a:latin typeface="Gill Sans MT" charset="0"/>
            </a:endParaRPr>
          </a:p>
          <a:p>
            <a:r>
              <a:rPr lang="en-US" sz="3200">
                <a:solidFill>
                  <a:srgbClr val="FFFF00"/>
                </a:solidFill>
                <a:latin typeface="Gill Sans MT" charset="0"/>
              </a:rPr>
              <a:t>Fast, but hard to program (why?)</a:t>
            </a:r>
          </a:p>
        </p:txBody>
      </p:sp>
      <p:cxnSp>
        <p:nvCxnSpPr>
          <p:cNvPr id="4" name="Straight Connector 3"/>
          <p:cNvCxnSpPr>
            <a:cxnSpLocks noChangeShapeType="1"/>
          </p:cNvCxnSpPr>
          <p:nvPr/>
        </p:nvCxnSpPr>
        <p:spPr bwMode="auto">
          <a:xfrm rot="5400000">
            <a:off x="1094582" y="4675981"/>
            <a:ext cx="3295650" cy="1587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cxnSp>
        <p:nvCxnSpPr>
          <p:cNvPr id="5" name="Straight Connector 4"/>
          <p:cNvCxnSpPr>
            <a:cxnSpLocks noChangeShapeType="1"/>
          </p:cNvCxnSpPr>
          <p:nvPr/>
        </p:nvCxnSpPr>
        <p:spPr bwMode="auto">
          <a:xfrm rot="5400000">
            <a:off x="3609975" y="4676775"/>
            <a:ext cx="3295650" cy="0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cxnSp>
        <p:nvCxnSpPr>
          <p:cNvPr id="6" name="Straight Connector 5"/>
          <p:cNvCxnSpPr>
            <a:cxnSpLocks noChangeShapeType="1"/>
          </p:cNvCxnSpPr>
          <p:nvPr/>
        </p:nvCxnSpPr>
        <p:spPr bwMode="auto">
          <a:xfrm rot="5400000">
            <a:off x="5972175" y="4630738"/>
            <a:ext cx="3295650" cy="0"/>
          </a:xfrm>
          <a:prstGeom prst="line">
            <a:avLst/>
          </a:prstGeom>
          <a:noFill/>
          <a:ln w="57150">
            <a:solidFill>
              <a:srgbClr val="92D050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sp>
        <p:nvSpPr>
          <p:cNvPr id="134150" name="TextBox 6"/>
          <p:cNvSpPr txBox="1">
            <a:spLocks noChangeArrowheads="1"/>
          </p:cNvSpPr>
          <p:nvPr/>
        </p:nvSpPr>
        <p:spPr bwMode="auto">
          <a:xfrm>
            <a:off x="1905000" y="2514600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Client 1</a:t>
            </a:r>
          </a:p>
        </p:txBody>
      </p:sp>
      <p:sp>
        <p:nvSpPr>
          <p:cNvPr id="134151" name="TextBox 7"/>
          <p:cNvSpPr txBox="1">
            <a:spLocks noChangeArrowheads="1"/>
          </p:cNvSpPr>
          <p:nvPr/>
        </p:nvSpPr>
        <p:spPr bwMode="auto">
          <a:xfrm>
            <a:off x="6781800" y="2470150"/>
            <a:ext cx="16764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Disk</a:t>
            </a:r>
          </a:p>
        </p:txBody>
      </p:sp>
      <p:sp>
        <p:nvSpPr>
          <p:cNvPr id="134152" name="TextBox 8"/>
          <p:cNvSpPr txBox="1">
            <a:spLocks noChangeArrowheads="1"/>
          </p:cNvSpPr>
          <p:nvPr/>
        </p:nvSpPr>
        <p:spPr bwMode="auto">
          <a:xfrm>
            <a:off x="4343400" y="2497138"/>
            <a:ext cx="182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WS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13038" y="2952750"/>
            <a:ext cx="2503487" cy="304800"/>
            <a:chOff x="1798320" y="2743200"/>
            <a:chExt cx="2503342" cy="304688"/>
          </a:xfrm>
        </p:grpSpPr>
        <p:cxnSp>
          <p:nvCxnSpPr>
            <p:cNvPr id="134189" name="Straight Arrow Connector 10"/>
            <p:cNvCxnSpPr>
              <a:cxnSpLocks noChangeShapeType="1"/>
            </p:cNvCxnSpPr>
            <p:nvPr/>
          </p:nvCxnSpPr>
          <p:spPr bwMode="auto">
            <a:xfrm rot="5400000" flipV="1">
              <a:off x="2924973" y="1671199"/>
              <a:ext cx="280518" cy="2472860"/>
            </a:xfrm>
            <a:prstGeom prst="straightConnector1">
              <a:avLst/>
            </a:prstGeom>
            <a:noFill/>
            <a:ln w="57150">
              <a:solidFill>
                <a:srgbClr val="FFFF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190" name="Oval 11"/>
            <p:cNvSpPr>
              <a:spLocks noChangeArrowheads="1"/>
            </p:cNvSpPr>
            <p:nvPr/>
          </p:nvSpPr>
          <p:spPr bwMode="auto">
            <a:xfrm>
              <a:off x="1798320" y="2743200"/>
              <a:ext cx="76200" cy="76200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bg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5219700" y="3060700"/>
            <a:ext cx="1943100" cy="368300"/>
            <a:chOff x="5219697" y="2849880"/>
            <a:chExt cx="1943103" cy="369332"/>
          </a:xfrm>
        </p:grpSpPr>
        <p:sp>
          <p:nvSpPr>
            <p:cNvPr id="134187" name="TextBox 13"/>
            <p:cNvSpPr txBox="1">
              <a:spLocks noChangeArrowheads="1"/>
            </p:cNvSpPr>
            <p:nvPr/>
          </p:nvSpPr>
          <p:spPr bwMode="auto">
            <a:xfrm>
              <a:off x="5334000" y="284988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R1 arrives</a:t>
              </a:r>
            </a:p>
          </p:txBody>
        </p:sp>
        <p:sp>
          <p:nvSpPr>
            <p:cNvPr id="134188" name="Oval 14"/>
            <p:cNvSpPr>
              <a:spLocks noChangeArrowheads="1"/>
            </p:cNvSpPr>
            <p:nvPr/>
          </p:nvSpPr>
          <p:spPr bwMode="auto">
            <a:xfrm>
              <a:off x="5219697" y="2996446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8" name="Group 118"/>
          <p:cNvGrpSpPr>
            <a:grpSpLocks/>
          </p:cNvGrpSpPr>
          <p:nvPr/>
        </p:nvGrpSpPr>
        <p:grpSpPr bwMode="auto">
          <a:xfrm>
            <a:off x="5219700" y="3376613"/>
            <a:ext cx="1943100" cy="369887"/>
            <a:chOff x="5219697" y="3166348"/>
            <a:chExt cx="1943103" cy="369332"/>
          </a:xfrm>
        </p:grpSpPr>
        <p:sp>
          <p:nvSpPr>
            <p:cNvPr id="134185" name="TextBox 16"/>
            <p:cNvSpPr txBox="1">
              <a:spLocks noChangeArrowheads="1"/>
            </p:cNvSpPr>
            <p:nvPr/>
          </p:nvSpPr>
          <p:spPr bwMode="auto">
            <a:xfrm>
              <a:off x="5334000" y="3166348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Receive R1</a:t>
              </a:r>
            </a:p>
          </p:txBody>
        </p:sp>
        <p:sp>
          <p:nvSpPr>
            <p:cNvPr id="134186" name="Oval 17"/>
            <p:cNvSpPr>
              <a:spLocks noChangeArrowheads="1"/>
            </p:cNvSpPr>
            <p:nvPr/>
          </p:nvSpPr>
          <p:spPr bwMode="auto">
            <a:xfrm>
              <a:off x="5219697" y="3310507"/>
              <a:ext cx="76200" cy="81015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3382963" y="3683000"/>
            <a:ext cx="1912937" cy="369888"/>
            <a:chOff x="3383277" y="3472934"/>
            <a:chExt cx="1912620" cy="369332"/>
          </a:xfrm>
        </p:grpSpPr>
        <p:sp>
          <p:nvSpPr>
            <p:cNvPr id="134183" name="TextBox 22"/>
            <p:cNvSpPr txBox="1">
              <a:spLocks noChangeArrowheads="1"/>
            </p:cNvSpPr>
            <p:nvPr/>
          </p:nvSpPr>
          <p:spPr bwMode="auto">
            <a:xfrm>
              <a:off x="3383277" y="3472934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Disk request 1a</a:t>
              </a:r>
            </a:p>
          </p:txBody>
        </p:sp>
        <p:sp>
          <p:nvSpPr>
            <p:cNvPr id="134184" name="Oval 23"/>
            <p:cNvSpPr>
              <a:spLocks noChangeArrowheads="1"/>
            </p:cNvSpPr>
            <p:nvPr/>
          </p:nvSpPr>
          <p:spPr bwMode="auto">
            <a:xfrm>
              <a:off x="5219697" y="3619500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0" name="Group 111"/>
          <p:cNvGrpSpPr>
            <a:grpSpLocks/>
          </p:cNvGrpSpPr>
          <p:nvPr/>
        </p:nvGrpSpPr>
        <p:grpSpPr bwMode="auto">
          <a:xfrm>
            <a:off x="3352800" y="5086350"/>
            <a:ext cx="1943100" cy="369888"/>
            <a:chOff x="3352800" y="4876800"/>
            <a:chExt cx="1943097" cy="369332"/>
          </a:xfrm>
        </p:grpSpPr>
        <p:sp>
          <p:nvSpPr>
            <p:cNvPr id="134181" name="TextBox 25"/>
            <p:cNvSpPr txBox="1">
              <a:spLocks noChangeArrowheads="1"/>
            </p:cNvSpPr>
            <p:nvPr/>
          </p:nvSpPr>
          <p:spPr bwMode="auto">
            <a:xfrm>
              <a:off x="3352800" y="487680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1a completes</a:t>
              </a:r>
            </a:p>
          </p:txBody>
        </p:sp>
        <p:sp>
          <p:nvSpPr>
            <p:cNvPr id="134182" name="Oval 26"/>
            <p:cNvSpPr>
              <a:spLocks noChangeArrowheads="1"/>
            </p:cNvSpPr>
            <p:nvPr/>
          </p:nvSpPr>
          <p:spPr bwMode="auto">
            <a:xfrm>
              <a:off x="5219697" y="5023366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1" name="Group 107"/>
          <p:cNvGrpSpPr>
            <a:grpSpLocks/>
          </p:cNvGrpSpPr>
          <p:nvPr/>
        </p:nvGrpSpPr>
        <p:grpSpPr bwMode="auto">
          <a:xfrm>
            <a:off x="5219700" y="5467350"/>
            <a:ext cx="1943100" cy="369888"/>
            <a:chOff x="5219697" y="5257800"/>
            <a:chExt cx="1943103" cy="369332"/>
          </a:xfrm>
        </p:grpSpPr>
        <p:sp>
          <p:nvSpPr>
            <p:cNvPr id="134179" name="TextBox 28"/>
            <p:cNvSpPr txBox="1">
              <a:spLocks noChangeArrowheads="1"/>
            </p:cNvSpPr>
            <p:nvPr/>
          </p:nvSpPr>
          <p:spPr bwMode="auto">
            <a:xfrm>
              <a:off x="5334000" y="525780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R1 completes</a:t>
              </a:r>
            </a:p>
          </p:txBody>
        </p:sp>
        <p:sp>
          <p:nvSpPr>
            <p:cNvPr id="134180" name="Oval 29"/>
            <p:cNvSpPr>
              <a:spLocks noChangeArrowheads="1"/>
            </p:cNvSpPr>
            <p:nvPr/>
          </p:nvSpPr>
          <p:spPr bwMode="auto">
            <a:xfrm>
              <a:off x="5219697" y="5404366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 flipV="1">
            <a:off x="2743200" y="5643563"/>
            <a:ext cx="2468563" cy="269875"/>
          </a:xfrm>
          <a:prstGeom prst="straightConnector1">
            <a:avLst/>
          </a:prstGeom>
          <a:noFill/>
          <a:ln w="57150">
            <a:solidFill>
              <a:srgbClr val="FFFF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2" name="Group 112"/>
          <p:cNvGrpSpPr>
            <a:grpSpLocks/>
          </p:cNvGrpSpPr>
          <p:nvPr/>
        </p:nvGrpSpPr>
        <p:grpSpPr bwMode="auto">
          <a:xfrm>
            <a:off x="5219700" y="4705350"/>
            <a:ext cx="1943100" cy="369888"/>
            <a:chOff x="5219697" y="4495800"/>
            <a:chExt cx="1943103" cy="369332"/>
          </a:xfrm>
        </p:grpSpPr>
        <p:sp>
          <p:nvSpPr>
            <p:cNvPr id="134177" name="TextBox 32"/>
            <p:cNvSpPr txBox="1">
              <a:spLocks noChangeArrowheads="1"/>
            </p:cNvSpPr>
            <p:nvPr/>
          </p:nvSpPr>
          <p:spPr bwMode="auto">
            <a:xfrm>
              <a:off x="5334000" y="449580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Receive R2</a:t>
              </a:r>
            </a:p>
          </p:txBody>
        </p:sp>
        <p:sp>
          <p:nvSpPr>
            <p:cNvPr id="134178" name="Oval 33"/>
            <p:cNvSpPr>
              <a:spLocks noChangeArrowheads="1"/>
            </p:cNvSpPr>
            <p:nvPr/>
          </p:nvSpPr>
          <p:spPr bwMode="auto">
            <a:xfrm>
              <a:off x="5219697" y="4642366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cxnSp>
        <p:nvCxnSpPr>
          <p:cNvPr id="38" name="Straight Connector 37"/>
          <p:cNvCxnSpPr>
            <a:cxnSpLocks noChangeShapeType="1"/>
          </p:cNvCxnSpPr>
          <p:nvPr/>
        </p:nvCxnSpPr>
        <p:spPr bwMode="auto">
          <a:xfrm rot="5400000">
            <a:off x="-295275" y="4676775"/>
            <a:ext cx="3295650" cy="0"/>
          </a:xfrm>
          <a:prstGeom prst="line">
            <a:avLst/>
          </a:prstGeom>
          <a:noFill/>
          <a:ln w="57150">
            <a:solidFill>
              <a:srgbClr val="BBE0E3"/>
            </a:solidFill>
            <a:round/>
            <a:headEnd/>
            <a:tailEnd type="arrow" w="med" len="med"/>
          </a:ln>
          <a:effectLst>
            <a:outerShdw blurRad="63500" dist="50800" dir="2700000" algn="tl" rotWithShape="0">
              <a:srgbClr val="000000">
                <a:alpha val="43137"/>
              </a:srgbClr>
            </a:outerShdw>
          </a:effectLst>
        </p:spPr>
      </p:cxnSp>
      <p:sp>
        <p:nvSpPr>
          <p:cNvPr id="134162" name="TextBox 38"/>
          <p:cNvSpPr txBox="1">
            <a:spLocks noChangeArrowheads="1"/>
          </p:cNvSpPr>
          <p:nvPr/>
        </p:nvSpPr>
        <p:spPr bwMode="auto">
          <a:xfrm>
            <a:off x="514350" y="2516188"/>
            <a:ext cx="1676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BBE0E3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t>Client 2</a:t>
            </a:r>
          </a:p>
        </p:txBody>
      </p:sp>
      <p:cxnSp>
        <p:nvCxnSpPr>
          <p:cNvPr id="44" name="Straight Arrow Connector 43"/>
          <p:cNvCxnSpPr>
            <a:cxnSpLocks noChangeShapeType="1"/>
          </p:cNvCxnSpPr>
          <p:nvPr/>
        </p:nvCxnSpPr>
        <p:spPr bwMode="auto">
          <a:xfrm rot="5400000" flipV="1">
            <a:off x="6219032" y="2959894"/>
            <a:ext cx="439737" cy="2308225"/>
          </a:xfrm>
          <a:prstGeom prst="straightConnector1">
            <a:avLst/>
          </a:prstGeom>
          <a:noFill/>
          <a:ln w="57150">
            <a:solidFill>
              <a:srgbClr val="FFFF0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3" name="Group 113"/>
          <p:cNvGrpSpPr>
            <a:grpSpLocks/>
          </p:cNvGrpSpPr>
          <p:nvPr/>
        </p:nvGrpSpPr>
        <p:grpSpPr bwMode="auto">
          <a:xfrm>
            <a:off x="5219700" y="4400550"/>
            <a:ext cx="1943100" cy="369888"/>
            <a:chOff x="5219697" y="4191000"/>
            <a:chExt cx="1943103" cy="369332"/>
          </a:xfrm>
        </p:grpSpPr>
        <p:sp>
          <p:nvSpPr>
            <p:cNvPr id="134175" name="Oval 19"/>
            <p:cNvSpPr>
              <a:spLocks noChangeArrowheads="1"/>
            </p:cNvSpPr>
            <p:nvPr/>
          </p:nvSpPr>
          <p:spPr bwMode="auto">
            <a:xfrm>
              <a:off x="5219697" y="4337566"/>
              <a:ext cx="76200" cy="76200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rgbClr val="FFFF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76" name="TextBox 61"/>
            <p:cNvSpPr txBox="1">
              <a:spLocks noChangeArrowheads="1"/>
            </p:cNvSpPr>
            <p:nvPr/>
          </p:nvSpPr>
          <p:spPr bwMode="auto">
            <a:xfrm>
              <a:off x="5334000" y="4191000"/>
              <a:ext cx="1828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R2 arrives</a:t>
              </a:r>
            </a:p>
          </p:txBody>
        </p:sp>
      </p:grpSp>
      <p:cxnSp>
        <p:nvCxnSpPr>
          <p:cNvPr id="66" name="Straight Arrow Connector 65"/>
          <p:cNvCxnSpPr>
            <a:cxnSpLocks noChangeShapeType="1"/>
          </p:cNvCxnSpPr>
          <p:nvPr/>
        </p:nvCxnSpPr>
        <p:spPr bwMode="auto">
          <a:xfrm rot="10800000" flipV="1">
            <a:off x="5295900" y="5048250"/>
            <a:ext cx="2286000" cy="223838"/>
          </a:xfrm>
          <a:prstGeom prst="straightConnector1">
            <a:avLst/>
          </a:prstGeom>
          <a:noFill/>
          <a:ln w="57150">
            <a:solidFill>
              <a:srgbClr val="92D050"/>
            </a:solidFill>
            <a:prstDash val="sysDash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4" name="Group 106"/>
          <p:cNvGrpSpPr>
            <a:grpSpLocks/>
          </p:cNvGrpSpPr>
          <p:nvPr/>
        </p:nvGrpSpPr>
        <p:grpSpPr bwMode="auto">
          <a:xfrm>
            <a:off x="7581900" y="4857750"/>
            <a:ext cx="1181100" cy="381000"/>
            <a:chOff x="7581901" y="4648200"/>
            <a:chExt cx="1181099" cy="381000"/>
          </a:xfrm>
        </p:grpSpPr>
        <p:sp>
          <p:nvSpPr>
            <p:cNvPr id="134173" name="Oval 64"/>
            <p:cNvSpPr>
              <a:spLocks noChangeArrowheads="1"/>
            </p:cNvSpPr>
            <p:nvPr/>
          </p:nvSpPr>
          <p:spPr bwMode="auto">
            <a:xfrm>
              <a:off x="7581901" y="4798193"/>
              <a:ext cx="76200" cy="81015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92D05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74" name="TextBox 68"/>
            <p:cNvSpPr txBox="1">
              <a:spLocks noChangeArrowheads="1"/>
            </p:cNvSpPr>
            <p:nvPr/>
          </p:nvSpPr>
          <p:spPr bwMode="auto">
            <a:xfrm>
              <a:off x="7696200" y="4648200"/>
              <a:ext cx="1066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Finish 1a</a:t>
              </a:r>
            </a:p>
          </p:txBody>
        </p:sp>
      </p:grpSp>
      <p:grpSp>
        <p:nvGrpSpPr>
          <p:cNvPr id="15" name="Group 120"/>
          <p:cNvGrpSpPr>
            <a:grpSpLocks/>
          </p:cNvGrpSpPr>
          <p:nvPr/>
        </p:nvGrpSpPr>
        <p:grpSpPr bwMode="auto">
          <a:xfrm>
            <a:off x="1314450" y="3257550"/>
            <a:ext cx="3881438" cy="1328738"/>
            <a:chOff x="1314292" y="3048000"/>
            <a:chExt cx="3880960" cy="1327666"/>
          </a:xfrm>
        </p:grpSpPr>
        <p:cxnSp>
          <p:nvCxnSpPr>
            <p:cNvPr id="134171" name="Straight Arrow Connector 52"/>
            <p:cNvCxnSpPr>
              <a:cxnSpLocks noChangeShapeType="1"/>
              <a:stCxn id="134172" idx="6"/>
            </p:cNvCxnSpPr>
            <p:nvPr/>
          </p:nvCxnSpPr>
          <p:spPr bwMode="auto">
            <a:xfrm>
              <a:off x="1371600" y="3088508"/>
              <a:ext cx="3823652" cy="1287158"/>
            </a:xfrm>
            <a:prstGeom prst="straightConnector1">
              <a:avLst/>
            </a:prstGeom>
            <a:noFill/>
            <a:ln w="57150">
              <a:solidFill>
                <a:schemeClr val="accent1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34172" name="Oval 74"/>
            <p:cNvSpPr>
              <a:spLocks noChangeArrowheads="1"/>
            </p:cNvSpPr>
            <p:nvPr/>
          </p:nvSpPr>
          <p:spPr bwMode="auto">
            <a:xfrm>
              <a:off x="1314292" y="3048000"/>
              <a:ext cx="76200" cy="81015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  <p:grpSp>
        <p:nvGrpSpPr>
          <p:cNvPr id="16" name="Group 104"/>
          <p:cNvGrpSpPr>
            <a:grpSpLocks/>
          </p:cNvGrpSpPr>
          <p:nvPr/>
        </p:nvGrpSpPr>
        <p:grpSpPr bwMode="auto">
          <a:xfrm>
            <a:off x="7581900" y="4191000"/>
            <a:ext cx="1562100" cy="381000"/>
            <a:chOff x="7581901" y="3962400"/>
            <a:chExt cx="1562099" cy="381000"/>
          </a:xfrm>
        </p:grpSpPr>
        <p:sp>
          <p:nvSpPr>
            <p:cNvPr id="134169" name="Oval 47"/>
            <p:cNvSpPr>
              <a:spLocks noChangeArrowheads="1"/>
            </p:cNvSpPr>
            <p:nvPr/>
          </p:nvSpPr>
          <p:spPr bwMode="auto">
            <a:xfrm>
              <a:off x="7581901" y="4112394"/>
              <a:ext cx="76200" cy="81015"/>
            </a:xfrm>
            <a:prstGeom prst="ellipse">
              <a:avLst/>
            </a:prstGeom>
            <a:solidFill>
              <a:srgbClr val="92D050"/>
            </a:solidFill>
            <a:ln w="57150">
              <a:solidFill>
                <a:srgbClr val="92D05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4170" name="TextBox 49"/>
            <p:cNvSpPr txBox="1">
              <a:spLocks noChangeArrowheads="1"/>
            </p:cNvSpPr>
            <p:nvPr/>
          </p:nvSpPr>
          <p:spPr bwMode="auto">
            <a:xfrm>
              <a:off x="7696200" y="3962400"/>
              <a:ext cx="14478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alibri" charset="0"/>
                  <a:ea typeface="ＭＳ Ｐゴシック" charset="0"/>
                  <a:cs typeface="Arial" charset="0"/>
                </a:rPr>
                <a:t>Start 1a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130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ukesystems">
  <a:themeElements>
    <a:clrScheme name="dukesystem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ukesystems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folHlink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  <a:cs typeface="Arial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57150" cap="flat" cmpd="sng" algn="ctr">
          <a:solidFill>
            <a:schemeClr val="folHlink"/>
          </a:solidFill>
          <a:prstDash val="solid"/>
          <a:round/>
          <a:headEnd type="triangle" w="med" len="med"/>
          <a:tailEnd type="triangle" w="med" len="med"/>
        </a:ln>
        <a:effectLst/>
      </a:spPr>
      <a:bodyPr vert="horz" wrap="none" lIns="91440" tIns="45720" rIns="91440" bIns="45720" anchor="ctr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None/>
          <a:tabLst/>
          <a:defRPr kumimoji="0" lang="en-US" sz="1800" b="1" i="0" u="none" strike="noStrike" baseline="0">
            <a:solidFill>
              <a:schemeClr val="tx1">
                <a:alpha val="100000"/>
              </a:schemeClr>
            </a:solidFill>
            <a:effectLst/>
            <a:latin typeface="Arial"/>
            <a:cs typeface="Arial"/>
          </a:defRPr>
        </a:defPPr>
      </a:lstStyle>
    </a:lnDef>
  </a:objectDefaults>
  <a:extraClrSchemeLst>
    <a:extraClrScheme>
      <a:clrScheme name="dukesystem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system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system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system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system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system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system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system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system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system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system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system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4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55511</TotalTime>
  <Words>906</Words>
  <Application>Microsoft Macintosh PowerPoint</Application>
  <PresentationFormat>On-screen Show (4:3)</PresentationFormat>
  <Paragraphs>186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Gill Sans MT</vt:lpstr>
      <vt:lpstr>Lucida Sans Unicode</vt:lpstr>
      <vt:lpstr>Times New Roman</vt:lpstr>
      <vt:lpstr>Wingdings 3</vt:lpstr>
      <vt:lpstr>1_Default Design</vt:lpstr>
      <vt:lpstr>2_Default Design</vt:lpstr>
      <vt:lpstr>1_dukesystems</vt:lpstr>
      <vt:lpstr>3_Default Design</vt:lpstr>
      <vt:lpstr>14_Default Design</vt:lpstr>
      <vt:lpstr>Default Design</vt:lpstr>
      <vt:lpstr>PowerPoint Presentation</vt:lpstr>
      <vt:lpstr>From objects to servers</vt:lpstr>
      <vt:lpstr>Request/reply messaging</vt:lpstr>
      <vt:lpstr>PowerPoint Presentation</vt:lpstr>
      <vt:lpstr>Remote Procedure Call (RPC)</vt:lpstr>
      <vt:lpstr>PowerPoint Presentation</vt:lpstr>
      <vt:lpstr>Simple RPC Diagram</vt:lpstr>
      <vt:lpstr>Server (serial process)</vt:lpstr>
      <vt:lpstr>Server (event-driven)</vt:lpstr>
      <vt:lpstr>Server (multiprogrammed)</vt:lpstr>
      <vt:lpstr>Multi-threaded server</vt:lpstr>
      <vt:lpstr>Threads and RPC</vt:lpstr>
      <vt:lpstr>Thread pool (executor)</vt:lpstr>
      <vt:lpstr>Event/request queue</vt:lpstr>
      <vt:lpstr>Ideal event poll API for thread pooling</vt:lpstr>
      <vt:lpstr>Managing load and concurrency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Chase</dc:creator>
  <cp:lastModifiedBy>Jeff Chase</cp:lastModifiedBy>
  <cp:revision>258</cp:revision>
  <cp:lastPrinted>2019-09-26T22:08:02Z</cp:lastPrinted>
  <dcterms:created xsi:type="dcterms:W3CDTF">2015-01-09T14:09:45Z</dcterms:created>
  <dcterms:modified xsi:type="dcterms:W3CDTF">2020-09-08T16:54:34Z</dcterms:modified>
</cp:coreProperties>
</file>