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7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8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9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  <p:sldMasterId id="2147483676" r:id="rId2"/>
    <p:sldMasterId id="2147483817" r:id="rId3"/>
    <p:sldMasterId id="2147483883" r:id="rId4"/>
    <p:sldMasterId id="2147484045" r:id="rId5"/>
    <p:sldMasterId id="2147486751" r:id="rId6"/>
    <p:sldMasterId id="2147486761" r:id="rId7"/>
    <p:sldMasterId id="2147486766" r:id="rId8"/>
    <p:sldMasterId id="2147486791" r:id="rId9"/>
    <p:sldMasterId id="2147486798" r:id="rId10"/>
  </p:sldMasterIdLst>
  <p:notesMasterIdLst>
    <p:notesMasterId r:id="rId39"/>
  </p:notesMasterIdLst>
  <p:handoutMasterIdLst>
    <p:handoutMasterId r:id="rId40"/>
  </p:handoutMasterIdLst>
  <p:sldIdLst>
    <p:sldId id="256" r:id="rId11"/>
    <p:sldId id="1152" r:id="rId12"/>
    <p:sldId id="1179" r:id="rId13"/>
    <p:sldId id="1175" r:id="rId14"/>
    <p:sldId id="1142" r:id="rId15"/>
    <p:sldId id="1174" r:id="rId16"/>
    <p:sldId id="1176" r:id="rId17"/>
    <p:sldId id="1156" r:id="rId18"/>
    <p:sldId id="1146" r:id="rId19"/>
    <p:sldId id="1169" r:id="rId20"/>
    <p:sldId id="1177" r:id="rId21"/>
    <p:sldId id="1147" r:id="rId22"/>
    <p:sldId id="1170" r:id="rId23"/>
    <p:sldId id="1171" r:id="rId24"/>
    <p:sldId id="1124" r:id="rId25"/>
    <p:sldId id="1167" r:id="rId26"/>
    <p:sldId id="1216" r:id="rId27"/>
    <p:sldId id="1215" r:id="rId28"/>
    <p:sldId id="1217" r:id="rId29"/>
    <p:sldId id="1128" r:id="rId30"/>
    <p:sldId id="1131" r:id="rId31"/>
    <p:sldId id="1173" r:id="rId32"/>
    <p:sldId id="1178" r:id="rId33"/>
    <p:sldId id="1479" r:id="rId34"/>
    <p:sldId id="1219" r:id="rId35"/>
    <p:sldId id="1145" r:id="rId36"/>
    <p:sldId id="1143" r:id="rId37"/>
    <p:sldId id="1144" r:id="rId38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64D"/>
    <a:srgbClr val="636464"/>
    <a:srgbClr val="F3F3F3"/>
    <a:srgbClr val="46FF77"/>
    <a:srgbClr val="E8161F"/>
    <a:srgbClr val="E8E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1"/>
    <p:restoredTop sz="87211"/>
  </p:normalViewPr>
  <p:slideViewPr>
    <p:cSldViewPr>
      <p:cViewPr varScale="1">
        <p:scale>
          <a:sx n="111" d="100"/>
          <a:sy n="111" d="100"/>
        </p:scale>
        <p:origin x="2224" y="2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C7047CAF-C96D-3849-B4B9-71BB22B2D372}" type="datetime1">
              <a:rPr lang="en-US"/>
              <a:pPr>
                <a:defRPr/>
              </a:pPr>
              <a:t>9/10/20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7A10DCA7-16BF-5249-B6E1-15CBB72C3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52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89091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89092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4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89096" name="Text Box 7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364FDC8-A719-0044-BB93-2E4525EC6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929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62EB9B-E420-604E-8C18-71CD287B9E21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Everything</a:t>
            </a:r>
            <a:r>
              <a:rPr lang="en-US" baseline="0" dirty="0"/>
              <a:t> is fair, but average response time in this case is awful – everyone finishes very late!  In fact, this case is exactly when FIFO is optimal, RR is poor.</a:t>
            </a:r>
          </a:p>
          <a:p>
            <a:endParaRPr lang="en-US" baseline="0" dirty="0"/>
          </a:p>
          <a:p>
            <a:r>
              <a:rPr lang="en-US" baseline="0" dirty="0"/>
              <a:t>On the other hand, if we’re running streaming video, RR is great – everything happens in turn.  SJF maximizes variance.  But RR minimizes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I/O task has to wait its turn for the CPU, and the result is that it gets a tiny fraction of the performance it could get.</a:t>
            </a:r>
          </a:p>
          <a:p>
            <a:r>
              <a:rPr lang="en-US" dirty="0"/>
              <a:t>By contrast the compute bound</a:t>
            </a:r>
          </a:p>
          <a:p>
            <a:endParaRPr lang="en-US" dirty="0"/>
          </a:p>
          <a:p>
            <a:r>
              <a:rPr lang="en-US" dirty="0"/>
              <a:t>We could shorten the RR quantum,</a:t>
            </a:r>
            <a:r>
              <a:rPr lang="en-US" baseline="0" dirty="0"/>
              <a:t> and that would help, but it would increase overhead.</a:t>
            </a:r>
          </a:p>
          <a:p>
            <a:endParaRPr lang="en-US" baseline="0" dirty="0"/>
          </a:p>
          <a:p>
            <a:r>
              <a:rPr lang="en-US" baseline="0" dirty="0"/>
              <a:t>what would this do under SJF?  Every time the task returns to the CPU, it would get scheduled immediately!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765168" algn="l"/>
                <a:tab pos="1530337" algn="l"/>
                <a:tab pos="2295505" algn="l"/>
                <a:tab pos="3060674" algn="l"/>
              </a:tabLst>
              <a:defRPr/>
            </a:pPr>
            <a:fld id="{87D3955F-9E14-2048-A3C7-B473A3FD98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65168" algn="l"/>
                  <a:tab pos="1530337" algn="l"/>
                  <a:tab pos="2295505" algn="l"/>
                  <a:tab pos="3060674" algn="l"/>
                </a:tabLst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04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Linux uses a bitmap priority array to figure which queues are populated.  X86 provides a find-first-set-bit instruction.</a:t>
            </a:r>
          </a:p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That is the vaunted Linux 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Times New Roman" charset="0"/>
                <a:ea typeface="ＭＳ Ｐゴシック" charset="0"/>
                <a:cs typeface="ＭＳ Ｐゴシック" charset="0"/>
              </a:rPr>
              <a:t>O(1)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Times New Roman" charset="0"/>
                <a:ea typeface="ＭＳ Ｐゴシック" charset="0"/>
                <a:cs typeface="ＭＳ Ｐゴシック" charset="0"/>
              </a:rPr>
              <a:t> scheduler.</a:t>
            </a: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631CC5-571C-9342-BC91-5F4034AE7D6C}" type="slidenum">
              <a:rPr lang="en-US" sz="1200">
                <a:solidFill>
                  <a:prstClr val="black"/>
                </a:solidFill>
                <a:latin typeface="Times New Roman" charset="0"/>
              </a:rPr>
              <a:pPr eaLnBrk="1" hangingPunct="1"/>
              <a:t>21</a:t>
            </a:fld>
            <a:endParaRPr lang="en-US" sz="1200">
              <a:solidFill>
                <a:prstClr val="black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Linux determines timeslice dynamically on a per-process basis based on priority.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6C6AC5-1E7E-FA4D-8275-53CEBDEF8D14}" type="slidenum">
              <a:rPr lang="en-US" sz="1200">
                <a:solidFill>
                  <a:prstClr val="black"/>
                </a:solidFill>
                <a:latin typeface="Times New Roman" charset="0"/>
              </a:rPr>
              <a:pPr eaLnBrk="1" hangingPunct="1"/>
              <a:t>26</a:t>
            </a:fld>
            <a:endParaRPr lang="en-US" sz="1200">
              <a:solidFill>
                <a:prstClr val="black"/>
              </a:solidFill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slideMaster" Target="../slideMasters/slideMaster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2.png"/><Relationship Id="rId9" Type="http://schemas.openxmlformats.org/officeDocument/2006/relationships/image" Target="../media/image11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9E310-3D9E-3F45-AF8B-044398DE93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8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8C598-8763-5548-A866-F73FC87F4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3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E9067-5B39-5546-B182-CCAC813C8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7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P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GENI-logo-final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482600" y="6577013"/>
            <a:ext cx="3308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000">
                <a:solidFill>
                  <a:schemeClr val="bg2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pic>
        <p:nvPicPr>
          <p:cNvPr id="7" name="Picture 15" descr="nsf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>
            <a:lvl1pPr>
              <a:defRPr sz="3200">
                <a:solidFill>
                  <a:srgbClr val="1C1C1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495800"/>
            <a:ext cx="6400800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413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652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1980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8410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1616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4664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7162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9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CCD64-736D-2141-9760-3F517FDD3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62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90472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5019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1145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52798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45454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2500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99956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762500" y="1447800"/>
            <a:ext cx="41529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08518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0" descr="title_blu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0"/>
            <a:ext cx="35718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8" descr="plushp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0" y="4087813"/>
            <a:ext cx="2486025" cy="191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11"/>
          <p:cNvGrpSpPr>
            <a:grpSpLocks/>
          </p:cNvGrpSpPr>
          <p:nvPr userDrawn="1"/>
        </p:nvGrpSpPr>
        <p:grpSpPr bwMode="auto">
          <a:xfrm>
            <a:off x="0" y="0"/>
            <a:ext cx="5524500" cy="4800600"/>
            <a:chOff x="0" y="0"/>
            <a:chExt cx="3480" cy="3024"/>
          </a:xfrm>
        </p:grpSpPr>
        <p:sp>
          <p:nvSpPr>
            <p:cNvPr id="7" name="Rectangle 105"/>
            <p:cNvSpPr>
              <a:spLocks noChangeArrowheads="1"/>
            </p:cNvSpPr>
            <p:nvPr userDrawn="1"/>
          </p:nvSpPr>
          <p:spPr bwMode="ltGray">
            <a:xfrm>
              <a:off x="0" y="0"/>
              <a:ext cx="3480" cy="3024"/>
            </a:xfrm>
            <a:prstGeom prst="rect">
              <a:avLst/>
            </a:prstGeom>
            <a:solidFill>
              <a:srgbClr val="0071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" name="Picture 109" descr="logo_bluesmall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27" y="165"/>
              <a:ext cx="48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 Box 117"/>
          <p:cNvSpPr txBox="1">
            <a:spLocks noChangeArrowheads="1"/>
          </p:cNvSpPr>
          <p:nvPr userDrawn="1"/>
        </p:nvSpPr>
        <p:spPr bwMode="auto">
          <a:xfrm>
            <a:off x="446088" y="6354763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>
                <a:solidFill>
                  <a:srgbClr val="000000"/>
                </a:solidFill>
              </a:rPr>
              <a:t>© 2004 Hewlett-Packard Development Company, L.P. </a:t>
            </a:r>
            <a:br>
              <a:rPr lang="en-US" sz="900">
                <a:solidFill>
                  <a:srgbClr val="000000"/>
                </a:solidFill>
              </a:rPr>
            </a:br>
            <a:r>
              <a:rPr lang="en-US" sz="900">
                <a:solidFill>
                  <a:srgbClr val="000000"/>
                </a:solidFill>
              </a:rPr>
              <a:t>The information contained herein is subject to change without notice 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28625" y="5373688"/>
            <a:ext cx="4570413" cy="914400"/>
          </a:xfrm>
        </p:spPr>
        <p:txBody>
          <a:bodyPr/>
          <a:lstStyle>
            <a:lvl1pPr marL="0" indent="0">
              <a:spcBef>
                <a:spcPct val="10000"/>
              </a:spcBef>
              <a:buFontTx/>
              <a:buNone/>
              <a:defRPr sz="2000">
                <a:solidFill>
                  <a:srgbClr val="000000"/>
                </a:solidFill>
                <a:latin typeface="Futura Hv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28625" y="1143000"/>
            <a:ext cx="4829175" cy="2968625"/>
          </a:xfrm>
        </p:spPr>
        <p:txBody>
          <a:bodyPr/>
          <a:lstStyle>
            <a:lvl1pPr>
              <a:defRPr sz="4400">
                <a:latin typeface="Futura L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3047237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Emergent (Mis)behavior vs. Complex Software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7E2BD-2DA5-A445-8F19-F2EA8A0FF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99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Emergent (Mis)behavior vs. Complex Software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19738-FCA1-B644-91BF-AFB9F629ED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877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447800"/>
            <a:ext cx="4151313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2813" y="1447800"/>
            <a:ext cx="4151312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Emergent (Mis)behavior vs. Complex Software Systems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0915E-5202-E440-A279-0C713000F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5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46E22-6C58-DF48-A15F-48D09CE40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961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2006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Emergent (Mis)behavior vs. Complex Software Systems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9B3F2-1806-614D-BD13-B7560753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592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2006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Emergent (Mis)behavior vs. Complex Software Systems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A9155-70BE-1340-A8AB-AF1687FCE8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453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2006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Emergent (Mis)behavior vs. Complex Software Systems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3875B-3C75-F34B-A4BA-56FEBFBB6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310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Emergent (Mis)behavior vs. Complex Software Systems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58BA-5593-8942-BA9A-A10BC789D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762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Emergent (Mis)behavior vs. Complex Software Systems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C5340-EA04-2E45-9068-6E037DB11C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311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Emergent (Mis)behavior vs. Complex Software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0CAC3-085E-6748-B252-8A03644E36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276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1163" y="114300"/>
            <a:ext cx="2112962" cy="6361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9100" y="114300"/>
            <a:ext cx="6189663" cy="6361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Emergent (Mis)behavior vs. Complex Software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A4157-E1A8-1245-B7F8-D0F2DFCCE0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279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invGray">
          <a:xfrm>
            <a:off x="465138" y="637698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>
                <a:solidFill>
                  <a:srgbClr val="FFFFFF"/>
                </a:solidFill>
              </a:rPr>
              <a:t>© 2006 Hewlett-Packard Development Company, L.P.</a:t>
            </a:r>
            <a:br>
              <a:rPr lang="en-US" sz="900">
                <a:solidFill>
                  <a:srgbClr val="FFFFFF"/>
                </a:solidFill>
              </a:rPr>
            </a:br>
            <a:r>
              <a:rPr lang="en-US" sz="900">
                <a:solidFill>
                  <a:srgbClr val="FFFFFF"/>
                </a:solidFill>
              </a:rPr>
              <a:t>The information contained herein is subject to change without notice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0" y="4838700"/>
            <a:ext cx="91519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33388" y="3741738"/>
            <a:ext cx="4570412" cy="9144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latin typeface="Futura Hv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 bwMode="invGray">
          <a:xfrm>
            <a:off x="441325" y="274638"/>
            <a:ext cx="4551363" cy="3059112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Futura L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8840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97EE2-B679-3F42-B4D8-6C460E881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532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C7ADD-9951-444C-9E60-F3901B6F3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3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57BA3-5B78-BD41-AB5D-790D60F92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538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447800"/>
            <a:ext cx="4059238" cy="463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47800"/>
            <a:ext cx="4060825" cy="463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6BA63-8435-6C41-BA8B-633F39F56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555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24B29-22BA-1143-89B1-F871CBCA3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736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F7A73-AD3B-7646-9D53-D11B28C63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267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5573E-A00C-214C-B53C-6A8ED0BD0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218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585CD-01CA-574E-9CC3-FE07481B1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55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883F4-D0DD-EE4A-938D-515FA94B60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788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602BC-BC7C-1043-B080-6C8FB2BBB6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689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114300"/>
            <a:ext cx="2068512" cy="596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114300"/>
            <a:ext cx="6053138" cy="596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4E6DE-539C-8B47-A3BE-ADF8E0BD9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213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114300"/>
            <a:ext cx="824547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0050" y="1447800"/>
            <a:ext cx="4059238" cy="4632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1688" y="1447800"/>
            <a:ext cx="4060825" cy="2239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1688" y="3840163"/>
            <a:ext cx="4060825" cy="2239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E684B-1579-C344-A323-084ECBFD0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501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114300"/>
            <a:ext cx="824547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0050" y="1447800"/>
            <a:ext cx="4059238" cy="4632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47800"/>
            <a:ext cx="4060825" cy="4632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E04DB-D4CF-DB4C-8789-C20A6DE12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2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C7B62-622D-5644-990A-CB4ED0599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751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po00000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b="542"/>
          <a:stretch>
            <a:fillRect/>
          </a:stretch>
        </p:blipFill>
        <p:spPr bwMode="auto">
          <a:xfrm>
            <a:off x="0" y="5149850"/>
            <a:ext cx="914400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npo0000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" r="-17"/>
          <a:stretch>
            <a:fillRect/>
          </a:stretch>
        </p:blipFill>
        <p:spPr bwMode="auto">
          <a:xfrm>
            <a:off x="0" y="-14288"/>
            <a:ext cx="9147175" cy="170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7705725" y="623888"/>
            <a:ext cx="1162050" cy="558800"/>
            <a:chOff x="4738" y="433"/>
            <a:chExt cx="732" cy="352"/>
          </a:xfrm>
        </p:grpSpPr>
        <p:pic>
          <p:nvPicPr>
            <p:cNvPr id="7" name="Picture 19" descr="ibm_white_logo_300dpi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7889FB"/>
                </a:clrFrom>
                <a:clrTo>
                  <a:srgbClr val="7889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70"/>
            <a:stretch>
              <a:fillRect/>
            </a:stretch>
          </p:blipFill>
          <p:spPr bwMode="invGray">
            <a:xfrm>
              <a:off x="4738" y="433"/>
              <a:ext cx="6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20"/>
            <p:cNvSpPr>
              <a:spLocks noChangeArrowheads="1"/>
            </p:cNvSpPr>
            <p:nvPr/>
          </p:nvSpPr>
          <p:spPr bwMode="black">
            <a:xfrm>
              <a:off x="5325" y="611"/>
              <a:ext cx="14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600"/>
                <a:t>®</a:t>
              </a:r>
            </a:p>
            <a:p>
              <a:pPr algn="r"/>
              <a:endParaRPr lang="en-US" sz="600"/>
            </a:p>
          </p:txBody>
        </p:sp>
      </p:grpSp>
      <p:pic>
        <p:nvPicPr>
          <p:cNvPr id="9" name="Picture 21" descr="DB2_tit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4789488"/>
            <a:ext cx="91424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black">
          <a:xfrm>
            <a:off x="7239000" y="6248400"/>
            <a:ext cx="16398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>
                <a:solidFill>
                  <a:srgbClr val="FFFFFF"/>
                </a:solidFill>
              </a:rPr>
              <a:t>© 2009 IBM Corporation</a:t>
            </a: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258763" y="711200"/>
            <a:ext cx="1974850" cy="230188"/>
          </a:xfrm>
          <a:prstGeom prst="rect">
            <a:avLst/>
          </a:prstGeom>
          <a:solidFill>
            <a:srgbClr val="0099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pic>
        <p:nvPicPr>
          <p:cNvPr id="12" name="Picture 33" descr="Information Managemen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760413"/>
            <a:ext cx="16764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Object 41"/>
          <p:cNvGraphicFramePr>
            <a:graphicFrameLocks noChangeAspect="1"/>
          </p:cNvGraphicFramePr>
          <p:nvPr/>
        </p:nvGraphicFramePr>
        <p:xfrm>
          <a:off x="8099425" y="4264025"/>
          <a:ext cx="7683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589" name="Photo Editor Photo" r:id="rId8" imgW="628571" imgH="304923" progId="MSPhotoEd.3">
                  <p:embed/>
                </p:oleObj>
              </mc:Choice>
              <mc:Fallback>
                <p:oleObj name="Photo Editor Photo" r:id="rId8" imgW="628571" imgH="30492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9425" y="4264025"/>
                        <a:ext cx="76835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500" y="1997075"/>
            <a:ext cx="8001000" cy="1223963"/>
          </a:xfrm>
        </p:spPr>
        <p:txBody>
          <a:bodyPr anchor="ctr"/>
          <a:lstStyle>
            <a:lvl1pPr>
              <a:defRPr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2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1500" y="3332163"/>
            <a:ext cx="5286375" cy="122396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mtClean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21408147"/>
      </p:ext>
    </p:extLst>
  </p:cSld>
  <p:clrMapOvr>
    <a:masterClrMapping/>
  </p:clrMapOvr>
  <p:transition>
    <p:zoom dir="in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627CB-A481-B04F-B6C5-55304C25A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70637"/>
      </p:ext>
    </p:extLst>
  </p:cSld>
  <p:clrMapOvr>
    <a:masterClrMapping/>
  </p:clrMapOvr>
  <p:transition>
    <p:zoom dir="in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0FB6D-7FC3-4A4B-847E-ECD4668EA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90985"/>
      </p:ext>
    </p:extLst>
  </p:cSld>
  <p:clrMapOvr>
    <a:masterClrMapping/>
  </p:clrMapOvr>
  <p:transition>
    <p:zoom dir="in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1427163"/>
            <a:ext cx="3811588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6413" y="1427163"/>
            <a:ext cx="3811587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0815-37C0-DB4C-AE0C-92CB0EB6F2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43865"/>
      </p:ext>
    </p:extLst>
  </p:cSld>
  <p:clrMapOvr>
    <a:masterClrMapping/>
  </p:clrMapOvr>
  <p:transition>
    <p:zoom dir="in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FAB7D-4E84-5A49-B464-2F780F2C3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02172"/>
      </p:ext>
    </p:extLst>
  </p:cSld>
  <p:clrMapOvr>
    <a:masterClrMapping/>
  </p:clrMapOvr>
  <p:transition>
    <p:zoom dir="in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C1313-4128-7C43-BD01-FB0CA28F1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1650"/>
      </p:ext>
    </p:extLst>
  </p:cSld>
  <p:clrMapOvr>
    <a:masterClrMapping/>
  </p:clrMapOvr>
  <p:transition>
    <p:zoom dir="in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6A6E5-4036-F94A-9546-71BB14D9C2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73945"/>
      </p:ext>
    </p:extLst>
  </p:cSld>
  <p:clrMapOvr>
    <a:masterClrMapping/>
  </p:clrMapOvr>
  <p:transition>
    <p:zoom dir="in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736DC-3C83-F447-8244-0489E23E7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36780"/>
      </p:ext>
    </p:extLst>
  </p:cSld>
  <p:clrMapOvr>
    <a:masterClrMapping/>
  </p:clrMapOvr>
  <p:transition>
    <p:zoom dir="in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6382C-44C2-9C43-8360-06F6D399D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4170"/>
      </p:ext>
    </p:extLst>
  </p:cSld>
  <p:clrMapOvr>
    <a:masterClrMapping/>
  </p:clrMapOvr>
  <p:transition>
    <p:zoom dir="in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79631-855C-CD4D-BFCF-FAEE64472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87716"/>
      </p:ext>
    </p:extLst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D7881-0A0B-2745-B2BD-4BAA269953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7655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38888" y="649288"/>
            <a:ext cx="2060575" cy="4679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988" y="649288"/>
            <a:ext cx="6032500" cy="4679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6574A-973E-EA45-A193-3FBAAE63F1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6094"/>
      </p:ext>
    </p:extLst>
  </p:cSld>
  <p:clrMapOvr>
    <a:masterClrMapping/>
  </p:clrMapOvr>
  <p:transition>
    <p:zoom dir="in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C3F5F-E69C-CB43-9689-9D533FFACD65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14268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DD3EDEF2-50ED-7542-BE14-B8469EA24057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37305A"/>
                </a:solidFill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173879188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771990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36BDA-BBEA-F54A-ADAD-6389411D1180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14316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03459-9E55-9548-9624-77CC09F678E2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62616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0AC67F32-80B8-0341-B8BF-2D1316817DF6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37305A"/>
                </a:solidFill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357143117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799063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24469-D9E0-1E40-A70D-240DD8DA21AD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60131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808E6-16AE-C242-B318-CD1947BC32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EB8C8-95D8-1347-BE03-C372B9AA83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330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2D310-30DB-A44D-9AE0-C29406E64BFB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07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D9B9F7A7-45DF-814B-BCB6-9C9B687CFCF4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37305A"/>
                </a:solidFill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10479152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844813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9BB3B-09DB-9C42-A43A-A89B6D3BCB29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2488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184D3-7C1A-4A44-80BB-2524932078D0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97769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40965EF3-538C-5249-9734-8135ABBA32BF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37305A"/>
                </a:solidFill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30694580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025845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259F3-B297-2841-A6FB-F66B0E0A76BF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11066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924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91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91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191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93538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91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191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871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63901-9650-464F-80F1-17CBAEDF93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9843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184D3-7C1A-4A44-80BB-2524932078D0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94894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40965EF3-538C-5249-9734-8135ABBA32BF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37305A"/>
                </a:solidFill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291708578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100907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259F3-B297-2841-A6FB-F66B0E0A76BF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49432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924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91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4191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191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11432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91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191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431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C3651-B8DD-0D46-A54B-476D6597B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1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2.xml"/><Relationship Id="rId7" Type="http://schemas.openxmlformats.org/officeDocument/2006/relationships/theme" Target="../theme/theme10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4.xml"/><Relationship Id="rId4" Type="http://schemas.openxmlformats.org/officeDocument/2006/relationships/slideLayout" Target="../slideLayouts/slideLayout8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vmlDrawing" Target="../drawings/vmlDrawing1.v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image" Target="../media/image13.jpeg"/><Relationship Id="rId10" Type="http://schemas.openxmlformats.org/officeDocument/2006/relationships/slideLayout" Target="../slideLayouts/slideLayout59.xml"/><Relationship Id="rId19" Type="http://schemas.openxmlformats.org/officeDocument/2006/relationships/image" Target="../media/image11.png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1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2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73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55563"/>
            <a:ext cx="4635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0" y="742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117850" y="762000"/>
            <a:ext cx="2801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>
                <a:solidFill>
                  <a:srgbClr val="FFFFFF"/>
                </a:solidFill>
                <a:latin typeface="Lucida Sans Unicode" charset="0"/>
                <a:cs typeface="Arial" charset="0"/>
              </a:rPr>
              <a:t>D u k e  S y s t e m 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354154DC-B2C5-3143-9216-6828CD830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525" r:id="rId1"/>
    <p:sldLayoutId id="2147486526" r:id="rId2"/>
    <p:sldLayoutId id="2147486527" r:id="rId3"/>
    <p:sldLayoutId id="2147486528" r:id="rId4"/>
    <p:sldLayoutId id="2147486529" r:id="rId5"/>
    <p:sldLayoutId id="2147486530" r:id="rId6"/>
    <p:sldLayoutId id="2147486531" r:id="rId7"/>
    <p:sldLayoutId id="2147486532" r:id="rId8"/>
    <p:sldLayoutId id="2147486533" r:id="rId9"/>
    <p:sldLayoutId id="2147486534" r:id="rId10"/>
    <p:sldLayoutId id="2147486535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+mj-lt"/>
          <a:ea typeface="ＭＳ Ｐゴシック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600" b="1">
          <a:solidFill>
            <a:srgbClr val="161645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3200" b="1">
          <a:solidFill>
            <a:srgbClr val="6B6BCF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6B6BCF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0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799" r:id="rId1"/>
    <p:sldLayoutId id="2147486800" r:id="rId2"/>
    <p:sldLayoutId id="2147486801" r:id="rId3"/>
    <p:sldLayoutId id="2147486802" r:id="rId4"/>
    <p:sldLayoutId id="2147486803" r:id="rId5"/>
    <p:sldLayoutId id="2147486804" r:id="rId6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1" descr="PP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8" descr="GENI-logo-final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9"/>
          <p:cNvSpPr>
            <a:spLocks noChangeArrowheads="1"/>
          </p:cNvSpPr>
          <p:nvPr userDrawn="1"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000">
                <a:solidFill>
                  <a:schemeClr val="bg2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27653" name="Rectangle 10"/>
          <p:cNvSpPr>
            <a:spLocks noChangeArrowheads="1"/>
          </p:cNvSpPr>
          <p:nvPr userDrawn="1"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buClr>
                <a:srgbClr val="000000"/>
              </a:buClr>
              <a:buSzPct val="100000"/>
              <a:buFont typeface="Times New Roman" charset="0"/>
              <a:buNone/>
            </a:pPr>
            <a:fld id="{EA30B0CC-CAE6-1840-8EE7-7177B4DD482D}" type="slidenum">
              <a:rPr lang="en-US" sz="1000">
                <a:solidFill>
                  <a:schemeClr val="bg2"/>
                </a:solidFill>
                <a:ea typeface="Kozuka Gothic Pro L" charset="0"/>
                <a:cs typeface="Kozuka Gothic Pro L" charset="0"/>
              </a:rPr>
              <a:pPr algn="r"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‹#›</a:t>
            </a:fld>
            <a:endParaRPr lang="en-US" sz="1000">
              <a:solidFill>
                <a:schemeClr val="bg2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2765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27655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656" name="Rectangle 20"/>
          <p:cNvSpPr>
            <a:spLocks noChangeArrowheads="1"/>
          </p:cNvSpPr>
          <p:nvPr userDrawn="1"/>
        </p:nvSpPr>
        <p:spPr bwMode="auto">
          <a:xfrm>
            <a:off x="3771900" y="6600825"/>
            <a:ext cx="2057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000">
                <a:solidFill>
                  <a:schemeClr val="bg2"/>
                </a:solidFill>
                <a:ea typeface="Kozuka Gothic Pro L" charset="0"/>
                <a:cs typeface="Kozuka Gothic Pro L" charset="0"/>
              </a:rPr>
              <a:t>April 1, 2009</a:t>
            </a:r>
          </a:p>
        </p:txBody>
      </p:sp>
      <p:pic>
        <p:nvPicPr>
          <p:cNvPr id="27657" name="Picture 22" descr="nsf2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593" r:id="rId1"/>
    <p:sldLayoutId id="2147486536" r:id="rId2"/>
    <p:sldLayoutId id="2147486537" r:id="rId3"/>
    <p:sldLayoutId id="2147486538" r:id="rId4"/>
    <p:sldLayoutId id="2147486539" r:id="rId5"/>
    <p:sldLayoutId id="2147486540" r:id="rId6"/>
    <p:sldLayoutId id="2147486541" r:id="rId7"/>
    <p:sldLayoutId id="2147486542" r:id="rId8"/>
    <p:sldLayoutId id="2147486543" r:id="rId9"/>
    <p:sldLayoutId id="2147486544" r:id="rId10"/>
    <p:sldLayoutId id="2147486545" r:id="rId11"/>
    <p:sldLayoutId id="2147486546" r:id="rId12"/>
    <p:sldLayoutId id="2147486547" r:id="rId13"/>
    <p:sldLayoutId id="2147486548" r:id="rId14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114300"/>
            <a:ext cx="7629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1447800"/>
            <a:ext cx="8455025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0550" y="6629400"/>
            <a:ext cx="14668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rgbClr val="848589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April 2006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629400"/>
            <a:ext cx="44577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900">
                <a:solidFill>
                  <a:srgbClr val="848589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Emergent (Mis)behavior vs. Complex Software Systems</a:t>
            </a:r>
          </a:p>
        </p:txBody>
      </p:sp>
      <p:sp>
        <p:nvSpPr>
          <p:cNvPr id="29702" name="Rectangle 8"/>
          <p:cNvSpPr>
            <a:spLocks noChangeArrowheads="1"/>
          </p:cNvSpPr>
          <p:nvPr userDrawn="1"/>
        </p:nvSpPr>
        <p:spPr bwMode="ltGray">
          <a:xfrm>
            <a:off x="0" y="0"/>
            <a:ext cx="257175" cy="1114425"/>
          </a:xfrm>
          <a:prstGeom prst="rect">
            <a:avLst/>
          </a:prstGeom>
          <a:solidFill>
            <a:srgbClr val="0071B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6425" y="6629400"/>
            <a:ext cx="7588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900">
                <a:solidFill>
                  <a:srgbClr val="848589"/>
                </a:solidFill>
              </a:defRPr>
            </a:lvl1pPr>
          </a:lstStyle>
          <a:p>
            <a:pPr>
              <a:defRPr/>
            </a:pPr>
            <a:fld id="{72A33712-F06A-A94A-8A30-A6C59C9694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9704" name="Rectangle 206"/>
          <p:cNvSpPr>
            <a:spLocks noChangeArrowheads="1"/>
          </p:cNvSpPr>
          <p:nvPr userDrawn="1"/>
        </p:nvSpPr>
        <p:spPr bwMode="ltGray">
          <a:xfrm>
            <a:off x="0" y="1171575"/>
            <a:ext cx="257175" cy="5686425"/>
          </a:xfrm>
          <a:prstGeom prst="rect">
            <a:avLst/>
          </a:prstGeom>
          <a:solidFill>
            <a:srgbClr val="0071B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9705" name="Picture 479" descr="logo_blacksmall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8221663" y="261938"/>
            <a:ext cx="77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594" r:id="rId1"/>
    <p:sldLayoutId id="2147486549" r:id="rId2"/>
    <p:sldLayoutId id="2147486550" r:id="rId3"/>
    <p:sldLayoutId id="2147486551" r:id="rId4"/>
    <p:sldLayoutId id="2147486552" r:id="rId5"/>
    <p:sldLayoutId id="2147486553" r:id="rId6"/>
    <p:sldLayoutId id="2147486554" r:id="rId7"/>
    <p:sldLayoutId id="2147486555" r:id="rId8"/>
    <p:sldLayoutId id="2147486556" r:id="rId9"/>
    <p:sldLayoutId id="2147486557" r:id="rId10"/>
    <p:sldLayoutId id="2147486558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B2B3B5"/>
        </a:buClr>
        <a:buSzPct val="75000"/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228600" algn="l" rtl="0" eaLnBrk="0" fontAlgn="base" hangingPunct="0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Font typeface="Arial" charset="0"/>
        <a:buChar char="−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14400" indent="-228600" algn="l" rtl="0" eaLnBrk="0" fontAlgn="base" hangingPunct="0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57300" indent="-228600" algn="l" rtl="0" eaLnBrk="0" fontAlgn="base" hangingPunct="0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Font typeface="Arial" charset="0"/>
        <a:buChar char="−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1600200" indent="-228600" algn="l" rtl="0" eaLnBrk="0" fontAlgn="base" hangingPunct="0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057400" indent="-228600" algn="l" rtl="0" fontAlgn="base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514600" indent="-228600" algn="l" rtl="0" fontAlgn="base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2971800" indent="-228600" algn="l" rtl="0" fontAlgn="base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429000" indent="-228600" algn="l" rtl="0" fontAlgn="base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114300"/>
            <a:ext cx="82454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447800"/>
            <a:ext cx="8272463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0" y="1171575"/>
            <a:ext cx="257175" cy="5686425"/>
          </a:xfrm>
          <a:prstGeom prst="rect">
            <a:avLst/>
          </a:prstGeom>
          <a:solidFill>
            <a:srgbClr val="0071B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0" y="0"/>
            <a:ext cx="257175" cy="1114425"/>
          </a:xfrm>
          <a:prstGeom prst="rect">
            <a:avLst/>
          </a:prstGeom>
          <a:solidFill>
            <a:srgbClr val="0071B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6261100"/>
            <a:ext cx="5556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8150" y="6550025"/>
            <a:ext cx="3873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rgbClr val="848589"/>
                </a:solidFill>
              </a:defRPr>
            </a:lvl1pPr>
          </a:lstStyle>
          <a:p>
            <a:pPr>
              <a:defRPr/>
            </a:pPr>
            <a:fld id="{79F24772-166F-7C4F-AA25-C1606D74A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6613" y="6550025"/>
            <a:ext cx="11144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rgbClr val="848589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97075" y="6550025"/>
            <a:ext cx="53594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rgbClr val="848589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595" r:id="rId1"/>
    <p:sldLayoutId id="2147486559" r:id="rId2"/>
    <p:sldLayoutId id="2147486560" r:id="rId3"/>
    <p:sldLayoutId id="2147486561" r:id="rId4"/>
    <p:sldLayoutId id="2147486562" r:id="rId5"/>
    <p:sldLayoutId id="2147486563" r:id="rId6"/>
    <p:sldLayoutId id="2147486564" r:id="rId7"/>
    <p:sldLayoutId id="2147486565" r:id="rId8"/>
    <p:sldLayoutId id="2147486566" r:id="rId9"/>
    <p:sldLayoutId id="2147486567" r:id="rId10"/>
    <p:sldLayoutId id="2147486568" r:id="rId11"/>
    <p:sldLayoutId id="2147486569" r:id="rId12"/>
    <p:sldLayoutId id="2147486570" r:id="rId13"/>
  </p:sldLayoutIdLst>
  <p:txStyles>
    <p:titleStyle>
      <a:lvl1pPr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6pPr>
      <a:lvl7pPr marL="914400" algn="l" rtl="0" fontAlgn="base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7pPr>
      <a:lvl8pPr marL="1371600" algn="l" rtl="0" fontAlgn="base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8pPr>
      <a:lvl9pPr marL="1828800" algn="l" rtl="0" fontAlgn="base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SzPct val="80000"/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228600" algn="l" rtl="0" eaLnBrk="0" fontAlgn="base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Font typeface="Futura Bk" charset="0"/>
        <a:buChar char="−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14400" indent="-228600" algn="l" rtl="0" eaLnBrk="0" fontAlgn="base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57300" indent="-228600" algn="l" rtl="0" eaLnBrk="0" fontAlgn="base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Font typeface="Futura Bk" charset="0"/>
        <a:buChar char="−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057400" indent="-228600" algn="l" rtl="0" fontAlgn="base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6pPr>
      <a:lvl7pPr marL="2514600" indent="-228600" algn="l" rtl="0" fontAlgn="base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7pPr>
      <a:lvl8pPr marL="2971800" indent="-228600" algn="l" rtl="0" fontAlgn="base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8pPr>
      <a:lvl9pPr marL="3429000" indent="-228600" algn="l" rtl="0" fontAlgn="base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7" descr="npo00000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838" b="72537"/>
          <a:stretch>
            <a:fillRect/>
          </a:stretch>
        </p:blipFill>
        <p:spPr bwMode="auto">
          <a:xfrm>
            <a:off x="0" y="0"/>
            <a:ext cx="91424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5" descr="ibm_light_gray_logo_300dpi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"/>
          <a:stretch>
            <a:fillRect/>
          </a:stretch>
        </p:blipFill>
        <p:spPr bwMode="invGray">
          <a:xfrm>
            <a:off x="8347075" y="104775"/>
            <a:ext cx="6223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Text Box 6"/>
          <p:cNvSpPr txBox="1">
            <a:spLocks noChangeArrowheads="1"/>
          </p:cNvSpPr>
          <p:nvPr/>
        </p:nvSpPr>
        <p:spPr bwMode="auto">
          <a:xfrm>
            <a:off x="4784725" y="646588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Font typeface="Wingdings" charset="0"/>
              <a:buNone/>
            </a:pPr>
            <a:endParaRPr lang="en-US" sz="2800"/>
          </a:p>
        </p:txBody>
      </p:sp>
      <p:sp>
        <p:nvSpPr>
          <p:cNvPr id="56325" name="Rectangle 8"/>
          <p:cNvSpPr>
            <a:spLocks noChangeArrowheads="1"/>
          </p:cNvSpPr>
          <p:nvPr/>
        </p:nvSpPr>
        <p:spPr bwMode="blackWhite">
          <a:xfrm>
            <a:off x="0" y="6775450"/>
            <a:ext cx="9144000" cy="8255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pic>
        <p:nvPicPr>
          <p:cNvPr id="56326" name="Picture 19" descr="DB2_text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7963"/>
            <a:ext cx="91455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5855" name="Rectangle 1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328025" y="6624638"/>
            <a:ext cx="67310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41325F3-B234-AF4D-9B09-961FCCF81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63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635000"/>
            <a:ext cx="61737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63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455738"/>
            <a:ext cx="5757863" cy="451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6330" name="Group 24"/>
          <p:cNvGrpSpPr>
            <a:grpSpLocks/>
          </p:cNvGrpSpPr>
          <p:nvPr/>
        </p:nvGrpSpPr>
        <p:grpSpPr bwMode="auto">
          <a:xfrm>
            <a:off x="104775" y="144463"/>
            <a:ext cx="1438275" cy="168275"/>
            <a:chOff x="56" y="97"/>
            <a:chExt cx="807" cy="94"/>
          </a:xfrm>
        </p:grpSpPr>
        <p:sp>
          <p:nvSpPr>
            <p:cNvPr id="56332" name="Rectangle 15"/>
            <p:cNvSpPr>
              <a:spLocks noChangeArrowheads="1"/>
            </p:cNvSpPr>
            <p:nvPr userDrawn="1"/>
          </p:nvSpPr>
          <p:spPr bwMode="auto">
            <a:xfrm>
              <a:off x="56" y="97"/>
              <a:ext cx="807" cy="94"/>
            </a:xfrm>
            <a:prstGeom prst="rect">
              <a:avLst/>
            </a:prstGeom>
            <a:solidFill>
              <a:srgbClr val="0099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pic>
          <p:nvPicPr>
            <p:cNvPr id="56333" name="Picture 21" descr="Information Management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" y="117"/>
              <a:ext cx="684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56331" name="Object 29"/>
          <p:cNvGraphicFramePr>
            <a:graphicFrameLocks noChangeAspect="1"/>
          </p:cNvGraphicFramePr>
          <p:nvPr/>
        </p:nvGraphicFramePr>
        <p:xfrm>
          <a:off x="8340725" y="6107113"/>
          <a:ext cx="6286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86" name="Photo Editor Photo" r:id="rId18" imgW="628571" imgH="304923" progId="MSPhotoEd.3">
                  <p:embed/>
                </p:oleObj>
              </mc:Choice>
              <mc:Fallback>
                <p:oleObj name="Photo Editor Photo" r:id="rId18" imgW="628571" imgH="304923" progId="MSPhotoEd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0725" y="6107113"/>
                        <a:ext cx="6286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6596" r:id="rId1"/>
    <p:sldLayoutId id="2147486571" r:id="rId2"/>
    <p:sldLayoutId id="2147486572" r:id="rId3"/>
    <p:sldLayoutId id="2147486573" r:id="rId4"/>
    <p:sldLayoutId id="2147486574" r:id="rId5"/>
    <p:sldLayoutId id="2147486575" r:id="rId6"/>
    <p:sldLayoutId id="2147486576" r:id="rId7"/>
    <p:sldLayoutId id="2147486577" r:id="rId8"/>
    <p:sldLayoutId id="2147486578" r:id="rId9"/>
    <p:sldLayoutId id="2147486579" r:id="rId10"/>
    <p:sldLayoutId id="2147486580" r:id="rId11"/>
  </p:sldLayoutIdLst>
  <p:transition>
    <p:zoom dir="in"/>
  </p:transition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457200" indent="-227013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682625" indent="-2238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912813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  <a:ea typeface="Arial" charset="0"/>
          <a:cs typeface="+mn-cs"/>
        </a:defRPr>
      </a:lvl4pPr>
      <a:lvl5pPr marL="11430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&gt;"/>
        <a:defRPr sz="1600">
          <a:solidFill>
            <a:schemeClr val="tx1"/>
          </a:solidFill>
          <a:latin typeface="+mn-lt"/>
          <a:ea typeface="Arial" charset="0"/>
          <a:cs typeface="+mn-cs"/>
        </a:defRPr>
      </a:lvl5pPr>
      <a:lvl6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&gt;"/>
        <a:defRPr sz="1600">
          <a:solidFill>
            <a:schemeClr val="tx1"/>
          </a:solidFill>
          <a:latin typeface="+mn-lt"/>
          <a:cs typeface="+mn-cs"/>
        </a:defRPr>
      </a:lvl6pPr>
      <a:lvl7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&gt;"/>
        <a:defRPr sz="1600">
          <a:solidFill>
            <a:schemeClr val="tx1"/>
          </a:solidFill>
          <a:latin typeface="+mn-lt"/>
          <a:cs typeface="+mn-cs"/>
        </a:defRPr>
      </a:lvl7pPr>
      <a:lvl8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&gt;"/>
        <a:defRPr sz="1600">
          <a:solidFill>
            <a:schemeClr val="tx1"/>
          </a:solidFill>
          <a:latin typeface="+mn-lt"/>
          <a:cs typeface="+mn-cs"/>
        </a:defRPr>
      </a:lvl8pPr>
      <a:lvl9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&gt;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77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752" r:id="rId1"/>
    <p:sldLayoutId id="2147486753" r:id="rId2"/>
    <p:sldLayoutId id="2147486754" r:id="rId3"/>
    <p:sldLayoutId id="2147486755" r:id="rId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93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762" r:id="rId1"/>
    <p:sldLayoutId id="2147486763" r:id="rId2"/>
    <p:sldLayoutId id="2147486764" r:id="rId3"/>
    <p:sldLayoutId id="2147486765" r:id="rId4"/>
    <p:sldLayoutId id="2147486807" r:id="rId5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55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767" r:id="rId1"/>
    <p:sldLayoutId id="2147486768" r:id="rId2"/>
    <p:sldLayoutId id="2147486769" r:id="rId3"/>
    <p:sldLayoutId id="2147486770" r:id="rId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26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792" r:id="rId1"/>
    <p:sldLayoutId id="2147486793" r:id="rId2"/>
    <p:sldLayoutId id="2147486794" r:id="rId3"/>
    <p:sldLayoutId id="2147486795" r:id="rId4"/>
    <p:sldLayoutId id="2147486796" r:id="rId5"/>
    <p:sldLayoutId id="2147486797" r:id="rId6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8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8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-381000" y="1600200"/>
            <a:ext cx="9448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3200" b="1" dirty="0">
              <a:solidFill>
                <a:srgbClr val="161645"/>
              </a:solidFill>
              <a:latin typeface="Calibri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</a:pPr>
            <a:r>
              <a:rPr lang="en-US" sz="3200" b="1" dirty="0">
                <a:solidFill>
                  <a:srgbClr val="161645"/>
                </a:solidFill>
                <a:latin typeface="Calibri" charset="0"/>
              </a:rPr>
              <a:t>CPU Scheduling</a:t>
            </a: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52400" y="38100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b="1">
                <a:solidFill>
                  <a:srgbClr val="161645"/>
                </a:solidFill>
                <a:latin typeface="Calibri" charset="0"/>
              </a:rPr>
              <a:t>Jeff Chase</a:t>
            </a:r>
          </a:p>
          <a:p>
            <a:pPr algn="ctr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b="1">
                <a:solidFill>
                  <a:srgbClr val="161645"/>
                </a:solidFill>
                <a:latin typeface="Calibri" charset="0"/>
              </a:rPr>
              <a:t>Duke University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vs. SJF</a:t>
            </a:r>
          </a:p>
        </p:txBody>
      </p:sp>
      <p:pic>
        <p:nvPicPr>
          <p:cNvPr id="4" name="Content Placeholder 3" descr="badFIFO.pdf"/>
          <p:cNvPicPr>
            <a:picLocks noGrp="1" noChangeAspect="1"/>
          </p:cNvPicPr>
          <p:nvPr>
            <p:ph idx="1"/>
          </p:nvPr>
        </p:nvPicPr>
        <p:blipFill>
          <a:blip r:embed="rId2"/>
          <a:srcRect l="-31680" r="-31680"/>
          <a:stretch>
            <a:fillRect/>
          </a:stretch>
        </p:blipFill>
        <p:spPr>
          <a:xfrm>
            <a:off x="-624213" y="1005466"/>
            <a:ext cx="10247801" cy="563589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F36E6C-5F0D-4F40-BA7A-04C34DDC1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490" y="6046027"/>
            <a:ext cx="540816" cy="70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32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92A0B1-96F6-1241-9EAA-FBA30FD1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Preemptive FIFO: Round Robin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516037-46E1-E94F-A5A6-7FAADC4EC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305799" cy="3039069"/>
          </a:xfrm>
        </p:spPr>
        <p:txBody>
          <a:bodyPr/>
          <a:lstStyle/>
          <a:p>
            <a:r>
              <a:rPr lang="en-US" b="1" dirty="0"/>
              <a:t>FIFO with preemption each quantum Q of time.</a:t>
            </a:r>
          </a:p>
          <a:p>
            <a:r>
              <a:rPr lang="en-US" b="1" dirty="0" err="1"/>
              <a:t>Timeslicing</a:t>
            </a:r>
            <a:r>
              <a:rPr lang="en-US" dirty="0"/>
              <a:t> shares evenly among contending jobs.</a:t>
            </a:r>
          </a:p>
          <a:p>
            <a:r>
              <a:rPr lang="en-US" dirty="0"/>
              <a:t>Minimize </a:t>
            </a:r>
            <a:r>
              <a:rPr lang="en-US" dirty="0" err="1"/>
              <a:t>variance</a:t>
            </a:r>
            <a:r>
              <a:rPr lang="en-US" dirty="0" err="1">
                <a:sym typeface="Wingdings" pitchFamily="2" charset="2"/>
              </a:rPr>
              <a:t>r</a:t>
            </a:r>
            <a:r>
              <a:rPr lang="en-US" dirty="0" err="1"/>
              <a:t>educe</a:t>
            </a:r>
            <a:r>
              <a:rPr lang="en-US" dirty="0"/>
              <a:t> impact of large jobs.</a:t>
            </a:r>
          </a:p>
          <a:p>
            <a:r>
              <a:rPr lang="en-US" dirty="0"/>
              <a:t>Delay is proportional to one’s demand.</a:t>
            </a:r>
          </a:p>
          <a:p>
            <a:r>
              <a:rPr lang="en-US" dirty="0"/>
              <a:t>Overhead to context switch every Q.</a:t>
            </a:r>
          </a:p>
          <a:p>
            <a:r>
              <a:rPr lang="en-US" dirty="0"/>
              <a:t>Q=1 yields mean R = 4.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573E25DC-5651-9540-B4A8-A4FBEE8B3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527" y="5077681"/>
            <a:ext cx="9144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endParaRPr lang="en-US" dirty="0">
              <a:solidFill>
                <a:srgbClr val="37305A"/>
              </a:solidFill>
            </a:endParaRPr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13CD2942-CA8B-1847-83DC-6D461D392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077681"/>
            <a:ext cx="914400" cy="45720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0AACE8-DF04-F34F-A089-431F023C8FD7}"/>
              </a:ext>
            </a:extLst>
          </p:cNvPr>
          <p:cNvSpPr txBox="1"/>
          <p:nvPr/>
        </p:nvSpPr>
        <p:spPr>
          <a:xfrm>
            <a:off x="4536859" y="54819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E02332-E80A-1344-8DF3-25CC6360982E}"/>
              </a:ext>
            </a:extLst>
          </p:cNvPr>
          <p:cNvSpPr txBox="1"/>
          <p:nvPr/>
        </p:nvSpPr>
        <p:spPr>
          <a:xfrm>
            <a:off x="7340012" y="54819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27FA361C-34AC-7E45-882D-2EC362E0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9781" y="5077681"/>
            <a:ext cx="914400" cy="457200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endParaRPr lang="en-US" dirty="0">
              <a:solidFill>
                <a:srgbClr val="37305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9446E8-F8E1-C04A-8F1F-3B918FB427C7}"/>
              </a:ext>
            </a:extLst>
          </p:cNvPr>
          <p:cNvSpPr txBox="1"/>
          <p:nvPr/>
        </p:nvSpPr>
        <p:spPr>
          <a:xfrm>
            <a:off x="3530012" y="54864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DCAFDF72-E1C9-D04E-8328-AC4F5870E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4654" y="5077681"/>
            <a:ext cx="914400" cy="45720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9293E48-330C-D24A-829C-5C5E9D01F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908" y="5077681"/>
            <a:ext cx="9144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endParaRPr lang="en-US" dirty="0">
              <a:solidFill>
                <a:srgbClr val="37305A"/>
              </a:solidFill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0DDE6558-7652-4149-A953-D3548F259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035" y="5077681"/>
            <a:ext cx="9144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endParaRPr lang="en-US" dirty="0">
              <a:solidFill>
                <a:srgbClr val="37305A"/>
              </a:solidFill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7E4E7BDC-3BC1-C14F-A1A6-16EC38D47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162" y="5077681"/>
            <a:ext cx="9144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endParaRPr lang="en-US" dirty="0">
              <a:solidFill>
                <a:srgbClr val="37305A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B3FF35-3885-954F-BBDD-A359EA08F8F0}"/>
              </a:ext>
            </a:extLst>
          </p:cNvPr>
          <p:cNvCxnSpPr>
            <a:cxnSpLocks/>
          </p:cNvCxnSpPr>
          <p:nvPr/>
        </p:nvCxnSpPr>
        <p:spPr bwMode="auto">
          <a:xfrm>
            <a:off x="2758161" y="5534881"/>
            <a:ext cx="0" cy="63731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45590E-8425-4A4A-8830-48509C6AF170}"/>
              </a:ext>
            </a:extLst>
          </p:cNvPr>
          <p:cNvSpPr txBox="1"/>
          <p:nvPr/>
        </p:nvSpPr>
        <p:spPr>
          <a:xfrm>
            <a:off x="4520612" y="5862935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R=2</a:t>
            </a:r>
          </a:p>
        </p:txBody>
      </p:sp>
    </p:spTree>
    <p:extLst>
      <p:ext uri="{BB962C8B-B14F-4D97-AF65-F5344CB8AC3E}">
        <p14:creationId xmlns:p14="http://schemas.microsoft.com/office/powerpoint/2010/main" val="420075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 and </a:t>
            </a:r>
            <a:r>
              <a:rPr lang="en-US" dirty="0" err="1"/>
              <a:t>goodput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3733800"/>
            <a:ext cx="4597400" cy="2768600"/>
          </a:xfrm>
          <a:prstGeom prst="rect">
            <a:avLst/>
          </a:prstGeom>
        </p:spPr>
      </p:pic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5607050" y="5334000"/>
            <a:ext cx="479425" cy="98425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045075" y="5334000"/>
            <a:ext cx="479425" cy="984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4483100" y="5334000"/>
            <a:ext cx="479425" cy="9842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7292975" y="5334000"/>
            <a:ext cx="479425" cy="9842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6169025" y="5334000"/>
            <a:ext cx="479425" cy="9842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6731000" y="5334000"/>
            <a:ext cx="479425" cy="984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 flipH="1">
            <a:off x="4962525" y="5334000"/>
            <a:ext cx="82550" cy="984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 flipH="1">
            <a:off x="5524500" y="5334000"/>
            <a:ext cx="82550" cy="984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 flipH="1">
            <a:off x="6086475" y="5334000"/>
            <a:ext cx="82550" cy="984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 flipH="1">
            <a:off x="6648450" y="5334000"/>
            <a:ext cx="82550" cy="984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 flipH="1">
            <a:off x="7210425" y="5334000"/>
            <a:ext cx="82550" cy="984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4953000" y="6229290"/>
            <a:ext cx="1676400" cy="4001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Quantum Q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" name="Rectangle 58"/>
          <p:cNvSpPr>
            <a:spLocks noChangeArrowheads="1"/>
          </p:cNvSpPr>
          <p:nvPr/>
        </p:nvSpPr>
        <p:spPr bwMode="auto">
          <a:xfrm>
            <a:off x="304800" y="4162962"/>
            <a:ext cx="3124200" cy="1631216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651222"/>
                </a:solidFill>
                <a:cs typeface="Arial" charset="0"/>
              </a:rPr>
              <a:t>Efficiency</a:t>
            </a:r>
          </a:p>
          <a:p>
            <a:pPr algn="ctr" defTabSz="914400"/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or </a:t>
            </a:r>
            <a:r>
              <a:rPr lang="en-US" sz="2000" b="1" dirty="0" err="1">
                <a:solidFill>
                  <a:srgbClr val="651222"/>
                </a:solidFill>
                <a:cs typeface="Arial" charset="0"/>
              </a:rPr>
              <a:t>goodput</a:t>
            </a:r>
            <a:endParaRPr lang="en-US" sz="2000" b="1" dirty="0">
              <a:solidFill>
                <a:srgbClr val="651222"/>
              </a:solidFill>
              <a:cs typeface="Arial" charset="0"/>
            </a:endParaRPr>
          </a:p>
          <a:p>
            <a:pPr algn="ctr" defTabSz="914400"/>
            <a:r>
              <a:rPr lang="en-US" sz="2000" dirty="0">
                <a:solidFill>
                  <a:srgbClr val="000000"/>
                </a:solidFill>
                <a:cs typeface="Arial" charset="0"/>
              </a:rPr>
              <a:t>What percentage of the time is the busy resource doing useful work?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65978" y="3272135"/>
            <a:ext cx="12872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Q</a:t>
            </a:r>
            <a:r>
              <a:rPr lang="en-US" b="1" dirty="0"/>
              <a:t>/(</a:t>
            </a:r>
            <a:r>
              <a:rPr lang="en-US" b="1" i="1" dirty="0" err="1"/>
              <a:t>Q</a:t>
            </a:r>
            <a:r>
              <a:rPr lang="en-US" b="1" dirty="0" err="1"/>
              <a:t>+ε</a:t>
            </a:r>
            <a:r>
              <a:rPr lang="en-US" b="1" dirty="0"/>
              <a:t>)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67400" y="4572000"/>
            <a:ext cx="1270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Q        </a:t>
            </a:r>
            <a:r>
              <a:rPr lang="en-US" b="1" dirty="0" err="1"/>
              <a:t>ε</a:t>
            </a:r>
            <a:r>
              <a:rPr lang="en-US" b="1" dirty="0"/>
              <a:t> 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>
            <a:off x="4724400" y="4953000"/>
            <a:ext cx="12954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endCxn id="8" idx="0"/>
          </p:cNvCxnSpPr>
          <p:nvPr/>
        </p:nvCxnSpPr>
        <p:spPr bwMode="auto">
          <a:xfrm flipH="1">
            <a:off x="5284788" y="4953000"/>
            <a:ext cx="735012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endCxn id="7" idx="0"/>
          </p:cNvCxnSpPr>
          <p:nvPr/>
        </p:nvCxnSpPr>
        <p:spPr bwMode="auto">
          <a:xfrm flipH="1">
            <a:off x="5846763" y="4953000"/>
            <a:ext cx="173037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6019800" y="4953000"/>
            <a:ext cx="3048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H="1">
            <a:off x="6705600" y="5029200"/>
            <a:ext cx="2286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endCxn id="17" idx="0"/>
          </p:cNvCxnSpPr>
          <p:nvPr/>
        </p:nvCxnSpPr>
        <p:spPr bwMode="auto">
          <a:xfrm>
            <a:off x="6934200" y="5029200"/>
            <a:ext cx="3175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flipH="1">
            <a:off x="3505200" y="4038600"/>
            <a:ext cx="4572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Rectangle 47"/>
          <p:cNvSpPr/>
          <p:nvPr/>
        </p:nvSpPr>
        <p:spPr>
          <a:xfrm>
            <a:off x="3200400" y="3810000"/>
            <a:ext cx="355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019759" y="3733800"/>
            <a:ext cx="971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100%</a:t>
            </a:r>
          </a:p>
        </p:txBody>
      </p:sp>
      <p:sp>
        <p:nvSpPr>
          <p:cNvPr id="53" name="Rectangle 33"/>
          <p:cNvSpPr>
            <a:spLocks noChangeArrowheads="1"/>
          </p:cNvSpPr>
          <p:nvPr/>
        </p:nvSpPr>
        <p:spPr bwMode="auto">
          <a:xfrm>
            <a:off x="609600" y="1524000"/>
            <a:ext cx="8077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Context switching is </a:t>
            </a:r>
            <a:r>
              <a:rPr lang="en-US" sz="2000" b="1" dirty="0">
                <a:solidFill>
                  <a:srgbClr val="651222"/>
                </a:solidFill>
              </a:rPr>
              <a:t>overhead</a:t>
            </a:r>
            <a:r>
              <a:rPr lang="en-US" sz="2000" b="1" dirty="0">
                <a:solidFill>
                  <a:srgbClr val="000090"/>
                </a:solidFill>
              </a:rPr>
              <a:t>: “wasted effort”. </a:t>
            </a:r>
            <a:r>
              <a:rPr lang="en-US" sz="2000" dirty="0">
                <a:solidFill>
                  <a:srgbClr val="000090"/>
                </a:solidFill>
              </a:rPr>
              <a:t> It is a cost that the system imposes in order to get the work done.  It is not actually doing the work.  </a:t>
            </a:r>
            <a:endParaRPr lang="en-US" sz="2000" b="1" dirty="0">
              <a:solidFill>
                <a:srgbClr val="000090"/>
              </a:solidFill>
            </a:endParaRPr>
          </a:p>
        </p:txBody>
      </p:sp>
      <p:sp>
        <p:nvSpPr>
          <p:cNvPr id="54" name="Rectangle 33"/>
          <p:cNvSpPr>
            <a:spLocks noChangeArrowheads="1"/>
          </p:cNvSpPr>
          <p:nvPr/>
        </p:nvSpPr>
        <p:spPr bwMode="auto">
          <a:xfrm>
            <a:off x="609600" y="2644914"/>
            <a:ext cx="7620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This graph is obvious. </a:t>
            </a:r>
            <a:r>
              <a:rPr lang="en-US" sz="2000" dirty="0">
                <a:solidFill>
                  <a:srgbClr val="000090"/>
                </a:solidFill>
              </a:rPr>
              <a:t> It applies to so many things in computer systems and in life.  </a:t>
            </a:r>
            <a:endParaRPr lang="en-US" sz="2000" b="1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61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</a:t>
            </a:r>
          </a:p>
        </p:txBody>
      </p:sp>
      <p:pic>
        <p:nvPicPr>
          <p:cNvPr id="6" name="Content Placeholder 5" descr="badFIFORR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1680" r="-31680"/>
          <a:stretch>
            <a:fillRect/>
          </a:stretch>
        </p:blipFill>
        <p:spPr>
          <a:xfrm>
            <a:off x="-335541" y="1164224"/>
            <a:ext cx="10353045" cy="569377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83FCF3-7B06-C142-8871-8CA1A6398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2490" y="6046027"/>
            <a:ext cx="540816" cy="7030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1F947F-CE0A-8048-B504-264B59FECE2F}"/>
              </a:ext>
            </a:extLst>
          </p:cNvPr>
          <p:cNvSpPr/>
          <p:nvPr/>
        </p:nvSpPr>
        <p:spPr>
          <a:xfrm>
            <a:off x="4357900" y="2399437"/>
            <a:ext cx="289402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Tasks get a short ride sooner; maybe a short ride is enough for them.</a:t>
            </a:r>
            <a:endParaRPr kumimoji="0" lang="en-US" sz="3600" i="0" u="none" strike="noStrike" kern="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cxnSp>
        <p:nvCxnSpPr>
          <p:cNvPr id="7" name="Straight Connector 292">
            <a:extLst>
              <a:ext uri="{FF2B5EF4-FFF2-40B4-BE49-F238E27FC236}">
                <a16:creationId xmlns:a16="http://schemas.microsoft.com/office/drawing/2014/main" id="{F987F78F-CAD0-CD47-91CC-7CC30E84986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71800" y="2286000"/>
            <a:ext cx="1499951" cy="380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F817FC5-9598-7F44-9E1A-7ABCF74D48EA}"/>
              </a:ext>
            </a:extLst>
          </p:cNvPr>
          <p:cNvSpPr/>
          <p:nvPr/>
        </p:nvSpPr>
        <p:spPr>
          <a:xfrm>
            <a:off x="5564175" y="5078223"/>
            <a:ext cx="289402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Degrades toward FIFO with longer quantum.</a:t>
            </a:r>
            <a:endParaRPr kumimoji="0" lang="en-US" sz="3600" i="0" u="none" strike="noStrike" kern="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cxnSp>
        <p:nvCxnSpPr>
          <p:cNvPr id="9" name="Straight Connector 292">
            <a:extLst>
              <a:ext uri="{FF2B5EF4-FFF2-40B4-BE49-F238E27FC236}">
                <a16:creationId xmlns:a16="http://schemas.microsoft.com/office/drawing/2014/main" id="{AF5323E9-BCB5-7C47-8A55-F34DD09E15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71751" y="4648200"/>
            <a:ext cx="1167049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60504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equalLength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1680" r="-31680"/>
          <a:stretch>
            <a:fillRect/>
          </a:stretch>
        </p:blipFill>
        <p:spPr>
          <a:xfrm>
            <a:off x="-648268" y="1084846"/>
            <a:ext cx="10665772" cy="5865764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vs. FIFO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1C468-69C8-6A41-A009-11A7B4E7A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2490" y="6046027"/>
            <a:ext cx="540816" cy="7030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0D9592-4754-E444-9C29-7FAE3A1503AE}"/>
              </a:ext>
            </a:extLst>
          </p:cNvPr>
          <p:cNvSpPr/>
          <p:nvPr/>
        </p:nvSpPr>
        <p:spPr>
          <a:xfrm>
            <a:off x="6934200" y="1559950"/>
            <a:ext cx="201287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RR</a:t>
            </a:r>
            <a:r>
              <a:rPr lang="en-US" sz="2000" kern="0" dirty="0">
                <a:solidFill>
                  <a:srgbClr val="003367"/>
                </a:solidFill>
                <a:cs typeface="+mn-cs"/>
              </a:rPr>
              <a:t> minimizes variance in R, at the cost of higher mean R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.</a:t>
            </a:r>
            <a:endParaRPr kumimoji="0" lang="en-US" sz="3600" i="0" u="none" strike="noStrike" kern="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cxnSp>
        <p:nvCxnSpPr>
          <p:cNvPr id="8" name="Straight Connector 292">
            <a:extLst>
              <a:ext uri="{FF2B5EF4-FFF2-40B4-BE49-F238E27FC236}">
                <a16:creationId xmlns:a16="http://schemas.microsoft.com/office/drawing/2014/main" id="{290CB100-6FB2-214D-8F0D-5EFE6ADF5C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00800" y="1905000"/>
            <a:ext cx="701635" cy="1432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292">
            <a:extLst>
              <a:ext uri="{FF2B5EF4-FFF2-40B4-BE49-F238E27FC236}">
                <a16:creationId xmlns:a16="http://schemas.microsoft.com/office/drawing/2014/main" id="{06E5718C-8939-5542-AC5C-4C9AB8FA9BB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629400" y="2048228"/>
            <a:ext cx="473035" cy="2377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55499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Task priority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5600" y="2438400"/>
            <a:ext cx="6324600" cy="2057400"/>
          </a:xfrm>
        </p:spPr>
        <p:txBody>
          <a:bodyPr/>
          <a:lstStyle/>
          <a:p>
            <a:r>
              <a:rPr lang="en-US" sz="2200" b="0" dirty="0">
                <a:latin typeface="Arial" charset="0"/>
                <a:ea typeface="ＭＳ Ｐゴシック" charset="0"/>
                <a:cs typeface="Arial" charset="0"/>
              </a:rPr>
              <a:t>Pick the task with the highest priority.</a:t>
            </a:r>
          </a:p>
          <a:p>
            <a:r>
              <a:rPr lang="en-US" sz="2200" dirty="0">
                <a:latin typeface="Arial" charset="0"/>
                <a:ea typeface="ＭＳ Ｐゴシック" charset="0"/>
                <a:cs typeface="Arial" charset="0"/>
              </a:rPr>
              <a:t>Or round-robin if there’s a tie.</a:t>
            </a:r>
          </a:p>
          <a:p>
            <a:r>
              <a:rPr lang="en-US" sz="2200" b="0" dirty="0">
                <a:latin typeface="Arial" charset="0"/>
                <a:ea typeface="ＭＳ Ｐゴシック" charset="0"/>
                <a:cs typeface="Arial" charset="0"/>
              </a:rPr>
              <a:t>Preempt if a higher-priority task appears.</a:t>
            </a:r>
          </a:p>
          <a:p>
            <a:r>
              <a:rPr lang="en-US" sz="2200" b="0" dirty="0">
                <a:latin typeface="Arial" charset="0"/>
                <a:ea typeface="ＭＳ Ｐゴシック" charset="0"/>
                <a:cs typeface="Arial" charset="0"/>
              </a:rPr>
              <a:t>Threads inherit a base priority.</a:t>
            </a:r>
          </a:p>
          <a:p>
            <a:r>
              <a:rPr lang="en-US" sz="2200" b="0" dirty="0">
                <a:latin typeface="Arial" charset="0"/>
                <a:ea typeface="ＭＳ Ｐゴシック" charset="0"/>
                <a:cs typeface="Arial" charset="0"/>
              </a:rPr>
              <a:t>User-settable relative priority.</a:t>
            </a:r>
          </a:p>
          <a:p>
            <a:r>
              <a:rPr lang="en-US" sz="2200" dirty="0">
                <a:latin typeface="Arial" charset="0"/>
                <a:ea typeface="ＭＳ Ｐゴシック" charset="0"/>
                <a:cs typeface="Arial" charset="0"/>
              </a:rPr>
              <a:t>E.g., Unix </a:t>
            </a:r>
            <a:r>
              <a:rPr lang="en-US" sz="2200" b="1" dirty="0">
                <a:latin typeface="Arial" charset="0"/>
                <a:ea typeface="ＭＳ Ｐゴシック" charset="0"/>
                <a:cs typeface="Arial" charset="0"/>
              </a:rPr>
              <a:t>nice</a:t>
            </a:r>
            <a:r>
              <a:rPr lang="en-US" sz="2200" dirty="0">
                <a:latin typeface="Arial" charset="0"/>
                <a:ea typeface="ＭＳ Ｐゴシック" charset="0"/>
                <a:cs typeface="Arial" charset="0"/>
              </a:rPr>
              <a:t> command.</a:t>
            </a:r>
            <a:endParaRPr lang="en-US" sz="2200" b="0" dirty="0">
              <a:latin typeface="Arial" charset="0"/>
              <a:ea typeface="ＭＳ Ｐゴシック" charset="0"/>
              <a:cs typeface="Arial" charset="0"/>
            </a:endParaRPr>
          </a:p>
          <a:p>
            <a:r>
              <a:rPr lang="en-US" sz="2200" b="0" dirty="0">
                <a:latin typeface="Arial" charset="0"/>
                <a:ea typeface="ＭＳ Ｐゴシック" charset="0"/>
                <a:cs typeface="Arial" charset="0"/>
              </a:rPr>
              <a:t>Internal priority adjustments in scheduler. 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8" r="68297"/>
          <a:stretch/>
        </p:blipFill>
        <p:spPr bwMode="auto">
          <a:xfrm>
            <a:off x="457200" y="2527300"/>
            <a:ext cx="20574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4C6AFA3-44BD-B648-907B-9FB34E2A2B5A}"/>
              </a:ext>
            </a:extLst>
          </p:cNvPr>
          <p:cNvSpPr/>
          <p:nvPr/>
        </p:nvSpPr>
        <p:spPr>
          <a:xfrm>
            <a:off x="3124200" y="584531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000" b="1" dirty="0">
                <a:cs typeface="Arial" charset="0"/>
              </a:rPr>
              <a:t>How many priority levels?</a:t>
            </a:r>
          </a:p>
          <a:p>
            <a:pPr>
              <a:buFontTx/>
              <a:buNone/>
            </a:pPr>
            <a:r>
              <a:rPr lang="en-US" sz="2000" dirty="0">
                <a:cs typeface="Arial" charset="0"/>
              </a:rPr>
              <a:t>32 (Windows) to 128 (MacOS)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ED53802-21D1-E549-9841-94E6903B3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3" y="1397337"/>
            <a:ext cx="8229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rgbClr val="37305A"/>
                </a:solidFill>
              </a:rPr>
              <a:t>In a typical OS, each task has a </a:t>
            </a:r>
            <a:r>
              <a:rPr lang="en-US" b="1" dirty="0">
                <a:solidFill>
                  <a:srgbClr val="651222"/>
                </a:solidFill>
              </a:rPr>
              <a:t>priority</a:t>
            </a:r>
            <a:r>
              <a:rPr lang="en-US" b="1" dirty="0">
                <a:solidFill>
                  <a:srgbClr val="37305A"/>
                </a:solidFill>
              </a:rPr>
              <a:t> </a:t>
            </a:r>
            <a:r>
              <a:rPr lang="en-US" dirty="0">
                <a:solidFill>
                  <a:srgbClr val="37305A"/>
                </a:solidFill>
              </a:rPr>
              <a:t>value (e.g., an integer) which may change over time.  </a:t>
            </a:r>
          </a:p>
        </p:txBody>
      </p:sp>
    </p:spTree>
    <p:extLst>
      <p:ext uri="{BB962C8B-B14F-4D97-AF65-F5344CB8AC3E}">
        <p14:creationId xmlns:p14="http://schemas.microsoft.com/office/powerpoint/2010/main" val="3469144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priority queue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BF72F-CDFA-704F-9308-707F4AE41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1116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Multi-level priority queue</a:t>
            </a:r>
            <a:r>
              <a:rPr lang="en-US" dirty="0"/>
              <a:t> is a common structure.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Bit vector of non-empty queues.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highest non-empty queue.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Take task from its head.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now empty, clear its bit.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Dispatch task.</a:t>
            </a:r>
          </a:p>
          <a:p>
            <a:pPr marL="0" indent="0">
              <a:buNone/>
            </a:pPr>
            <a:r>
              <a:rPr lang="en-US" dirty="0"/>
              <a:t>Constant time, no sorting.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5638800" y="2876490"/>
            <a:ext cx="2362200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741504" y="3005699"/>
            <a:ext cx="616226" cy="513522"/>
          </a:xfrm>
          <a:prstGeom prst="rect">
            <a:avLst/>
          </a:prstGeom>
          <a:solidFill>
            <a:schemeClr val="tx2"/>
          </a:solidFill>
          <a:ln w="12700">
            <a:solidFill>
              <a:srgbClr val="00008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707117" y="3019519"/>
            <a:ext cx="736048" cy="462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endParaRPr lang="en-US" sz="1400" dirty="0">
              <a:solidFill>
                <a:srgbClr val="00336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741504" y="3519221"/>
            <a:ext cx="616226" cy="513522"/>
          </a:xfrm>
          <a:prstGeom prst="rect">
            <a:avLst/>
          </a:prstGeom>
          <a:solidFill>
            <a:schemeClr val="tx2"/>
          </a:solidFill>
          <a:ln w="12700">
            <a:solidFill>
              <a:srgbClr val="00008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5741504" y="4032743"/>
            <a:ext cx="616226" cy="513522"/>
          </a:xfrm>
          <a:prstGeom prst="rect">
            <a:avLst/>
          </a:prstGeom>
          <a:solidFill>
            <a:schemeClr val="tx2"/>
          </a:solidFill>
          <a:ln w="12700">
            <a:solidFill>
              <a:srgbClr val="00008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12" name="AutoShape 15"/>
          <p:cNvCxnSpPr>
            <a:cxnSpLocks noChangeShapeType="1"/>
          </p:cNvCxnSpPr>
          <p:nvPr/>
        </p:nvCxnSpPr>
        <p:spPr bwMode="auto">
          <a:xfrm>
            <a:off x="7072381" y="3266739"/>
            <a:ext cx="320951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6"/>
          <p:cNvCxnSpPr>
            <a:cxnSpLocks noChangeShapeType="1"/>
          </p:cNvCxnSpPr>
          <p:nvPr/>
        </p:nvCxnSpPr>
        <p:spPr bwMode="auto">
          <a:xfrm>
            <a:off x="6349172" y="3266739"/>
            <a:ext cx="320951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8"/>
          <p:cNvCxnSpPr>
            <a:cxnSpLocks noChangeShapeType="1"/>
          </p:cNvCxnSpPr>
          <p:nvPr/>
        </p:nvCxnSpPr>
        <p:spPr bwMode="auto">
          <a:xfrm>
            <a:off x="6349172" y="4798746"/>
            <a:ext cx="320951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20"/>
          <p:cNvCxnSpPr>
            <a:cxnSpLocks noChangeShapeType="1"/>
          </p:cNvCxnSpPr>
          <p:nvPr/>
        </p:nvCxnSpPr>
        <p:spPr bwMode="auto">
          <a:xfrm>
            <a:off x="6349172" y="3831613"/>
            <a:ext cx="320951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5625345" y="5247382"/>
            <a:ext cx="252825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25000"/>
                  </a:schemeClr>
                </a:solidFill>
                <a:latin typeface="+mn-lt"/>
              </a:rPr>
              <a:t>Array of queues</a:t>
            </a:r>
          </a:p>
          <a:p>
            <a:pPr algn="ctr"/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+mn-lt"/>
              </a:rPr>
              <a:t>indexed by priority</a:t>
            </a:r>
          </a:p>
          <a:p>
            <a:pPr algn="ctr"/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+mn-lt"/>
              </a:rPr>
              <a:t>Queue status: 1101</a:t>
            </a: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5852727" y="2343090"/>
            <a:ext cx="18434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25000"/>
                  </a:schemeClr>
                </a:solidFill>
                <a:latin typeface="+mn-lt"/>
              </a:rPr>
              <a:t>Ready pool</a:t>
            </a:r>
            <a:endParaRPr lang="en-US" dirty="0">
              <a:solidFill>
                <a:schemeClr val="tx2">
                  <a:lumMod val="25000"/>
                </a:schemeClr>
              </a:solidFill>
              <a:latin typeface="+mn-l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705600" y="3121759"/>
            <a:ext cx="355600" cy="347663"/>
            <a:chOff x="6297337" y="1752600"/>
            <a:chExt cx="355600" cy="347663"/>
          </a:xfrm>
        </p:grpSpPr>
        <p:grpSp>
          <p:nvGrpSpPr>
            <p:cNvPr id="27" name="Group 5"/>
            <p:cNvGrpSpPr>
              <a:grpSpLocks/>
            </p:cNvGrpSpPr>
            <p:nvPr/>
          </p:nvGrpSpPr>
          <p:grpSpPr bwMode="auto">
            <a:xfrm>
              <a:off x="6297337" y="1752600"/>
              <a:ext cx="355600" cy="347663"/>
              <a:chOff x="4269" y="2781"/>
              <a:chExt cx="576" cy="576"/>
            </a:xfrm>
          </p:grpSpPr>
          <p:sp>
            <p:nvSpPr>
              <p:cNvPr id="28" name="Oval 6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37305A"/>
                  </a:solidFill>
                </a:endParaRPr>
              </a:p>
            </p:txBody>
          </p:sp>
          <p:sp>
            <p:nvSpPr>
              <p:cNvPr id="29" name="AutoShape 7"/>
              <p:cNvSpPr>
                <a:spLocks noChangeArrowheads="1"/>
              </p:cNvSpPr>
              <p:nvPr/>
            </p:nvSpPr>
            <p:spPr bwMode="auto">
              <a:xfrm flipH="1">
                <a:off x="4469" y="2908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37305A"/>
                  </a:solidFill>
                </a:endParaRPr>
              </a:p>
            </p:txBody>
          </p:sp>
        </p:grpSp>
        <p:sp>
          <p:nvSpPr>
            <p:cNvPr id="30" name="AutoShape 8"/>
            <p:cNvSpPr>
              <a:spLocks noChangeArrowheads="1"/>
            </p:cNvSpPr>
            <p:nvPr/>
          </p:nvSpPr>
          <p:spPr bwMode="auto">
            <a:xfrm rot="13139611">
              <a:off x="6313212" y="1792427"/>
              <a:ext cx="42863" cy="46037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</p:grpSp>
      <p:grpSp>
        <p:nvGrpSpPr>
          <p:cNvPr id="31" name="Group 4"/>
          <p:cNvGrpSpPr>
            <a:grpSpLocks/>
          </p:cNvGrpSpPr>
          <p:nvPr/>
        </p:nvGrpSpPr>
        <p:grpSpPr bwMode="auto">
          <a:xfrm>
            <a:off x="7391400" y="3121759"/>
            <a:ext cx="355600" cy="347663"/>
            <a:chOff x="5799138" y="3614737"/>
            <a:chExt cx="355600" cy="347663"/>
          </a:xfrm>
        </p:grpSpPr>
        <p:sp>
          <p:nvSpPr>
            <p:cNvPr id="32" name="Oval 10"/>
            <p:cNvSpPr>
              <a:spLocks noChangeArrowheads="1"/>
            </p:cNvSpPr>
            <p:nvPr/>
          </p:nvSpPr>
          <p:spPr bwMode="auto">
            <a:xfrm>
              <a:off x="5799138" y="3614737"/>
              <a:ext cx="355600" cy="347663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33" name="AutoShape 11"/>
            <p:cNvSpPr>
              <a:spLocks noChangeArrowheads="1"/>
            </p:cNvSpPr>
            <p:nvPr/>
          </p:nvSpPr>
          <p:spPr bwMode="auto">
            <a:xfrm flipH="1">
              <a:off x="5922963" y="3692525"/>
              <a:ext cx="120650" cy="201612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34" name="AutoShape 12"/>
            <p:cNvSpPr>
              <a:spLocks noChangeArrowheads="1"/>
            </p:cNvSpPr>
            <p:nvPr/>
          </p:nvSpPr>
          <p:spPr bwMode="auto">
            <a:xfrm rot="-8460389">
              <a:off x="5815013" y="3660775"/>
              <a:ext cx="42862" cy="46037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705600" y="4629090"/>
            <a:ext cx="357187" cy="357187"/>
            <a:chOff x="7365725" y="1752600"/>
            <a:chExt cx="357187" cy="357187"/>
          </a:xfrm>
        </p:grpSpPr>
        <p:sp>
          <p:nvSpPr>
            <p:cNvPr id="35" name="Oval 14"/>
            <p:cNvSpPr>
              <a:spLocks noChangeArrowheads="1"/>
            </p:cNvSpPr>
            <p:nvPr/>
          </p:nvSpPr>
          <p:spPr bwMode="auto">
            <a:xfrm>
              <a:off x="7365725" y="1752600"/>
              <a:ext cx="357187" cy="357187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36" name="AutoShape 15"/>
            <p:cNvSpPr>
              <a:spLocks noChangeArrowheads="1"/>
            </p:cNvSpPr>
            <p:nvPr/>
          </p:nvSpPr>
          <p:spPr bwMode="auto">
            <a:xfrm flipH="1">
              <a:off x="7491137" y="1832114"/>
              <a:ext cx="120650" cy="209550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37" name="AutoShape 16"/>
            <p:cNvSpPr>
              <a:spLocks noChangeArrowheads="1"/>
            </p:cNvSpPr>
            <p:nvPr/>
          </p:nvSpPr>
          <p:spPr bwMode="auto">
            <a:xfrm rot="13139611">
              <a:off x="7381600" y="1801952"/>
              <a:ext cx="42862" cy="46037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</p:grpSp>
      <p:sp>
        <p:nvSpPr>
          <p:cNvPr id="41" name="Oval 10"/>
          <p:cNvSpPr>
            <a:spLocks noChangeArrowheads="1"/>
          </p:cNvSpPr>
          <p:nvPr/>
        </p:nvSpPr>
        <p:spPr bwMode="auto">
          <a:xfrm>
            <a:off x="6705600" y="3671827"/>
            <a:ext cx="355600" cy="347663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42" name="AutoShape 11"/>
          <p:cNvSpPr>
            <a:spLocks noChangeArrowheads="1"/>
          </p:cNvSpPr>
          <p:nvPr/>
        </p:nvSpPr>
        <p:spPr bwMode="auto">
          <a:xfrm flipH="1">
            <a:off x="6829425" y="3749615"/>
            <a:ext cx="120650" cy="201612"/>
          </a:xfrm>
          <a:prstGeom prst="lightningBol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43" name="AutoShape 12"/>
          <p:cNvSpPr>
            <a:spLocks noChangeArrowheads="1"/>
          </p:cNvSpPr>
          <p:nvPr/>
        </p:nvSpPr>
        <p:spPr bwMode="auto">
          <a:xfrm rot="13139611">
            <a:off x="6721475" y="3717865"/>
            <a:ext cx="42862" cy="46037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40" name="Text Box 27"/>
          <p:cNvSpPr txBox="1">
            <a:spLocks noChangeArrowheads="1"/>
          </p:cNvSpPr>
          <p:nvPr/>
        </p:nvSpPr>
        <p:spPr bwMode="auto">
          <a:xfrm>
            <a:off x="8077200" y="3105090"/>
            <a:ext cx="990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3367"/>
                </a:solidFill>
                <a:latin typeface="+mn-lt"/>
              </a:rPr>
              <a:t>P=1:</a:t>
            </a:r>
          </a:p>
          <a:p>
            <a:r>
              <a:rPr lang="en-US" sz="1800" b="1" dirty="0">
                <a:solidFill>
                  <a:srgbClr val="003367"/>
                </a:solidFill>
                <a:latin typeface="+mn-lt"/>
              </a:rPr>
              <a:t>high</a:t>
            </a:r>
            <a:endParaRPr lang="en-US" sz="2000" b="1" dirty="0">
              <a:solidFill>
                <a:srgbClr val="003367"/>
              </a:solidFill>
              <a:latin typeface="+mn-lt"/>
            </a:endParaRPr>
          </a:p>
        </p:txBody>
      </p:sp>
      <p:sp>
        <p:nvSpPr>
          <p:cNvPr id="44" name="Text Box 27"/>
          <p:cNvSpPr txBox="1">
            <a:spLocks noChangeArrowheads="1"/>
          </p:cNvSpPr>
          <p:nvPr/>
        </p:nvSpPr>
        <p:spPr bwMode="auto">
          <a:xfrm>
            <a:off x="8077200" y="4479904"/>
            <a:ext cx="76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3367"/>
                </a:solidFill>
                <a:latin typeface="+mn-lt"/>
              </a:rPr>
              <a:t>P=N:</a:t>
            </a:r>
          </a:p>
          <a:p>
            <a:r>
              <a:rPr lang="en-US" sz="1800" b="1" dirty="0">
                <a:solidFill>
                  <a:srgbClr val="003367"/>
                </a:solidFill>
                <a:latin typeface="+mn-lt"/>
              </a:rPr>
              <a:t>low</a:t>
            </a:r>
            <a:endParaRPr lang="en-US" sz="2000" b="1" dirty="0">
              <a:solidFill>
                <a:srgbClr val="003367"/>
              </a:solidFill>
              <a:latin typeface="+mn-lt"/>
            </a:endParaRPr>
          </a:p>
        </p:txBody>
      </p:sp>
      <p:sp>
        <p:nvSpPr>
          <p:cNvPr id="45" name="Text Box 27"/>
          <p:cNvSpPr txBox="1">
            <a:spLocks noChangeArrowheads="1"/>
          </p:cNvSpPr>
          <p:nvPr/>
        </p:nvSpPr>
        <p:spPr bwMode="auto">
          <a:xfrm>
            <a:off x="457200" y="5105400"/>
            <a:ext cx="46529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3367"/>
                </a:solidFill>
                <a:latin typeface="+mn-lt"/>
              </a:rPr>
              <a:t>CPUs have an instruction to find the highest (or lowest) bit set in a word: find-first-set (</a:t>
            </a:r>
            <a:r>
              <a:rPr lang="en-US" sz="1800" b="1" dirty="0">
                <a:solidFill>
                  <a:srgbClr val="003367"/>
                </a:solidFill>
                <a:latin typeface="+mn-lt"/>
              </a:rPr>
              <a:t>ffs</a:t>
            </a:r>
            <a:r>
              <a:rPr lang="en-US" sz="1800" dirty="0">
                <a:solidFill>
                  <a:srgbClr val="003367"/>
                </a:solidFill>
                <a:latin typeface="+mn-lt"/>
              </a:rPr>
              <a:t>), count-leading-zero (</a:t>
            </a:r>
            <a:r>
              <a:rPr lang="en-US" sz="1800" b="1" dirty="0" err="1">
                <a:solidFill>
                  <a:srgbClr val="003367"/>
                </a:solidFill>
                <a:latin typeface="+mn-lt"/>
              </a:rPr>
              <a:t>clz</a:t>
            </a:r>
            <a:r>
              <a:rPr lang="en-US" sz="1800" dirty="0">
                <a:solidFill>
                  <a:srgbClr val="003367"/>
                </a:solidFill>
                <a:latin typeface="+mn-lt"/>
              </a:rPr>
              <a:t>).  Gives index of highest-priority non-empty queue.</a:t>
            </a:r>
            <a:endParaRPr lang="en-US" sz="2000" dirty="0">
              <a:solidFill>
                <a:srgbClr val="003367"/>
              </a:solidFill>
              <a:latin typeface="+mn-lt"/>
            </a:endParaRPr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747D17C6-B165-F94D-B1AD-F40FAC7F1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504" y="4552890"/>
            <a:ext cx="616226" cy="513522"/>
          </a:xfrm>
          <a:prstGeom prst="rect">
            <a:avLst/>
          </a:prstGeom>
          <a:solidFill>
            <a:schemeClr val="tx2"/>
          </a:solidFill>
          <a:ln w="12700">
            <a:solidFill>
              <a:srgbClr val="00008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47" name="Text Box 7">
            <a:extLst>
              <a:ext uri="{FF2B5EF4-FFF2-40B4-BE49-F238E27FC236}">
                <a16:creationId xmlns:a16="http://schemas.microsoft.com/office/drawing/2014/main" id="{C5219B78-9577-C540-8B74-A98C1F061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425" y="4557336"/>
            <a:ext cx="6354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endParaRPr lang="en-US" sz="1400" dirty="0">
              <a:solidFill>
                <a:srgbClr val="00336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106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Mixed workload</a:t>
            </a:r>
          </a:p>
        </p:txBody>
      </p:sp>
      <p:pic>
        <p:nvPicPr>
          <p:cNvPr id="4" name="Content Placeholder 3" descr="mixture.pdf"/>
          <p:cNvPicPr>
            <a:picLocks noGrp="1" noChangeAspect="1"/>
          </p:cNvPicPr>
          <p:nvPr>
            <p:ph idx="1"/>
          </p:nvPr>
        </p:nvPicPr>
        <p:blipFill>
          <a:blip r:embed="rId3"/>
          <a:srcRect l="-2726" r="-2726"/>
          <a:stretch>
            <a:fillRect/>
          </a:stretch>
        </p:blipFill>
        <p:spPr/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65E4F0-EC06-A646-B5B9-7982C1976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2490" y="6046027"/>
            <a:ext cx="540816" cy="7030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6D906B-DCA9-FC48-87AC-475DF194559E}"/>
              </a:ext>
            </a:extLst>
          </p:cNvPr>
          <p:cNvSpPr/>
          <p:nvPr/>
        </p:nvSpPr>
        <p:spPr>
          <a:xfrm>
            <a:off x="6579049" y="2564850"/>
            <a:ext cx="2412551" cy="1295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Can we do better?  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Getting that I/O started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sooner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 would help, at low cost for CPU-bound jobs.</a:t>
            </a:r>
            <a:endParaRPr kumimoji="0" lang="en-US" sz="3600" i="0" u="none" strike="noStrike" kern="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cxnSp>
        <p:nvCxnSpPr>
          <p:cNvPr id="7" name="Straight Connector 292">
            <a:extLst>
              <a:ext uri="{FF2B5EF4-FFF2-40B4-BE49-F238E27FC236}">
                <a16:creationId xmlns:a16="http://schemas.microsoft.com/office/drawing/2014/main" id="{F5C1BDAD-04BD-4948-83A8-7FB933AD5DA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259749" y="2832100"/>
            <a:ext cx="433151" cy="26126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186A871-0294-614F-8E33-14B4CB52CD49}"/>
              </a:ext>
            </a:extLst>
          </p:cNvPr>
          <p:cNvSpPr/>
          <p:nvPr/>
        </p:nvSpPr>
        <p:spPr>
          <a:xfrm>
            <a:off x="457200" y="5769659"/>
            <a:ext cx="7810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issue also applies to threads that interact with a user (UI threads).    Goal: improve responsiveness to user.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019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Challenge: CPU scheduling and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thread T does a lot of I/O.</a:t>
            </a:r>
          </a:p>
          <a:p>
            <a:r>
              <a:rPr lang="en-US" dirty="0"/>
              <a:t>Suppose T blocks while its I/O is in progress.</a:t>
            </a:r>
          </a:p>
          <a:p>
            <a:r>
              <a:rPr lang="en-US" dirty="0"/>
              <a:t>When each I/O completes, T gets back on the </a:t>
            </a:r>
            <a:r>
              <a:rPr lang="en-US" dirty="0" err="1"/>
              <a:t>readyQ</a:t>
            </a:r>
            <a:r>
              <a:rPr lang="en-US" dirty="0"/>
              <a:t>.</a:t>
            </a:r>
          </a:p>
          <a:p>
            <a:r>
              <a:rPr lang="en-US" dirty="0"/>
              <a:t>Where T waits for threads that use a lot of CPU time.</a:t>
            </a:r>
          </a:p>
          <a:p>
            <a:pPr lvl="1"/>
            <a:r>
              <a:rPr lang="en-US" dirty="0"/>
              <a:t>While the disk or other I/O device sits idle!</a:t>
            </a:r>
          </a:p>
          <a:p>
            <a:r>
              <a:rPr lang="en-US" dirty="0"/>
              <a:t>T needs “just a smidgen” on CPU to start its next I/O.</a:t>
            </a:r>
          </a:p>
          <a:p>
            <a:r>
              <a:rPr lang="en-US" dirty="0"/>
              <a:t>Maybe let T jump the queue, and get it started?  So that both the disk and CPU can work in parallel?</a:t>
            </a:r>
          </a:p>
          <a:p>
            <a:r>
              <a:rPr lang="en-US" dirty="0"/>
              <a:t>“Like SJF”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76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Two Schedules for CPU/Disk</a:t>
            </a:r>
          </a:p>
        </p:txBody>
      </p:sp>
      <p:grpSp>
        <p:nvGrpSpPr>
          <p:cNvPr id="32770" name="Group 3"/>
          <p:cNvGrpSpPr>
            <a:grpSpLocks/>
          </p:cNvGrpSpPr>
          <p:nvPr/>
        </p:nvGrpSpPr>
        <p:grpSpPr bwMode="auto">
          <a:xfrm>
            <a:off x="914400" y="4727575"/>
            <a:ext cx="4587875" cy="460375"/>
            <a:chOff x="907" y="2592"/>
            <a:chExt cx="2890" cy="290"/>
          </a:xfrm>
        </p:grpSpPr>
        <p:sp>
          <p:nvSpPr>
            <p:cNvPr id="32830" name="Rectangle 4"/>
            <p:cNvSpPr>
              <a:spLocks noChangeArrowheads="1"/>
            </p:cNvSpPr>
            <p:nvPr/>
          </p:nvSpPr>
          <p:spPr bwMode="auto">
            <a:xfrm>
              <a:off x="982" y="2784"/>
              <a:ext cx="562" cy="9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2831" name="Rectangle 5"/>
            <p:cNvSpPr>
              <a:spLocks noChangeArrowheads="1"/>
            </p:cNvSpPr>
            <p:nvPr/>
          </p:nvSpPr>
          <p:spPr bwMode="auto">
            <a:xfrm>
              <a:off x="982" y="2592"/>
              <a:ext cx="597" cy="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2832" name="Rectangle 6"/>
            <p:cNvSpPr>
              <a:spLocks noChangeArrowheads="1"/>
            </p:cNvSpPr>
            <p:nvPr/>
          </p:nvSpPr>
          <p:spPr bwMode="auto">
            <a:xfrm>
              <a:off x="912" y="2592"/>
              <a:ext cx="75" cy="9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2833" name="Rectangle 7"/>
            <p:cNvSpPr>
              <a:spLocks noChangeArrowheads="1"/>
            </p:cNvSpPr>
            <p:nvPr/>
          </p:nvSpPr>
          <p:spPr bwMode="auto">
            <a:xfrm>
              <a:off x="1649" y="2592"/>
              <a:ext cx="598" cy="98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2834" name="Rectangle 8"/>
            <p:cNvSpPr>
              <a:spLocks noChangeArrowheads="1"/>
            </p:cNvSpPr>
            <p:nvPr/>
          </p:nvSpPr>
          <p:spPr bwMode="auto">
            <a:xfrm>
              <a:off x="1579" y="2592"/>
              <a:ext cx="75" cy="9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2835" name="Rectangle 9"/>
            <p:cNvSpPr>
              <a:spLocks noChangeArrowheads="1"/>
            </p:cNvSpPr>
            <p:nvPr/>
          </p:nvSpPr>
          <p:spPr bwMode="auto">
            <a:xfrm>
              <a:off x="1649" y="2784"/>
              <a:ext cx="562" cy="9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2836" name="Rectangle 10"/>
            <p:cNvSpPr>
              <a:spLocks noChangeArrowheads="1"/>
            </p:cNvSpPr>
            <p:nvPr/>
          </p:nvSpPr>
          <p:spPr bwMode="auto">
            <a:xfrm>
              <a:off x="2247" y="2592"/>
              <a:ext cx="75" cy="9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2837" name="Rectangle 11"/>
            <p:cNvSpPr>
              <a:spLocks noChangeArrowheads="1"/>
            </p:cNvSpPr>
            <p:nvPr/>
          </p:nvSpPr>
          <p:spPr bwMode="auto">
            <a:xfrm>
              <a:off x="2317" y="2592"/>
              <a:ext cx="597" cy="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2838" name="Rectangle 12"/>
            <p:cNvSpPr>
              <a:spLocks noChangeArrowheads="1"/>
            </p:cNvSpPr>
            <p:nvPr/>
          </p:nvSpPr>
          <p:spPr bwMode="auto">
            <a:xfrm>
              <a:off x="2317" y="2784"/>
              <a:ext cx="562" cy="9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2839" name="Rectangle 13"/>
            <p:cNvSpPr>
              <a:spLocks noChangeArrowheads="1"/>
            </p:cNvSpPr>
            <p:nvPr/>
          </p:nvSpPr>
          <p:spPr bwMode="auto">
            <a:xfrm>
              <a:off x="3587" y="2592"/>
              <a:ext cx="210" cy="96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2840" name="Rectangle 14"/>
            <p:cNvSpPr>
              <a:spLocks noChangeArrowheads="1"/>
            </p:cNvSpPr>
            <p:nvPr/>
          </p:nvSpPr>
          <p:spPr bwMode="auto">
            <a:xfrm>
              <a:off x="2989" y="2592"/>
              <a:ext cx="598" cy="98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2841" name="Rectangle 15"/>
            <p:cNvSpPr>
              <a:spLocks noChangeArrowheads="1"/>
            </p:cNvSpPr>
            <p:nvPr/>
          </p:nvSpPr>
          <p:spPr bwMode="auto">
            <a:xfrm>
              <a:off x="2914" y="2592"/>
              <a:ext cx="75" cy="9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2842" name="Rectangle 16"/>
            <p:cNvSpPr>
              <a:spLocks noChangeArrowheads="1"/>
            </p:cNvSpPr>
            <p:nvPr/>
          </p:nvSpPr>
          <p:spPr bwMode="auto">
            <a:xfrm>
              <a:off x="2984" y="2784"/>
              <a:ext cx="562" cy="9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2843" name="Rectangle 17"/>
            <p:cNvSpPr>
              <a:spLocks noChangeArrowheads="1"/>
            </p:cNvSpPr>
            <p:nvPr/>
          </p:nvSpPr>
          <p:spPr bwMode="auto">
            <a:xfrm>
              <a:off x="907" y="2784"/>
              <a:ext cx="75" cy="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2844" name="Rectangle 18"/>
            <p:cNvSpPr>
              <a:spLocks noChangeArrowheads="1"/>
            </p:cNvSpPr>
            <p:nvPr/>
          </p:nvSpPr>
          <p:spPr bwMode="auto">
            <a:xfrm>
              <a:off x="1544" y="2784"/>
              <a:ext cx="105" cy="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2845" name="Rectangle 19"/>
            <p:cNvSpPr>
              <a:spLocks noChangeArrowheads="1"/>
            </p:cNvSpPr>
            <p:nvPr/>
          </p:nvSpPr>
          <p:spPr bwMode="auto">
            <a:xfrm>
              <a:off x="2211" y="2784"/>
              <a:ext cx="105" cy="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2846" name="Rectangle 20"/>
            <p:cNvSpPr>
              <a:spLocks noChangeArrowheads="1"/>
            </p:cNvSpPr>
            <p:nvPr/>
          </p:nvSpPr>
          <p:spPr bwMode="auto">
            <a:xfrm>
              <a:off x="2879" y="2782"/>
              <a:ext cx="105" cy="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2847" name="Rectangle 21"/>
            <p:cNvSpPr>
              <a:spLocks noChangeArrowheads="1"/>
            </p:cNvSpPr>
            <p:nvPr/>
          </p:nvSpPr>
          <p:spPr bwMode="auto">
            <a:xfrm>
              <a:off x="3546" y="2784"/>
              <a:ext cx="251" cy="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2771" name="Text Box 22"/>
          <p:cNvSpPr txBox="1">
            <a:spLocks noChangeArrowheads="1"/>
          </p:cNvSpPr>
          <p:nvPr/>
        </p:nvSpPr>
        <p:spPr bwMode="auto">
          <a:xfrm>
            <a:off x="1524000" y="5562600"/>
            <a:ext cx="30139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CPU busy 25/25: U = 100%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Disk busy 15/25: U = 60%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  <p:sp>
        <p:nvSpPr>
          <p:cNvPr id="32772" name="Rectangle 23"/>
          <p:cNvSpPr>
            <a:spLocks noChangeArrowheads="1"/>
          </p:cNvSpPr>
          <p:nvPr/>
        </p:nvSpPr>
        <p:spPr bwMode="auto">
          <a:xfrm>
            <a:off x="5957888" y="3041650"/>
            <a:ext cx="892175" cy="155575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773" name="Rectangle 24"/>
          <p:cNvSpPr>
            <a:spLocks noChangeArrowheads="1"/>
          </p:cNvSpPr>
          <p:nvPr/>
        </p:nvSpPr>
        <p:spPr bwMode="auto">
          <a:xfrm>
            <a:off x="914400" y="2736850"/>
            <a:ext cx="947738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774" name="Rectangle 25"/>
          <p:cNvSpPr>
            <a:spLocks noChangeArrowheads="1"/>
          </p:cNvSpPr>
          <p:nvPr/>
        </p:nvSpPr>
        <p:spPr bwMode="auto">
          <a:xfrm>
            <a:off x="1862138" y="2736850"/>
            <a:ext cx="949325" cy="15557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775" name="Rectangle 26"/>
          <p:cNvSpPr>
            <a:spLocks noChangeArrowheads="1"/>
          </p:cNvSpPr>
          <p:nvPr/>
        </p:nvSpPr>
        <p:spPr bwMode="auto">
          <a:xfrm>
            <a:off x="2811463" y="2736850"/>
            <a:ext cx="119062" cy="155575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776" name="Rectangle 27"/>
          <p:cNvSpPr>
            <a:spLocks noChangeArrowheads="1"/>
          </p:cNvSpPr>
          <p:nvPr/>
        </p:nvSpPr>
        <p:spPr bwMode="auto">
          <a:xfrm>
            <a:off x="2930525" y="3041650"/>
            <a:ext cx="892175" cy="155575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777" name="Rectangle 28"/>
          <p:cNvSpPr>
            <a:spLocks noChangeArrowheads="1"/>
          </p:cNvSpPr>
          <p:nvPr/>
        </p:nvSpPr>
        <p:spPr bwMode="auto">
          <a:xfrm>
            <a:off x="4946650" y="3041650"/>
            <a:ext cx="892175" cy="155575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778" name="Rectangle 29"/>
          <p:cNvSpPr>
            <a:spLocks noChangeArrowheads="1"/>
          </p:cNvSpPr>
          <p:nvPr/>
        </p:nvSpPr>
        <p:spPr bwMode="auto">
          <a:xfrm>
            <a:off x="2930525" y="2736850"/>
            <a:ext cx="947738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779" name="Rectangle 30"/>
          <p:cNvSpPr>
            <a:spLocks noChangeArrowheads="1"/>
          </p:cNvSpPr>
          <p:nvPr/>
        </p:nvSpPr>
        <p:spPr bwMode="auto">
          <a:xfrm>
            <a:off x="3878263" y="2736850"/>
            <a:ext cx="949325" cy="15557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780" name="Rectangle 31"/>
          <p:cNvSpPr>
            <a:spLocks noChangeArrowheads="1"/>
          </p:cNvSpPr>
          <p:nvPr/>
        </p:nvSpPr>
        <p:spPr bwMode="auto">
          <a:xfrm>
            <a:off x="4827588" y="2736850"/>
            <a:ext cx="119062" cy="155575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781" name="Rectangle 32"/>
          <p:cNvSpPr>
            <a:spLocks noChangeArrowheads="1"/>
          </p:cNvSpPr>
          <p:nvPr/>
        </p:nvSpPr>
        <p:spPr bwMode="auto">
          <a:xfrm>
            <a:off x="5838825" y="2733675"/>
            <a:ext cx="119063" cy="155575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782" name="Rectangle 33"/>
          <p:cNvSpPr>
            <a:spLocks noChangeArrowheads="1"/>
          </p:cNvSpPr>
          <p:nvPr/>
        </p:nvSpPr>
        <p:spPr bwMode="auto">
          <a:xfrm>
            <a:off x="6850063" y="2733675"/>
            <a:ext cx="119062" cy="155575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783" name="Rectangle 34"/>
          <p:cNvSpPr>
            <a:spLocks noChangeArrowheads="1"/>
          </p:cNvSpPr>
          <p:nvPr/>
        </p:nvSpPr>
        <p:spPr bwMode="auto">
          <a:xfrm>
            <a:off x="6969125" y="3038475"/>
            <a:ext cx="892175" cy="155575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784" name="Rectangle 35"/>
          <p:cNvSpPr>
            <a:spLocks noChangeArrowheads="1"/>
          </p:cNvSpPr>
          <p:nvPr/>
        </p:nvSpPr>
        <p:spPr bwMode="auto">
          <a:xfrm>
            <a:off x="3822700" y="3044825"/>
            <a:ext cx="112395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785" name="Rectangle 36"/>
          <p:cNvSpPr>
            <a:spLocks noChangeArrowheads="1"/>
          </p:cNvSpPr>
          <p:nvPr/>
        </p:nvSpPr>
        <p:spPr bwMode="auto">
          <a:xfrm>
            <a:off x="4946650" y="2733675"/>
            <a:ext cx="892175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786" name="Rectangle 37"/>
          <p:cNvSpPr>
            <a:spLocks noChangeArrowheads="1"/>
          </p:cNvSpPr>
          <p:nvPr/>
        </p:nvSpPr>
        <p:spPr bwMode="auto">
          <a:xfrm>
            <a:off x="5957888" y="2740025"/>
            <a:ext cx="892175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787" name="Rectangle 38"/>
          <p:cNvSpPr>
            <a:spLocks noChangeArrowheads="1"/>
          </p:cNvSpPr>
          <p:nvPr/>
        </p:nvSpPr>
        <p:spPr bwMode="auto">
          <a:xfrm>
            <a:off x="6969125" y="2733675"/>
            <a:ext cx="892175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788" name="Rectangle 39"/>
          <p:cNvSpPr>
            <a:spLocks noChangeArrowheads="1"/>
          </p:cNvSpPr>
          <p:nvPr/>
        </p:nvSpPr>
        <p:spPr bwMode="auto">
          <a:xfrm>
            <a:off x="5838825" y="3041650"/>
            <a:ext cx="119063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789" name="Rectangle 40"/>
          <p:cNvSpPr>
            <a:spLocks noChangeArrowheads="1"/>
          </p:cNvSpPr>
          <p:nvPr/>
        </p:nvSpPr>
        <p:spPr bwMode="auto">
          <a:xfrm>
            <a:off x="6850063" y="3035300"/>
            <a:ext cx="119062" cy="155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32790" name="Group 41"/>
          <p:cNvGrpSpPr>
            <a:grpSpLocks/>
          </p:cNvGrpSpPr>
          <p:nvPr/>
        </p:nvGrpSpPr>
        <p:grpSpPr bwMode="auto">
          <a:xfrm>
            <a:off x="7861300" y="2740025"/>
            <a:ext cx="131763" cy="457200"/>
            <a:chOff x="4861" y="1344"/>
            <a:chExt cx="210" cy="288"/>
          </a:xfrm>
        </p:grpSpPr>
        <p:sp>
          <p:nvSpPr>
            <p:cNvPr id="32828" name="Rectangle 42"/>
            <p:cNvSpPr>
              <a:spLocks noChangeArrowheads="1"/>
            </p:cNvSpPr>
            <p:nvPr/>
          </p:nvSpPr>
          <p:spPr bwMode="auto">
            <a:xfrm>
              <a:off x="4861" y="1344"/>
              <a:ext cx="210" cy="96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2829" name="Rectangle 43"/>
            <p:cNvSpPr>
              <a:spLocks noChangeArrowheads="1"/>
            </p:cNvSpPr>
            <p:nvPr/>
          </p:nvSpPr>
          <p:spPr bwMode="auto">
            <a:xfrm>
              <a:off x="4861" y="1536"/>
              <a:ext cx="210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2791" name="Rectangle 44"/>
          <p:cNvSpPr>
            <a:spLocks noChangeArrowheads="1"/>
          </p:cNvSpPr>
          <p:nvPr/>
        </p:nvSpPr>
        <p:spPr bwMode="auto">
          <a:xfrm>
            <a:off x="914400" y="3041650"/>
            <a:ext cx="2016125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792" name="Text Box 45"/>
          <p:cNvSpPr txBox="1">
            <a:spLocks noChangeArrowheads="1"/>
          </p:cNvSpPr>
          <p:nvPr/>
        </p:nvSpPr>
        <p:spPr bwMode="auto">
          <a:xfrm>
            <a:off x="914400" y="242887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32793" name="Text Box 46"/>
          <p:cNvSpPr txBox="1">
            <a:spLocks noChangeArrowheads="1"/>
          </p:cNvSpPr>
          <p:nvPr/>
        </p:nvSpPr>
        <p:spPr bwMode="auto">
          <a:xfrm>
            <a:off x="1862138" y="243522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32794" name="Text Box 47"/>
          <p:cNvSpPr txBox="1">
            <a:spLocks noChangeArrowheads="1"/>
          </p:cNvSpPr>
          <p:nvPr/>
        </p:nvSpPr>
        <p:spPr bwMode="auto">
          <a:xfrm>
            <a:off x="2732088" y="243205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32795" name="Text Box 48"/>
          <p:cNvSpPr txBox="1">
            <a:spLocks noChangeArrowheads="1"/>
          </p:cNvSpPr>
          <p:nvPr/>
        </p:nvSpPr>
        <p:spPr bwMode="auto">
          <a:xfrm>
            <a:off x="7764463" y="243522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rPr>
              <a:t>1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32796" name="Text Box 49"/>
          <p:cNvSpPr txBox="1">
            <a:spLocks noChangeArrowheads="1"/>
          </p:cNvSpPr>
          <p:nvPr/>
        </p:nvSpPr>
        <p:spPr bwMode="auto">
          <a:xfrm>
            <a:off x="3238500" y="319405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32797" name="Text Box 50"/>
          <p:cNvSpPr txBox="1">
            <a:spLocks noChangeArrowheads="1"/>
          </p:cNvSpPr>
          <p:nvPr/>
        </p:nvSpPr>
        <p:spPr bwMode="auto">
          <a:xfrm>
            <a:off x="1447800" y="3468469"/>
            <a:ext cx="28855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CPU busy 25/37: U = 67%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Disk busy 15/37: U = 40%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  <p:sp>
        <p:nvSpPr>
          <p:cNvPr id="32798" name="Text Box 51"/>
          <p:cNvSpPr txBox="1">
            <a:spLocks noChangeArrowheads="1"/>
          </p:cNvSpPr>
          <p:nvPr/>
        </p:nvSpPr>
        <p:spPr bwMode="auto">
          <a:xfrm>
            <a:off x="4887119" y="5337175"/>
            <a:ext cx="395866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33% improvement in utilization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37305A"/>
                </a:solidFill>
                <a:latin typeface="Arial"/>
                <a:cs typeface="+mn-cs"/>
              </a:rPr>
              <a:t>Keep all units busy doing useful work when possible—improves all metrics.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  <p:sp>
        <p:nvSpPr>
          <p:cNvPr id="32799" name="Text Box 52"/>
          <p:cNvSpPr txBox="1">
            <a:spLocks noChangeArrowheads="1"/>
          </p:cNvSpPr>
          <p:nvPr/>
        </p:nvSpPr>
        <p:spPr bwMode="auto">
          <a:xfrm>
            <a:off x="830263" y="1752600"/>
            <a:ext cx="3330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1. Naive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51222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Round Robin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651222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  <p:sp>
        <p:nvSpPr>
          <p:cNvPr id="32800" name="Text Box 53"/>
          <p:cNvSpPr txBox="1">
            <a:spLocks noChangeArrowheads="1"/>
          </p:cNvSpPr>
          <p:nvPr/>
        </p:nvSpPr>
        <p:spPr bwMode="auto">
          <a:xfrm>
            <a:off x="922338" y="4171890"/>
            <a:ext cx="54594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2. Add internal priority boost for I/O completion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  <p:grpSp>
        <p:nvGrpSpPr>
          <p:cNvPr id="32801" name="Group 54"/>
          <p:cNvGrpSpPr>
            <a:grpSpLocks/>
          </p:cNvGrpSpPr>
          <p:nvPr/>
        </p:nvGrpSpPr>
        <p:grpSpPr bwMode="auto">
          <a:xfrm>
            <a:off x="6954838" y="3697288"/>
            <a:ext cx="192087" cy="123825"/>
            <a:chOff x="3776" y="3429"/>
            <a:chExt cx="274" cy="109"/>
          </a:xfrm>
        </p:grpSpPr>
        <p:sp>
          <p:nvSpPr>
            <p:cNvPr id="32823" name="Rectangle 55"/>
            <p:cNvSpPr>
              <a:spLocks noChangeArrowheads="1"/>
            </p:cNvSpPr>
            <p:nvPr/>
          </p:nvSpPr>
          <p:spPr bwMode="auto">
            <a:xfrm>
              <a:off x="3894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2824" name="Rectangle 56"/>
            <p:cNvSpPr>
              <a:spLocks noChangeArrowheads="1"/>
            </p:cNvSpPr>
            <p:nvPr/>
          </p:nvSpPr>
          <p:spPr bwMode="auto">
            <a:xfrm>
              <a:off x="3946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2825" name="Rectangle 57"/>
            <p:cNvSpPr>
              <a:spLocks noChangeArrowheads="1"/>
            </p:cNvSpPr>
            <p:nvPr/>
          </p:nvSpPr>
          <p:spPr bwMode="auto">
            <a:xfrm>
              <a:off x="3998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2826" name="Line 58"/>
            <p:cNvSpPr>
              <a:spLocks noChangeShapeType="1"/>
            </p:cNvSpPr>
            <p:nvPr/>
          </p:nvSpPr>
          <p:spPr bwMode="auto">
            <a:xfrm>
              <a:off x="3776" y="3429"/>
              <a:ext cx="118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2827" name="Line 59"/>
            <p:cNvSpPr>
              <a:spLocks noChangeShapeType="1"/>
            </p:cNvSpPr>
            <p:nvPr/>
          </p:nvSpPr>
          <p:spPr bwMode="auto">
            <a:xfrm>
              <a:off x="3776" y="3538"/>
              <a:ext cx="118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2802" name="Line 60"/>
          <p:cNvSpPr>
            <a:spLocks noChangeShapeType="1"/>
          </p:cNvSpPr>
          <p:nvPr/>
        </p:nvSpPr>
        <p:spPr bwMode="auto">
          <a:xfrm>
            <a:off x="7146925" y="3757613"/>
            <a:ext cx="138113" cy="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803" name="Oval 61"/>
          <p:cNvSpPr>
            <a:spLocks noChangeArrowheads="1"/>
          </p:cNvSpPr>
          <p:nvPr/>
        </p:nvSpPr>
        <p:spPr bwMode="auto">
          <a:xfrm>
            <a:off x="7232650" y="3656013"/>
            <a:ext cx="203200" cy="204787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99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32804" name="Group 62"/>
          <p:cNvGrpSpPr>
            <a:grpSpLocks/>
          </p:cNvGrpSpPr>
          <p:nvPr/>
        </p:nvGrpSpPr>
        <p:grpSpPr bwMode="auto">
          <a:xfrm flipH="1">
            <a:off x="7521575" y="4241800"/>
            <a:ext cx="192088" cy="123825"/>
            <a:chOff x="3776" y="3429"/>
            <a:chExt cx="274" cy="109"/>
          </a:xfrm>
        </p:grpSpPr>
        <p:sp>
          <p:nvSpPr>
            <p:cNvPr id="32818" name="Rectangle 63"/>
            <p:cNvSpPr>
              <a:spLocks noChangeArrowheads="1"/>
            </p:cNvSpPr>
            <p:nvPr/>
          </p:nvSpPr>
          <p:spPr bwMode="auto">
            <a:xfrm>
              <a:off x="3894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2819" name="Rectangle 64"/>
            <p:cNvSpPr>
              <a:spLocks noChangeArrowheads="1"/>
            </p:cNvSpPr>
            <p:nvPr/>
          </p:nvSpPr>
          <p:spPr bwMode="auto">
            <a:xfrm>
              <a:off x="3946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2820" name="Rectangle 65"/>
            <p:cNvSpPr>
              <a:spLocks noChangeArrowheads="1"/>
            </p:cNvSpPr>
            <p:nvPr/>
          </p:nvSpPr>
          <p:spPr bwMode="auto">
            <a:xfrm>
              <a:off x="3998" y="3429"/>
              <a:ext cx="52" cy="10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2821" name="Line 66"/>
            <p:cNvSpPr>
              <a:spLocks noChangeShapeType="1"/>
            </p:cNvSpPr>
            <p:nvPr/>
          </p:nvSpPr>
          <p:spPr bwMode="auto">
            <a:xfrm>
              <a:off x="3776" y="3429"/>
              <a:ext cx="118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2822" name="Line 67"/>
            <p:cNvSpPr>
              <a:spLocks noChangeShapeType="1"/>
            </p:cNvSpPr>
            <p:nvPr/>
          </p:nvSpPr>
          <p:spPr bwMode="auto">
            <a:xfrm>
              <a:off x="3776" y="3538"/>
              <a:ext cx="118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2805" name="Line 68"/>
          <p:cNvSpPr>
            <a:spLocks noChangeShapeType="1"/>
          </p:cNvSpPr>
          <p:nvPr/>
        </p:nvSpPr>
        <p:spPr bwMode="auto">
          <a:xfrm flipH="1">
            <a:off x="7383463" y="4302125"/>
            <a:ext cx="138112" cy="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806" name="Oval 69"/>
          <p:cNvSpPr>
            <a:spLocks noChangeArrowheads="1"/>
          </p:cNvSpPr>
          <p:nvPr/>
        </p:nvSpPr>
        <p:spPr bwMode="auto">
          <a:xfrm flipH="1">
            <a:off x="7232650" y="4200525"/>
            <a:ext cx="203200" cy="204788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99"/>
            </a:solidFill>
            <a:round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cxnSp>
        <p:nvCxnSpPr>
          <p:cNvPr id="32807" name="AutoShape 70"/>
          <p:cNvCxnSpPr>
            <a:cxnSpLocks noChangeShapeType="1"/>
            <a:stCxn id="32803" idx="6"/>
          </p:cNvCxnSpPr>
          <p:nvPr/>
        </p:nvCxnSpPr>
        <p:spPr bwMode="auto">
          <a:xfrm>
            <a:off x="7435850" y="3759200"/>
            <a:ext cx="415925" cy="2079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808" name="AutoShape 71"/>
          <p:cNvCxnSpPr>
            <a:cxnSpLocks noChangeShapeType="1"/>
          </p:cNvCxnSpPr>
          <p:nvPr/>
        </p:nvCxnSpPr>
        <p:spPr bwMode="auto">
          <a:xfrm rot="10800000" flipV="1">
            <a:off x="7631113" y="4117975"/>
            <a:ext cx="219075" cy="184150"/>
          </a:xfrm>
          <a:prstGeom prst="bentConnector3">
            <a:avLst>
              <a:gd name="adj1" fmla="val -2176"/>
            </a:avLst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809" name="AutoShape 72"/>
          <p:cNvCxnSpPr>
            <a:cxnSpLocks noChangeShapeType="1"/>
            <a:stCxn id="32806" idx="6"/>
          </p:cNvCxnSpPr>
          <p:nvPr/>
        </p:nvCxnSpPr>
        <p:spPr bwMode="auto">
          <a:xfrm rot="10800000">
            <a:off x="6775450" y="4106863"/>
            <a:ext cx="457200" cy="19526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810" name="AutoShape 73"/>
          <p:cNvCxnSpPr>
            <a:cxnSpLocks noChangeShapeType="1"/>
            <a:endCxn id="32823" idx="1"/>
          </p:cNvCxnSpPr>
          <p:nvPr/>
        </p:nvCxnSpPr>
        <p:spPr bwMode="auto">
          <a:xfrm rot="-5400000">
            <a:off x="6803231" y="3731419"/>
            <a:ext cx="206375" cy="2619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811" name="Rectangle 74"/>
          <p:cNvSpPr>
            <a:spLocks noChangeArrowheads="1"/>
          </p:cNvSpPr>
          <p:nvPr/>
        </p:nvSpPr>
        <p:spPr bwMode="auto">
          <a:xfrm>
            <a:off x="6621463" y="3965575"/>
            <a:ext cx="279400" cy="152400"/>
          </a:xfrm>
          <a:prstGeom prst="rect">
            <a:avLst/>
          </a:prstGeom>
          <a:solidFill>
            <a:srgbClr val="FFFFFF"/>
          </a:solidFill>
          <a:ln w="12700">
            <a:solidFill>
              <a:srgbClr val="993366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812" name="Rectangle 75"/>
          <p:cNvSpPr>
            <a:spLocks noChangeArrowheads="1"/>
          </p:cNvSpPr>
          <p:nvPr/>
        </p:nvSpPr>
        <p:spPr bwMode="auto">
          <a:xfrm>
            <a:off x="7713663" y="3965575"/>
            <a:ext cx="279400" cy="152400"/>
          </a:xfrm>
          <a:prstGeom prst="rect">
            <a:avLst/>
          </a:prstGeom>
          <a:solidFill>
            <a:srgbClr val="FFFFFF"/>
          </a:solidFill>
          <a:ln w="12700">
            <a:solidFill>
              <a:srgbClr val="993366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813" name="Oval 76"/>
          <p:cNvSpPr>
            <a:spLocks noChangeArrowheads="1"/>
          </p:cNvSpPr>
          <p:nvPr/>
        </p:nvSpPr>
        <p:spPr bwMode="auto">
          <a:xfrm>
            <a:off x="4843463" y="1778000"/>
            <a:ext cx="341312" cy="34131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814" name="Oval 77"/>
          <p:cNvSpPr>
            <a:spLocks noChangeArrowheads="1"/>
          </p:cNvSpPr>
          <p:nvPr/>
        </p:nvSpPr>
        <p:spPr bwMode="auto">
          <a:xfrm>
            <a:off x="5456238" y="1778000"/>
            <a:ext cx="341312" cy="341313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2815" name="Oval 78"/>
          <p:cNvSpPr>
            <a:spLocks noChangeArrowheads="1"/>
          </p:cNvSpPr>
          <p:nvPr/>
        </p:nvSpPr>
        <p:spPr bwMode="auto">
          <a:xfrm>
            <a:off x="6070600" y="1778000"/>
            <a:ext cx="341313" cy="341313"/>
          </a:xfrm>
          <a:prstGeom prst="ellipse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cxnSp>
        <p:nvCxnSpPr>
          <p:cNvPr id="32816" name="AutoShape 79"/>
          <p:cNvCxnSpPr>
            <a:cxnSpLocks noChangeShapeType="1"/>
            <a:stCxn id="32813" idx="6"/>
            <a:endCxn id="32814" idx="2"/>
          </p:cNvCxnSpPr>
          <p:nvPr/>
        </p:nvCxnSpPr>
        <p:spPr bwMode="auto">
          <a:xfrm>
            <a:off x="5184775" y="1949450"/>
            <a:ext cx="271463" cy="0"/>
          </a:xfrm>
          <a:prstGeom prst="straightConnector1">
            <a:avLst/>
          </a:prstGeom>
          <a:noFill/>
          <a:ln w="12700">
            <a:solidFill>
              <a:srgbClr val="33339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817" name="AutoShape 80"/>
          <p:cNvCxnSpPr>
            <a:cxnSpLocks noChangeShapeType="1"/>
          </p:cNvCxnSpPr>
          <p:nvPr/>
        </p:nvCxnSpPr>
        <p:spPr bwMode="auto">
          <a:xfrm>
            <a:off x="5797550" y="1949450"/>
            <a:ext cx="271463" cy="0"/>
          </a:xfrm>
          <a:prstGeom prst="straightConnector1">
            <a:avLst/>
          </a:prstGeom>
          <a:noFill/>
          <a:ln w="12700">
            <a:solidFill>
              <a:srgbClr val="33339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4223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utoShape 8"/>
          <p:cNvSpPr>
            <a:spLocks noChangeArrowheads="1"/>
          </p:cNvSpPr>
          <p:nvPr/>
        </p:nvSpPr>
        <p:spPr bwMode="auto">
          <a:xfrm>
            <a:off x="1419225" y="3498850"/>
            <a:ext cx="4876801" cy="2743199"/>
          </a:xfrm>
          <a:prstGeom prst="flowChartProcess">
            <a:avLst/>
          </a:prstGeom>
          <a:solidFill>
            <a:srgbClr val="99CC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CPU scheduling: the role of policy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84E3D4-8456-8549-A1B1-23C10A7C5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6425" cy="1271946"/>
          </a:xfrm>
        </p:spPr>
        <p:txBody>
          <a:bodyPr/>
          <a:lstStyle/>
          <a:p>
            <a:pPr defTabSz="914400" eaLnBrk="1" hangingPunct="1"/>
            <a:r>
              <a:rPr lang="en-US" sz="2000" dirty="0">
                <a:solidFill>
                  <a:srgbClr val="000000"/>
                </a:solidFill>
                <a:cs typeface="Arial" charset="0"/>
              </a:rPr>
              <a:t>Thread in </a:t>
            </a: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ready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 state may </a:t>
            </a: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dispatch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 “at any time”.</a:t>
            </a:r>
          </a:p>
          <a:p>
            <a:pPr defTabSz="914400" eaLnBrk="1" hangingPunct="1"/>
            <a:r>
              <a:rPr lang="en-US" sz="2000" dirty="0">
                <a:solidFill>
                  <a:srgbClr val="000000"/>
                </a:solidFill>
                <a:cs typeface="Arial" charset="0"/>
              </a:rPr>
              <a:t>Thread in </a:t>
            </a: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running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 state may </a:t>
            </a: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preempt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 “at any time”.</a:t>
            </a:r>
          </a:p>
          <a:p>
            <a:pPr defTabSz="914400" eaLnBrk="1" hangingPunct="1"/>
            <a:r>
              <a:rPr lang="en-US" sz="2000" dirty="0">
                <a:solidFill>
                  <a:srgbClr val="000000"/>
                </a:solidFill>
                <a:cs typeface="Arial" charset="0"/>
              </a:rPr>
              <a:t>CPU scheduling </a:t>
            </a: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policy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 governs these transitions.</a:t>
            </a:r>
          </a:p>
          <a:p>
            <a:pPr marL="0" indent="0" defTabSz="914400" eaLnBrk="1" hangingPunct="1">
              <a:buNone/>
            </a:pP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" name="Oval 3"/>
          <p:cNvSpPr>
            <a:spLocks noChangeArrowheads="1"/>
          </p:cNvSpPr>
          <p:nvPr/>
        </p:nvSpPr>
        <p:spPr bwMode="auto">
          <a:xfrm>
            <a:off x="3300413" y="3033713"/>
            <a:ext cx="1066800" cy="1066800"/>
          </a:xfrm>
          <a:prstGeom prst="ellipse">
            <a:avLst/>
          </a:prstGeom>
          <a:solidFill>
            <a:srgbClr val="618FFD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ysClr val="windowText" lastClr="000000"/>
                </a:solidFill>
                <a:ea typeface="Arial" charset="0"/>
              </a:rPr>
              <a:t>running</a:t>
            </a:r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5053013" y="5060950"/>
            <a:ext cx="1066800" cy="1066800"/>
          </a:xfrm>
          <a:prstGeom prst="ellipse">
            <a:avLst/>
          </a:prstGeom>
          <a:solidFill>
            <a:srgbClr val="618FFD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ysClr val="windowText" lastClr="000000"/>
                </a:solidFill>
                <a:ea typeface="Arial" charset="0"/>
              </a:rPr>
              <a:t>ready</a:t>
            </a:r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1547813" y="5060950"/>
            <a:ext cx="1066800" cy="1066800"/>
          </a:xfrm>
          <a:prstGeom prst="ellipse">
            <a:avLst/>
          </a:prstGeom>
          <a:solidFill>
            <a:srgbClr val="618FFD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>
                <a:solidFill>
                  <a:sysClr val="windowText" lastClr="000000"/>
                </a:solidFill>
                <a:ea typeface="Arial" charset="0"/>
              </a:rPr>
              <a:t>blocked</a:t>
            </a:r>
          </a:p>
        </p:txBody>
      </p:sp>
      <p:cxnSp>
        <p:nvCxnSpPr>
          <p:cNvPr id="29701" name="AutoShape 6"/>
          <p:cNvCxnSpPr>
            <a:cxnSpLocks noChangeShapeType="1"/>
          </p:cNvCxnSpPr>
          <p:nvPr/>
        </p:nvCxnSpPr>
        <p:spPr bwMode="auto">
          <a:xfrm flipH="1">
            <a:off x="2403475" y="3903663"/>
            <a:ext cx="996950" cy="127158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02" name="AutoShape 7"/>
          <p:cNvCxnSpPr>
            <a:cxnSpLocks noChangeShapeType="1"/>
            <a:stCxn id="17" idx="6"/>
            <a:endCxn id="16" idx="2"/>
          </p:cNvCxnSpPr>
          <p:nvPr/>
        </p:nvCxnSpPr>
        <p:spPr bwMode="auto">
          <a:xfrm>
            <a:off x="2614613" y="5594350"/>
            <a:ext cx="24384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AutoShape 11"/>
          <p:cNvCxnSpPr>
            <a:cxnSpLocks noChangeShapeType="1"/>
            <a:stCxn id="15" idx="6"/>
            <a:endCxn id="16" idx="0"/>
          </p:cNvCxnSpPr>
          <p:nvPr/>
        </p:nvCxnSpPr>
        <p:spPr bwMode="auto">
          <a:xfrm>
            <a:off x="4367213" y="3567113"/>
            <a:ext cx="1219200" cy="1493837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5326063" y="3711575"/>
            <a:ext cx="1841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i="1" kern="0">
              <a:solidFill>
                <a:sysClr val="windowText" lastClr="000000"/>
              </a:solidFill>
              <a:ea typeface="Arial" charset="0"/>
            </a:endParaRPr>
          </a:p>
        </p:txBody>
      </p:sp>
      <p:cxnSp>
        <p:nvCxnSpPr>
          <p:cNvPr id="29705" name="AutoShape 13"/>
          <p:cNvCxnSpPr>
            <a:cxnSpLocks noChangeShapeType="1"/>
            <a:stCxn id="16" idx="1"/>
            <a:endCxn id="15" idx="5"/>
          </p:cNvCxnSpPr>
          <p:nvPr/>
        </p:nvCxnSpPr>
        <p:spPr bwMode="auto">
          <a:xfrm flipH="1" flipV="1">
            <a:off x="4211638" y="3944938"/>
            <a:ext cx="996950" cy="127158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08" name="Rectangle 58"/>
          <p:cNvSpPr>
            <a:spLocks noChangeArrowheads="1"/>
          </p:cNvSpPr>
          <p:nvPr/>
        </p:nvSpPr>
        <p:spPr bwMode="auto">
          <a:xfrm>
            <a:off x="2416175" y="4307165"/>
            <a:ext cx="1136650" cy="369332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/>
            <a:r>
              <a:rPr lang="en-US" sz="2000" b="1" dirty="0">
                <a:solidFill>
                  <a:srgbClr val="000000"/>
                </a:solidFill>
              </a:rPr>
              <a:t>sleep</a:t>
            </a:r>
            <a:endParaRPr lang="en-US" sz="1800" b="1" dirty="0">
              <a:solidFill>
                <a:srgbClr val="000000"/>
              </a:solidFill>
            </a:endParaRPr>
          </a:p>
        </p:txBody>
      </p:sp>
      <p:grpSp>
        <p:nvGrpSpPr>
          <p:cNvPr id="29709" name="Group 56"/>
          <p:cNvGrpSpPr>
            <a:grpSpLocks/>
          </p:cNvGrpSpPr>
          <p:nvPr/>
        </p:nvGrpSpPr>
        <p:grpSpPr bwMode="auto">
          <a:xfrm>
            <a:off x="990600" y="5937250"/>
            <a:ext cx="809625" cy="692150"/>
            <a:chOff x="7696200" y="2812458"/>
            <a:chExt cx="808973" cy="692742"/>
          </a:xfrm>
        </p:grpSpPr>
        <p:sp>
          <p:nvSpPr>
            <p:cNvPr id="29718" name="Octagon 57"/>
            <p:cNvSpPr>
              <a:spLocks noChangeArrowheads="1"/>
            </p:cNvSpPr>
            <p:nvPr/>
          </p:nvSpPr>
          <p:spPr bwMode="auto">
            <a:xfrm>
              <a:off x="7754315" y="2812458"/>
              <a:ext cx="692742" cy="692742"/>
            </a:xfrm>
            <a:prstGeom prst="octagon">
              <a:avLst>
                <a:gd name="adj" fmla="val 29287"/>
              </a:avLst>
            </a:prstGeom>
            <a:solidFill>
              <a:srgbClr val="E816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37305A"/>
                </a:solidFill>
                <a:cs typeface="Arial" charset="0"/>
              </a:endParaRPr>
            </a:p>
          </p:txBody>
        </p:sp>
        <p:sp>
          <p:nvSpPr>
            <p:cNvPr id="29719" name="Text Box 23"/>
            <p:cNvSpPr txBox="1">
              <a:spLocks noChangeArrowheads="1"/>
            </p:cNvSpPr>
            <p:nvPr/>
          </p:nvSpPr>
          <p:spPr bwMode="auto">
            <a:xfrm>
              <a:off x="7696200" y="2974163"/>
              <a:ext cx="8089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914400" eaLnBrk="1" hangingPunct="1"/>
              <a:r>
                <a:rPr lang="en-US" sz="1800" b="1" dirty="0">
                  <a:solidFill>
                    <a:srgbClr val="37305A"/>
                  </a:solidFill>
                  <a:cs typeface="Arial" charset="0"/>
                </a:rPr>
                <a:t>STOP</a:t>
              </a:r>
              <a:endParaRPr lang="en-US" sz="1400" dirty="0">
                <a:solidFill>
                  <a:srgbClr val="37305A"/>
                </a:solidFill>
                <a:cs typeface="Arial" charset="0"/>
              </a:endParaRPr>
            </a:p>
          </p:txBody>
        </p:sp>
      </p:grpSp>
      <p:grpSp>
        <p:nvGrpSpPr>
          <p:cNvPr id="29710" name="Group 113"/>
          <p:cNvGrpSpPr>
            <a:grpSpLocks/>
          </p:cNvGrpSpPr>
          <p:nvPr/>
        </p:nvGrpSpPr>
        <p:grpSpPr bwMode="auto">
          <a:xfrm>
            <a:off x="2303463" y="5937250"/>
            <a:ext cx="792162" cy="639762"/>
            <a:chOff x="1905000" y="2895599"/>
            <a:chExt cx="792162" cy="639765"/>
          </a:xfrm>
        </p:grpSpPr>
        <p:sp>
          <p:nvSpPr>
            <p:cNvPr id="29716" name="Merge 60"/>
            <p:cNvSpPr>
              <a:spLocks noChangeArrowheads="1"/>
            </p:cNvSpPr>
            <p:nvPr/>
          </p:nvSpPr>
          <p:spPr bwMode="auto">
            <a:xfrm flipV="1">
              <a:off x="1905000" y="2895599"/>
              <a:ext cx="792162" cy="639765"/>
            </a:xfrm>
            <a:prstGeom prst="flowChartMerg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37305A"/>
                </a:solidFill>
                <a:cs typeface="Arial" charset="0"/>
              </a:endParaRPr>
            </a:p>
          </p:txBody>
        </p:sp>
        <p:sp>
          <p:nvSpPr>
            <p:cNvPr id="29717" name="Text Box 23"/>
            <p:cNvSpPr txBox="1">
              <a:spLocks noChangeArrowheads="1"/>
            </p:cNvSpPr>
            <p:nvPr/>
          </p:nvSpPr>
          <p:spPr bwMode="auto">
            <a:xfrm>
              <a:off x="1984284" y="3135868"/>
              <a:ext cx="6335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914400" eaLnBrk="1" hangingPunct="1"/>
              <a:r>
                <a:rPr lang="en-US" sz="1800" b="1">
                  <a:solidFill>
                    <a:srgbClr val="000000"/>
                  </a:solidFill>
                  <a:cs typeface="Arial" charset="0"/>
                </a:rPr>
                <a:t>wait</a:t>
              </a:r>
              <a:endParaRPr lang="en-US" sz="140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29711" name="Oval 67"/>
          <p:cNvSpPr>
            <a:spLocks noChangeArrowheads="1"/>
          </p:cNvSpPr>
          <p:nvPr/>
        </p:nvSpPr>
        <p:spPr bwMode="auto">
          <a:xfrm>
            <a:off x="3019425" y="4184650"/>
            <a:ext cx="152400" cy="152400"/>
          </a:xfrm>
          <a:prstGeom prst="ellipse">
            <a:avLst/>
          </a:prstGeom>
          <a:solidFill>
            <a:srgbClr val="E8161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29712" name="Oval 54"/>
          <p:cNvSpPr>
            <a:spLocks noChangeArrowheads="1"/>
          </p:cNvSpPr>
          <p:nvPr/>
        </p:nvSpPr>
        <p:spPr bwMode="auto">
          <a:xfrm>
            <a:off x="4086225" y="5403850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29713" name="Rectangle 58"/>
          <p:cNvSpPr>
            <a:spLocks noChangeArrowheads="1"/>
          </p:cNvSpPr>
          <p:nvPr/>
        </p:nvSpPr>
        <p:spPr bwMode="auto">
          <a:xfrm>
            <a:off x="2714625" y="5201414"/>
            <a:ext cx="1676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wakeup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" name="Rectangle 58"/>
          <p:cNvSpPr>
            <a:spLocks noChangeArrowheads="1"/>
          </p:cNvSpPr>
          <p:nvPr/>
        </p:nvSpPr>
        <p:spPr bwMode="auto">
          <a:xfrm>
            <a:off x="4010025" y="4470340"/>
            <a:ext cx="1295400" cy="400110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/>
            <a:r>
              <a:rPr lang="en-US" sz="2000" b="1" dirty="0">
                <a:solidFill>
                  <a:srgbClr val="000000"/>
                </a:solidFill>
              </a:rPr>
              <a:t>dispatch</a:t>
            </a:r>
          </a:p>
        </p:txBody>
      </p:sp>
      <p:sp>
        <p:nvSpPr>
          <p:cNvPr id="39" name="Rectangle 58"/>
          <p:cNvSpPr>
            <a:spLocks noChangeArrowheads="1"/>
          </p:cNvSpPr>
          <p:nvPr/>
        </p:nvSpPr>
        <p:spPr bwMode="auto">
          <a:xfrm>
            <a:off x="4625975" y="3884972"/>
            <a:ext cx="1136650" cy="280569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/>
            <a:r>
              <a:rPr lang="en-US" sz="2000" b="1" dirty="0">
                <a:solidFill>
                  <a:srgbClr val="000000"/>
                </a:solidFill>
              </a:rPr>
              <a:t>preempt</a:t>
            </a:r>
            <a:endParaRPr lang="en-US" sz="1800" b="1" dirty="0">
              <a:solidFill>
                <a:srgbClr val="000000"/>
              </a:solidFill>
            </a:endParaRPr>
          </a:p>
        </p:txBody>
      </p:sp>
      <p:pic>
        <p:nvPicPr>
          <p:cNvPr id="271362" name="Picture 2" descr="Red and yellow dice icon icon cartoon Royalty Free Vector">
            <a:extLst>
              <a:ext uri="{FF2B5EF4-FFF2-40B4-BE49-F238E27FC236}">
                <a16:creationId xmlns:a16="http://schemas.microsoft.com/office/drawing/2014/main" id="{5A48FCE5-3348-0C40-839F-DF29441A8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16"/>
          <a:stretch/>
        </p:blipFill>
        <p:spPr bwMode="auto">
          <a:xfrm>
            <a:off x="6562671" y="4258779"/>
            <a:ext cx="1995542" cy="132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8EDA437E-3247-E74D-AC82-93CDD8181C21}"/>
              </a:ext>
            </a:extLst>
          </p:cNvPr>
          <p:cNvSpPr/>
          <p:nvPr/>
        </p:nvSpPr>
        <p:spPr bwMode="auto">
          <a:xfrm rot="19759118">
            <a:off x="3966208" y="3770553"/>
            <a:ext cx="1963738" cy="1189573"/>
          </a:xfrm>
          <a:custGeom>
            <a:avLst/>
            <a:gdLst>
              <a:gd name="connsiteX0" fmla="*/ 1177158 w 1534510"/>
              <a:gd name="connsiteY0" fmla="*/ 84083 h 1177159"/>
              <a:gd name="connsiteX1" fmla="*/ 1051034 w 1534510"/>
              <a:gd name="connsiteY1" fmla="*/ 63062 h 1177159"/>
              <a:gd name="connsiteX2" fmla="*/ 924910 w 1534510"/>
              <a:gd name="connsiteY2" fmla="*/ 31531 h 1177159"/>
              <a:gd name="connsiteX3" fmla="*/ 882869 w 1534510"/>
              <a:gd name="connsiteY3" fmla="*/ 21021 h 1177159"/>
              <a:gd name="connsiteX4" fmla="*/ 777765 w 1534510"/>
              <a:gd name="connsiteY4" fmla="*/ 0 h 1177159"/>
              <a:gd name="connsiteX5" fmla="*/ 620110 w 1534510"/>
              <a:gd name="connsiteY5" fmla="*/ 10511 h 1177159"/>
              <a:gd name="connsiteX6" fmla="*/ 557048 w 1534510"/>
              <a:gd name="connsiteY6" fmla="*/ 31531 h 1177159"/>
              <a:gd name="connsiteX7" fmla="*/ 472965 w 1534510"/>
              <a:gd name="connsiteY7" fmla="*/ 63062 h 1177159"/>
              <a:gd name="connsiteX8" fmla="*/ 430924 w 1534510"/>
              <a:gd name="connsiteY8" fmla="*/ 84083 h 1177159"/>
              <a:gd name="connsiteX9" fmla="*/ 388882 w 1534510"/>
              <a:gd name="connsiteY9" fmla="*/ 94593 h 1177159"/>
              <a:gd name="connsiteX10" fmla="*/ 304800 w 1534510"/>
              <a:gd name="connsiteY10" fmla="*/ 157655 h 1177159"/>
              <a:gd name="connsiteX11" fmla="*/ 210206 w 1534510"/>
              <a:gd name="connsiteY11" fmla="*/ 220717 h 1177159"/>
              <a:gd name="connsiteX12" fmla="*/ 136634 w 1534510"/>
              <a:gd name="connsiteY12" fmla="*/ 283779 h 1177159"/>
              <a:gd name="connsiteX13" fmla="*/ 84082 w 1534510"/>
              <a:gd name="connsiteY13" fmla="*/ 357352 h 1177159"/>
              <a:gd name="connsiteX14" fmla="*/ 63062 w 1534510"/>
              <a:gd name="connsiteY14" fmla="*/ 388883 h 1177159"/>
              <a:gd name="connsiteX15" fmla="*/ 52551 w 1534510"/>
              <a:gd name="connsiteY15" fmla="*/ 430924 h 1177159"/>
              <a:gd name="connsiteX16" fmla="*/ 31531 w 1534510"/>
              <a:gd name="connsiteY16" fmla="*/ 462455 h 1177159"/>
              <a:gd name="connsiteX17" fmla="*/ 21020 w 1534510"/>
              <a:gd name="connsiteY17" fmla="*/ 515007 h 1177159"/>
              <a:gd name="connsiteX18" fmla="*/ 10510 w 1534510"/>
              <a:gd name="connsiteY18" fmla="*/ 546538 h 1177159"/>
              <a:gd name="connsiteX19" fmla="*/ 0 w 1534510"/>
              <a:gd name="connsiteY19" fmla="*/ 588579 h 1177159"/>
              <a:gd name="connsiteX20" fmla="*/ 10510 w 1534510"/>
              <a:gd name="connsiteY20" fmla="*/ 767255 h 1177159"/>
              <a:gd name="connsiteX21" fmla="*/ 31531 w 1534510"/>
              <a:gd name="connsiteY21" fmla="*/ 851338 h 1177159"/>
              <a:gd name="connsiteX22" fmla="*/ 42041 w 1534510"/>
              <a:gd name="connsiteY22" fmla="*/ 893379 h 1177159"/>
              <a:gd name="connsiteX23" fmla="*/ 63062 w 1534510"/>
              <a:gd name="connsiteY23" fmla="*/ 924911 h 1177159"/>
              <a:gd name="connsiteX24" fmla="*/ 73572 w 1534510"/>
              <a:gd name="connsiteY24" fmla="*/ 956442 h 1177159"/>
              <a:gd name="connsiteX25" fmla="*/ 105103 w 1534510"/>
              <a:gd name="connsiteY25" fmla="*/ 977462 h 1177159"/>
              <a:gd name="connsiteX26" fmla="*/ 136634 w 1534510"/>
              <a:gd name="connsiteY26" fmla="*/ 1008993 h 1177159"/>
              <a:gd name="connsiteX27" fmla="*/ 178675 w 1534510"/>
              <a:gd name="connsiteY27" fmla="*/ 1040524 h 1177159"/>
              <a:gd name="connsiteX28" fmla="*/ 273269 w 1534510"/>
              <a:gd name="connsiteY28" fmla="*/ 1114097 h 1177159"/>
              <a:gd name="connsiteX29" fmla="*/ 367862 w 1534510"/>
              <a:gd name="connsiteY29" fmla="*/ 1145628 h 1177159"/>
              <a:gd name="connsiteX30" fmla="*/ 441434 w 1534510"/>
              <a:gd name="connsiteY30" fmla="*/ 1166648 h 1177159"/>
              <a:gd name="connsiteX31" fmla="*/ 515006 w 1534510"/>
              <a:gd name="connsiteY31" fmla="*/ 1177159 h 1177159"/>
              <a:gd name="connsiteX32" fmla="*/ 1040524 w 1534510"/>
              <a:gd name="connsiteY32" fmla="*/ 1166648 h 1177159"/>
              <a:gd name="connsiteX33" fmla="*/ 1114096 w 1534510"/>
              <a:gd name="connsiteY33" fmla="*/ 1156138 h 1177159"/>
              <a:gd name="connsiteX34" fmla="*/ 1198179 w 1534510"/>
              <a:gd name="connsiteY34" fmla="*/ 1135117 h 1177159"/>
              <a:gd name="connsiteX35" fmla="*/ 1229710 w 1534510"/>
              <a:gd name="connsiteY35" fmla="*/ 1114097 h 1177159"/>
              <a:gd name="connsiteX36" fmla="*/ 1324303 w 1534510"/>
              <a:gd name="connsiteY36" fmla="*/ 1061545 h 1177159"/>
              <a:gd name="connsiteX37" fmla="*/ 1418896 w 1534510"/>
              <a:gd name="connsiteY37" fmla="*/ 977462 h 1177159"/>
              <a:gd name="connsiteX38" fmla="*/ 1460938 w 1534510"/>
              <a:gd name="connsiteY38" fmla="*/ 914400 h 1177159"/>
              <a:gd name="connsiteX39" fmla="*/ 1471448 w 1534510"/>
              <a:gd name="connsiteY39" fmla="*/ 872359 h 1177159"/>
              <a:gd name="connsiteX40" fmla="*/ 1492469 w 1534510"/>
              <a:gd name="connsiteY40" fmla="*/ 809297 h 1177159"/>
              <a:gd name="connsiteX41" fmla="*/ 1513489 w 1534510"/>
              <a:gd name="connsiteY41" fmla="*/ 735724 h 1177159"/>
              <a:gd name="connsiteX42" fmla="*/ 1524000 w 1534510"/>
              <a:gd name="connsiteY42" fmla="*/ 662152 h 1177159"/>
              <a:gd name="connsiteX43" fmla="*/ 1534510 w 1534510"/>
              <a:gd name="connsiteY43" fmla="*/ 599090 h 1177159"/>
              <a:gd name="connsiteX44" fmla="*/ 1513489 w 1534510"/>
              <a:gd name="connsiteY44" fmla="*/ 462455 h 1177159"/>
              <a:gd name="connsiteX45" fmla="*/ 1502979 w 1534510"/>
              <a:gd name="connsiteY45" fmla="*/ 430924 h 1177159"/>
              <a:gd name="connsiteX46" fmla="*/ 1481958 w 1534510"/>
              <a:gd name="connsiteY46" fmla="*/ 357352 h 1177159"/>
              <a:gd name="connsiteX47" fmla="*/ 1450427 w 1534510"/>
              <a:gd name="connsiteY47" fmla="*/ 315311 h 1177159"/>
              <a:gd name="connsiteX48" fmla="*/ 1418896 w 1534510"/>
              <a:gd name="connsiteY48" fmla="*/ 252248 h 1177159"/>
              <a:gd name="connsiteX49" fmla="*/ 1387365 w 1534510"/>
              <a:gd name="connsiteY49" fmla="*/ 241738 h 1177159"/>
              <a:gd name="connsiteX50" fmla="*/ 1324303 w 1534510"/>
              <a:gd name="connsiteY50" fmla="*/ 199697 h 1177159"/>
              <a:gd name="connsiteX51" fmla="*/ 1292772 w 1534510"/>
              <a:gd name="connsiteY51" fmla="*/ 189186 h 1177159"/>
              <a:gd name="connsiteX52" fmla="*/ 1261241 w 1534510"/>
              <a:gd name="connsiteY52" fmla="*/ 168166 h 1177159"/>
              <a:gd name="connsiteX53" fmla="*/ 1198179 w 1534510"/>
              <a:gd name="connsiteY53" fmla="*/ 147145 h 1177159"/>
              <a:gd name="connsiteX54" fmla="*/ 1166648 w 1534510"/>
              <a:gd name="connsiteY54" fmla="*/ 126124 h 1177159"/>
              <a:gd name="connsiteX55" fmla="*/ 1135117 w 1534510"/>
              <a:gd name="connsiteY55" fmla="*/ 115614 h 1177159"/>
              <a:gd name="connsiteX56" fmla="*/ 1114096 w 1534510"/>
              <a:gd name="connsiteY56" fmla="*/ 84083 h 117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534510" h="1177159">
                <a:moveTo>
                  <a:pt x="1177158" y="84083"/>
                </a:moveTo>
                <a:cubicBezTo>
                  <a:pt x="1135117" y="77076"/>
                  <a:pt x="1092828" y="71421"/>
                  <a:pt x="1051034" y="63062"/>
                </a:cubicBezTo>
                <a:cubicBezTo>
                  <a:pt x="1050972" y="63050"/>
                  <a:pt x="945962" y="36794"/>
                  <a:pt x="924910" y="31531"/>
                </a:cubicBezTo>
                <a:cubicBezTo>
                  <a:pt x="910896" y="28028"/>
                  <a:pt x="897117" y="23396"/>
                  <a:pt x="882869" y="21021"/>
                </a:cubicBezTo>
                <a:cubicBezTo>
                  <a:pt x="805558" y="8136"/>
                  <a:pt x="840481" y="15680"/>
                  <a:pt x="777765" y="0"/>
                </a:cubicBezTo>
                <a:cubicBezTo>
                  <a:pt x="725213" y="3504"/>
                  <a:pt x="672249" y="3063"/>
                  <a:pt x="620110" y="10511"/>
                </a:cubicBezTo>
                <a:cubicBezTo>
                  <a:pt x="598175" y="13645"/>
                  <a:pt x="557048" y="31531"/>
                  <a:pt x="557048" y="31531"/>
                </a:cubicBezTo>
                <a:cubicBezTo>
                  <a:pt x="492285" y="74707"/>
                  <a:pt x="563880" y="32757"/>
                  <a:pt x="472965" y="63062"/>
                </a:cubicBezTo>
                <a:cubicBezTo>
                  <a:pt x="458101" y="68017"/>
                  <a:pt x="445594" y="78582"/>
                  <a:pt x="430924" y="84083"/>
                </a:cubicBezTo>
                <a:cubicBezTo>
                  <a:pt x="417398" y="89155"/>
                  <a:pt x="402896" y="91090"/>
                  <a:pt x="388882" y="94593"/>
                </a:cubicBezTo>
                <a:cubicBezTo>
                  <a:pt x="360855" y="115614"/>
                  <a:pt x="334842" y="139630"/>
                  <a:pt x="304800" y="157655"/>
                </a:cubicBezTo>
                <a:cubicBezTo>
                  <a:pt x="265598" y="181176"/>
                  <a:pt x="244263" y="191526"/>
                  <a:pt x="210206" y="220717"/>
                </a:cubicBezTo>
                <a:cubicBezTo>
                  <a:pt x="107721" y="308560"/>
                  <a:pt x="259588" y="191563"/>
                  <a:pt x="136634" y="283779"/>
                </a:cubicBezTo>
                <a:cubicBezTo>
                  <a:pt x="87090" y="358096"/>
                  <a:pt x="149271" y="266086"/>
                  <a:pt x="84082" y="357352"/>
                </a:cubicBezTo>
                <a:cubicBezTo>
                  <a:pt x="76740" y="367631"/>
                  <a:pt x="70069" y="378373"/>
                  <a:pt x="63062" y="388883"/>
                </a:cubicBezTo>
                <a:cubicBezTo>
                  <a:pt x="59558" y="402897"/>
                  <a:pt x="58241" y="417647"/>
                  <a:pt x="52551" y="430924"/>
                </a:cubicBezTo>
                <a:cubicBezTo>
                  <a:pt x="47575" y="442534"/>
                  <a:pt x="35966" y="450628"/>
                  <a:pt x="31531" y="462455"/>
                </a:cubicBezTo>
                <a:cubicBezTo>
                  <a:pt x="25258" y="479182"/>
                  <a:pt x="25353" y="497676"/>
                  <a:pt x="21020" y="515007"/>
                </a:cubicBezTo>
                <a:cubicBezTo>
                  <a:pt x="18333" y="525755"/>
                  <a:pt x="13554" y="535885"/>
                  <a:pt x="10510" y="546538"/>
                </a:cubicBezTo>
                <a:cubicBezTo>
                  <a:pt x="6542" y="560427"/>
                  <a:pt x="3503" y="574565"/>
                  <a:pt x="0" y="588579"/>
                </a:cubicBezTo>
                <a:cubicBezTo>
                  <a:pt x="3503" y="648138"/>
                  <a:pt x="5109" y="707838"/>
                  <a:pt x="10510" y="767255"/>
                </a:cubicBezTo>
                <a:cubicBezTo>
                  <a:pt x="14784" y="814274"/>
                  <a:pt x="20585" y="813028"/>
                  <a:pt x="31531" y="851338"/>
                </a:cubicBezTo>
                <a:cubicBezTo>
                  <a:pt x="35499" y="865227"/>
                  <a:pt x="36351" y="880102"/>
                  <a:pt x="42041" y="893379"/>
                </a:cubicBezTo>
                <a:cubicBezTo>
                  <a:pt x="47017" y="904990"/>
                  <a:pt x="56055" y="914400"/>
                  <a:pt x="63062" y="924911"/>
                </a:cubicBezTo>
                <a:cubicBezTo>
                  <a:pt x="66565" y="935421"/>
                  <a:pt x="66651" y="947791"/>
                  <a:pt x="73572" y="956442"/>
                </a:cubicBezTo>
                <a:cubicBezTo>
                  <a:pt x="81463" y="966306"/>
                  <a:pt x="95399" y="969375"/>
                  <a:pt x="105103" y="977462"/>
                </a:cubicBezTo>
                <a:cubicBezTo>
                  <a:pt x="116522" y="986978"/>
                  <a:pt x="125349" y="999320"/>
                  <a:pt x="136634" y="1008993"/>
                </a:cubicBezTo>
                <a:cubicBezTo>
                  <a:pt x="149934" y="1020393"/>
                  <a:pt x="165375" y="1029124"/>
                  <a:pt x="178675" y="1040524"/>
                </a:cubicBezTo>
                <a:cubicBezTo>
                  <a:pt x="213300" y="1070203"/>
                  <a:pt x="222944" y="1097322"/>
                  <a:pt x="273269" y="1114097"/>
                </a:cubicBezTo>
                <a:lnTo>
                  <a:pt x="367862" y="1145628"/>
                </a:lnTo>
                <a:cubicBezTo>
                  <a:pt x="394875" y="1154633"/>
                  <a:pt x="412403" y="1161369"/>
                  <a:pt x="441434" y="1166648"/>
                </a:cubicBezTo>
                <a:cubicBezTo>
                  <a:pt x="465807" y="1171080"/>
                  <a:pt x="490482" y="1173655"/>
                  <a:pt x="515006" y="1177159"/>
                </a:cubicBezTo>
                <a:lnTo>
                  <a:pt x="1040524" y="1166648"/>
                </a:lnTo>
                <a:cubicBezTo>
                  <a:pt x="1065282" y="1165779"/>
                  <a:pt x="1089660" y="1160211"/>
                  <a:pt x="1114096" y="1156138"/>
                </a:cubicBezTo>
                <a:cubicBezTo>
                  <a:pt x="1132092" y="1153139"/>
                  <a:pt x="1177869" y="1145272"/>
                  <a:pt x="1198179" y="1135117"/>
                </a:cubicBezTo>
                <a:cubicBezTo>
                  <a:pt x="1209477" y="1129468"/>
                  <a:pt x="1218412" y="1119746"/>
                  <a:pt x="1229710" y="1114097"/>
                </a:cubicBezTo>
                <a:cubicBezTo>
                  <a:pt x="1282573" y="1087665"/>
                  <a:pt x="1258031" y="1127817"/>
                  <a:pt x="1324303" y="1061545"/>
                </a:cubicBezTo>
                <a:cubicBezTo>
                  <a:pt x="1396297" y="989551"/>
                  <a:pt x="1362630" y="1014973"/>
                  <a:pt x="1418896" y="977462"/>
                </a:cubicBezTo>
                <a:cubicBezTo>
                  <a:pt x="1432910" y="956441"/>
                  <a:pt x="1454811" y="938910"/>
                  <a:pt x="1460938" y="914400"/>
                </a:cubicBezTo>
                <a:cubicBezTo>
                  <a:pt x="1464441" y="900386"/>
                  <a:pt x="1467297" y="886195"/>
                  <a:pt x="1471448" y="872359"/>
                </a:cubicBezTo>
                <a:cubicBezTo>
                  <a:pt x="1477815" y="851136"/>
                  <a:pt x="1485462" y="830318"/>
                  <a:pt x="1492469" y="809297"/>
                </a:cubicBezTo>
                <a:cubicBezTo>
                  <a:pt x="1501474" y="782281"/>
                  <a:pt x="1508210" y="764759"/>
                  <a:pt x="1513489" y="735724"/>
                </a:cubicBezTo>
                <a:cubicBezTo>
                  <a:pt x="1517921" y="711351"/>
                  <a:pt x="1520233" y="686637"/>
                  <a:pt x="1524000" y="662152"/>
                </a:cubicBezTo>
                <a:cubicBezTo>
                  <a:pt x="1527240" y="641089"/>
                  <a:pt x="1531007" y="620111"/>
                  <a:pt x="1534510" y="599090"/>
                </a:cubicBezTo>
                <a:cubicBezTo>
                  <a:pt x="1528127" y="548023"/>
                  <a:pt x="1525528" y="510612"/>
                  <a:pt x="1513489" y="462455"/>
                </a:cubicBezTo>
                <a:cubicBezTo>
                  <a:pt x="1510802" y="451707"/>
                  <a:pt x="1506023" y="441577"/>
                  <a:pt x="1502979" y="430924"/>
                </a:cubicBezTo>
                <a:cubicBezTo>
                  <a:pt x="1500052" y="420680"/>
                  <a:pt x="1489160" y="369956"/>
                  <a:pt x="1481958" y="357352"/>
                </a:cubicBezTo>
                <a:cubicBezTo>
                  <a:pt x="1473267" y="342143"/>
                  <a:pt x="1460937" y="329325"/>
                  <a:pt x="1450427" y="315311"/>
                </a:cubicBezTo>
                <a:cubicBezTo>
                  <a:pt x="1443503" y="294538"/>
                  <a:pt x="1437420" y="267067"/>
                  <a:pt x="1418896" y="252248"/>
                </a:cubicBezTo>
                <a:cubicBezTo>
                  <a:pt x="1410245" y="245327"/>
                  <a:pt x="1397875" y="245241"/>
                  <a:pt x="1387365" y="241738"/>
                </a:cubicBezTo>
                <a:cubicBezTo>
                  <a:pt x="1366344" y="227724"/>
                  <a:pt x="1348270" y="207687"/>
                  <a:pt x="1324303" y="199697"/>
                </a:cubicBezTo>
                <a:cubicBezTo>
                  <a:pt x="1313793" y="196193"/>
                  <a:pt x="1302681" y="194141"/>
                  <a:pt x="1292772" y="189186"/>
                </a:cubicBezTo>
                <a:cubicBezTo>
                  <a:pt x="1281474" y="183537"/>
                  <a:pt x="1272784" y="173296"/>
                  <a:pt x="1261241" y="168166"/>
                </a:cubicBezTo>
                <a:cubicBezTo>
                  <a:pt x="1240993" y="159167"/>
                  <a:pt x="1198179" y="147145"/>
                  <a:pt x="1198179" y="147145"/>
                </a:cubicBezTo>
                <a:cubicBezTo>
                  <a:pt x="1187669" y="140138"/>
                  <a:pt x="1177946" y="131773"/>
                  <a:pt x="1166648" y="126124"/>
                </a:cubicBezTo>
                <a:cubicBezTo>
                  <a:pt x="1156739" y="121169"/>
                  <a:pt x="1143768" y="122535"/>
                  <a:pt x="1135117" y="115614"/>
                </a:cubicBezTo>
                <a:cubicBezTo>
                  <a:pt x="1125253" y="107723"/>
                  <a:pt x="1114096" y="84083"/>
                  <a:pt x="1114096" y="84083"/>
                </a:cubicBezTo>
              </a:path>
            </a:pathLst>
          </a:cu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ECC30AF-42A6-6645-AB0B-393FE6114C2D}"/>
              </a:ext>
            </a:extLst>
          </p:cNvPr>
          <p:cNvSpPr/>
          <p:nvPr/>
        </p:nvSpPr>
        <p:spPr bwMode="auto">
          <a:xfrm>
            <a:off x="5780690" y="3499914"/>
            <a:ext cx="1629112" cy="746265"/>
          </a:xfrm>
          <a:custGeom>
            <a:avLst/>
            <a:gdLst>
              <a:gd name="connsiteX0" fmla="*/ 0 w 1629112"/>
              <a:gd name="connsiteY0" fmla="*/ 388914 h 746265"/>
              <a:gd name="connsiteX1" fmla="*/ 73572 w 1629112"/>
              <a:gd name="connsiteY1" fmla="*/ 346872 h 746265"/>
              <a:gd name="connsiteX2" fmla="*/ 115613 w 1629112"/>
              <a:gd name="connsiteY2" fmla="*/ 304831 h 746265"/>
              <a:gd name="connsiteX3" fmla="*/ 147144 w 1629112"/>
              <a:gd name="connsiteY3" fmla="*/ 283810 h 746265"/>
              <a:gd name="connsiteX4" fmla="*/ 241738 w 1629112"/>
              <a:gd name="connsiteY4" fmla="*/ 210238 h 746265"/>
              <a:gd name="connsiteX5" fmla="*/ 304800 w 1629112"/>
              <a:gd name="connsiteY5" fmla="*/ 178707 h 746265"/>
              <a:gd name="connsiteX6" fmla="*/ 367862 w 1629112"/>
              <a:gd name="connsiteY6" fmla="*/ 147176 h 746265"/>
              <a:gd name="connsiteX7" fmla="*/ 399393 w 1629112"/>
              <a:gd name="connsiteY7" fmla="*/ 136665 h 746265"/>
              <a:gd name="connsiteX8" fmla="*/ 430924 w 1629112"/>
              <a:gd name="connsiteY8" fmla="*/ 115645 h 746265"/>
              <a:gd name="connsiteX9" fmla="*/ 462455 w 1629112"/>
              <a:gd name="connsiteY9" fmla="*/ 105134 h 746265"/>
              <a:gd name="connsiteX10" fmla="*/ 546538 w 1629112"/>
              <a:gd name="connsiteY10" fmla="*/ 73603 h 746265"/>
              <a:gd name="connsiteX11" fmla="*/ 609600 w 1629112"/>
              <a:gd name="connsiteY11" fmla="*/ 52583 h 746265"/>
              <a:gd name="connsiteX12" fmla="*/ 756744 w 1629112"/>
              <a:gd name="connsiteY12" fmla="*/ 21052 h 746265"/>
              <a:gd name="connsiteX13" fmla="*/ 1019503 w 1629112"/>
              <a:gd name="connsiteY13" fmla="*/ 21052 h 746265"/>
              <a:gd name="connsiteX14" fmla="*/ 1082565 w 1629112"/>
              <a:gd name="connsiteY14" fmla="*/ 42072 h 746265"/>
              <a:gd name="connsiteX15" fmla="*/ 1177158 w 1629112"/>
              <a:gd name="connsiteY15" fmla="*/ 105134 h 746265"/>
              <a:gd name="connsiteX16" fmla="*/ 1208689 w 1629112"/>
              <a:gd name="connsiteY16" fmla="*/ 126155 h 746265"/>
              <a:gd name="connsiteX17" fmla="*/ 1240220 w 1629112"/>
              <a:gd name="connsiteY17" fmla="*/ 136665 h 746265"/>
              <a:gd name="connsiteX18" fmla="*/ 1271751 w 1629112"/>
              <a:gd name="connsiteY18" fmla="*/ 157686 h 746265"/>
              <a:gd name="connsiteX19" fmla="*/ 1313793 w 1629112"/>
              <a:gd name="connsiteY19" fmla="*/ 178707 h 746265"/>
              <a:gd name="connsiteX20" fmla="*/ 1387365 w 1629112"/>
              <a:gd name="connsiteY20" fmla="*/ 241769 h 746265"/>
              <a:gd name="connsiteX21" fmla="*/ 1418896 w 1629112"/>
              <a:gd name="connsiteY21" fmla="*/ 262789 h 746265"/>
              <a:gd name="connsiteX22" fmla="*/ 1450427 w 1629112"/>
              <a:gd name="connsiteY22" fmla="*/ 325852 h 746265"/>
              <a:gd name="connsiteX23" fmla="*/ 1460938 w 1629112"/>
              <a:gd name="connsiteY23" fmla="*/ 357383 h 746265"/>
              <a:gd name="connsiteX24" fmla="*/ 1481958 w 1629112"/>
              <a:gd name="connsiteY24" fmla="*/ 388914 h 746265"/>
              <a:gd name="connsiteX25" fmla="*/ 1524000 w 1629112"/>
              <a:gd name="connsiteY25" fmla="*/ 483507 h 746265"/>
              <a:gd name="connsiteX26" fmla="*/ 1566041 w 1629112"/>
              <a:gd name="connsiteY26" fmla="*/ 578100 h 746265"/>
              <a:gd name="connsiteX27" fmla="*/ 1587062 w 1629112"/>
              <a:gd name="connsiteY27" fmla="*/ 641162 h 746265"/>
              <a:gd name="connsiteX28" fmla="*/ 1608082 w 1629112"/>
              <a:gd name="connsiteY28" fmla="*/ 672693 h 746265"/>
              <a:gd name="connsiteX29" fmla="*/ 1629103 w 1629112"/>
              <a:gd name="connsiteY29" fmla="*/ 746265 h 74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629112" h="746265">
                <a:moveTo>
                  <a:pt x="0" y="388914"/>
                </a:moveTo>
                <a:cubicBezTo>
                  <a:pt x="24524" y="374900"/>
                  <a:pt x="50729" y="363485"/>
                  <a:pt x="73572" y="346872"/>
                </a:cubicBezTo>
                <a:cubicBezTo>
                  <a:pt x="89600" y="335215"/>
                  <a:pt x="100566" y="317729"/>
                  <a:pt x="115613" y="304831"/>
                </a:cubicBezTo>
                <a:cubicBezTo>
                  <a:pt x="125204" y="296610"/>
                  <a:pt x="137038" y="291389"/>
                  <a:pt x="147144" y="283810"/>
                </a:cubicBezTo>
                <a:cubicBezTo>
                  <a:pt x="179101" y="259843"/>
                  <a:pt x="203843" y="222871"/>
                  <a:pt x="241738" y="210238"/>
                </a:cubicBezTo>
                <a:cubicBezTo>
                  <a:pt x="303122" y="189775"/>
                  <a:pt x="243676" y="212664"/>
                  <a:pt x="304800" y="178707"/>
                </a:cubicBezTo>
                <a:cubicBezTo>
                  <a:pt x="325344" y="167294"/>
                  <a:pt x="346386" y="156721"/>
                  <a:pt x="367862" y="147176"/>
                </a:cubicBezTo>
                <a:cubicBezTo>
                  <a:pt x="377986" y="142676"/>
                  <a:pt x="389484" y="141620"/>
                  <a:pt x="399393" y="136665"/>
                </a:cubicBezTo>
                <a:cubicBezTo>
                  <a:pt x="410691" y="131016"/>
                  <a:pt x="419626" y="121294"/>
                  <a:pt x="430924" y="115645"/>
                </a:cubicBezTo>
                <a:cubicBezTo>
                  <a:pt x="440833" y="110690"/>
                  <a:pt x="452272" y="109498"/>
                  <a:pt x="462455" y="105134"/>
                </a:cubicBezTo>
                <a:cubicBezTo>
                  <a:pt x="572081" y="58151"/>
                  <a:pt x="438897" y="105895"/>
                  <a:pt x="546538" y="73603"/>
                </a:cubicBezTo>
                <a:cubicBezTo>
                  <a:pt x="567761" y="67236"/>
                  <a:pt x="588104" y="57957"/>
                  <a:pt x="609600" y="52583"/>
                </a:cubicBezTo>
                <a:cubicBezTo>
                  <a:pt x="714356" y="26393"/>
                  <a:pt x="665185" y="36311"/>
                  <a:pt x="756744" y="21052"/>
                </a:cubicBezTo>
                <a:cubicBezTo>
                  <a:pt x="856599" y="-12234"/>
                  <a:pt x="811139" y="-1273"/>
                  <a:pt x="1019503" y="21052"/>
                </a:cubicBezTo>
                <a:cubicBezTo>
                  <a:pt x="1041535" y="23413"/>
                  <a:pt x="1082565" y="42072"/>
                  <a:pt x="1082565" y="42072"/>
                </a:cubicBezTo>
                <a:lnTo>
                  <a:pt x="1177158" y="105134"/>
                </a:lnTo>
                <a:cubicBezTo>
                  <a:pt x="1187668" y="112141"/>
                  <a:pt x="1196705" y="122161"/>
                  <a:pt x="1208689" y="126155"/>
                </a:cubicBezTo>
                <a:lnTo>
                  <a:pt x="1240220" y="136665"/>
                </a:lnTo>
                <a:cubicBezTo>
                  <a:pt x="1250730" y="143672"/>
                  <a:pt x="1260783" y="151419"/>
                  <a:pt x="1271751" y="157686"/>
                </a:cubicBezTo>
                <a:cubicBezTo>
                  <a:pt x="1285355" y="165460"/>
                  <a:pt x="1300506" y="170403"/>
                  <a:pt x="1313793" y="178707"/>
                </a:cubicBezTo>
                <a:cubicBezTo>
                  <a:pt x="1376773" y="218070"/>
                  <a:pt x="1335770" y="198773"/>
                  <a:pt x="1387365" y="241769"/>
                </a:cubicBezTo>
                <a:cubicBezTo>
                  <a:pt x="1397069" y="249856"/>
                  <a:pt x="1408386" y="255782"/>
                  <a:pt x="1418896" y="262789"/>
                </a:cubicBezTo>
                <a:cubicBezTo>
                  <a:pt x="1445316" y="342043"/>
                  <a:pt x="1409678" y="244352"/>
                  <a:pt x="1450427" y="325852"/>
                </a:cubicBezTo>
                <a:cubicBezTo>
                  <a:pt x="1455382" y="335761"/>
                  <a:pt x="1455983" y="347474"/>
                  <a:pt x="1460938" y="357383"/>
                </a:cubicBezTo>
                <a:cubicBezTo>
                  <a:pt x="1466587" y="368681"/>
                  <a:pt x="1476828" y="377371"/>
                  <a:pt x="1481958" y="388914"/>
                </a:cubicBezTo>
                <a:cubicBezTo>
                  <a:pt x="1531986" y="501477"/>
                  <a:pt x="1476429" y="412151"/>
                  <a:pt x="1524000" y="483507"/>
                </a:cubicBezTo>
                <a:cubicBezTo>
                  <a:pt x="1549014" y="558553"/>
                  <a:pt x="1532729" y="528133"/>
                  <a:pt x="1566041" y="578100"/>
                </a:cubicBezTo>
                <a:cubicBezTo>
                  <a:pt x="1573048" y="599121"/>
                  <a:pt x="1574771" y="622725"/>
                  <a:pt x="1587062" y="641162"/>
                </a:cubicBezTo>
                <a:cubicBezTo>
                  <a:pt x="1594069" y="651672"/>
                  <a:pt x="1602952" y="661150"/>
                  <a:pt x="1608082" y="672693"/>
                </a:cubicBezTo>
                <a:cubicBezTo>
                  <a:pt x="1630211" y="722483"/>
                  <a:pt x="1629103" y="716221"/>
                  <a:pt x="1629103" y="746265"/>
                </a:cubicBezTo>
              </a:path>
            </a:pathLst>
          </a:custGeom>
          <a:noFill/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Rectangle 58">
            <a:extLst>
              <a:ext uri="{FF2B5EF4-FFF2-40B4-BE49-F238E27FC236}">
                <a16:creationId xmlns:a16="http://schemas.microsoft.com/office/drawing/2014/main" id="{750FA010-1B9D-6D45-B534-80997106A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3142" y="5724230"/>
            <a:ext cx="2514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 defTabSz="914400"/>
            <a:r>
              <a:rPr lang="en-US" sz="1800" b="1" dirty="0">
                <a:solidFill>
                  <a:srgbClr val="000000"/>
                </a:solidFill>
                <a:cs typeface="Arial" charset="0"/>
              </a:rPr>
              <a:t>“nondeterministic”</a:t>
            </a:r>
            <a:endParaRPr lang="en-US" sz="2000" b="1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33" name="Picture 1">
            <a:extLst>
              <a:ext uri="{FF2B5EF4-FFF2-40B4-BE49-F238E27FC236}">
                <a16:creationId xmlns:a16="http://schemas.microsoft.com/office/drawing/2014/main" id="{2A41712B-F18A-E54B-B1F5-216F1F996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6" t="11561" r="17628" b="10010"/>
          <a:stretch/>
        </p:blipFill>
        <p:spPr bwMode="auto">
          <a:xfrm>
            <a:off x="7295846" y="1678064"/>
            <a:ext cx="1244803" cy="1914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915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Estimating time-on-core</a:t>
            </a:r>
          </a:p>
        </p:txBody>
      </p:sp>
      <p:sp>
        <p:nvSpPr>
          <p:cNvPr id="33794" name="Content Placeholder 4"/>
          <p:cNvSpPr>
            <a:spLocks noGrp="1"/>
          </p:cNvSpPr>
          <p:nvPr>
            <p:ph idx="1"/>
          </p:nvPr>
        </p:nvSpPr>
        <p:spPr>
          <a:xfrm>
            <a:off x="457200" y="1527175"/>
            <a:ext cx="8226425" cy="4111625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How to predict which tasks have short CPU demand for their next ride on the core?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Like guessing the weather: predict from recent past.</a:t>
            </a:r>
          </a:p>
          <a:p>
            <a:pPr lvl="1"/>
            <a:r>
              <a:rPr lang="en-US" altLang="ja-JP" dirty="0">
                <a:latin typeface="Arial" charset="0"/>
                <a:ea typeface="ＭＳ Ｐゴシック" charset="0"/>
              </a:rPr>
              <a:t>Judge jobs by their behavior.</a:t>
            </a:r>
          </a:p>
          <a:p>
            <a:pPr lvl="1"/>
            <a:r>
              <a:rPr lang="en-US" b="1" dirty="0">
                <a:latin typeface="Arial" charset="0"/>
                <a:ea typeface="ＭＳ Ｐゴシック" charset="0"/>
              </a:rPr>
              <a:t>Heuristic</a:t>
            </a:r>
            <a:r>
              <a:rPr lang="en-US" dirty="0">
                <a:latin typeface="Arial" charset="0"/>
                <a:ea typeface="ＭＳ Ｐゴシック" charset="0"/>
              </a:rPr>
              <a:t>: could be wrong!  But mostly works over time.</a:t>
            </a:r>
            <a:endParaRPr lang="en-US" altLang="ja-JP" dirty="0">
              <a:latin typeface="Arial" charset="0"/>
              <a:ea typeface="ＭＳ Ｐゴシック" charset="0"/>
            </a:endParaRPr>
          </a:p>
          <a:p>
            <a:r>
              <a:rPr lang="en-US" altLang="ja-JP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Example heuristic</a:t>
            </a:r>
            <a:r>
              <a:rPr lang="en-US" altLang="ja-JP" b="1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: </a:t>
            </a:r>
            <a:r>
              <a:rPr lang="en-US" altLang="ja-JP" b="1" dirty="0">
                <a:solidFill>
                  <a:srgbClr val="651222"/>
                </a:solidFill>
                <a:latin typeface="Arial" charset="0"/>
                <a:ea typeface="ＭＳ Ｐゴシック" charset="0"/>
              </a:rPr>
              <a:t>adaptive internal priority</a:t>
            </a:r>
            <a:endParaRPr lang="en-US" altLang="ja-JP" dirty="0">
              <a:latin typeface="Arial" charset="0"/>
              <a:ea typeface="ＭＳ Ｐゴシック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Quantum expires?  </a:t>
            </a:r>
            <a:r>
              <a:rPr lang="en-US" dirty="0">
                <a:latin typeface="Arial" charset="0"/>
                <a:ea typeface="ＭＳ Ｐゴシック" charset="0"/>
                <a:sym typeface="Wingdings" pitchFamily="2" charset="2"/>
              </a:rPr>
              <a:t> task is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b="1" dirty="0">
                <a:latin typeface="Arial" charset="0"/>
                <a:ea typeface="ＭＳ Ｐゴシック" charset="0"/>
              </a:rPr>
              <a:t>CPU-bound</a:t>
            </a:r>
            <a:r>
              <a:rPr lang="en-US" dirty="0">
                <a:latin typeface="Arial" charset="0"/>
                <a:ea typeface="ＭＳ Ｐゴシック" charset="0"/>
              </a:rPr>
              <a:t>.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Drop its priority </a:t>
            </a:r>
            <a:r>
              <a:rPr lang="en-US" b="1" dirty="0">
                <a:latin typeface="Arial" charset="0"/>
                <a:ea typeface="ＭＳ Ｐゴシック" charset="0"/>
              </a:rPr>
              <a:t>down</a:t>
            </a:r>
            <a:r>
              <a:rPr lang="en-US" dirty="0">
                <a:latin typeface="Arial" charset="0"/>
                <a:ea typeface="ＭＳ Ｐゴシック" charset="0"/>
              </a:rPr>
              <a:t> one level.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Task blocks?  </a:t>
            </a:r>
            <a:r>
              <a:rPr lang="en-US" dirty="0">
                <a:latin typeface="Arial" charset="0"/>
                <a:ea typeface="ＭＳ Ｐゴシック" charset="0"/>
                <a:sym typeface="Wingdings" pitchFamily="2" charset="2"/>
              </a:rPr>
              <a:t> task is</a:t>
            </a:r>
            <a:r>
              <a:rPr lang="en-US" dirty="0">
                <a:latin typeface="Arial" charset="0"/>
                <a:ea typeface="ＭＳ Ｐゴシック" charset="0"/>
              </a:rPr>
              <a:t> </a:t>
            </a:r>
            <a:r>
              <a:rPr lang="en-US" b="1" dirty="0">
                <a:latin typeface="Arial" charset="0"/>
                <a:ea typeface="ＭＳ Ｐゴシック" charset="0"/>
              </a:rPr>
              <a:t>I/O bound</a:t>
            </a:r>
            <a:r>
              <a:rPr lang="en-US" dirty="0">
                <a:latin typeface="Arial" charset="0"/>
                <a:ea typeface="ＭＳ Ｐゴシック" charset="0"/>
              </a:rPr>
              <a:t> (short rides)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So bump its priority </a:t>
            </a:r>
            <a:r>
              <a:rPr lang="en-US" b="1" dirty="0">
                <a:latin typeface="Arial" charset="0"/>
                <a:ea typeface="ＭＳ Ｐゴシック" charset="0"/>
              </a:rPr>
              <a:t>up</a:t>
            </a:r>
            <a:r>
              <a:rPr lang="en-US" dirty="0">
                <a:latin typeface="Arial" charset="0"/>
                <a:ea typeface="ＭＳ Ｐゴシック" charset="0"/>
              </a:rPr>
              <a:t> one level.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CPU-bound tasks sink to the bottom, I/O bound rise up.</a:t>
            </a: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639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Multilevel Feedback Queue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65250"/>
            <a:ext cx="7772400" cy="21812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</a:rPr>
              <a:t>Many systems (e.g., Unix variants) implement internal priority using a </a:t>
            </a:r>
            <a:r>
              <a:rPr lang="en-US" b="1" dirty="0">
                <a:solidFill>
                  <a:srgbClr val="651222"/>
                </a:solidFill>
                <a:latin typeface="Arial" charset="0"/>
                <a:ea typeface="ＭＳ Ｐゴシック" charset="0"/>
              </a:rPr>
              <a:t>multilevel feedback queue</a:t>
            </a:r>
            <a:r>
              <a:rPr lang="en-US" dirty="0">
                <a:latin typeface="Arial" charset="0"/>
                <a:ea typeface="ＭＳ Ｐゴシック" charset="0"/>
              </a:rPr>
              <a:t>.</a:t>
            </a:r>
          </a:p>
          <a:p>
            <a:r>
              <a:rPr lang="en-US" sz="2000" b="1" dirty="0">
                <a:latin typeface="Arial" charset="0"/>
                <a:ea typeface="ＭＳ Ｐゴシック" charset="0"/>
              </a:rPr>
              <a:t>Multilevel priority queue</a:t>
            </a:r>
            <a:r>
              <a:rPr lang="en-US" sz="2000" dirty="0">
                <a:latin typeface="Arial" charset="0"/>
                <a:ea typeface="ＭＳ Ｐゴシック" charset="0"/>
              </a:rPr>
              <a:t>. A queue for each of </a:t>
            </a:r>
            <a:r>
              <a:rPr lang="en-US" sz="2000" i="1" dirty="0">
                <a:latin typeface="Arial" charset="0"/>
                <a:ea typeface="ＭＳ Ｐゴシック" charset="0"/>
              </a:rPr>
              <a:t>N</a:t>
            </a:r>
            <a:r>
              <a:rPr lang="en-US" sz="2000" dirty="0">
                <a:latin typeface="Arial" charset="0"/>
                <a:ea typeface="ＭＳ Ｐゴシック" charset="0"/>
              </a:rPr>
              <a:t> priority levels.</a:t>
            </a:r>
          </a:p>
          <a:p>
            <a:pPr lvl="1">
              <a:buFontTx/>
              <a:buNone/>
            </a:pPr>
            <a:r>
              <a:rPr lang="en-US" sz="1800" dirty="0">
                <a:latin typeface="Arial" charset="0"/>
                <a:ea typeface="ＭＳ Ｐゴシック" charset="0"/>
              </a:rPr>
              <a:t>Use RR on each queue; look at queue </a:t>
            </a:r>
            <a:r>
              <a:rPr lang="en-US" sz="1800" i="1" dirty="0">
                <a:latin typeface="Arial" charset="0"/>
                <a:ea typeface="ＭＳ Ｐゴシック" charset="0"/>
              </a:rPr>
              <a:t>i+1</a:t>
            </a:r>
            <a:r>
              <a:rPr lang="en-US" sz="1800" dirty="0">
                <a:latin typeface="Arial" charset="0"/>
                <a:ea typeface="ＭＳ Ｐゴシック" charset="0"/>
              </a:rPr>
              <a:t> only if queue </a:t>
            </a:r>
            <a:r>
              <a:rPr lang="en-US" sz="1800" i="1" dirty="0" err="1">
                <a:latin typeface="Arial" charset="0"/>
                <a:ea typeface="ＭＳ Ｐゴシック" charset="0"/>
              </a:rPr>
              <a:t>i</a:t>
            </a:r>
            <a:r>
              <a:rPr lang="en-US" sz="1800" dirty="0">
                <a:latin typeface="Arial" charset="0"/>
                <a:ea typeface="ＭＳ Ｐゴシック" charset="0"/>
              </a:rPr>
              <a:t> is empty.</a:t>
            </a:r>
          </a:p>
          <a:p>
            <a:r>
              <a:rPr lang="en-US" sz="2000" b="1" dirty="0">
                <a:latin typeface="Arial" charset="0"/>
                <a:ea typeface="ＭＳ Ｐゴシック" charset="0"/>
              </a:rPr>
              <a:t>Feedback</a:t>
            </a:r>
            <a:r>
              <a:rPr lang="en-US" sz="2000" dirty="0">
                <a:latin typeface="Arial" charset="0"/>
                <a:ea typeface="ＭＳ Ｐゴシック" charset="0"/>
              </a:rPr>
              <a:t>.  Adaptive internal priority.</a:t>
            </a:r>
          </a:p>
        </p:txBody>
      </p:sp>
      <p:sp>
        <p:nvSpPr>
          <p:cNvPr id="36867" name="AutoShape 4"/>
          <p:cNvSpPr>
            <a:spLocks noChangeArrowheads="1"/>
          </p:cNvSpPr>
          <p:nvPr/>
        </p:nvSpPr>
        <p:spPr bwMode="auto">
          <a:xfrm>
            <a:off x="1491771" y="4002088"/>
            <a:ext cx="1158875" cy="709612"/>
          </a:xfrm>
          <a:prstGeom prst="irregularSeal1">
            <a:avLst/>
          </a:prstGeom>
          <a:solidFill>
            <a:srgbClr val="FFFFFF"/>
          </a:solidFill>
          <a:ln w="127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/>
            <a:endParaRPr lang="en-US" sz="1400">
              <a:solidFill>
                <a:srgbClr val="37305A"/>
              </a:solidFill>
            </a:endParaRPr>
          </a:p>
        </p:txBody>
      </p:sp>
      <p:grpSp>
        <p:nvGrpSpPr>
          <p:cNvPr id="36868" name="Group 5"/>
          <p:cNvGrpSpPr>
            <a:grpSpLocks/>
          </p:cNvGrpSpPr>
          <p:nvPr/>
        </p:nvGrpSpPr>
        <p:grpSpPr bwMode="auto">
          <a:xfrm>
            <a:off x="4098446" y="3733800"/>
            <a:ext cx="1546225" cy="1524000"/>
            <a:chOff x="2240" y="2496"/>
            <a:chExt cx="974" cy="960"/>
          </a:xfrm>
        </p:grpSpPr>
        <p:sp>
          <p:nvSpPr>
            <p:cNvPr id="36877" name="Rectangle 6"/>
            <p:cNvSpPr>
              <a:spLocks noChangeArrowheads="1"/>
            </p:cNvSpPr>
            <p:nvPr/>
          </p:nvSpPr>
          <p:spPr bwMode="auto">
            <a:xfrm>
              <a:off x="2254" y="2496"/>
              <a:ext cx="288" cy="240"/>
            </a:xfrm>
            <a:prstGeom prst="rect">
              <a:avLst/>
            </a:prstGeom>
            <a:noFill/>
            <a:ln w="12700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36878" name="Text Box 7"/>
            <p:cNvSpPr txBox="1">
              <a:spLocks noChangeArrowheads="1"/>
            </p:cNvSpPr>
            <p:nvPr/>
          </p:nvSpPr>
          <p:spPr bwMode="auto">
            <a:xfrm>
              <a:off x="2240" y="2520"/>
              <a:ext cx="31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3367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high</a:t>
              </a:r>
            </a:p>
          </p:txBody>
        </p:sp>
        <p:grpSp>
          <p:nvGrpSpPr>
            <p:cNvPr id="36879" name="Group 8"/>
            <p:cNvGrpSpPr>
              <a:grpSpLocks/>
            </p:cNvGrpSpPr>
            <p:nvPr/>
          </p:nvGrpSpPr>
          <p:grpSpPr bwMode="auto">
            <a:xfrm>
              <a:off x="2240" y="3216"/>
              <a:ext cx="312" cy="240"/>
              <a:chOff x="1939" y="3254"/>
              <a:chExt cx="312" cy="240"/>
            </a:xfrm>
          </p:grpSpPr>
          <p:sp>
            <p:nvSpPr>
              <p:cNvPr id="36890" name="Rectangle 9"/>
              <p:cNvSpPr>
                <a:spLocks noChangeArrowheads="1"/>
              </p:cNvSpPr>
              <p:nvPr/>
            </p:nvSpPr>
            <p:spPr bwMode="auto">
              <a:xfrm>
                <a:off x="1953" y="3254"/>
                <a:ext cx="288" cy="240"/>
              </a:xfrm>
              <a:prstGeom prst="rect">
                <a:avLst/>
              </a:prstGeom>
              <a:noFill/>
              <a:ln w="12700">
                <a:solidFill>
                  <a:srgbClr val="00008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37305A"/>
                  </a:solidFill>
                </a:endParaRPr>
              </a:p>
            </p:txBody>
          </p:sp>
          <p:sp>
            <p:nvSpPr>
              <p:cNvPr id="36891" name="Text Box 10"/>
              <p:cNvSpPr txBox="1">
                <a:spLocks noChangeArrowheads="1"/>
              </p:cNvSpPr>
              <p:nvPr/>
            </p:nvSpPr>
            <p:spPr bwMode="auto">
              <a:xfrm>
                <a:off x="1939" y="3278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solidFill>
                      <a:srgbClr val="003367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low</a:t>
                </a:r>
              </a:p>
            </p:txBody>
          </p:sp>
        </p:grpSp>
        <p:sp>
          <p:nvSpPr>
            <p:cNvPr id="36880" name="Rectangle 11"/>
            <p:cNvSpPr>
              <a:spLocks noChangeArrowheads="1"/>
            </p:cNvSpPr>
            <p:nvPr/>
          </p:nvSpPr>
          <p:spPr bwMode="auto">
            <a:xfrm>
              <a:off x="2254" y="2736"/>
              <a:ext cx="288" cy="240"/>
            </a:xfrm>
            <a:prstGeom prst="rect">
              <a:avLst/>
            </a:prstGeom>
            <a:noFill/>
            <a:ln w="12700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36881" name="Rectangle 12"/>
            <p:cNvSpPr>
              <a:spLocks noChangeArrowheads="1"/>
            </p:cNvSpPr>
            <p:nvPr/>
          </p:nvSpPr>
          <p:spPr bwMode="auto">
            <a:xfrm>
              <a:off x="2254" y="2976"/>
              <a:ext cx="288" cy="240"/>
            </a:xfrm>
            <a:prstGeom prst="rect">
              <a:avLst/>
            </a:prstGeom>
            <a:noFill/>
            <a:ln w="12700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36882" name="Oval 13"/>
            <p:cNvSpPr>
              <a:spLocks noChangeArrowheads="1"/>
            </p:cNvSpPr>
            <p:nvPr/>
          </p:nvSpPr>
          <p:spPr bwMode="auto">
            <a:xfrm>
              <a:off x="2688" y="2524"/>
              <a:ext cx="188" cy="188"/>
            </a:xfrm>
            <a:prstGeom prst="ellipse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36883" name="Oval 14"/>
            <p:cNvSpPr>
              <a:spLocks noChangeArrowheads="1"/>
            </p:cNvSpPr>
            <p:nvPr/>
          </p:nvSpPr>
          <p:spPr bwMode="auto">
            <a:xfrm>
              <a:off x="3026" y="2524"/>
              <a:ext cx="188" cy="1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cxnSp>
          <p:nvCxnSpPr>
            <p:cNvPr id="36884" name="AutoShape 15"/>
            <p:cNvCxnSpPr>
              <a:cxnSpLocks noChangeShapeType="1"/>
              <a:stCxn id="36882" idx="6"/>
              <a:endCxn id="36883" idx="2"/>
            </p:cNvCxnSpPr>
            <p:nvPr/>
          </p:nvCxnSpPr>
          <p:spPr bwMode="auto">
            <a:xfrm>
              <a:off x="2876" y="2618"/>
              <a:ext cx="15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5" name="AutoShape 16"/>
            <p:cNvCxnSpPr>
              <a:cxnSpLocks noChangeShapeType="1"/>
            </p:cNvCxnSpPr>
            <p:nvPr/>
          </p:nvCxnSpPr>
          <p:spPr bwMode="auto">
            <a:xfrm>
              <a:off x="2538" y="2618"/>
              <a:ext cx="15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86" name="Oval 17"/>
            <p:cNvSpPr>
              <a:spLocks noChangeArrowheads="1"/>
            </p:cNvSpPr>
            <p:nvPr/>
          </p:nvSpPr>
          <p:spPr bwMode="auto">
            <a:xfrm>
              <a:off x="2688" y="3240"/>
              <a:ext cx="188" cy="18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cxnSp>
          <p:nvCxnSpPr>
            <p:cNvPr id="36887" name="AutoShape 18"/>
            <p:cNvCxnSpPr>
              <a:cxnSpLocks noChangeShapeType="1"/>
              <a:endCxn id="36886" idx="2"/>
            </p:cNvCxnSpPr>
            <p:nvPr/>
          </p:nvCxnSpPr>
          <p:spPr bwMode="auto">
            <a:xfrm>
              <a:off x="2538" y="3334"/>
              <a:ext cx="15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88" name="Oval 19"/>
            <p:cNvSpPr>
              <a:spLocks noChangeArrowheads="1"/>
            </p:cNvSpPr>
            <p:nvPr/>
          </p:nvSpPr>
          <p:spPr bwMode="auto">
            <a:xfrm>
              <a:off x="2688" y="2788"/>
              <a:ext cx="188" cy="1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cxnSp>
          <p:nvCxnSpPr>
            <p:cNvPr id="36889" name="AutoShape 20"/>
            <p:cNvCxnSpPr>
              <a:cxnSpLocks noChangeShapeType="1"/>
              <a:endCxn id="36888" idx="2"/>
            </p:cNvCxnSpPr>
            <p:nvPr/>
          </p:nvCxnSpPr>
          <p:spPr bwMode="auto">
            <a:xfrm>
              <a:off x="2538" y="2882"/>
              <a:ext cx="15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6869" name="Text Box 21"/>
          <p:cNvSpPr txBox="1">
            <a:spLocks noChangeArrowheads="1"/>
          </p:cNvSpPr>
          <p:nvPr/>
        </p:nvSpPr>
        <p:spPr bwMode="auto">
          <a:xfrm>
            <a:off x="5720871" y="3581400"/>
            <a:ext cx="2514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25000"/>
                  </a:schemeClr>
                </a:solidFill>
                <a:latin typeface="+mn-lt"/>
              </a:rPr>
              <a:t>I/O bound jobs</a:t>
            </a:r>
          </a:p>
        </p:txBody>
      </p:sp>
      <p:sp>
        <p:nvSpPr>
          <p:cNvPr id="36870" name="Text Box 22"/>
          <p:cNvSpPr txBox="1">
            <a:spLocks noChangeArrowheads="1"/>
          </p:cNvSpPr>
          <p:nvPr/>
        </p:nvSpPr>
        <p:spPr bwMode="auto">
          <a:xfrm>
            <a:off x="5720871" y="4953000"/>
            <a:ext cx="18783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2">
                    <a:lumMod val="25000"/>
                  </a:schemeClr>
                </a:solidFill>
                <a:latin typeface="+mn-lt"/>
              </a:rPr>
              <a:t>CPU-bound jobs</a:t>
            </a:r>
          </a:p>
        </p:txBody>
      </p:sp>
      <p:sp>
        <p:nvSpPr>
          <p:cNvPr id="36871" name="Text Box 23"/>
          <p:cNvSpPr txBox="1">
            <a:spLocks noChangeArrowheads="1"/>
          </p:cNvSpPr>
          <p:nvPr/>
        </p:nvSpPr>
        <p:spPr bwMode="auto">
          <a:xfrm>
            <a:off x="5644671" y="4114800"/>
            <a:ext cx="32382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2">
                    <a:lumMod val="25000"/>
                  </a:schemeClr>
                </a:solidFill>
                <a:latin typeface="+mn-lt"/>
              </a:rPr>
              <a:t>jobs holding resources</a:t>
            </a:r>
          </a:p>
          <a:p>
            <a:r>
              <a:rPr lang="en-US" sz="1800" dirty="0">
                <a:solidFill>
                  <a:schemeClr val="tx2">
                    <a:lumMod val="25000"/>
                  </a:schemeClr>
                </a:solidFill>
                <a:latin typeface="+mn-lt"/>
              </a:rPr>
              <a:t>jobs with high external priority</a:t>
            </a:r>
            <a:endParaRPr lang="en-US" sz="2000" dirty="0">
              <a:solidFill>
                <a:schemeClr val="tx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36872" name="Line 24"/>
          <p:cNvSpPr>
            <a:spLocks noChangeShapeType="1"/>
          </p:cNvSpPr>
          <p:nvPr/>
        </p:nvSpPr>
        <p:spPr bwMode="auto">
          <a:xfrm>
            <a:off x="2825271" y="419735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36873" name="Line 25"/>
          <p:cNvSpPr>
            <a:spLocks noChangeShapeType="1"/>
          </p:cNvSpPr>
          <p:nvPr/>
        </p:nvSpPr>
        <p:spPr bwMode="auto">
          <a:xfrm>
            <a:off x="2825271" y="4460875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36874" name="Text Box 26"/>
          <p:cNvSpPr txBox="1">
            <a:spLocks noChangeArrowheads="1"/>
          </p:cNvSpPr>
          <p:nvPr/>
        </p:nvSpPr>
        <p:spPr bwMode="auto">
          <a:xfrm>
            <a:off x="3434871" y="5562600"/>
            <a:ext cx="2080678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25000"/>
                  </a:schemeClr>
                </a:solidFill>
                <a:latin typeface="+mn-lt"/>
              </a:rPr>
              <a:t>ready queues</a:t>
            </a:r>
          </a:p>
          <a:p>
            <a:pPr algn="ctr"/>
            <a:r>
              <a:rPr lang="en-US" sz="1800" dirty="0">
                <a:solidFill>
                  <a:schemeClr val="tx2">
                    <a:lumMod val="25000"/>
                  </a:schemeClr>
                </a:solidFill>
                <a:latin typeface="+mn-lt"/>
              </a:rPr>
              <a:t>indexed by priority</a:t>
            </a:r>
            <a:endParaRPr lang="en-US" sz="2000" dirty="0">
              <a:solidFill>
                <a:schemeClr val="tx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36875" name="Text Box 27"/>
          <p:cNvSpPr txBox="1">
            <a:spLocks noChangeArrowheads="1"/>
          </p:cNvSpPr>
          <p:nvPr/>
        </p:nvSpPr>
        <p:spPr bwMode="auto">
          <a:xfrm>
            <a:off x="310671" y="4800600"/>
            <a:ext cx="3276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3367"/>
                </a:solidFill>
                <a:latin typeface="+mn-lt"/>
              </a:rPr>
              <a:t>GetNextToRun</a:t>
            </a:r>
            <a:r>
              <a:rPr lang="en-US" sz="1800" dirty="0">
                <a:solidFill>
                  <a:srgbClr val="003367"/>
                </a:solidFill>
                <a:latin typeface="+mn-lt"/>
              </a:rPr>
              <a:t> selects task</a:t>
            </a:r>
          </a:p>
          <a:p>
            <a:r>
              <a:rPr lang="en-US" sz="1800" dirty="0">
                <a:solidFill>
                  <a:srgbClr val="003367"/>
                </a:solidFill>
                <a:latin typeface="+mn-lt"/>
              </a:rPr>
              <a:t>at the head of the highest</a:t>
            </a:r>
          </a:p>
          <a:p>
            <a:r>
              <a:rPr lang="en-US" sz="1800" dirty="0">
                <a:solidFill>
                  <a:srgbClr val="003367"/>
                </a:solidFill>
                <a:latin typeface="+mn-lt"/>
              </a:rPr>
              <a:t>non-empty queue: constant time, no sorting.</a:t>
            </a:r>
            <a:endParaRPr lang="en-US" sz="2000" dirty="0">
              <a:solidFill>
                <a:srgbClr val="003367"/>
              </a:solidFill>
              <a:latin typeface="+mn-lt"/>
            </a:endParaRPr>
          </a:p>
        </p:txBody>
      </p:sp>
      <p:sp>
        <p:nvSpPr>
          <p:cNvPr id="36876" name="Text Box 28"/>
          <p:cNvSpPr txBox="1">
            <a:spLocks noChangeArrowheads="1"/>
          </p:cNvSpPr>
          <p:nvPr/>
        </p:nvSpPr>
        <p:spPr bwMode="auto">
          <a:xfrm>
            <a:off x="6112374" y="5562600"/>
            <a:ext cx="287922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3367"/>
                </a:solidFill>
                <a:latin typeface="+mn-lt"/>
              </a:rPr>
              <a:t>Priority of CPU-bound</a:t>
            </a:r>
          </a:p>
          <a:p>
            <a:r>
              <a:rPr lang="en-US" sz="1800" dirty="0">
                <a:solidFill>
                  <a:srgbClr val="003367"/>
                </a:solidFill>
                <a:latin typeface="+mn-lt"/>
              </a:rPr>
              <a:t>jobs decays with system</a:t>
            </a:r>
          </a:p>
          <a:p>
            <a:r>
              <a:rPr lang="en-US" sz="1800" dirty="0">
                <a:solidFill>
                  <a:srgbClr val="003367"/>
                </a:solidFill>
                <a:latin typeface="+mn-lt"/>
              </a:rPr>
              <a:t>load and service received. </a:t>
            </a:r>
          </a:p>
        </p:txBody>
      </p:sp>
    </p:spTree>
    <p:extLst>
      <p:ext uri="{BB962C8B-B14F-4D97-AF65-F5344CB8AC3E}">
        <p14:creationId xmlns:p14="http://schemas.microsoft.com/office/powerpoint/2010/main" val="1941094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MFQ</a:t>
            </a:r>
          </a:p>
        </p:txBody>
      </p:sp>
      <p:pic>
        <p:nvPicPr>
          <p:cNvPr id="4" name="Content Placeholder 3" descr="mfq.pdf"/>
          <p:cNvPicPr>
            <a:picLocks noGrp="1" noChangeAspect="1"/>
          </p:cNvPicPr>
          <p:nvPr>
            <p:ph idx="1"/>
          </p:nvPr>
        </p:nvPicPr>
        <p:blipFill>
          <a:blip r:embed="rId2"/>
          <a:srcRect t="-5883" b="-5883"/>
          <a:stretch>
            <a:fillRect/>
          </a:stretch>
        </p:blipFill>
        <p:spPr/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81EF4F-BE9E-F348-A68C-6C9A0A5CE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490" y="6046027"/>
            <a:ext cx="540816" cy="7030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740C28-C0F3-5F44-A60F-9655BCC87EFC}"/>
              </a:ext>
            </a:extLst>
          </p:cNvPr>
          <p:cNvSpPr txBox="1"/>
          <p:nvPr/>
        </p:nvSpPr>
        <p:spPr>
          <a:xfrm>
            <a:off x="504619" y="5815194"/>
            <a:ext cx="6798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Note: OSTEP has a thorough treatment and calls it MLFQ.</a:t>
            </a:r>
          </a:p>
        </p:txBody>
      </p:sp>
    </p:spTree>
    <p:extLst>
      <p:ext uri="{BB962C8B-B14F-4D97-AF65-F5344CB8AC3E}">
        <p14:creationId xmlns:p14="http://schemas.microsoft.com/office/powerpoint/2010/main" val="289655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A221-2700-1840-97A1-BFF60172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deep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92D8-5B8C-2E45-9D83-2E14148C4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 allocation!  It’s everywhere.</a:t>
            </a:r>
          </a:p>
          <a:p>
            <a:r>
              <a:rPr lang="en-US" dirty="0"/>
              <a:t>“Separate policy and mechanism.”</a:t>
            </a:r>
          </a:p>
          <a:p>
            <a:r>
              <a:rPr lang="en-US" dirty="0"/>
              <a:t>Policy matters.  We can measure it!</a:t>
            </a:r>
          </a:p>
          <a:p>
            <a:r>
              <a:rPr lang="en-US" dirty="0"/>
              <a:t>But there are multiple competing metrics.</a:t>
            </a:r>
          </a:p>
          <a:p>
            <a:r>
              <a:rPr lang="en-US" dirty="0"/>
              <a:t>The results depend on workload.</a:t>
            </a:r>
          </a:p>
          <a:p>
            <a:r>
              <a:rPr lang="en-US" dirty="0"/>
              <a:t>Use heuristics: “simple” (and maybe wrong).</a:t>
            </a:r>
          </a:p>
          <a:p>
            <a:r>
              <a:rPr lang="en-US" dirty="0"/>
              <a:t>Interplay of heuristics and workload: “it’s complicated”.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10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A4BAEE-9C6C-0D49-9174-9DC2D2E6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5146D-6198-8D42-939C-49F1A31E9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slides on the same stuff</a:t>
            </a:r>
          </a:p>
        </p:txBody>
      </p:sp>
    </p:spTree>
    <p:extLst>
      <p:ext uri="{BB962C8B-B14F-4D97-AF65-F5344CB8AC3E}">
        <p14:creationId xmlns:p14="http://schemas.microsoft.com/office/powerpoint/2010/main" val="343325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Example: a recent Linux rev</a:t>
            </a:r>
          </a:p>
        </p:txBody>
      </p:sp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914400" y="1828800"/>
            <a:ext cx="73152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“Tasks are determined to be I/O-bound or CPU-bound based on an interactivity heuristic. A task's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interactiveness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 metric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is calculated based on how much time the task executes compared to how much time it sleeps. Note that because I/O tasks schedule I/O and then wait, an I/O-bound task spends more time sleeping and waiting for I/O completion. This increases its interactive metric.”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Key point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: interactive tasks get higher priority for the CPU, when they want the CPU (which is not much).</a:t>
            </a:r>
          </a:p>
        </p:txBody>
      </p:sp>
    </p:spTree>
    <p:extLst>
      <p:ext uri="{BB962C8B-B14F-4D97-AF65-F5344CB8AC3E}">
        <p14:creationId xmlns:p14="http://schemas.microsoft.com/office/powerpoint/2010/main" val="3617120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Evaluating Round Robin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2381250" y="1939865"/>
            <a:ext cx="2330450" cy="9842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4711700" y="1939865"/>
            <a:ext cx="479425" cy="98425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2943225" y="2343090"/>
            <a:ext cx="479425" cy="98425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2381250" y="2343090"/>
            <a:ext cx="479425" cy="9842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3505200" y="2343090"/>
            <a:ext cx="1914525" cy="9842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9704" name="Rectangle 9"/>
          <p:cNvSpPr>
            <a:spLocks noChangeArrowheads="1"/>
          </p:cNvSpPr>
          <p:nvPr/>
        </p:nvSpPr>
        <p:spPr bwMode="auto">
          <a:xfrm flipH="1">
            <a:off x="2860675" y="2343090"/>
            <a:ext cx="82550" cy="984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 flipH="1">
            <a:off x="3422650" y="2343090"/>
            <a:ext cx="82550" cy="984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2892425" y="1635065"/>
            <a:ext cx="5597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D=5</a:t>
            </a:r>
            <a:endParaRPr lang="en-US" sz="1600" dirty="0">
              <a:solidFill>
                <a:srgbClr val="00336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707" name="Text Box 12"/>
          <p:cNvSpPr txBox="1">
            <a:spLocks noChangeArrowheads="1"/>
          </p:cNvSpPr>
          <p:nvPr/>
        </p:nvSpPr>
        <p:spPr bwMode="auto">
          <a:xfrm>
            <a:off x="4735513" y="1635065"/>
            <a:ext cx="5597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D=1</a:t>
            </a:r>
            <a:endParaRPr lang="en-US" sz="1600">
              <a:solidFill>
                <a:srgbClr val="00336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5497513" y="1860490"/>
            <a:ext cx="19094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(5+6)/2 = 5.5</a:t>
            </a:r>
          </a:p>
        </p:txBody>
      </p:sp>
      <p:sp>
        <p:nvSpPr>
          <p:cNvPr id="29709" name="Text Box 14"/>
          <p:cNvSpPr txBox="1">
            <a:spLocks noChangeArrowheads="1"/>
          </p:cNvSpPr>
          <p:nvPr/>
        </p:nvSpPr>
        <p:spPr bwMode="auto">
          <a:xfrm>
            <a:off x="5497513" y="2343090"/>
            <a:ext cx="24368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(2+6 + </a:t>
            </a:r>
            <a:r>
              <a:rPr lang="en-US" sz="2000" dirty="0" err="1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)/2 = 4 + </a:t>
            </a:r>
            <a:r>
              <a:rPr lang="en-US" sz="2000" dirty="0" err="1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endParaRPr lang="en-US" sz="2000" dirty="0">
              <a:solidFill>
                <a:srgbClr val="00336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CDE25-B4A9-7F46-AE15-F5D3F7475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06652"/>
            <a:ext cx="8226425" cy="2805173"/>
          </a:xfrm>
        </p:spPr>
        <p:txBody>
          <a:bodyPr/>
          <a:lstStyle/>
          <a:p>
            <a:r>
              <a:rPr lang="en-US" sz="2000" b="1" dirty="0">
                <a:latin typeface="Arial" charset="0"/>
                <a:ea typeface="ＭＳ Ｐゴシック" charset="0"/>
              </a:rPr>
              <a:t>Response time</a:t>
            </a:r>
            <a:r>
              <a:rPr lang="en-US" sz="2000" dirty="0">
                <a:latin typeface="Arial" charset="0"/>
                <a:ea typeface="ＭＳ Ｐゴシック" charset="0"/>
              </a:rPr>
              <a:t>.  RR reduces it for short jobs.</a:t>
            </a:r>
          </a:p>
          <a:p>
            <a:pPr marL="800100" lvl="1" indent="-342900"/>
            <a:r>
              <a:rPr lang="en-US" dirty="0">
                <a:latin typeface="Arial" charset="0"/>
                <a:ea typeface="ＭＳ Ｐゴシック" charset="0"/>
              </a:rPr>
              <a:t>For a given load, wait time is proportional to the job’</a:t>
            </a:r>
            <a:r>
              <a:rPr lang="en-US" altLang="ja-JP" dirty="0">
                <a:latin typeface="Arial" charset="0"/>
                <a:ea typeface="ＭＳ Ｐゴシック" charset="0"/>
              </a:rPr>
              <a:t>s total service demand </a:t>
            </a:r>
            <a:r>
              <a:rPr lang="en-US" altLang="ja-JP" i="1" dirty="0">
                <a:latin typeface="Arial" charset="0"/>
                <a:ea typeface="ＭＳ Ｐゴシック" charset="0"/>
              </a:rPr>
              <a:t>D</a:t>
            </a:r>
            <a:r>
              <a:rPr lang="en-US" altLang="ja-JP" dirty="0">
                <a:latin typeface="Arial" charset="0"/>
                <a:ea typeface="ＭＳ Ｐゴシック" charset="0"/>
              </a:rPr>
              <a:t>.</a:t>
            </a:r>
          </a:p>
          <a:p>
            <a:r>
              <a:rPr lang="en-US" sz="2000" b="1" dirty="0">
                <a:latin typeface="Arial" charset="0"/>
                <a:ea typeface="ＭＳ Ｐゴシック" charset="0"/>
              </a:rPr>
              <a:t>Fairness</a:t>
            </a:r>
            <a:r>
              <a:rPr lang="en-US" sz="2000" dirty="0">
                <a:latin typeface="Arial" charset="0"/>
                <a:ea typeface="ＭＳ Ｐゴシック" charset="0"/>
              </a:rPr>
              <a:t>.  RR reduces variance in wait times.</a:t>
            </a:r>
          </a:p>
          <a:p>
            <a:pPr marL="800100" lvl="1" indent="-342900"/>
            <a:r>
              <a:rPr lang="en-US" i="1" dirty="0">
                <a:latin typeface="Arial" charset="0"/>
                <a:ea typeface="ＭＳ Ｐゴシック" charset="0"/>
              </a:rPr>
              <a:t>But</a:t>
            </a:r>
            <a:r>
              <a:rPr lang="en-US" dirty="0">
                <a:latin typeface="Arial" charset="0"/>
                <a:ea typeface="ＭＳ Ｐゴシック" charset="0"/>
              </a:rPr>
              <a:t>: RR forces jobs to wait for other jobs that arrived later.</a:t>
            </a:r>
          </a:p>
          <a:p>
            <a:r>
              <a:rPr lang="en-US" sz="2000" b="1" dirty="0">
                <a:latin typeface="Arial" charset="0"/>
                <a:ea typeface="ＭＳ Ｐゴシック" charset="0"/>
              </a:rPr>
              <a:t>Throughput</a:t>
            </a:r>
            <a:r>
              <a:rPr lang="en-US" sz="2000" dirty="0">
                <a:latin typeface="Arial" charset="0"/>
                <a:ea typeface="ＭＳ Ｐゴシック" charset="0"/>
              </a:rPr>
              <a:t>.  RR imposes extra context switch </a:t>
            </a:r>
            <a:r>
              <a:rPr lang="en-US" sz="2000" b="1" dirty="0">
                <a:solidFill>
                  <a:srgbClr val="651222"/>
                </a:solidFill>
                <a:latin typeface="Arial" charset="0"/>
                <a:ea typeface="ＭＳ Ｐゴシック" charset="0"/>
              </a:rPr>
              <a:t>overhead</a:t>
            </a:r>
            <a:r>
              <a:rPr lang="en-US" sz="2000" dirty="0">
                <a:latin typeface="Arial" charset="0"/>
                <a:ea typeface="ＭＳ Ｐゴシック" charset="0"/>
              </a:rPr>
              <a:t>.</a:t>
            </a:r>
          </a:p>
          <a:p>
            <a:pPr marL="800100" lvl="1" indent="-342900"/>
            <a:r>
              <a:rPr lang="en-US" dirty="0">
                <a:latin typeface="Arial" charset="0"/>
                <a:ea typeface="ＭＳ Ｐゴシック" charset="0"/>
              </a:rPr>
              <a:t>Degrades to FCFS-RTC with large </a:t>
            </a:r>
            <a:r>
              <a:rPr lang="en-US" i="1" dirty="0">
                <a:latin typeface="Arial" charset="0"/>
                <a:ea typeface="ＭＳ Ｐゴシック" charset="0"/>
              </a:rPr>
              <a:t>Q</a:t>
            </a:r>
            <a:r>
              <a:rPr lang="en-US" dirty="0">
                <a:latin typeface="Arial" charset="0"/>
                <a:ea typeface="ＭＳ Ｐゴシック" charset="0"/>
              </a:rPr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101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Evaluating FCFS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229600" cy="304641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</a:rPr>
              <a:t>How well does FCFS achieve the goals?</a:t>
            </a:r>
          </a:p>
          <a:p>
            <a:r>
              <a:rPr lang="en-US" sz="2000" b="1" dirty="0">
                <a:latin typeface="Arial" charset="0"/>
                <a:ea typeface="ＭＳ Ｐゴシック" charset="0"/>
              </a:rPr>
              <a:t>Throughput</a:t>
            </a:r>
            <a:r>
              <a:rPr lang="en-US" sz="2000" dirty="0">
                <a:latin typeface="Arial" charset="0"/>
                <a:ea typeface="ＭＳ Ｐゴシック" charset="0"/>
              </a:rPr>
              <a:t>. FCFS is as good as any non-preemptive policy.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</a:rPr>
              <a:t>….if the CPU is the only schedulable resource in the system.</a:t>
            </a:r>
          </a:p>
          <a:p>
            <a:r>
              <a:rPr lang="en-US" sz="2000" b="1" dirty="0">
                <a:latin typeface="Arial" charset="0"/>
                <a:ea typeface="ＭＳ Ｐゴシック" charset="0"/>
              </a:rPr>
              <a:t>Fairness</a:t>
            </a:r>
            <a:r>
              <a:rPr lang="en-US" sz="2000" dirty="0">
                <a:latin typeface="Arial" charset="0"/>
                <a:ea typeface="ＭＳ Ｐゴシック" charset="0"/>
              </a:rPr>
              <a:t>.  FCFS is intuitively fair…sort of.</a:t>
            </a:r>
          </a:p>
          <a:p>
            <a:pPr lvl="1">
              <a:buFontTx/>
              <a:buNone/>
            </a:pPr>
            <a:r>
              <a:rPr lang="ja-JP" altLang="en-US" dirty="0">
                <a:latin typeface="Arial" charset="0"/>
                <a:ea typeface="ＭＳ Ｐゴシック" charset="0"/>
              </a:rPr>
              <a:t>“</a:t>
            </a:r>
            <a:r>
              <a:rPr lang="en-US" altLang="ja-JP" dirty="0">
                <a:latin typeface="Arial" charset="0"/>
                <a:ea typeface="ＭＳ Ｐゴシック" charset="0"/>
              </a:rPr>
              <a:t>The early bird gets the worm</a:t>
            </a:r>
            <a:r>
              <a:rPr lang="ja-JP" altLang="en-US" dirty="0">
                <a:latin typeface="Arial" charset="0"/>
                <a:ea typeface="ＭＳ Ｐゴシック" charset="0"/>
              </a:rPr>
              <a:t>”</a:t>
            </a:r>
            <a:r>
              <a:rPr lang="en-US" altLang="ja-JP" dirty="0">
                <a:latin typeface="Arial" charset="0"/>
                <a:ea typeface="ＭＳ Ｐゴシック" charset="0"/>
              </a:rPr>
              <a:t>…and everyone is fed…eventually.</a:t>
            </a:r>
          </a:p>
          <a:p>
            <a:r>
              <a:rPr lang="en-US" sz="2000" b="1" dirty="0">
                <a:latin typeface="Arial" charset="0"/>
                <a:ea typeface="ＭＳ Ｐゴシック" charset="0"/>
              </a:rPr>
              <a:t>Response time</a:t>
            </a:r>
            <a:r>
              <a:rPr lang="en-US" sz="2000" dirty="0">
                <a:latin typeface="Arial" charset="0"/>
                <a:ea typeface="ＭＳ Ｐゴシック" charset="0"/>
              </a:rPr>
              <a:t>.  </a:t>
            </a:r>
            <a:r>
              <a:rPr lang="en-US" sz="2000" b="1" dirty="0">
                <a:latin typeface="Arial" charset="0"/>
                <a:ea typeface="ＭＳ Ｐゴシック" charset="0"/>
              </a:rPr>
              <a:t>Long jobs keep everyone else waiting.</a:t>
            </a:r>
          </a:p>
          <a:p>
            <a:pPr marL="514350" lvl="1" indent="0">
              <a:buNone/>
            </a:pPr>
            <a:r>
              <a:rPr lang="en-US" dirty="0">
                <a:latin typeface="Arial" charset="0"/>
                <a:ea typeface="ＭＳ Ｐゴシック" charset="0"/>
              </a:rPr>
              <a:t>Consider </a:t>
            </a:r>
            <a:r>
              <a:rPr lang="en-US" b="1" dirty="0">
                <a:solidFill>
                  <a:srgbClr val="651222"/>
                </a:solidFill>
                <a:latin typeface="Arial" charset="0"/>
                <a:ea typeface="ＭＳ Ｐゴシック" charset="0"/>
              </a:rPr>
              <a:t>service demand</a:t>
            </a:r>
            <a:r>
              <a:rPr lang="en-US" dirty="0">
                <a:latin typeface="Arial" charset="0"/>
                <a:ea typeface="ＭＳ Ｐゴシック" charset="0"/>
              </a:rPr>
              <a:t> (D) for a task (i.e., its runtime).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4133850" y="5099050"/>
            <a:ext cx="1438275" cy="9842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5572125" y="5099050"/>
            <a:ext cx="958850" cy="984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7653" name="Oval 6"/>
          <p:cNvSpPr>
            <a:spLocks noChangeArrowheads="1"/>
          </p:cNvSpPr>
          <p:nvPr/>
        </p:nvSpPr>
        <p:spPr bwMode="auto">
          <a:xfrm>
            <a:off x="1712913" y="5000625"/>
            <a:ext cx="341312" cy="341313"/>
          </a:xfrm>
          <a:prstGeom prst="ellipse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7654" name="Oval 7"/>
          <p:cNvSpPr>
            <a:spLocks noChangeArrowheads="1"/>
          </p:cNvSpPr>
          <p:nvPr/>
        </p:nvSpPr>
        <p:spPr bwMode="auto">
          <a:xfrm>
            <a:off x="2325688" y="5000625"/>
            <a:ext cx="341312" cy="34131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7655" name="Oval 8"/>
          <p:cNvSpPr>
            <a:spLocks noChangeArrowheads="1"/>
          </p:cNvSpPr>
          <p:nvPr/>
        </p:nvSpPr>
        <p:spPr bwMode="auto">
          <a:xfrm>
            <a:off x="2940050" y="5000625"/>
            <a:ext cx="341313" cy="341313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cxnSp>
        <p:nvCxnSpPr>
          <p:cNvPr id="27656" name="AutoShape 9"/>
          <p:cNvCxnSpPr>
            <a:cxnSpLocks noChangeShapeType="1"/>
          </p:cNvCxnSpPr>
          <p:nvPr/>
        </p:nvCxnSpPr>
        <p:spPr bwMode="auto">
          <a:xfrm flipH="1">
            <a:off x="2054225" y="5172075"/>
            <a:ext cx="27146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657" name="AutoShape 10"/>
          <p:cNvCxnSpPr>
            <a:cxnSpLocks noChangeShapeType="1"/>
          </p:cNvCxnSpPr>
          <p:nvPr/>
        </p:nvCxnSpPr>
        <p:spPr bwMode="auto">
          <a:xfrm flipH="1">
            <a:off x="2667000" y="5172075"/>
            <a:ext cx="27146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658" name="Rectangle 11"/>
          <p:cNvSpPr>
            <a:spLocks noChangeArrowheads="1"/>
          </p:cNvSpPr>
          <p:nvPr/>
        </p:nvSpPr>
        <p:spPr bwMode="auto">
          <a:xfrm>
            <a:off x="6530975" y="5099050"/>
            <a:ext cx="479425" cy="98425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7659" name="Text Box 12"/>
          <p:cNvSpPr txBox="1">
            <a:spLocks noChangeArrowheads="1"/>
          </p:cNvSpPr>
          <p:nvPr/>
        </p:nvSpPr>
        <p:spPr bwMode="auto">
          <a:xfrm>
            <a:off x="5441950" y="5140325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7660" name="Text Box 13"/>
          <p:cNvSpPr txBox="1">
            <a:spLocks noChangeArrowheads="1"/>
          </p:cNvSpPr>
          <p:nvPr/>
        </p:nvSpPr>
        <p:spPr bwMode="auto">
          <a:xfrm>
            <a:off x="6407150" y="5140325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US" sz="1600">
              <a:solidFill>
                <a:srgbClr val="00336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61" name="Text Box 14"/>
          <p:cNvSpPr txBox="1">
            <a:spLocks noChangeArrowheads="1"/>
          </p:cNvSpPr>
          <p:nvPr/>
        </p:nvSpPr>
        <p:spPr bwMode="auto">
          <a:xfrm>
            <a:off x="6877050" y="5133975"/>
            <a:ext cx="301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27662" name="Text Box 15"/>
          <p:cNvSpPr txBox="1">
            <a:spLocks noChangeArrowheads="1"/>
          </p:cNvSpPr>
          <p:nvPr/>
        </p:nvSpPr>
        <p:spPr bwMode="auto">
          <a:xfrm>
            <a:off x="4622800" y="4724400"/>
            <a:ext cx="5597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800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=3</a:t>
            </a:r>
            <a:endParaRPr lang="en-US" sz="1600" dirty="0">
              <a:solidFill>
                <a:srgbClr val="00336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63" name="Text Box 16"/>
          <p:cNvSpPr txBox="1">
            <a:spLocks noChangeArrowheads="1"/>
          </p:cNvSpPr>
          <p:nvPr/>
        </p:nvSpPr>
        <p:spPr bwMode="auto">
          <a:xfrm>
            <a:off x="5772150" y="4727575"/>
            <a:ext cx="5597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800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endParaRPr lang="en-US" sz="1600" dirty="0">
              <a:solidFill>
                <a:srgbClr val="00336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64" name="Text Box 17"/>
          <p:cNvSpPr txBox="1">
            <a:spLocks noChangeArrowheads="1"/>
          </p:cNvSpPr>
          <p:nvPr/>
        </p:nvSpPr>
        <p:spPr bwMode="auto">
          <a:xfrm>
            <a:off x="6508750" y="4733925"/>
            <a:ext cx="5597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800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en-US" sz="1600" dirty="0">
              <a:solidFill>
                <a:srgbClr val="00336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65" name="Text Box 18"/>
          <p:cNvSpPr txBox="1">
            <a:spLocks noChangeArrowheads="1"/>
          </p:cNvSpPr>
          <p:nvPr/>
        </p:nvSpPr>
        <p:spPr bwMode="auto">
          <a:xfrm>
            <a:off x="5032375" y="5345113"/>
            <a:ext cx="6636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endParaRPr lang="en-US" sz="1600" dirty="0">
              <a:solidFill>
                <a:srgbClr val="00336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66" name="Line 19"/>
          <p:cNvSpPr>
            <a:spLocks noChangeShapeType="1"/>
          </p:cNvSpPr>
          <p:nvPr/>
        </p:nvSpPr>
        <p:spPr bwMode="auto">
          <a:xfrm>
            <a:off x="5772150" y="5524500"/>
            <a:ext cx="627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7668" name="Text Box 21"/>
          <p:cNvSpPr txBox="1">
            <a:spLocks noChangeArrowheads="1"/>
          </p:cNvSpPr>
          <p:nvPr/>
        </p:nvSpPr>
        <p:spPr bwMode="auto">
          <a:xfrm>
            <a:off x="4572000" y="5802313"/>
            <a:ext cx="23022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(3 + 5 + 6)/3 = 4.67</a:t>
            </a: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2895600" y="4648200"/>
            <a:ext cx="5597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800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=3</a:t>
            </a:r>
            <a:endParaRPr lang="en-US" sz="1600" dirty="0">
              <a:solidFill>
                <a:srgbClr val="00336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2209800" y="4648200"/>
            <a:ext cx="5597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800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endParaRPr lang="en-US" sz="1600" dirty="0">
              <a:solidFill>
                <a:srgbClr val="00336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1600200" y="4648200"/>
            <a:ext cx="5597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800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endParaRPr lang="en-US" sz="1600" dirty="0">
              <a:solidFill>
                <a:srgbClr val="00336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6" name="Group 18"/>
          <p:cNvGrpSpPr>
            <a:grpSpLocks/>
          </p:cNvGrpSpPr>
          <p:nvPr/>
        </p:nvGrpSpPr>
        <p:grpSpPr bwMode="auto">
          <a:xfrm>
            <a:off x="2118171" y="5486400"/>
            <a:ext cx="1996629" cy="762000"/>
            <a:chOff x="4275" y="3376"/>
            <a:chExt cx="621" cy="237"/>
          </a:xfrm>
        </p:grpSpPr>
        <p:grpSp>
          <p:nvGrpSpPr>
            <p:cNvPr id="27" name="Group 19"/>
            <p:cNvGrpSpPr>
              <a:grpSpLocks/>
            </p:cNvGrpSpPr>
            <p:nvPr/>
          </p:nvGrpSpPr>
          <p:grpSpPr bwMode="auto">
            <a:xfrm>
              <a:off x="4275" y="3376"/>
              <a:ext cx="621" cy="237"/>
              <a:chOff x="3776" y="3376"/>
              <a:chExt cx="621" cy="237"/>
            </a:xfrm>
          </p:grpSpPr>
          <p:grpSp>
            <p:nvGrpSpPr>
              <p:cNvPr id="29" name="Group 20"/>
              <p:cNvGrpSpPr>
                <a:grpSpLocks/>
              </p:cNvGrpSpPr>
              <p:nvPr/>
            </p:nvGrpSpPr>
            <p:grpSpPr bwMode="auto">
              <a:xfrm>
                <a:off x="3776" y="3423"/>
                <a:ext cx="224" cy="144"/>
                <a:chOff x="3776" y="3429"/>
                <a:chExt cx="274" cy="109"/>
              </a:xfrm>
            </p:grpSpPr>
            <p:sp>
              <p:nvSpPr>
                <p:cNvPr id="32" name="Rectangle 21"/>
                <p:cNvSpPr>
                  <a:spLocks noChangeArrowheads="1"/>
                </p:cNvSpPr>
                <p:nvPr/>
              </p:nvSpPr>
              <p:spPr bwMode="auto">
                <a:xfrm>
                  <a:off x="3894" y="3429"/>
                  <a:ext cx="52" cy="10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333399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37305A"/>
                    </a:solidFill>
                  </a:endParaRPr>
                </a:p>
              </p:txBody>
            </p:sp>
            <p:sp>
              <p:nvSpPr>
                <p:cNvPr id="33" name="Rectangle 22"/>
                <p:cNvSpPr>
                  <a:spLocks noChangeArrowheads="1"/>
                </p:cNvSpPr>
                <p:nvPr/>
              </p:nvSpPr>
              <p:spPr bwMode="auto">
                <a:xfrm>
                  <a:off x="3946" y="3429"/>
                  <a:ext cx="52" cy="10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333399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37305A"/>
                    </a:solidFill>
                  </a:endParaRPr>
                </a:p>
              </p:txBody>
            </p:sp>
            <p:sp>
              <p:nvSpPr>
                <p:cNvPr id="34" name="Rectangle 23"/>
                <p:cNvSpPr>
                  <a:spLocks noChangeArrowheads="1"/>
                </p:cNvSpPr>
                <p:nvPr/>
              </p:nvSpPr>
              <p:spPr bwMode="auto">
                <a:xfrm>
                  <a:off x="3998" y="3429"/>
                  <a:ext cx="52" cy="10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333399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37305A"/>
                    </a:solidFill>
                  </a:endParaRPr>
                </a:p>
              </p:txBody>
            </p:sp>
            <p:sp>
              <p:nvSpPr>
                <p:cNvPr id="35" name="Line 24"/>
                <p:cNvSpPr>
                  <a:spLocks noChangeShapeType="1"/>
                </p:cNvSpPr>
                <p:nvPr/>
              </p:nvSpPr>
              <p:spPr bwMode="auto">
                <a:xfrm>
                  <a:off x="3776" y="3429"/>
                  <a:ext cx="11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37305A"/>
                    </a:solidFill>
                  </a:endParaRPr>
                </a:p>
              </p:txBody>
            </p:sp>
            <p:sp>
              <p:nvSpPr>
                <p:cNvPr id="36" name="Line 25"/>
                <p:cNvSpPr>
                  <a:spLocks noChangeShapeType="1"/>
                </p:cNvSpPr>
                <p:nvPr/>
              </p:nvSpPr>
              <p:spPr bwMode="auto">
                <a:xfrm>
                  <a:off x="3776" y="3538"/>
                  <a:ext cx="11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37305A"/>
                    </a:solidFill>
                  </a:endParaRPr>
                </a:p>
              </p:txBody>
            </p:sp>
          </p:grpSp>
          <p:sp>
            <p:nvSpPr>
              <p:cNvPr id="30" name="Oval 26"/>
              <p:cNvSpPr>
                <a:spLocks noChangeArrowheads="1"/>
              </p:cNvSpPr>
              <p:nvPr/>
            </p:nvSpPr>
            <p:spPr bwMode="auto">
              <a:xfrm>
                <a:off x="4160" y="3376"/>
                <a:ext cx="237" cy="23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endParaRPr lang="en-US">
                  <a:solidFill>
                    <a:srgbClr val="37305A"/>
                  </a:solidFill>
                </a:endParaRPr>
              </a:p>
            </p:txBody>
          </p:sp>
          <p:sp>
            <p:nvSpPr>
              <p:cNvPr id="31" name="Line 27"/>
              <p:cNvSpPr>
                <a:spLocks noChangeShapeType="1"/>
              </p:cNvSpPr>
              <p:nvPr/>
            </p:nvSpPr>
            <p:spPr bwMode="auto">
              <a:xfrm>
                <a:off x="4000" y="3494"/>
                <a:ext cx="160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>
                  <a:solidFill>
                    <a:srgbClr val="37305A"/>
                  </a:solidFill>
                </a:endParaRPr>
              </a:p>
            </p:txBody>
          </p:sp>
        </p:grp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4654" y="3429"/>
              <a:ext cx="236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dirty="0">
                  <a:solidFill>
                    <a:srgbClr val="003367"/>
                  </a:solidFill>
                  <a:latin typeface="Times New Roman" charset="0"/>
                </a:rPr>
                <a:t> </a:t>
              </a:r>
              <a:r>
                <a:rPr lang="en-US" sz="2000" b="1" dirty="0">
                  <a:solidFill>
                    <a:srgbClr val="003367"/>
                  </a:solidFill>
                  <a:latin typeface="+mn-lt"/>
                </a:rPr>
                <a:t>CPU</a:t>
              </a:r>
              <a:endParaRPr lang="en-US" sz="1200" b="1" dirty="0">
                <a:solidFill>
                  <a:srgbClr val="003367"/>
                </a:solidFill>
                <a:latin typeface="+mn-lt"/>
              </a:endParaRPr>
            </a:p>
          </p:txBody>
        </p:sp>
      </p:grpSp>
      <p:sp>
        <p:nvSpPr>
          <p:cNvPr id="37" name="Rectangle 58"/>
          <p:cNvSpPr>
            <a:spLocks noChangeArrowheads="1"/>
          </p:cNvSpPr>
          <p:nvPr/>
        </p:nvSpPr>
        <p:spPr bwMode="auto">
          <a:xfrm>
            <a:off x="1600200" y="5638800"/>
            <a:ext cx="1066800" cy="40011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tail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8" name="Rectangle 58"/>
          <p:cNvSpPr>
            <a:spLocks noChangeArrowheads="1"/>
          </p:cNvSpPr>
          <p:nvPr/>
        </p:nvSpPr>
        <p:spPr bwMode="auto">
          <a:xfrm>
            <a:off x="1676400" y="6096000"/>
            <a:ext cx="1524000" cy="40011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ctr" defTabSz="914400"/>
            <a:r>
              <a:rPr lang="en-US" sz="2000" b="1" dirty="0" err="1">
                <a:solidFill>
                  <a:srgbClr val="000000"/>
                </a:solidFill>
                <a:cs typeface="Arial" charset="0"/>
              </a:rPr>
              <a:t>runQueue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201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Preemptive FCFS: Round Robin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65250"/>
            <a:ext cx="7772400" cy="1947863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dirty="0">
                <a:solidFill>
                  <a:srgbClr val="651222"/>
                </a:solidFill>
                <a:latin typeface="Arial" charset="0"/>
                <a:ea typeface="ＭＳ Ｐゴシック" charset="0"/>
              </a:rPr>
              <a:t>Preemptive </a:t>
            </a:r>
            <a:r>
              <a:rPr lang="en-US" sz="2000" b="1" dirty="0" err="1">
                <a:solidFill>
                  <a:srgbClr val="651222"/>
                </a:solidFill>
                <a:latin typeface="Arial" charset="0"/>
                <a:ea typeface="ＭＳ Ｐゴシック" charset="0"/>
              </a:rPr>
              <a:t>timeslicing</a:t>
            </a:r>
            <a:r>
              <a:rPr lang="en-US" sz="2000" dirty="0">
                <a:latin typeface="Arial" charset="0"/>
                <a:ea typeface="ＭＳ Ｐゴシック" charset="0"/>
              </a:rPr>
              <a:t> is one way to improve fairness of FCFS.</a:t>
            </a:r>
          </a:p>
          <a:p>
            <a:pPr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</a:rPr>
              <a:t>If job does not block or exit, force an involuntary context switch after each </a:t>
            </a:r>
            <a:r>
              <a:rPr lang="en-US" sz="2000" b="1" dirty="0">
                <a:solidFill>
                  <a:srgbClr val="651222"/>
                </a:solidFill>
                <a:latin typeface="Arial" charset="0"/>
                <a:ea typeface="ＭＳ Ｐゴシック" charset="0"/>
              </a:rPr>
              <a:t>quantum</a:t>
            </a:r>
            <a:r>
              <a:rPr lang="en-US" sz="2000" dirty="0">
                <a:solidFill>
                  <a:srgbClr val="651222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sz="2000" i="1" dirty="0">
                <a:latin typeface="Arial" charset="0"/>
                <a:ea typeface="ＭＳ Ｐゴシック" charset="0"/>
              </a:rPr>
              <a:t>Q</a:t>
            </a:r>
            <a:r>
              <a:rPr lang="en-US" sz="2000" dirty="0">
                <a:latin typeface="Arial" charset="0"/>
                <a:ea typeface="ＭＳ Ｐゴシック" charset="0"/>
              </a:rPr>
              <a:t> of CPU time.</a:t>
            </a:r>
          </a:p>
          <a:p>
            <a:pPr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</a:rPr>
              <a:t>FCFS without preemptive </a:t>
            </a:r>
            <a:r>
              <a:rPr lang="en-US" sz="2000" dirty="0" err="1">
                <a:latin typeface="Arial" charset="0"/>
                <a:ea typeface="ＭＳ Ｐゴシック" charset="0"/>
              </a:rPr>
              <a:t>timeslicing</a:t>
            </a:r>
            <a:r>
              <a:rPr lang="en-US" sz="2000" dirty="0">
                <a:latin typeface="Arial" charset="0"/>
                <a:ea typeface="ＭＳ Ｐゴシック" charset="0"/>
              </a:rPr>
              <a:t> is “run to completion” (RTC).</a:t>
            </a:r>
          </a:p>
          <a:p>
            <a:pPr>
              <a:buFontTx/>
              <a:buNone/>
            </a:pPr>
            <a:r>
              <a:rPr lang="en-US" sz="2000" dirty="0">
                <a:latin typeface="Arial" charset="0"/>
                <a:ea typeface="ＭＳ Ｐゴシック" charset="0"/>
              </a:rPr>
              <a:t>FCFS with preemptive </a:t>
            </a:r>
            <a:r>
              <a:rPr lang="en-US" sz="2000" dirty="0" err="1">
                <a:latin typeface="Arial" charset="0"/>
                <a:ea typeface="ＭＳ Ｐゴシック" charset="0"/>
              </a:rPr>
              <a:t>timeslicing</a:t>
            </a:r>
            <a:r>
              <a:rPr lang="en-US" sz="2000" dirty="0">
                <a:latin typeface="Arial" charset="0"/>
                <a:ea typeface="ＭＳ Ｐゴシック" charset="0"/>
              </a:rPr>
              <a:t> is called </a:t>
            </a:r>
            <a:r>
              <a:rPr lang="en-US" sz="2000" b="1" dirty="0">
                <a:solidFill>
                  <a:srgbClr val="651222"/>
                </a:solidFill>
                <a:latin typeface="Arial" charset="0"/>
                <a:ea typeface="ＭＳ Ｐゴシック" charset="0"/>
              </a:rPr>
              <a:t>round robin</a:t>
            </a:r>
            <a:r>
              <a:rPr lang="en-US" sz="2000" dirty="0">
                <a:latin typeface="Arial" charset="0"/>
                <a:ea typeface="ＭＳ Ｐゴシック" charset="0"/>
              </a:rPr>
              <a:t>.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2676525" y="4041775"/>
            <a:ext cx="1438275" cy="9842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4114800" y="4041775"/>
            <a:ext cx="958850" cy="984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5073650" y="4041775"/>
            <a:ext cx="479425" cy="98425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3165475" y="3657600"/>
            <a:ext cx="6156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rgbClr val="003367"/>
                </a:solidFill>
                <a:latin typeface="Times New Roman" charset="0"/>
              </a:rPr>
              <a:t>D</a:t>
            </a:r>
            <a:r>
              <a:rPr lang="en-US" sz="1800">
                <a:solidFill>
                  <a:srgbClr val="003367"/>
                </a:solidFill>
                <a:latin typeface="Times New Roman" charset="0"/>
              </a:rPr>
              <a:t>=3</a:t>
            </a:r>
            <a:endParaRPr lang="en-US" sz="1600">
              <a:solidFill>
                <a:srgbClr val="003367"/>
              </a:solidFill>
              <a:latin typeface="Times New Roman" charset="0"/>
            </a:endParaRPr>
          </a:p>
        </p:txBody>
      </p:sp>
      <p:sp>
        <p:nvSpPr>
          <p:cNvPr id="28679" name="Text Box 8"/>
          <p:cNvSpPr txBox="1">
            <a:spLocks noChangeArrowheads="1"/>
          </p:cNvSpPr>
          <p:nvPr/>
        </p:nvSpPr>
        <p:spPr bwMode="auto">
          <a:xfrm>
            <a:off x="4314825" y="3660775"/>
            <a:ext cx="6156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rgbClr val="003367"/>
                </a:solidFill>
                <a:latin typeface="Times New Roman" charset="0"/>
              </a:rPr>
              <a:t>D</a:t>
            </a:r>
            <a:r>
              <a:rPr lang="en-US" sz="1800" dirty="0">
                <a:solidFill>
                  <a:srgbClr val="003367"/>
                </a:solidFill>
                <a:latin typeface="Times New Roman" charset="0"/>
              </a:rPr>
              <a:t>=2</a:t>
            </a:r>
            <a:endParaRPr lang="en-US" sz="1600" dirty="0">
              <a:solidFill>
                <a:srgbClr val="003367"/>
              </a:solidFill>
              <a:latin typeface="Times New Roman" charset="0"/>
            </a:endParaRPr>
          </a:p>
        </p:txBody>
      </p:sp>
      <p:sp>
        <p:nvSpPr>
          <p:cNvPr id="28680" name="Text Box 9"/>
          <p:cNvSpPr txBox="1">
            <a:spLocks noChangeArrowheads="1"/>
          </p:cNvSpPr>
          <p:nvPr/>
        </p:nvSpPr>
        <p:spPr bwMode="auto">
          <a:xfrm>
            <a:off x="5051425" y="3667125"/>
            <a:ext cx="6156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rgbClr val="003367"/>
                </a:solidFill>
                <a:latin typeface="Times New Roman" charset="0"/>
              </a:rPr>
              <a:t>D</a:t>
            </a:r>
            <a:r>
              <a:rPr lang="en-US" sz="1800">
                <a:solidFill>
                  <a:srgbClr val="003367"/>
                </a:solidFill>
                <a:latin typeface="Times New Roman" charset="0"/>
              </a:rPr>
              <a:t>=1</a:t>
            </a:r>
            <a:endParaRPr lang="en-US" sz="1600">
              <a:solidFill>
                <a:srgbClr val="003367"/>
              </a:solidFill>
              <a:latin typeface="Times New Roman" charset="0"/>
            </a:endParaRPr>
          </a:p>
        </p:txBody>
      </p:sp>
      <p:sp>
        <p:nvSpPr>
          <p:cNvPr id="28681" name="Rectangle 10"/>
          <p:cNvSpPr>
            <a:spLocks noChangeArrowheads="1"/>
          </p:cNvSpPr>
          <p:nvPr/>
        </p:nvSpPr>
        <p:spPr bwMode="auto">
          <a:xfrm>
            <a:off x="3800475" y="4445000"/>
            <a:ext cx="479425" cy="98425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8682" name="Rectangle 11"/>
          <p:cNvSpPr>
            <a:spLocks noChangeArrowheads="1"/>
          </p:cNvSpPr>
          <p:nvPr/>
        </p:nvSpPr>
        <p:spPr bwMode="auto">
          <a:xfrm>
            <a:off x="3238500" y="4445000"/>
            <a:ext cx="479425" cy="984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2676525" y="4445000"/>
            <a:ext cx="479425" cy="9842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8684" name="Rectangle 13"/>
          <p:cNvSpPr>
            <a:spLocks noChangeArrowheads="1"/>
          </p:cNvSpPr>
          <p:nvPr/>
        </p:nvSpPr>
        <p:spPr bwMode="auto">
          <a:xfrm>
            <a:off x="5486400" y="4445000"/>
            <a:ext cx="479425" cy="9842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4362450" y="4445000"/>
            <a:ext cx="479425" cy="98425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4924425" y="4445000"/>
            <a:ext cx="479425" cy="984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8687" name="Rectangle 16"/>
          <p:cNvSpPr>
            <a:spLocks noChangeArrowheads="1"/>
          </p:cNvSpPr>
          <p:nvPr/>
        </p:nvSpPr>
        <p:spPr bwMode="auto">
          <a:xfrm flipH="1">
            <a:off x="3155950" y="4445000"/>
            <a:ext cx="82550" cy="984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8688" name="Rectangle 17"/>
          <p:cNvSpPr>
            <a:spLocks noChangeArrowheads="1"/>
          </p:cNvSpPr>
          <p:nvPr/>
        </p:nvSpPr>
        <p:spPr bwMode="auto">
          <a:xfrm flipH="1">
            <a:off x="3717925" y="4445000"/>
            <a:ext cx="82550" cy="984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8689" name="Rectangle 18"/>
          <p:cNvSpPr>
            <a:spLocks noChangeArrowheads="1"/>
          </p:cNvSpPr>
          <p:nvPr/>
        </p:nvSpPr>
        <p:spPr bwMode="auto">
          <a:xfrm flipH="1">
            <a:off x="4279900" y="4445000"/>
            <a:ext cx="82550" cy="984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8690" name="Rectangle 19"/>
          <p:cNvSpPr>
            <a:spLocks noChangeArrowheads="1"/>
          </p:cNvSpPr>
          <p:nvPr/>
        </p:nvSpPr>
        <p:spPr bwMode="auto">
          <a:xfrm flipH="1">
            <a:off x="4841875" y="4445000"/>
            <a:ext cx="82550" cy="984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8691" name="Rectangle 20"/>
          <p:cNvSpPr>
            <a:spLocks noChangeArrowheads="1"/>
          </p:cNvSpPr>
          <p:nvPr/>
        </p:nvSpPr>
        <p:spPr bwMode="auto">
          <a:xfrm flipH="1">
            <a:off x="5403850" y="4445000"/>
            <a:ext cx="82550" cy="984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28692" name="Text Box 21"/>
          <p:cNvSpPr txBox="1">
            <a:spLocks noChangeArrowheads="1"/>
          </p:cNvSpPr>
          <p:nvPr/>
        </p:nvSpPr>
        <p:spPr bwMode="auto">
          <a:xfrm>
            <a:off x="4165600" y="4543425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3367"/>
                </a:solidFill>
                <a:latin typeface="Times New Roman" charset="0"/>
              </a:rPr>
              <a:t>3+ε</a:t>
            </a:r>
          </a:p>
        </p:txBody>
      </p:sp>
      <p:sp>
        <p:nvSpPr>
          <p:cNvPr id="28693" name="Text Box 22"/>
          <p:cNvSpPr txBox="1">
            <a:spLocks noChangeArrowheads="1"/>
          </p:cNvSpPr>
          <p:nvPr/>
        </p:nvSpPr>
        <p:spPr bwMode="auto">
          <a:xfrm>
            <a:off x="5248275" y="4543425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3367"/>
                </a:solidFill>
                <a:latin typeface="Times New Roman" charset="0"/>
              </a:rPr>
              <a:t>5</a:t>
            </a:r>
          </a:p>
        </p:txBody>
      </p:sp>
      <p:sp>
        <p:nvSpPr>
          <p:cNvPr id="28694" name="Text Box 23"/>
          <p:cNvSpPr txBox="1">
            <a:spLocks noChangeArrowheads="1"/>
          </p:cNvSpPr>
          <p:nvPr/>
        </p:nvSpPr>
        <p:spPr bwMode="auto">
          <a:xfrm>
            <a:off x="5857875" y="4537075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3367"/>
                </a:solidFill>
                <a:latin typeface="Times New Roman" charset="0"/>
              </a:rPr>
              <a:t>6</a:t>
            </a:r>
          </a:p>
        </p:txBody>
      </p:sp>
      <p:sp>
        <p:nvSpPr>
          <p:cNvPr id="28695" name="Rectangle 24"/>
          <p:cNvSpPr>
            <a:spLocks noChangeArrowheads="1"/>
          </p:cNvSpPr>
          <p:nvPr/>
        </p:nvSpPr>
        <p:spPr bwMode="auto">
          <a:xfrm>
            <a:off x="4191000" y="5105400"/>
            <a:ext cx="4609203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rgbClr val="37305A"/>
                </a:solidFill>
                <a:latin typeface="+mn-lt"/>
              </a:rPr>
              <a:t>R</a:t>
            </a:r>
            <a:r>
              <a:rPr lang="en-US" sz="1800" dirty="0">
                <a:solidFill>
                  <a:srgbClr val="37305A"/>
                </a:solidFill>
                <a:latin typeface="+mn-lt"/>
              </a:rPr>
              <a:t> = (3 + 5 + 6 + </a:t>
            </a:r>
            <a:r>
              <a:rPr lang="en-US" sz="1800" dirty="0" err="1">
                <a:solidFill>
                  <a:srgbClr val="37305A"/>
                </a:solidFill>
                <a:latin typeface="+mn-lt"/>
              </a:rPr>
              <a:t>ε</a:t>
            </a:r>
            <a:r>
              <a:rPr lang="en-US" sz="1800" dirty="0">
                <a:solidFill>
                  <a:srgbClr val="37305A"/>
                </a:solidFill>
                <a:latin typeface="+mn-lt"/>
              </a:rPr>
              <a:t>)/3 = 4.67 + </a:t>
            </a:r>
            <a:r>
              <a:rPr lang="en-US" sz="1800" dirty="0" err="1">
                <a:solidFill>
                  <a:srgbClr val="37305A"/>
                </a:solidFill>
                <a:latin typeface="+mn-lt"/>
              </a:rPr>
              <a:t>ε</a:t>
            </a:r>
            <a:endParaRPr lang="en-US" sz="1800" dirty="0">
              <a:solidFill>
                <a:srgbClr val="37305A"/>
              </a:solidFill>
              <a:latin typeface="+mn-lt"/>
            </a:endParaRPr>
          </a:p>
          <a:p>
            <a:endParaRPr lang="en-US" sz="1400" dirty="0">
              <a:solidFill>
                <a:srgbClr val="37305A"/>
              </a:solidFill>
              <a:latin typeface="+mn-lt"/>
            </a:endParaRPr>
          </a:p>
          <a:p>
            <a:r>
              <a:rPr lang="en-US" sz="1800" dirty="0">
                <a:solidFill>
                  <a:srgbClr val="37305A"/>
                </a:solidFill>
                <a:latin typeface="+mn-lt"/>
              </a:rPr>
              <a:t>In this case, </a:t>
            </a:r>
            <a:r>
              <a:rPr lang="en-US" sz="1800" i="1" dirty="0">
                <a:solidFill>
                  <a:srgbClr val="37305A"/>
                </a:solidFill>
                <a:latin typeface="+mn-lt"/>
              </a:rPr>
              <a:t>R</a:t>
            </a:r>
            <a:r>
              <a:rPr lang="en-US" sz="1800" dirty="0">
                <a:solidFill>
                  <a:srgbClr val="37305A"/>
                </a:solidFill>
                <a:latin typeface="+mn-lt"/>
              </a:rPr>
              <a:t> is unchanged by </a:t>
            </a:r>
            <a:r>
              <a:rPr lang="en-US" sz="1800" dirty="0" err="1">
                <a:solidFill>
                  <a:srgbClr val="37305A"/>
                </a:solidFill>
                <a:latin typeface="+mn-lt"/>
              </a:rPr>
              <a:t>timeslicing</a:t>
            </a:r>
            <a:r>
              <a:rPr lang="en-US" sz="1800" dirty="0">
                <a:solidFill>
                  <a:srgbClr val="37305A"/>
                </a:solidFill>
                <a:latin typeface="+mn-lt"/>
              </a:rPr>
              <a:t>.</a:t>
            </a:r>
          </a:p>
          <a:p>
            <a:r>
              <a:rPr lang="en-US" sz="1800" dirty="0">
                <a:solidFill>
                  <a:srgbClr val="37305A"/>
                </a:solidFill>
                <a:latin typeface="+mn-lt"/>
              </a:rPr>
              <a:t>Is this always true?</a:t>
            </a:r>
          </a:p>
        </p:txBody>
      </p:sp>
      <p:sp>
        <p:nvSpPr>
          <p:cNvPr id="28696" name="AutoShape 25"/>
          <p:cNvSpPr>
            <a:spLocks/>
          </p:cNvSpPr>
          <p:nvPr/>
        </p:nvSpPr>
        <p:spPr bwMode="auto">
          <a:xfrm>
            <a:off x="762000" y="4812268"/>
            <a:ext cx="638276" cy="369332"/>
          </a:xfrm>
          <a:prstGeom prst="borderCallout2">
            <a:avLst>
              <a:gd name="adj1" fmla="val 36000"/>
              <a:gd name="adj2" fmla="val 106454"/>
              <a:gd name="adj3" fmla="val 36000"/>
              <a:gd name="adj4" fmla="val 122847"/>
              <a:gd name="adj5" fmla="val -71500"/>
              <a:gd name="adj6" fmla="val 330668"/>
            </a:avLst>
          </a:prstGeom>
          <a:solidFill>
            <a:srgbClr val="FFFFFF"/>
          </a:solidFill>
          <a:ln w="127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rgbClr val="37305A"/>
                </a:solidFill>
                <a:latin typeface="+mn-lt"/>
              </a:rPr>
              <a:t>Q</a:t>
            </a:r>
            <a:r>
              <a:rPr lang="en-US" sz="1800" dirty="0">
                <a:solidFill>
                  <a:srgbClr val="37305A"/>
                </a:solidFill>
                <a:latin typeface="+mn-lt"/>
              </a:rPr>
              <a:t>=1</a:t>
            </a:r>
            <a:endParaRPr lang="en-US" sz="3200" dirty="0">
              <a:solidFill>
                <a:srgbClr val="37305A"/>
              </a:solidFill>
              <a:latin typeface="+mn-lt"/>
            </a:endParaRPr>
          </a:p>
        </p:txBody>
      </p:sp>
      <p:sp>
        <p:nvSpPr>
          <p:cNvPr id="28697" name="AutoShape 26"/>
          <p:cNvSpPr>
            <a:spLocks/>
          </p:cNvSpPr>
          <p:nvPr/>
        </p:nvSpPr>
        <p:spPr bwMode="auto">
          <a:xfrm>
            <a:off x="1066800" y="5486400"/>
            <a:ext cx="1740045" cy="646331"/>
          </a:xfrm>
          <a:prstGeom prst="borderCallout2">
            <a:avLst>
              <a:gd name="adj1" fmla="val 21556"/>
              <a:gd name="adj2" fmla="val 106657"/>
              <a:gd name="adj3" fmla="val 21556"/>
              <a:gd name="adj4" fmla="val 131069"/>
              <a:gd name="adj5" fmla="val -147606"/>
              <a:gd name="adj6" fmla="val 156449"/>
            </a:avLst>
          </a:prstGeom>
          <a:solidFill>
            <a:srgbClr val="FFFFFF"/>
          </a:solidFill>
          <a:ln w="127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37305A"/>
                </a:solidFill>
                <a:latin typeface="+mn-lt"/>
              </a:rPr>
              <a:t>Context switch</a:t>
            </a:r>
          </a:p>
          <a:p>
            <a:r>
              <a:rPr lang="en-US" sz="1800" dirty="0">
                <a:solidFill>
                  <a:srgbClr val="37305A"/>
                </a:solidFill>
                <a:latin typeface="+mn-lt"/>
              </a:rPr>
              <a:t>time = </a:t>
            </a:r>
            <a:r>
              <a:rPr lang="en-US" sz="1800" dirty="0" err="1">
                <a:solidFill>
                  <a:srgbClr val="37305A"/>
                </a:solidFill>
                <a:latin typeface="+mn-lt"/>
              </a:rPr>
              <a:t>ε</a:t>
            </a:r>
            <a:endParaRPr lang="en-US" sz="1800" dirty="0">
              <a:solidFill>
                <a:srgbClr val="37305A"/>
              </a:solidFill>
              <a:latin typeface="+mn-lt"/>
            </a:endParaRPr>
          </a:p>
        </p:txBody>
      </p:sp>
      <p:sp>
        <p:nvSpPr>
          <p:cNvPr id="28698" name="Text Box 27"/>
          <p:cNvSpPr txBox="1">
            <a:spLocks noChangeArrowheads="1"/>
          </p:cNvSpPr>
          <p:nvPr/>
        </p:nvSpPr>
        <p:spPr bwMode="auto">
          <a:xfrm>
            <a:off x="1219200" y="3803650"/>
            <a:ext cx="13344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3367"/>
                </a:solidFill>
                <a:latin typeface="+mn-lt"/>
              </a:rPr>
              <a:t>FCFS-RTC</a:t>
            </a:r>
          </a:p>
        </p:txBody>
      </p:sp>
      <p:sp>
        <p:nvSpPr>
          <p:cNvPr id="28699" name="Text Box 28"/>
          <p:cNvSpPr txBox="1">
            <a:spLocks noChangeArrowheads="1"/>
          </p:cNvSpPr>
          <p:nvPr/>
        </p:nvSpPr>
        <p:spPr bwMode="auto">
          <a:xfrm>
            <a:off x="1219200" y="4206875"/>
            <a:ext cx="13524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3367"/>
                </a:solidFill>
                <a:latin typeface="+mn-lt"/>
              </a:rPr>
              <a:t>round robin</a:t>
            </a:r>
          </a:p>
        </p:txBody>
      </p:sp>
    </p:spTree>
    <p:extLst>
      <p:ext uri="{BB962C8B-B14F-4D97-AF65-F5344CB8AC3E}">
        <p14:creationId xmlns:p14="http://schemas.microsoft.com/office/powerpoint/2010/main" val="199334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5BE3DC-3645-7147-B859-3C0F2734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matters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90305E-7063-2845-B139-5DF337461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13"/>
          <a:stretch/>
        </p:blipFill>
        <p:spPr>
          <a:xfrm>
            <a:off x="-1588" y="437356"/>
            <a:ext cx="9144000" cy="54300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D2EC01-8CAD-E245-86F1-5CE06D0A8B61}"/>
              </a:ext>
            </a:extLst>
          </p:cNvPr>
          <p:cNvSpPr txBox="1"/>
          <p:nvPr/>
        </p:nvSpPr>
        <p:spPr>
          <a:xfrm>
            <a:off x="489995" y="6320135"/>
            <a:ext cx="211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EuroSys</a:t>
            </a:r>
            <a:r>
              <a:rPr lang="en-US" dirty="0"/>
              <a:t> 2016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7E10FB-D940-674C-A372-3BB8B7731D89}"/>
              </a:ext>
            </a:extLst>
          </p:cNvPr>
          <p:cNvSpPr/>
          <p:nvPr/>
        </p:nvSpPr>
        <p:spPr bwMode="auto">
          <a:xfrm>
            <a:off x="4724400" y="3886200"/>
            <a:ext cx="4343400" cy="2064592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04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Workload: tasks and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859C8-EE90-CD42-A02E-7FE8B8846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use the words </a:t>
            </a:r>
            <a:r>
              <a:rPr lang="en-US" b="1" dirty="0"/>
              <a:t>task</a:t>
            </a:r>
            <a:r>
              <a:rPr lang="en-US" dirty="0"/>
              <a:t> or </a:t>
            </a:r>
            <a:r>
              <a:rPr lang="en-US" b="1" dirty="0"/>
              <a:t>job</a:t>
            </a:r>
            <a:r>
              <a:rPr lang="en-US" dirty="0"/>
              <a:t> with scheduling.</a:t>
            </a:r>
          </a:p>
          <a:p>
            <a:r>
              <a:rPr lang="en-US" dirty="0"/>
              <a:t>The concepts are more general than thread or process.</a:t>
            </a:r>
          </a:p>
          <a:p>
            <a:r>
              <a:rPr lang="en-US" dirty="0"/>
              <a:t>Let’s suppose for simplicity that a task </a:t>
            </a:r>
            <a:r>
              <a:rPr lang="en-US" i="1" dirty="0" err="1"/>
              <a:t>t</a:t>
            </a:r>
            <a:r>
              <a:rPr lang="en-US" i="1" baseline="-25000" dirty="0" err="1"/>
              <a:t>i</a:t>
            </a:r>
            <a:r>
              <a:rPr lang="en-US" dirty="0"/>
              <a:t> is a thread with a CPU </a:t>
            </a:r>
            <a:r>
              <a:rPr lang="en-US" b="1" dirty="0"/>
              <a:t>service demand </a:t>
            </a:r>
            <a:r>
              <a:rPr lang="en-US" dirty="0"/>
              <a:t>of </a:t>
            </a:r>
            <a:r>
              <a:rPr lang="en-US" i="1" dirty="0"/>
              <a:t>D</a:t>
            </a:r>
            <a:r>
              <a:rPr lang="en-US" i="1" baseline="-25000" dirty="0"/>
              <a:t>i</a:t>
            </a:r>
            <a:r>
              <a:rPr lang="en-US" baseline="-25000" dirty="0"/>
              <a:t>  </a:t>
            </a:r>
            <a:r>
              <a:rPr lang="en-US" dirty="0"/>
              <a:t>time units.</a:t>
            </a:r>
          </a:p>
          <a:p>
            <a:pPr lvl="1"/>
            <a:r>
              <a:rPr lang="en-US" sz="2400" dirty="0"/>
              <a:t>Arrive at random.</a:t>
            </a:r>
          </a:p>
          <a:p>
            <a:pPr lvl="1"/>
            <a:r>
              <a:rPr lang="en-US" sz="2400" dirty="0"/>
              <a:t>Queue on </a:t>
            </a:r>
            <a:r>
              <a:rPr lang="en-US" sz="2400" dirty="0" err="1"/>
              <a:t>runqueue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Dispatch when selected.</a:t>
            </a:r>
          </a:p>
          <a:p>
            <a:pPr lvl="1"/>
            <a:r>
              <a:rPr lang="en-US" sz="2400" dirty="0"/>
              <a:t>Exit (or sleep) after time </a:t>
            </a:r>
            <a:r>
              <a:rPr lang="en-US" sz="2400" i="1" dirty="0"/>
              <a:t>D</a:t>
            </a:r>
            <a:r>
              <a:rPr lang="en-US" sz="2400" i="1" baseline="-25000" dirty="0"/>
              <a:t>i</a:t>
            </a:r>
            <a:r>
              <a:rPr lang="en-US" sz="2400" dirty="0"/>
              <a:t>.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6270625" y="3956189"/>
            <a:ext cx="355600" cy="347663"/>
            <a:chOff x="4269" y="2781"/>
            <a:chExt cx="576" cy="576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269" y="2781"/>
              <a:ext cx="576" cy="5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 flipH="1">
              <a:off x="4469" y="2908"/>
              <a:ext cx="197" cy="336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</p:grpSp>
      <p:sp>
        <p:nvSpPr>
          <p:cNvPr id="8" name="AutoShape 8"/>
          <p:cNvSpPr>
            <a:spLocks noChangeArrowheads="1"/>
          </p:cNvSpPr>
          <p:nvPr/>
        </p:nvSpPr>
        <p:spPr bwMode="auto">
          <a:xfrm rot="13139611">
            <a:off x="6286500" y="4002227"/>
            <a:ext cx="42863" cy="46037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6789738" y="3962539"/>
            <a:ext cx="355600" cy="347663"/>
            <a:chOff x="5799138" y="3614737"/>
            <a:chExt cx="355600" cy="347663"/>
          </a:xfrm>
        </p:grpSpPr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5799138" y="3614737"/>
              <a:ext cx="355600" cy="347663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 flipH="1">
              <a:off x="5922963" y="3692525"/>
              <a:ext cx="120650" cy="201612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 rot="-8460389">
              <a:off x="5815013" y="3660775"/>
              <a:ext cx="42862" cy="46037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</p:grp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7339013" y="3964127"/>
            <a:ext cx="357187" cy="357187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7305A"/>
              </a:solidFill>
            </a:endParaRP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 flipH="1">
            <a:off x="7464425" y="4041914"/>
            <a:ext cx="120650" cy="209550"/>
          </a:xfrm>
          <a:prstGeom prst="lightningBol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 rot="13139611">
            <a:off x="7354888" y="4011752"/>
            <a:ext cx="42862" cy="46037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16" name="Rectangle 74"/>
          <p:cNvSpPr>
            <a:spLocks noChangeArrowheads="1"/>
          </p:cNvSpPr>
          <p:nvPr/>
        </p:nvSpPr>
        <p:spPr bwMode="auto">
          <a:xfrm>
            <a:off x="6096000" y="3864114"/>
            <a:ext cx="1752600" cy="5334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17" name="Rectangle 58"/>
          <p:cNvSpPr>
            <a:spLocks noChangeArrowheads="1"/>
          </p:cNvSpPr>
          <p:nvPr/>
        </p:nvSpPr>
        <p:spPr bwMode="auto">
          <a:xfrm>
            <a:off x="6172200" y="4397514"/>
            <a:ext cx="17258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ready queue</a:t>
            </a:r>
          </a:p>
          <a:p>
            <a:pPr algn="ctr" defTabSz="914400"/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cs typeface="Arial" charset="0"/>
              </a:rPr>
              <a:t>runqueue</a:t>
            </a: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)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21" name="Group 18">
            <a:extLst>
              <a:ext uri="{FF2B5EF4-FFF2-40B4-BE49-F238E27FC236}">
                <a16:creationId xmlns:a16="http://schemas.microsoft.com/office/drawing/2014/main" id="{C9B40CCD-54F3-264C-A0F9-9539232E7777}"/>
              </a:ext>
            </a:extLst>
          </p:cNvPr>
          <p:cNvGrpSpPr>
            <a:grpSpLocks/>
          </p:cNvGrpSpPr>
          <p:nvPr/>
        </p:nvGrpSpPr>
        <p:grpSpPr bwMode="auto">
          <a:xfrm>
            <a:off x="6270625" y="5510183"/>
            <a:ext cx="1996629" cy="762000"/>
            <a:chOff x="4275" y="3376"/>
            <a:chExt cx="621" cy="237"/>
          </a:xfrm>
        </p:grpSpPr>
        <p:grpSp>
          <p:nvGrpSpPr>
            <p:cNvPr id="22" name="Group 19">
              <a:extLst>
                <a:ext uri="{FF2B5EF4-FFF2-40B4-BE49-F238E27FC236}">
                  <a16:creationId xmlns:a16="http://schemas.microsoft.com/office/drawing/2014/main" id="{4C440D19-B7DC-7443-82CA-C6C701CEA6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5" y="3376"/>
              <a:ext cx="621" cy="237"/>
              <a:chOff x="3776" y="3376"/>
              <a:chExt cx="621" cy="237"/>
            </a:xfrm>
          </p:grpSpPr>
          <p:grpSp>
            <p:nvGrpSpPr>
              <p:cNvPr id="24" name="Group 20">
                <a:extLst>
                  <a:ext uri="{FF2B5EF4-FFF2-40B4-BE49-F238E27FC236}">
                    <a16:creationId xmlns:a16="http://schemas.microsoft.com/office/drawing/2014/main" id="{BD8F974F-304C-5E48-BDD9-5C7D1429C7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76" y="3423"/>
                <a:ext cx="224" cy="144"/>
                <a:chOff x="3776" y="3429"/>
                <a:chExt cx="274" cy="109"/>
              </a:xfrm>
            </p:grpSpPr>
            <p:sp>
              <p:nvSpPr>
                <p:cNvPr id="27" name="Rectangle 21">
                  <a:extLst>
                    <a:ext uri="{FF2B5EF4-FFF2-40B4-BE49-F238E27FC236}">
                      <a16:creationId xmlns:a16="http://schemas.microsoft.com/office/drawing/2014/main" id="{6B882EC5-6BF7-CC4B-BFE6-A81CF589F5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4" y="3429"/>
                  <a:ext cx="52" cy="10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333399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37305A"/>
                    </a:solidFill>
                  </a:endParaRPr>
                </a:p>
              </p:txBody>
            </p:sp>
            <p:sp>
              <p:nvSpPr>
                <p:cNvPr id="28" name="Rectangle 22">
                  <a:extLst>
                    <a:ext uri="{FF2B5EF4-FFF2-40B4-BE49-F238E27FC236}">
                      <a16:creationId xmlns:a16="http://schemas.microsoft.com/office/drawing/2014/main" id="{4E8AAB44-8D7E-2242-B9FD-ED37826B5C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6" y="3429"/>
                  <a:ext cx="52" cy="10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333399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37305A"/>
                    </a:solidFill>
                  </a:endParaRPr>
                </a:p>
              </p:txBody>
            </p:sp>
            <p:sp>
              <p:nvSpPr>
                <p:cNvPr id="29" name="Rectangle 23">
                  <a:extLst>
                    <a:ext uri="{FF2B5EF4-FFF2-40B4-BE49-F238E27FC236}">
                      <a16:creationId xmlns:a16="http://schemas.microsoft.com/office/drawing/2014/main" id="{C38F5296-88AD-0042-B428-DC48DA30EE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8" y="3429"/>
                  <a:ext cx="52" cy="109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333399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>
                    <a:solidFill>
                      <a:srgbClr val="37305A"/>
                    </a:solidFill>
                  </a:endParaRPr>
                </a:p>
              </p:txBody>
            </p:sp>
            <p:sp>
              <p:nvSpPr>
                <p:cNvPr id="30" name="Line 24">
                  <a:extLst>
                    <a:ext uri="{FF2B5EF4-FFF2-40B4-BE49-F238E27FC236}">
                      <a16:creationId xmlns:a16="http://schemas.microsoft.com/office/drawing/2014/main" id="{8D76DBCC-27E1-3442-BAE2-378BA40530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76" y="3429"/>
                  <a:ext cx="11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37305A"/>
                    </a:solidFill>
                  </a:endParaRPr>
                </a:p>
              </p:txBody>
            </p:sp>
            <p:sp>
              <p:nvSpPr>
                <p:cNvPr id="31" name="Line 25">
                  <a:extLst>
                    <a:ext uri="{FF2B5EF4-FFF2-40B4-BE49-F238E27FC236}">
                      <a16:creationId xmlns:a16="http://schemas.microsoft.com/office/drawing/2014/main" id="{42BBA6ED-D385-F643-A252-E9CC0F549D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76" y="3538"/>
                  <a:ext cx="118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>
                    <a:solidFill>
                      <a:srgbClr val="37305A"/>
                    </a:solidFill>
                  </a:endParaRPr>
                </a:p>
              </p:txBody>
            </p:sp>
          </p:grpSp>
          <p:sp>
            <p:nvSpPr>
              <p:cNvPr id="25" name="Oval 26">
                <a:extLst>
                  <a:ext uri="{FF2B5EF4-FFF2-40B4-BE49-F238E27FC236}">
                    <a16:creationId xmlns:a16="http://schemas.microsoft.com/office/drawing/2014/main" id="{D40FBC10-29A8-0242-83FF-B03BB6984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0" y="3376"/>
                <a:ext cx="237" cy="237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endParaRPr lang="en-US">
                  <a:solidFill>
                    <a:srgbClr val="37305A"/>
                  </a:solidFill>
                </a:endParaRPr>
              </a:p>
            </p:txBody>
          </p:sp>
          <p:sp>
            <p:nvSpPr>
              <p:cNvPr id="26" name="Line 27">
                <a:extLst>
                  <a:ext uri="{FF2B5EF4-FFF2-40B4-BE49-F238E27FC236}">
                    <a16:creationId xmlns:a16="http://schemas.microsoft.com/office/drawing/2014/main" id="{1E1106DE-0D06-DA47-B330-B5665E92E5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0" y="3494"/>
                <a:ext cx="160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>
                  <a:solidFill>
                    <a:srgbClr val="37305A"/>
                  </a:solidFill>
                </a:endParaRPr>
              </a:p>
            </p:txBody>
          </p:sp>
        </p:grpSp>
        <p:sp>
          <p:nvSpPr>
            <p:cNvPr id="23" name="Text Box 28">
              <a:extLst>
                <a:ext uri="{FF2B5EF4-FFF2-40B4-BE49-F238E27FC236}">
                  <a16:creationId xmlns:a16="http://schemas.microsoft.com/office/drawing/2014/main" id="{F5A46D01-4C11-F345-B198-C3A8259CE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4" y="3429"/>
              <a:ext cx="236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dirty="0">
                  <a:solidFill>
                    <a:srgbClr val="003367"/>
                  </a:solidFill>
                  <a:latin typeface="Times New Roman" charset="0"/>
                </a:rPr>
                <a:t> </a:t>
              </a:r>
              <a:r>
                <a:rPr lang="en-US" sz="2000" b="1" dirty="0">
                  <a:solidFill>
                    <a:srgbClr val="003367"/>
                  </a:solidFill>
                  <a:latin typeface="+mn-lt"/>
                </a:rPr>
                <a:t>CPU</a:t>
              </a:r>
              <a:endParaRPr lang="en-US" sz="1200" b="1" dirty="0">
                <a:solidFill>
                  <a:srgbClr val="003367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63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A simple policy: FCFS/FIFO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257492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</a:rPr>
              <a:t>The most basic scheduling policy is </a:t>
            </a:r>
            <a:r>
              <a:rPr lang="en-US" b="1" dirty="0">
                <a:solidFill>
                  <a:srgbClr val="651222"/>
                </a:solidFill>
                <a:latin typeface="Arial" charset="0"/>
                <a:ea typeface="ＭＳ Ｐゴシック" charset="0"/>
              </a:rPr>
              <a:t>first-come-first-served (FCFS)</a:t>
            </a:r>
            <a:r>
              <a:rPr lang="en-US" i="1" dirty="0">
                <a:latin typeface="Arial" charset="0"/>
                <a:ea typeface="ＭＳ Ｐゴシック" charset="0"/>
              </a:rPr>
              <a:t>, </a:t>
            </a:r>
            <a:r>
              <a:rPr lang="en-US" dirty="0">
                <a:latin typeface="Arial" charset="0"/>
                <a:ea typeface="ＭＳ Ｐゴシック" charset="0"/>
              </a:rPr>
              <a:t>also called </a:t>
            </a:r>
            <a:r>
              <a:rPr lang="en-US" b="1" dirty="0">
                <a:solidFill>
                  <a:srgbClr val="651222"/>
                </a:solidFill>
                <a:latin typeface="Arial" charset="0"/>
                <a:ea typeface="ＭＳ Ｐゴシック" charset="0"/>
              </a:rPr>
              <a:t>first-in-first-out (FIFO)</a:t>
            </a:r>
            <a:r>
              <a:rPr lang="en-US" dirty="0">
                <a:latin typeface="Arial" charset="0"/>
                <a:ea typeface="ＭＳ Ｐゴシック" charset="0"/>
              </a:rPr>
              <a:t>.</a:t>
            </a:r>
          </a:p>
          <a:p>
            <a:r>
              <a:rPr lang="en-US" sz="2000" dirty="0">
                <a:latin typeface="Arial" charset="0"/>
                <a:ea typeface="ＭＳ Ｐゴシック" charset="0"/>
              </a:rPr>
              <a:t>FCFS is just like the checkout line at the </a:t>
            </a:r>
            <a:r>
              <a:rPr lang="en-US" sz="2000" dirty="0" err="1">
                <a:latin typeface="Arial" charset="0"/>
                <a:ea typeface="ＭＳ Ｐゴシック" charset="0"/>
              </a:rPr>
              <a:t>QuickiMart</a:t>
            </a:r>
            <a:r>
              <a:rPr lang="en-US" sz="2000" dirty="0">
                <a:latin typeface="Arial" charset="0"/>
                <a:ea typeface="ＭＳ Ｐゴシック" charset="0"/>
              </a:rPr>
              <a:t>.</a:t>
            </a:r>
          </a:p>
          <a:p>
            <a:r>
              <a:rPr lang="en-US" sz="2000" dirty="0">
                <a:latin typeface="Arial" charset="0"/>
                <a:ea typeface="ＭＳ Ｐゴシック" charset="0"/>
              </a:rPr>
              <a:t>Maintain a queue ordered by time of arrival.</a:t>
            </a:r>
          </a:p>
          <a:p>
            <a:r>
              <a:rPr lang="en-US" sz="2000" b="1" dirty="0" err="1">
                <a:latin typeface="Arial" charset="0"/>
                <a:ea typeface="ＭＳ Ｐゴシック" charset="0"/>
              </a:rPr>
              <a:t>GetNextToRun</a:t>
            </a:r>
            <a:r>
              <a:rPr lang="en-US" sz="2000" dirty="0">
                <a:latin typeface="Arial" charset="0"/>
                <a:ea typeface="ＭＳ Ｐゴシック" charset="0"/>
              </a:rPr>
              <a:t> selects from the front (head) of the queue.</a:t>
            </a: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rot="16200000" flipH="1">
            <a:off x="6515100" y="4791551"/>
            <a:ext cx="0" cy="1447800"/>
          </a:xfrm>
          <a:prstGeom prst="line">
            <a:avLst/>
          </a:prstGeom>
          <a:noFill/>
          <a:ln w="38100" cmpd="sng">
            <a:solidFill>
              <a:schemeClr val="tx2">
                <a:lumMod val="50000"/>
              </a:schemeClr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 rot="16200000" flipH="1">
            <a:off x="3314700" y="4867751"/>
            <a:ext cx="0" cy="1295400"/>
          </a:xfrm>
          <a:prstGeom prst="line">
            <a:avLst/>
          </a:prstGeom>
          <a:noFill/>
          <a:ln w="38100" cmpd="sng">
            <a:solidFill>
              <a:schemeClr val="tx2">
                <a:lumMod val="50000"/>
              </a:schemeClr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4" name="Rectangle 58"/>
          <p:cNvSpPr>
            <a:spLocks noChangeArrowheads="1"/>
          </p:cNvSpPr>
          <p:nvPr/>
        </p:nvSpPr>
        <p:spPr bwMode="auto">
          <a:xfrm flipH="1">
            <a:off x="5867400" y="5061227"/>
            <a:ext cx="1295400" cy="4001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get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5" name="Rectangle 58"/>
          <p:cNvSpPr>
            <a:spLocks noChangeArrowheads="1"/>
          </p:cNvSpPr>
          <p:nvPr/>
        </p:nvSpPr>
        <p:spPr bwMode="auto">
          <a:xfrm flipH="1">
            <a:off x="2743200" y="5061227"/>
            <a:ext cx="1066800" cy="4001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put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6" name="Line 40"/>
          <p:cNvSpPr>
            <a:spLocks noChangeShapeType="1"/>
          </p:cNvSpPr>
          <p:nvPr/>
        </p:nvSpPr>
        <p:spPr bwMode="auto">
          <a:xfrm rot="16200000" flipH="1">
            <a:off x="3848100" y="4966037"/>
            <a:ext cx="381000" cy="0"/>
          </a:xfrm>
          <a:prstGeom prst="line">
            <a:avLst/>
          </a:prstGeom>
          <a:noFill/>
          <a:ln w="38100" cmpd="sng">
            <a:solidFill>
              <a:schemeClr val="tx2">
                <a:lumMod val="50000"/>
              </a:schemeClr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47" name="Rectangle 58"/>
          <p:cNvSpPr>
            <a:spLocks noChangeArrowheads="1"/>
          </p:cNvSpPr>
          <p:nvPr/>
        </p:nvSpPr>
        <p:spPr bwMode="auto">
          <a:xfrm flipH="1">
            <a:off x="533400" y="5311913"/>
            <a:ext cx="2133600" cy="4001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yield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 or </a:t>
            </a: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preempt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8" name="Rectangle 58"/>
          <p:cNvSpPr>
            <a:spLocks noChangeArrowheads="1"/>
          </p:cNvSpPr>
          <p:nvPr/>
        </p:nvSpPr>
        <p:spPr bwMode="auto">
          <a:xfrm flipH="1">
            <a:off x="7315200" y="4980563"/>
            <a:ext cx="1295400" cy="1015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get thread to dispatch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9" name="Rectangle 58"/>
          <p:cNvSpPr>
            <a:spLocks noChangeArrowheads="1"/>
          </p:cNvSpPr>
          <p:nvPr/>
        </p:nvSpPr>
        <p:spPr bwMode="auto">
          <a:xfrm flipH="1">
            <a:off x="3429000" y="4089737"/>
            <a:ext cx="1219200" cy="4001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wakeup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 flipH="1">
            <a:off x="3505200" y="4394537"/>
            <a:ext cx="1066800" cy="40011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put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 flipH="1">
            <a:off x="4011888" y="5210651"/>
            <a:ext cx="1752600" cy="533400"/>
            <a:chOff x="4164288" y="5210651"/>
            <a:chExt cx="1752600" cy="533400"/>
          </a:xfrm>
        </p:grpSpPr>
        <p:cxnSp>
          <p:nvCxnSpPr>
            <p:cNvPr id="26651" name="AutoShape 13"/>
            <p:cNvCxnSpPr>
              <a:cxnSpLocks noChangeShapeType="1"/>
            </p:cNvCxnSpPr>
            <p:nvPr/>
          </p:nvCxnSpPr>
          <p:spPr bwMode="auto">
            <a:xfrm>
              <a:off x="5105400" y="5461337"/>
              <a:ext cx="271463" cy="0"/>
            </a:xfrm>
            <a:prstGeom prst="straightConnector1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9" name="Group 5"/>
            <p:cNvGrpSpPr>
              <a:grpSpLocks/>
            </p:cNvGrpSpPr>
            <p:nvPr/>
          </p:nvGrpSpPr>
          <p:grpSpPr bwMode="auto">
            <a:xfrm flipH="1">
              <a:off x="5386663" y="5302726"/>
              <a:ext cx="355600" cy="347663"/>
              <a:chOff x="4269" y="2781"/>
              <a:chExt cx="576" cy="576"/>
            </a:xfrm>
          </p:grpSpPr>
          <p:sp>
            <p:nvSpPr>
              <p:cNvPr id="30" name="Oval 6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7"/>
              <p:cNvSpPr>
                <a:spLocks noChangeArrowheads="1"/>
              </p:cNvSpPr>
              <p:nvPr/>
            </p:nvSpPr>
            <p:spPr bwMode="auto">
              <a:xfrm flipH="1">
                <a:off x="4469" y="2908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" name="AutoShape 8"/>
            <p:cNvSpPr>
              <a:spLocks noChangeArrowheads="1"/>
            </p:cNvSpPr>
            <p:nvPr/>
          </p:nvSpPr>
          <p:spPr bwMode="auto">
            <a:xfrm rot="8460389" flipH="1">
              <a:off x="5683525" y="5348764"/>
              <a:ext cx="42863" cy="46037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" name="Group 4"/>
            <p:cNvGrpSpPr>
              <a:grpSpLocks/>
            </p:cNvGrpSpPr>
            <p:nvPr/>
          </p:nvGrpSpPr>
          <p:grpSpPr bwMode="auto">
            <a:xfrm flipH="1">
              <a:off x="4867550" y="5309076"/>
              <a:ext cx="355600" cy="347663"/>
              <a:chOff x="5799138" y="3614737"/>
              <a:chExt cx="355600" cy="347663"/>
            </a:xfrm>
          </p:grpSpPr>
          <p:sp>
            <p:nvSpPr>
              <p:cNvPr id="34" name="Oval 10"/>
              <p:cNvSpPr>
                <a:spLocks noChangeArrowheads="1"/>
              </p:cNvSpPr>
              <p:nvPr/>
            </p:nvSpPr>
            <p:spPr bwMode="auto">
              <a:xfrm>
                <a:off x="5799138" y="3614737"/>
                <a:ext cx="355600" cy="347663"/>
              </a:xfrm>
              <a:prstGeom prst="ellipse">
                <a:avLst/>
              </a:prstGeom>
              <a:solidFill>
                <a:srgbClr val="008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11"/>
              <p:cNvSpPr>
                <a:spLocks noChangeArrowheads="1"/>
              </p:cNvSpPr>
              <p:nvPr/>
            </p:nvSpPr>
            <p:spPr bwMode="auto">
              <a:xfrm flipH="1">
                <a:off x="5922963" y="3692525"/>
                <a:ext cx="120650" cy="201612"/>
              </a:xfrm>
              <a:prstGeom prst="lightningBol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AutoShape 12"/>
              <p:cNvSpPr>
                <a:spLocks noChangeArrowheads="1"/>
              </p:cNvSpPr>
              <p:nvPr/>
            </p:nvSpPr>
            <p:spPr bwMode="auto">
              <a:xfrm rot="-8460389">
                <a:off x="5815013" y="3660775"/>
                <a:ext cx="42862" cy="46037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" name="Oval 14"/>
            <p:cNvSpPr>
              <a:spLocks noChangeArrowheads="1"/>
            </p:cNvSpPr>
            <p:nvPr/>
          </p:nvSpPr>
          <p:spPr bwMode="auto">
            <a:xfrm flipH="1">
              <a:off x="4316688" y="5310664"/>
              <a:ext cx="357187" cy="357187"/>
            </a:xfrm>
            <a:prstGeom prst="ellipse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AutoShape 15"/>
            <p:cNvSpPr>
              <a:spLocks noChangeArrowheads="1"/>
            </p:cNvSpPr>
            <p:nvPr/>
          </p:nvSpPr>
          <p:spPr bwMode="auto">
            <a:xfrm>
              <a:off x="4427813" y="5388451"/>
              <a:ext cx="120650" cy="209550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utoShape 16"/>
            <p:cNvSpPr>
              <a:spLocks noChangeArrowheads="1"/>
            </p:cNvSpPr>
            <p:nvPr/>
          </p:nvSpPr>
          <p:spPr bwMode="auto">
            <a:xfrm rot="8460389" flipH="1">
              <a:off x="4615138" y="5358289"/>
              <a:ext cx="42862" cy="46037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74"/>
            <p:cNvSpPr>
              <a:spLocks noChangeArrowheads="1"/>
            </p:cNvSpPr>
            <p:nvPr/>
          </p:nvSpPr>
          <p:spPr bwMode="auto">
            <a:xfrm>
              <a:off x="4164288" y="5210651"/>
              <a:ext cx="17526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cs typeface="Arial" charset="0"/>
              </a:endParaRPr>
            </a:p>
          </p:txBody>
        </p:sp>
        <p:cxnSp>
          <p:nvCxnSpPr>
            <p:cNvPr id="51" name="AutoShape 13"/>
            <p:cNvCxnSpPr>
              <a:cxnSpLocks noChangeShapeType="1"/>
            </p:cNvCxnSpPr>
            <p:nvPr/>
          </p:nvCxnSpPr>
          <p:spPr bwMode="auto">
            <a:xfrm>
              <a:off x="4572000" y="5461337"/>
              <a:ext cx="271463" cy="0"/>
            </a:xfrm>
            <a:prstGeom prst="straightConnector1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2" name="Rectangle 58"/>
          <p:cNvSpPr>
            <a:spLocks noChangeArrowheads="1"/>
          </p:cNvSpPr>
          <p:nvPr/>
        </p:nvSpPr>
        <p:spPr bwMode="auto">
          <a:xfrm flipH="1">
            <a:off x="3200400" y="5613737"/>
            <a:ext cx="1066800" cy="40011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tail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3" name="Rectangle 58"/>
          <p:cNvSpPr>
            <a:spLocks noChangeArrowheads="1"/>
          </p:cNvSpPr>
          <p:nvPr/>
        </p:nvSpPr>
        <p:spPr bwMode="auto">
          <a:xfrm flipH="1">
            <a:off x="5562600" y="5613737"/>
            <a:ext cx="1066800" cy="40011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head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4" name="Rectangle 58"/>
          <p:cNvSpPr>
            <a:spLocks noChangeArrowheads="1"/>
          </p:cNvSpPr>
          <p:nvPr/>
        </p:nvSpPr>
        <p:spPr bwMode="auto">
          <a:xfrm flipH="1">
            <a:off x="4191000" y="4775537"/>
            <a:ext cx="1524000" cy="40011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ctr" defTabSz="914400"/>
            <a:r>
              <a:rPr lang="en-US" sz="2000" b="1" dirty="0" err="1">
                <a:solidFill>
                  <a:srgbClr val="000000"/>
                </a:solidFill>
                <a:cs typeface="Arial" charset="0"/>
              </a:rPr>
              <a:t>runqueue</a:t>
            </a:r>
            <a:endParaRPr lang="en-US" b="1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26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92A0B1-96F6-1241-9EAA-FBA30FD1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Metric: response time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516037-46E1-E94F-A5A6-7FAADC4EC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305799" cy="1219199"/>
          </a:xfrm>
        </p:spPr>
        <p:txBody>
          <a:bodyPr/>
          <a:lstStyle/>
          <a:p>
            <a:r>
              <a:rPr lang="en-US" b="1" dirty="0"/>
              <a:t>How long to get the job done?</a:t>
            </a:r>
          </a:p>
          <a:p>
            <a:r>
              <a:rPr lang="en-US" dirty="0"/>
              <a:t>Suppose two jobs arrive “together”.</a:t>
            </a:r>
          </a:p>
          <a:p>
            <a:r>
              <a:rPr lang="en-US" b="1" dirty="0"/>
              <a:t>Schedule 1</a:t>
            </a:r>
            <a:r>
              <a:rPr lang="en-US" dirty="0"/>
              <a:t>: blue (D=4) goes first.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Schedule 2</a:t>
            </a:r>
            <a:r>
              <a:rPr lang="en-US" dirty="0"/>
              <a:t>: purple (D=2) goes first.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S1 slows down purple by 3x.  Mean = 5.</a:t>
            </a:r>
          </a:p>
          <a:p>
            <a:r>
              <a:rPr lang="en-US" dirty="0"/>
              <a:t>S2 slows down blue by only 50%.   Mean = 4.  </a:t>
            </a:r>
            <a:r>
              <a:rPr lang="en-US" b="1" dirty="0"/>
              <a:t>Better</a:t>
            </a:r>
            <a:r>
              <a:rPr lang="en-US" dirty="0"/>
              <a:t>.</a:t>
            </a:r>
          </a:p>
        </p:txBody>
      </p:sp>
      <p:pic>
        <p:nvPicPr>
          <p:cNvPr id="272386" name="Picture 2" descr="Cartoon Shopping Cart Full Groceries Vector Stock Vector (Royalty Free)  353749007">
            <a:extLst>
              <a:ext uri="{FF2B5EF4-FFF2-40B4-BE49-F238E27FC236}">
                <a16:creationId xmlns:a16="http://schemas.microsoft.com/office/drawing/2014/main" id="{C26B3D09-C235-D242-90C8-8F862A66A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" t="4444" r="4436" b="7778"/>
          <a:stretch/>
        </p:blipFill>
        <p:spPr bwMode="auto">
          <a:xfrm>
            <a:off x="6629400" y="1521436"/>
            <a:ext cx="2086039" cy="205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5">
            <a:extLst>
              <a:ext uri="{FF2B5EF4-FFF2-40B4-BE49-F238E27FC236}">
                <a16:creationId xmlns:a16="http://schemas.microsoft.com/office/drawing/2014/main" id="{573E25DC-5651-9540-B4A8-A4FBEE8B3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3657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endParaRPr lang="en-US" dirty="0">
              <a:solidFill>
                <a:srgbClr val="37305A"/>
              </a:solidFill>
            </a:endParaRPr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13CD2942-CA8B-1847-83DC-6D461D392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572000"/>
            <a:ext cx="1828800" cy="45720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FEEBFF-E715-7648-BE56-49F1A78AF92E}"/>
              </a:ext>
            </a:extLst>
          </p:cNvPr>
          <p:cNvGrpSpPr/>
          <p:nvPr/>
        </p:nvGrpSpPr>
        <p:grpSpPr>
          <a:xfrm flipH="1">
            <a:off x="914400" y="3200400"/>
            <a:ext cx="5486400" cy="457200"/>
            <a:chOff x="1447800" y="3352800"/>
            <a:chExt cx="5486400" cy="457200"/>
          </a:xfrm>
        </p:grpSpPr>
        <p:sp>
          <p:nvSpPr>
            <p:cNvPr id="40" name="Rectangle 5">
              <a:extLst>
                <a:ext uri="{FF2B5EF4-FFF2-40B4-BE49-F238E27FC236}">
                  <a16:creationId xmlns:a16="http://schemas.microsoft.com/office/drawing/2014/main" id="{D9E094A0-BE84-674C-9E63-401346038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3352800"/>
              <a:ext cx="3657600" cy="4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endParaRPr lang="en-US" dirty="0">
                <a:solidFill>
                  <a:srgbClr val="37305A"/>
                </a:solidFill>
              </a:endParaRPr>
            </a:p>
          </p:txBody>
        </p:sp>
        <p:sp>
          <p:nvSpPr>
            <p:cNvPr id="41" name="Rectangle 11">
              <a:extLst>
                <a:ext uri="{FF2B5EF4-FFF2-40B4-BE49-F238E27FC236}">
                  <a16:creationId xmlns:a16="http://schemas.microsoft.com/office/drawing/2014/main" id="{4C0D1DD7-573B-984E-9A0C-34D859E3A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352800"/>
              <a:ext cx="1828800" cy="457200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C59D0A1-AC9B-9840-939A-E2E7FBD79A72}"/>
              </a:ext>
            </a:extLst>
          </p:cNvPr>
          <p:cNvSpPr txBox="1"/>
          <p:nvPr/>
        </p:nvSpPr>
        <p:spPr>
          <a:xfrm>
            <a:off x="4393906" y="35814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58308C-43A2-674C-9D31-C42790E257C1}"/>
              </a:ext>
            </a:extLst>
          </p:cNvPr>
          <p:cNvSpPr txBox="1"/>
          <p:nvPr/>
        </p:nvSpPr>
        <p:spPr>
          <a:xfrm>
            <a:off x="6273212" y="35814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0AACE8-DF04-F34F-A089-431F023C8FD7}"/>
              </a:ext>
            </a:extLst>
          </p:cNvPr>
          <p:cNvSpPr txBox="1"/>
          <p:nvPr/>
        </p:nvSpPr>
        <p:spPr>
          <a:xfrm>
            <a:off x="2616494" y="50292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E02332-E80A-1344-8DF3-25CC6360982E}"/>
              </a:ext>
            </a:extLst>
          </p:cNvPr>
          <p:cNvSpPr txBox="1"/>
          <p:nvPr/>
        </p:nvSpPr>
        <p:spPr>
          <a:xfrm>
            <a:off x="6273212" y="49530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4614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92A0B1-96F6-1241-9EAA-FBA30FD1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fair?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516037-46E1-E94F-A5A6-7FAADC4EC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305799" cy="3039069"/>
          </a:xfrm>
        </p:spPr>
        <p:txBody>
          <a:bodyPr/>
          <a:lstStyle/>
          <a:p>
            <a:r>
              <a:rPr lang="en-US" b="1" dirty="0"/>
              <a:t>Run the small job first!</a:t>
            </a:r>
          </a:p>
          <a:p>
            <a:r>
              <a:rPr lang="en-US" dirty="0"/>
              <a:t>But what if another small one arrives?</a:t>
            </a:r>
          </a:p>
          <a:p>
            <a:r>
              <a:rPr lang="en-US" dirty="0"/>
              <a:t>What if a D=1 arrives at time t=2?</a:t>
            </a:r>
          </a:p>
          <a:p>
            <a:r>
              <a:rPr lang="en-US" dirty="0"/>
              <a:t>Run it?  Defer blue again?</a:t>
            </a:r>
          </a:p>
          <a:p>
            <a:r>
              <a:rPr lang="en-US" dirty="0"/>
              <a:t>Slows blue down by only 15%!</a:t>
            </a:r>
          </a:p>
          <a:p>
            <a:r>
              <a:rPr lang="en-US" dirty="0"/>
              <a:t>Otherwise slow new arrival by 5x!</a:t>
            </a:r>
          </a:p>
          <a:p>
            <a:r>
              <a:rPr lang="en-US" dirty="0"/>
              <a:t>Then what if </a:t>
            </a:r>
            <a:r>
              <a:rPr lang="en-US" b="1" dirty="0"/>
              <a:t>another</a:t>
            </a:r>
            <a:r>
              <a:rPr lang="en-US" dirty="0"/>
              <a:t> short task arrives…</a:t>
            </a:r>
          </a:p>
        </p:txBody>
      </p:sp>
      <p:pic>
        <p:nvPicPr>
          <p:cNvPr id="272386" name="Picture 2" descr="Cartoon Shopping Cart Full Groceries Vector Stock Vector (Royalty Free)  353749007">
            <a:extLst>
              <a:ext uri="{FF2B5EF4-FFF2-40B4-BE49-F238E27FC236}">
                <a16:creationId xmlns:a16="http://schemas.microsoft.com/office/drawing/2014/main" id="{C26B3D09-C235-D242-90C8-8F862A66A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" t="4444" r="4436" b="7778"/>
          <a:stretch/>
        </p:blipFill>
        <p:spPr bwMode="auto">
          <a:xfrm>
            <a:off x="6400800" y="1521436"/>
            <a:ext cx="2086039" cy="205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5">
            <a:extLst>
              <a:ext uri="{FF2B5EF4-FFF2-40B4-BE49-F238E27FC236}">
                <a16:creationId xmlns:a16="http://schemas.microsoft.com/office/drawing/2014/main" id="{573E25DC-5651-9540-B4A8-A4FBEE8B3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249592"/>
            <a:ext cx="36576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endParaRPr lang="en-US" dirty="0">
              <a:solidFill>
                <a:srgbClr val="37305A"/>
              </a:solidFill>
            </a:endParaRPr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13CD2942-CA8B-1847-83DC-6D461D392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49592"/>
            <a:ext cx="1828800" cy="45720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0AACE8-DF04-F34F-A089-431F023C8FD7}"/>
              </a:ext>
            </a:extLst>
          </p:cNvPr>
          <p:cNvSpPr txBox="1"/>
          <p:nvPr/>
        </p:nvSpPr>
        <p:spPr>
          <a:xfrm>
            <a:off x="2616494" y="570679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E02332-E80A-1344-8DF3-25CC6360982E}"/>
              </a:ext>
            </a:extLst>
          </p:cNvPr>
          <p:cNvSpPr txBox="1"/>
          <p:nvPr/>
        </p:nvSpPr>
        <p:spPr>
          <a:xfrm>
            <a:off x="7162800" y="563059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27FA361C-34AC-7E45-882D-2EC362E0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249592"/>
            <a:ext cx="914400" cy="457200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endParaRPr lang="en-US" dirty="0">
              <a:solidFill>
                <a:srgbClr val="37305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9446E8-F8E1-C04A-8F1F-3B918FB427C7}"/>
              </a:ext>
            </a:extLst>
          </p:cNvPr>
          <p:cNvSpPr txBox="1"/>
          <p:nvPr/>
        </p:nvSpPr>
        <p:spPr>
          <a:xfrm>
            <a:off x="3479506" y="570679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C0A046-2BFB-BF4B-BB7D-901763EC9D17}"/>
              </a:ext>
            </a:extLst>
          </p:cNvPr>
          <p:cNvCxnSpPr>
            <a:cxnSpLocks/>
          </p:cNvCxnSpPr>
          <p:nvPr/>
        </p:nvCxnSpPr>
        <p:spPr bwMode="auto">
          <a:xfrm>
            <a:off x="2667000" y="5683538"/>
            <a:ext cx="0" cy="63731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1F18728-96BB-CB4F-9CA5-6000FA28305A}"/>
              </a:ext>
            </a:extLst>
          </p:cNvPr>
          <p:cNvSpPr txBox="1"/>
          <p:nvPr/>
        </p:nvSpPr>
        <p:spPr>
          <a:xfrm>
            <a:off x="3479506" y="6015335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R=1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414BF3-10B9-E748-835A-4B9566BF2D76}"/>
              </a:ext>
            </a:extLst>
          </p:cNvPr>
          <p:cNvSpPr txBox="1"/>
          <p:nvPr/>
        </p:nvSpPr>
        <p:spPr>
          <a:xfrm>
            <a:off x="5507895" y="6153090"/>
            <a:ext cx="2340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Mean R=(2+1+7)/3</a:t>
            </a:r>
          </a:p>
        </p:txBody>
      </p:sp>
    </p:spTree>
    <p:extLst>
      <p:ext uri="{BB962C8B-B14F-4D97-AF65-F5344CB8AC3E}">
        <p14:creationId xmlns:p14="http://schemas.microsoft.com/office/powerpoint/2010/main" val="2566300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Metric: fairness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ea typeface="ＭＳ Ｐゴシック" charset="0"/>
              </a:rPr>
              <a:t>Scheduler allocates a resource: CPU.  Is it fair?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What does </a:t>
            </a:r>
            <a:r>
              <a:rPr lang="en-US" b="1" dirty="0">
                <a:solidFill>
                  <a:srgbClr val="800000"/>
                </a:solidFill>
                <a:latin typeface="Arial" charset="0"/>
                <a:ea typeface="ＭＳ Ｐゴシック" charset="0"/>
              </a:rPr>
              <a:t>fairness</a:t>
            </a:r>
            <a:r>
              <a:rPr lang="en-US" dirty="0">
                <a:solidFill>
                  <a:srgbClr val="800000"/>
                </a:solidFill>
                <a:latin typeface="Arial" charset="0"/>
                <a:ea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</a:rPr>
              <a:t>mean?  What makes it “fair”?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Early bird gets the worm; everyone is fed eventually?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Low variance?  (E.g., equal slowdown, Jain fairness index)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“Divide the pie” evenly?   (Or according to weights?)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Freedom from starvation?  (E.g., upper bound on wait time)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Serve the clients who pay the most?  (Market-based)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Serve the clients who benefit most?  (Maximize global welfare)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Freedom from envy?</a:t>
            </a:r>
          </a:p>
          <a:p>
            <a:r>
              <a:rPr lang="en-US" dirty="0">
                <a:latin typeface="Arial" charset="0"/>
                <a:ea typeface="ＭＳ Ｐゴシック" charset="0"/>
              </a:rPr>
              <a:t>This is a deep topic.  But we gloss over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Arial" charset="0"/>
                <a:ea typeface="ＭＳ Ｐゴシック" charset="0"/>
              </a:rPr>
              <a:t>Minimizing Response Time: SJF (STCF)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50987"/>
            <a:ext cx="7772400" cy="2944813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651222"/>
                </a:solidFill>
                <a:latin typeface="Arial" charset="0"/>
                <a:ea typeface="ＭＳ Ｐゴシック" charset="0"/>
              </a:rPr>
              <a:t>Shortest Job First </a:t>
            </a:r>
            <a:r>
              <a:rPr lang="en-US" dirty="0">
                <a:latin typeface="Arial" charset="0"/>
                <a:ea typeface="ＭＳ Ｐゴシック" charset="0"/>
              </a:rPr>
              <a:t>(SJF) is provably optimal if the goal is to minimize average-case </a:t>
            </a:r>
            <a:r>
              <a:rPr lang="en-US" b="1" i="1" dirty="0">
                <a:latin typeface="Arial" charset="0"/>
                <a:ea typeface="ＭＳ Ｐゴシック" charset="0"/>
              </a:rPr>
              <a:t>R</a:t>
            </a:r>
            <a:r>
              <a:rPr lang="en-US" dirty="0">
                <a:latin typeface="Arial" charset="0"/>
                <a:ea typeface="ＭＳ Ｐゴシック" charset="0"/>
              </a:rPr>
              <a:t>. </a:t>
            </a:r>
          </a:p>
          <a:p>
            <a:pPr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</a:rPr>
              <a:t>Also called </a:t>
            </a:r>
            <a:r>
              <a:rPr lang="en-US" b="1" dirty="0">
                <a:solidFill>
                  <a:srgbClr val="651222"/>
                </a:solidFill>
                <a:latin typeface="Arial" charset="0"/>
                <a:ea typeface="ＭＳ Ｐゴシック" charset="0"/>
              </a:rPr>
              <a:t>Shortest Time to Completion First (STCF) </a:t>
            </a:r>
            <a:r>
              <a:rPr lang="en-US" dirty="0">
                <a:latin typeface="Arial" charset="0"/>
                <a:ea typeface="ＭＳ Ｐゴシック" charset="0"/>
              </a:rPr>
              <a:t>or </a:t>
            </a:r>
            <a:r>
              <a:rPr lang="en-US" b="1" dirty="0">
                <a:solidFill>
                  <a:srgbClr val="651222"/>
                </a:solidFill>
                <a:latin typeface="Arial" charset="0"/>
                <a:ea typeface="ＭＳ Ｐゴシック" charset="0"/>
              </a:rPr>
              <a:t>Shortest Remaining Processing Time (SRPT)</a:t>
            </a:r>
            <a:r>
              <a:rPr lang="en-US" dirty="0">
                <a:latin typeface="Arial" charset="0"/>
                <a:ea typeface="ＭＳ Ｐゴシック" charset="0"/>
              </a:rPr>
              <a:t>.</a:t>
            </a:r>
          </a:p>
          <a:p>
            <a:pPr marL="1085850" lvl="2">
              <a:buFontTx/>
              <a:buNone/>
            </a:pPr>
            <a:r>
              <a:rPr lang="en-US" b="1" dirty="0">
                <a:latin typeface="Arial" charset="0"/>
                <a:ea typeface="ＭＳ Ｐゴシック" charset="0"/>
              </a:rPr>
              <a:t>Example</a:t>
            </a:r>
            <a:r>
              <a:rPr lang="en-US" dirty="0">
                <a:latin typeface="Arial" charset="0"/>
                <a:ea typeface="ＭＳ Ｐゴシック" charset="0"/>
              </a:rPr>
              <a:t>: express lanes at the </a:t>
            </a:r>
            <a:r>
              <a:rPr lang="en-US" dirty="0" err="1">
                <a:latin typeface="Arial" charset="0"/>
                <a:ea typeface="ＭＳ Ｐゴシック" charset="0"/>
              </a:rPr>
              <a:t>MegaMart</a:t>
            </a:r>
            <a:endParaRPr lang="en-US" dirty="0">
              <a:latin typeface="Arial" charset="0"/>
              <a:ea typeface="ＭＳ Ｐゴシック" charset="0"/>
            </a:endParaRPr>
          </a:p>
          <a:p>
            <a:pPr>
              <a:buFontTx/>
              <a:buNone/>
            </a:pPr>
            <a:r>
              <a:rPr lang="en-US" b="1" dirty="0">
                <a:latin typeface="Arial" charset="0"/>
                <a:ea typeface="ＭＳ Ｐゴシック" charset="0"/>
              </a:rPr>
              <a:t>Idea</a:t>
            </a:r>
            <a:r>
              <a:rPr lang="en-US" dirty="0">
                <a:latin typeface="Arial" charset="0"/>
                <a:ea typeface="ＭＳ Ｐゴシック" charset="0"/>
              </a:rPr>
              <a:t>: get short jobs out of the way quickly to minimize the number of jobs waiting while a long job runs.</a:t>
            </a:r>
          </a:p>
          <a:p>
            <a:pPr marL="1085850" lvl="2">
              <a:buFontTx/>
              <a:buNone/>
            </a:pPr>
            <a:r>
              <a:rPr lang="en-US" b="1" dirty="0">
                <a:latin typeface="Arial" charset="0"/>
                <a:ea typeface="ＭＳ Ｐゴシック" charset="0"/>
              </a:rPr>
              <a:t>Intuition</a:t>
            </a:r>
            <a:r>
              <a:rPr lang="en-US" dirty="0">
                <a:latin typeface="Arial" charset="0"/>
                <a:ea typeface="ＭＳ Ｐゴシック" charset="0"/>
              </a:rPr>
              <a:t>: longest jobs do the least possible damage to the wait times of their competitors.</a:t>
            </a:r>
          </a:p>
        </p:txBody>
      </p:sp>
      <p:grpSp>
        <p:nvGrpSpPr>
          <p:cNvPr id="31747" name="Group 4"/>
          <p:cNvGrpSpPr>
            <a:grpSpLocks/>
          </p:cNvGrpSpPr>
          <p:nvPr/>
        </p:nvGrpSpPr>
        <p:grpSpPr bwMode="auto">
          <a:xfrm>
            <a:off x="4010025" y="5329238"/>
            <a:ext cx="3022600" cy="596900"/>
            <a:chOff x="2886" y="2879"/>
            <a:chExt cx="1904" cy="376"/>
          </a:xfrm>
        </p:grpSpPr>
        <p:sp>
          <p:nvSpPr>
            <p:cNvPr id="31755" name="Text Box 5"/>
            <p:cNvSpPr txBox="1">
              <a:spLocks noChangeArrowheads="1"/>
            </p:cNvSpPr>
            <p:nvPr/>
          </p:nvSpPr>
          <p:spPr bwMode="auto">
            <a:xfrm>
              <a:off x="3120" y="3063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3367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31756" name="Text Box 6"/>
            <p:cNvSpPr txBox="1">
              <a:spLocks noChangeArrowheads="1"/>
            </p:cNvSpPr>
            <p:nvPr/>
          </p:nvSpPr>
          <p:spPr bwMode="auto">
            <a:xfrm>
              <a:off x="3728" y="3063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3367"/>
                  </a:solidFill>
                  <a:latin typeface="Times New Roman" charset="0"/>
                </a:rPr>
                <a:t>3</a:t>
              </a:r>
              <a:endParaRPr lang="en-US" sz="1200">
                <a:solidFill>
                  <a:srgbClr val="003367"/>
                </a:solidFill>
                <a:latin typeface="Times New Roman" charset="0"/>
              </a:endParaRPr>
            </a:p>
          </p:txBody>
        </p:sp>
        <p:sp>
          <p:nvSpPr>
            <p:cNvPr id="31757" name="Text Box 7"/>
            <p:cNvSpPr txBox="1">
              <a:spLocks noChangeArrowheads="1"/>
            </p:cNvSpPr>
            <p:nvPr/>
          </p:nvSpPr>
          <p:spPr bwMode="auto">
            <a:xfrm>
              <a:off x="4618" y="3053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3367"/>
                  </a:solidFill>
                  <a:latin typeface="Times New Roman" charset="0"/>
                </a:rPr>
                <a:t>6</a:t>
              </a:r>
            </a:p>
          </p:txBody>
        </p:sp>
        <p:sp>
          <p:nvSpPr>
            <p:cNvPr id="31758" name="Rectangle 8"/>
            <p:cNvSpPr>
              <a:spLocks noChangeArrowheads="1"/>
            </p:cNvSpPr>
            <p:nvPr/>
          </p:nvSpPr>
          <p:spPr bwMode="auto">
            <a:xfrm>
              <a:off x="3806" y="3043"/>
              <a:ext cx="906" cy="6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31759" name="Text Box 9"/>
            <p:cNvSpPr txBox="1">
              <a:spLocks noChangeArrowheads="1"/>
            </p:cNvSpPr>
            <p:nvPr/>
          </p:nvSpPr>
          <p:spPr bwMode="auto">
            <a:xfrm>
              <a:off x="4114" y="2879"/>
              <a:ext cx="3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003367"/>
                  </a:solidFill>
                  <a:latin typeface="Times New Roman" charset="0"/>
                </a:rPr>
                <a:t>D</a:t>
              </a:r>
              <a:r>
                <a:rPr lang="en-US" sz="1400">
                  <a:solidFill>
                    <a:srgbClr val="003367"/>
                  </a:solidFill>
                  <a:latin typeface="Times New Roman" charset="0"/>
                </a:rPr>
                <a:t>=3</a:t>
              </a:r>
              <a:endParaRPr lang="en-US" sz="1200">
                <a:solidFill>
                  <a:srgbClr val="003367"/>
                </a:solidFill>
                <a:latin typeface="Times New Roman" charset="0"/>
              </a:endParaRPr>
            </a:p>
          </p:txBody>
        </p:sp>
        <p:grpSp>
          <p:nvGrpSpPr>
            <p:cNvPr id="31760" name="Group 10"/>
            <p:cNvGrpSpPr>
              <a:grpSpLocks/>
            </p:cNvGrpSpPr>
            <p:nvPr/>
          </p:nvGrpSpPr>
          <p:grpSpPr bwMode="auto">
            <a:xfrm>
              <a:off x="3202" y="2881"/>
              <a:ext cx="604" cy="224"/>
              <a:chOff x="1610" y="2988"/>
              <a:chExt cx="604" cy="224"/>
            </a:xfrm>
          </p:grpSpPr>
          <p:sp>
            <p:nvSpPr>
              <p:cNvPr id="31764" name="Rectangle 11"/>
              <p:cNvSpPr>
                <a:spLocks noChangeArrowheads="1"/>
              </p:cNvSpPr>
              <p:nvPr/>
            </p:nvSpPr>
            <p:spPr bwMode="auto">
              <a:xfrm>
                <a:off x="1610" y="3150"/>
                <a:ext cx="604" cy="6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37305A"/>
                  </a:solidFill>
                </a:endParaRPr>
              </a:p>
            </p:txBody>
          </p:sp>
          <p:sp>
            <p:nvSpPr>
              <p:cNvPr id="31765" name="Text Box 12"/>
              <p:cNvSpPr txBox="1">
                <a:spLocks noChangeArrowheads="1"/>
              </p:cNvSpPr>
              <p:nvPr/>
            </p:nvSpPr>
            <p:spPr bwMode="auto">
              <a:xfrm>
                <a:off x="1736" y="2988"/>
                <a:ext cx="3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i="1">
                    <a:solidFill>
                      <a:srgbClr val="003367"/>
                    </a:solidFill>
                    <a:latin typeface="Times New Roman" charset="0"/>
                  </a:rPr>
                  <a:t>D</a:t>
                </a:r>
                <a:r>
                  <a:rPr lang="en-US" sz="1400">
                    <a:solidFill>
                      <a:srgbClr val="003367"/>
                    </a:solidFill>
                    <a:latin typeface="Times New Roman" charset="0"/>
                  </a:rPr>
                  <a:t>=2</a:t>
                </a:r>
                <a:endParaRPr lang="en-US" sz="1200">
                  <a:solidFill>
                    <a:srgbClr val="003367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31761" name="Group 13"/>
            <p:cNvGrpSpPr>
              <a:grpSpLocks/>
            </p:cNvGrpSpPr>
            <p:nvPr/>
          </p:nvGrpSpPr>
          <p:grpSpPr bwMode="auto">
            <a:xfrm>
              <a:off x="2886" y="2885"/>
              <a:ext cx="316" cy="220"/>
              <a:chOff x="2200" y="2992"/>
              <a:chExt cx="316" cy="220"/>
            </a:xfrm>
          </p:grpSpPr>
          <p:sp>
            <p:nvSpPr>
              <p:cNvPr id="31762" name="Rectangle 14"/>
              <p:cNvSpPr>
                <a:spLocks noChangeArrowheads="1"/>
              </p:cNvSpPr>
              <p:nvPr/>
            </p:nvSpPr>
            <p:spPr bwMode="auto">
              <a:xfrm>
                <a:off x="2214" y="3150"/>
                <a:ext cx="302" cy="62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>
                  <a:solidFill>
                    <a:srgbClr val="37305A"/>
                  </a:solidFill>
                </a:endParaRPr>
              </a:p>
            </p:txBody>
          </p:sp>
          <p:sp>
            <p:nvSpPr>
              <p:cNvPr id="31763" name="Text Box 15"/>
              <p:cNvSpPr txBox="1">
                <a:spLocks noChangeArrowheads="1"/>
              </p:cNvSpPr>
              <p:nvPr/>
            </p:nvSpPr>
            <p:spPr bwMode="auto">
              <a:xfrm>
                <a:off x="2200" y="2992"/>
                <a:ext cx="31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i="1">
                    <a:solidFill>
                      <a:srgbClr val="003367"/>
                    </a:solidFill>
                    <a:latin typeface="Times New Roman" charset="0"/>
                  </a:rPr>
                  <a:t>D</a:t>
                </a:r>
                <a:r>
                  <a:rPr lang="en-US" sz="1400">
                    <a:solidFill>
                      <a:srgbClr val="003367"/>
                    </a:solidFill>
                    <a:latin typeface="Times New Roman" charset="0"/>
                  </a:rPr>
                  <a:t>=1</a:t>
                </a:r>
                <a:endParaRPr lang="en-US" sz="1200">
                  <a:solidFill>
                    <a:srgbClr val="003367"/>
                  </a:solidFill>
                  <a:latin typeface="Times New Roman" charset="0"/>
                </a:endParaRPr>
              </a:p>
            </p:txBody>
          </p:sp>
        </p:grpSp>
      </p:grpSp>
      <p:sp>
        <p:nvSpPr>
          <p:cNvPr id="31748" name="Text Box 16"/>
          <p:cNvSpPr txBox="1">
            <a:spLocks noChangeArrowheads="1"/>
          </p:cNvSpPr>
          <p:nvPr/>
        </p:nvSpPr>
        <p:spPr bwMode="auto">
          <a:xfrm>
            <a:off x="6191250" y="6019800"/>
            <a:ext cx="24102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rgbClr val="003367"/>
                </a:solidFill>
                <a:latin typeface="Times New Roman" charset="0"/>
              </a:rPr>
              <a:t>R</a:t>
            </a:r>
            <a:r>
              <a:rPr lang="en-US" sz="1800" dirty="0">
                <a:solidFill>
                  <a:srgbClr val="003367"/>
                </a:solidFill>
                <a:latin typeface="Times New Roman" charset="0"/>
              </a:rPr>
              <a:t> = (1 + 3 + 6)/3 = 3.33</a:t>
            </a:r>
          </a:p>
        </p:txBody>
      </p:sp>
      <p:grpSp>
        <p:nvGrpSpPr>
          <p:cNvPr id="31749" name="Group 17"/>
          <p:cNvGrpSpPr>
            <a:grpSpLocks/>
          </p:cNvGrpSpPr>
          <p:nvPr/>
        </p:nvGrpSpPr>
        <p:grpSpPr bwMode="auto">
          <a:xfrm>
            <a:off x="1477963" y="5688013"/>
            <a:ext cx="1568450" cy="341312"/>
            <a:chOff x="716" y="2773"/>
            <a:chExt cx="988" cy="215"/>
          </a:xfrm>
        </p:grpSpPr>
        <p:sp>
          <p:nvSpPr>
            <p:cNvPr id="31750" name="Oval 18"/>
            <p:cNvSpPr>
              <a:spLocks noChangeArrowheads="1"/>
            </p:cNvSpPr>
            <p:nvPr/>
          </p:nvSpPr>
          <p:spPr bwMode="auto">
            <a:xfrm>
              <a:off x="716" y="2773"/>
              <a:ext cx="215" cy="215"/>
            </a:xfrm>
            <a:prstGeom prst="ellipse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31751" name="Oval 19"/>
            <p:cNvSpPr>
              <a:spLocks noChangeArrowheads="1"/>
            </p:cNvSpPr>
            <p:nvPr/>
          </p:nvSpPr>
          <p:spPr bwMode="auto">
            <a:xfrm>
              <a:off x="1102" y="2773"/>
              <a:ext cx="215" cy="2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31752" name="Oval 20"/>
            <p:cNvSpPr>
              <a:spLocks noChangeArrowheads="1"/>
            </p:cNvSpPr>
            <p:nvPr/>
          </p:nvSpPr>
          <p:spPr bwMode="auto">
            <a:xfrm>
              <a:off x="1489" y="2773"/>
              <a:ext cx="215" cy="215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cxnSp>
          <p:nvCxnSpPr>
            <p:cNvPr id="31753" name="AutoShape 21"/>
            <p:cNvCxnSpPr>
              <a:cxnSpLocks noChangeShapeType="1"/>
              <a:stCxn id="31750" idx="6"/>
              <a:endCxn id="31751" idx="2"/>
            </p:cNvCxnSpPr>
            <p:nvPr/>
          </p:nvCxnSpPr>
          <p:spPr bwMode="auto">
            <a:xfrm>
              <a:off x="931" y="2881"/>
              <a:ext cx="171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4" name="AutoShape 22"/>
            <p:cNvCxnSpPr>
              <a:cxnSpLocks noChangeShapeType="1"/>
            </p:cNvCxnSpPr>
            <p:nvPr/>
          </p:nvCxnSpPr>
          <p:spPr bwMode="auto">
            <a:xfrm>
              <a:off x="1317" y="2881"/>
              <a:ext cx="171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02327655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2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ue_HP_Light">
  <a:themeElements>
    <a:clrScheme name="Blue_HP_Light 2">
      <a:dk1>
        <a:srgbClr val="000000"/>
      </a:dk1>
      <a:lt1>
        <a:srgbClr val="FFFFFF"/>
      </a:lt1>
      <a:dk2>
        <a:srgbClr val="000000"/>
      </a:dk2>
      <a:lt2>
        <a:srgbClr val="AAABB0"/>
      </a:lt2>
      <a:accent1>
        <a:srgbClr val="0071B5"/>
      </a:accent1>
      <a:accent2>
        <a:srgbClr val="64B900"/>
      </a:accent2>
      <a:accent3>
        <a:srgbClr val="FFFFFF"/>
      </a:accent3>
      <a:accent4>
        <a:srgbClr val="000000"/>
      </a:accent4>
      <a:accent5>
        <a:srgbClr val="AABBD7"/>
      </a:accent5>
      <a:accent6>
        <a:srgbClr val="5AA700"/>
      </a:accent6>
      <a:hlink>
        <a:srgbClr val="EB5F01"/>
      </a:hlink>
      <a:folHlink>
        <a:srgbClr val="CC0066"/>
      </a:folHlink>
    </a:clrScheme>
    <a:fontScheme name="Blue_HP_Light">
      <a:majorFont>
        <a:latin typeface="Futura Bk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ue_HP_Light 1">
        <a:dk1>
          <a:srgbClr val="000000"/>
        </a:dk1>
        <a:lt1>
          <a:srgbClr val="FFFFFF"/>
        </a:lt1>
        <a:dk2>
          <a:srgbClr val="001D58"/>
        </a:dk2>
        <a:lt2>
          <a:srgbClr val="FFFFFF"/>
        </a:lt2>
        <a:accent1>
          <a:srgbClr val="0071B5"/>
        </a:accent1>
        <a:accent2>
          <a:srgbClr val="64B900"/>
        </a:accent2>
        <a:accent3>
          <a:srgbClr val="AAABB4"/>
        </a:accent3>
        <a:accent4>
          <a:srgbClr val="DADADA"/>
        </a:accent4>
        <a:accent5>
          <a:srgbClr val="AABBD7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_HP_Light 2">
        <a:dk1>
          <a:srgbClr val="000000"/>
        </a:dk1>
        <a:lt1>
          <a:srgbClr val="FFFFFF"/>
        </a:lt1>
        <a:dk2>
          <a:srgbClr val="000000"/>
        </a:dk2>
        <a:lt2>
          <a:srgbClr val="AAABB0"/>
        </a:lt2>
        <a:accent1>
          <a:srgbClr val="0071B5"/>
        </a:accent1>
        <a:accent2>
          <a:srgbClr val="64B900"/>
        </a:accent2>
        <a:accent3>
          <a:srgbClr val="FFFFFF"/>
        </a:accent3>
        <a:accent4>
          <a:srgbClr val="000000"/>
        </a:accent4>
        <a:accent5>
          <a:srgbClr val="AABBD7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000_light_52206_2">
  <a:themeElements>
    <a:clrScheme name="2000_light_52206_2 1">
      <a:dk1>
        <a:srgbClr val="000000"/>
      </a:dk1>
      <a:lt1>
        <a:srgbClr val="FFFFFF"/>
      </a:lt1>
      <a:dk2>
        <a:srgbClr val="000000"/>
      </a:dk2>
      <a:lt2>
        <a:srgbClr val="CBC9BD"/>
      </a:lt2>
      <a:accent1>
        <a:srgbClr val="0071B4"/>
      </a:accent1>
      <a:accent2>
        <a:srgbClr val="64B900"/>
      </a:accent2>
      <a:accent3>
        <a:srgbClr val="FFFFFF"/>
      </a:accent3>
      <a:accent4>
        <a:srgbClr val="000000"/>
      </a:accent4>
      <a:accent5>
        <a:srgbClr val="AABBD6"/>
      </a:accent5>
      <a:accent6>
        <a:srgbClr val="5AA700"/>
      </a:accent6>
      <a:hlink>
        <a:srgbClr val="EB5F01"/>
      </a:hlink>
      <a:folHlink>
        <a:srgbClr val="CC0066"/>
      </a:folHlink>
    </a:clrScheme>
    <a:fontScheme name="2000_light_52206_2">
      <a:majorFont>
        <a:latin typeface="Futura Bk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lnDef>
  </a:objectDefaults>
  <a:extraClrSchemeLst>
    <a:extraClrScheme>
      <a:clrScheme name="2000_light_52206_2 1">
        <a:dk1>
          <a:srgbClr val="000000"/>
        </a:dk1>
        <a:lt1>
          <a:srgbClr val="FFFFFF"/>
        </a:lt1>
        <a:dk2>
          <a:srgbClr val="000000"/>
        </a:dk2>
        <a:lt2>
          <a:srgbClr val="CBC9BD"/>
        </a:lt2>
        <a:accent1>
          <a:srgbClr val="0071B4"/>
        </a:accent1>
        <a:accent2>
          <a:srgbClr val="64B900"/>
        </a:accent2>
        <a:accent3>
          <a:srgbClr val="FFFFFF"/>
        </a:accent3>
        <a:accent4>
          <a:srgbClr val="000000"/>
        </a:accent4>
        <a:accent5>
          <a:srgbClr val="AABBD6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white">
  <a:themeElements>
    <a:clrScheme name="white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whi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white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5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7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8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1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lue_HP_Light 1">
    <a:dk1>
      <a:srgbClr val="000000"/>
    </a:dk1>
    <a:lt1>
      <a:srgbClr val="FFFFFF"/>
    </a:lt1>
    <a:dk2>
      <a:srgbClr val="001D58"/>
    </a:dk2>
    <a:lt2>
      <a:srgbClr val="FFFFFF"/>
    </a:lt2>
    <a:accent1>
      <a:srgbClr val="0071B5"/>
    </a:accent1>
    <a:accent2>
      <a:srgbClr val="64B900"/>
    </a:accent2>
    <a:accent3>
      <a:srgbClr val="AAABB4"/>
    </a:accent3>
    <a:accent4>
      <a:srgbClr val="DADADA"/>
    </a:accent4>
    <a:accent5>
      <a:srgbClr val="AABBD7"/>
    </a:accent5>
    <a:accent6>
      <a:srgbClr val="5AA700"/>
    </a:accent6>
    <a:hlink>
      <a:srgbClr val="EB5F01"/>
    </a:hlink>
    <a:folHlink>
      <a:srgbClr val="CC00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85044</TotalTime>
  <Words>2123</Words>
  <Application>Microsoft Macintosh PowerPoint</Application>
  <PresentationFormat>On-screen Show (4:3)</PresentationFormat>
  <Paragraphs>299</Paragraphs>
  <Slides>28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9" baseType="lpstr">
      <vt:lpstr>Arial</vt:lpstr>
      <vt:lpstr>Calibri</vt:lpstr>
      <vt:lpstr>Franklin Gothic Medium</vt:lpstr>
      <vt:lpstr>Futura Bk</vt:lpstr>
      <vt:lpstr>Futura Hv</vt:lpstr>
      <vt:lpstr>Futura Lt</vt:lpstr>
      <vt:lpstr>Gill Sans MT</vt:lpstr>
      <vt:lpstr>Lucida Sans Unicode</vt:lpstr>
      <vt:lpstr>Times New Roman</vt:lpstr>
      <vt:lpstr>Wingdings</vt:lpstr>
      <vt:lpstr>1_Default Design</vt:lpstr>
      <vt:lpstr>2_Default Design</vt:lpstr>
      <vt:lpstr>Blue_HP_Light</vt:lpstr>
      <vt:lpstr>2000_light_52206_2</vt:lpstr>
      <vt:lpstr>1_white</vt:lpstr>
      <vt:lpstr>15_Default Design</vt:lpstr>
      <vt:lpstr>17_Default Design</vt:lpstr>
      <vt:lpstr>18_Default Design</vt:lpstr>
      <vt:lpstr>21_Default Design</vt:lpstr>
      <vt:lpstr>22_Default Design</vt:lpstr>
      <vt:lpstr>Photo Editor Photo</vt:lpstr>
      <vt:lpstr>PowerPoint Presentation</vt:lpstr>
      <vt:lpstr>CPU scheduling: the role of policy</vt:lpstr>
      <vt:lpstr>Scheduling matters</vt:lpstr>
      <vt:lpstr>Workload: tasks and jobs</vt:lpstr>
      <vt:lpstr>A simple policy: FCFS/FIFO</vt:lpstr>
      <vt:lpstr>Metric: response time</vt:lpstr>
      <vt:lpstr>Is it fair?</vt:lpstr>
      <vt:lpstr>Metric: fairness</vt:lpstr>
      <vt:lpstr>Minimizing Response Time: SJF (STCF)</vt:lpstr>
      <vt:lpstr>FIFO vs. SJF</vt:lpstr>
      <vt:lpstr>Preemptive FIFO: Round Robin</vt:lpstr>
      <vt:lpstr>Overhead and goodput</vt:lpstr>
      <vt:lpstr>Round Robin</vt:lpstr>
      <vt:lpstr>Round Robin vs. FIFO</vt:lpstr>
      <vt:lpstr>Task priority</vt:lpstr>
      <vt:lpstr>Multi-level priority queue</vt:lpstr>
      <vt:lpstr>Challenge: Mixed workload</vt:lpstr>
      <vt:lpstr>Challenge: CPU scheduling and I/O</vt:lpstr>
      <vt:lpstr>Two Schedules for CPU/Disk</vt:lpstr>
      <vt:lpstr>Estimating time-on-core</vt:lpstr>
      <vt:lpstr>Multilevel Feedback Queue</vt:lpstr>
      <vt:lpstr>MFQ</vt:lpstr>
      <vt:lpstr>Some deep lessons</vt:lpstr>
      <vt:lpstr>Extra</vt:lpstr>
      <vt:lpstr>Example: a recent Linux rev</vt:lpstr>
      <vt:lpstr>Evaluating Round Robin</vt:lpstr>
      <vt:lpstr>Evaluating FCFS</vt:lpstr>
      <vt:lpstr>Preemptive FCFS: Round Robin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About Systems</dc:title>
  <dc:subject/>
  <dc:creator>Jeff Chase</dc:creator>
  <cp:keywords/>
  <dc:description/>
  <cp:lastModifiedBy>Jeff Chase</cp:lastModifiedBy>
  <cp:revision>5280</cp:revision>
  <cp:lastPrinted>2014-10-22T19:05:25Z</cp:lastPrinted>
  <dcterms:created xsi:type="dcterms:W3CDTF">2011-04-11T18:52:21Z</dcterms:created>
  <dcterms:modified xsi:type="dcterms:W3CDTF">2020-09-10T18:17:45Z</dcterms:modified>
  <cp:category/>
</cp:coreProperties>
</file>