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9.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 id="2147483823" r:id="rId2"/>
    <p:sldMasterId id="2147483922" r:id="rId3"/>
    <p:sldMasterId id="2147483948" r:id="rId4"/>
    <p:sldMasterId id="2147484040" r:id="rId5"/>
    <p:sldMasterId id="2147484119" r:id="rId6"/>
    <p:sldMasterId id="2147484156" r:id="rId7"/>
    <p:sldMasterId id="2147484173" r:id="rId8"/>
    <p:sldMasterId id="2147484179" r:id="rId9"/>
    <p:sldMasterId id="2147484191" r:id="rId10"/>
  </p:sldMasterIdLst>
  <p:notesMasterIdLst>
    <p:notesMasterId r:id="rId38"/>
  </p:notesMasterIdLst>
  <p:sldIdLst>
    <p:sldId id="492" r:id="rId11"/>
    <p:sldId id="1461" r:id="rId12"/>
    <p:sldId id="725" r:id="rId13"/>
    <p:sldId id="620" r:id="rId14"/>
    <p:sldId id="621" r:id="rId15"/>
    <p:sldId id="622" r:id="rId16"/>
    <p:sldId id="1437" r:id="rId17"/>
    <p:sldId id="1509" r:id="rId18"/>
    <p:sldId id="1438" r:id="rId19"/>
    <p:sldId id="1445" r:id="rId20"/>
    <p:sldId id="735" r:id="rId21"/>
    <p:sldId id="1446" r:id="rId22"/>
    <p:sldId id="691" r:id="rId23"/>
    <p:sldId id="693" r:id="rId24"/>
    <p:sldId id="694" r:id="rId25"/>
    <p:sldId id="684" r:id="rId26"/>
    <p:sldId id="695" r:id="rId27"/>
    <p:sldId id="674" r:id="rId28"/>
    <p:sldId id="690" r:id="rId29"/>
    <p:sldId id="1458" r:id="rId30"/>
    <p:sldId id="1459" r:id="rId31"/>
    <p:sldId id="1457" r:id="rId32"/>
    <p:sldId id="774" r:id="rId33"/>
    <p:sldId id="1451" r:id="rId34"/>
    <p:sldId id="737" r:id="rId35"/>
    <p:sldId id="673" r:id="rId36"/>
    <p:sldId id="145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5580"/>
    <p:restoredTop sz="93632"/>
  </p:normalViewPr>
  <p:slideViewPr>
    <p:cSldViewPr snapToGrid="0" snapToObjects="1">
      <p:cViewPr varScale="1">
        <p:scale>
          <a:sx n="128" d="100"/>
          <a:sy n="128" d="100"/>
        </p:scale>
        <p:origin x="1064" y="176"/>
      </p:cViewPr>
      <p:guideLst>
        <p:guide orient="horz" pos="2160"/>
        <p:guide pos="2880"/>
      </p:guideLst>
    </p:cSldViewPr>
  </p:slideViewPr>
  <p:notesTextViewPr>
    <p:cViewPr>
      <p:scale>
        <a:sx n="100" d="100"/>
        <a:sy n="100" d="100"/>
      </p:scale>
      <p:origin x="0" y="0"/>
    </p:cViewPr>
  </p:notesTextViewPr>
  <p:sorterViewPr>
    <p:cViewPr>
      <p:scale>
        <a:sx n="1" d="1"/>
        <a:sy n="1" d="1"/>
      </p:scale>
      <p:origin x="0" y="-1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9/23/20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64FDC8-A719-0044-BB93-2E4525EC66DE}"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1704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EC5969-56D2-2B40-B8A6-862647586F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746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BFBAAA67-FB5F-A84F-B527-AC347AE3FC48}"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93287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956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21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2119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8864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69458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5983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597E1196-C208-4942-9493-FBB4FA8EE65D}" type="slidenum">
              <a:rPr lang="en-US" sz="2400">
                <a:solidFill>
                  <a:srgbClr val="37305A"/>
                </a:solidFill>
                <a:latin typeface="Arial" charset="0"/>
              </a:rPr>
              <a:pPr fontAlgn="base">
                <a:spcBef>
                  <a:spcPct val="0"/>
                </a:spcBef>
                <a:spcAft>
                  <a:spcPct val="0"/>
                </a:spcAft>
                <a:defRPr/>
              </a:pPr>
              <a:t>‹#›</a:t>
            </a:fld>
            <a:r>
              <a:rPr lang="en-US" sz="2400">
                <a:solidFill>
                  <a:srgbClr val="37305A"/>
                </a:solidFill>
                <a:latin typeface="Arial" charset="0"/>
              </a:rPr>
              <a:t> of 12</a:t>
            </a:r>
          </a:p>
        </p:txBody>
      </p:sp>
    </p:spTree>
    <p:extLst>
      <p:ext uri="{BB962C8B-B14F-4D97-AF65-F5344CB8AC3E}">
        <p14:creationId xmlns:p14="http://schemas.microsoft.com/office/powerpoint/2010/main" val="869825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91F9366-4B51-9D40-AB59-77283875E551}" type="slidenum">
              <a:rPr lang="en-US"/>
              <a:pPr>
                <a:defRPr/>
              </a:pPr>
              <a:t>‹#›</a:t>
            </a:fld>
            <a:endParaRPr lang="en-US"/>
          </a:p>
        </p:txBody>
      </p:sp>
    </p:spTree>
    <p:extLst>
      <p:ext uri="{BB962C8B-B14F-4D97-AF65-F5344CB8AC3E}">
        <p14:creationId xmlns:p14="http://schemas.microsoft.com/office/powerpoint/2010/main" val="2958477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AA518005-5FF9-CA45-B619-0B08FEAD35EF}" type="slidenum">
              <a:rPr lang="en-US"/>
              <a:pPr>
                <a:defRPr/>
              </a:pPr>
              <a:t>‹#›</a:t>
            </a:fld>
            <a:r>
              <a:rPr lang="en-US"/>
              <a:t> of 12</a:t>
            </a:r>
          </a:p>
        </p:txBody>
      </p:sp>
    </p:spTree>
    <p:extLst>
      <p:ext uri="{BB962C8B-B14F-4D97-AF65-F5344CB8AC3E}">
        <p14:creationId xmlns:p14="http://schemas.microsoft.com/office/powerpoint/2010/main" val="30569310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B91808E6-16AE-C242-B318-CD1947BC324A}" type="slidenum">
              <a:rPr lang="en-US"/>
              <a:pPr>
                <a:defRPr/>
              </a:pPr>
              <a:t>‹#›</a:t>
            </a:fld>
            <a:endParaRPr lang="en-US"/>
          </a:p>
        </p:txBody>
      </p:sp>
    </p:spTree>
    <p:extLst>
      <p:ext uri="{BB962C8B-B14F-4D97-AF65-F5344CB8AC3E}">
        <p14:creationId xmlns:p14="http://schemas.microsoft.com/office/powerpoint/2010/main" val="426496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7179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27302C2A-700D-B94F-AB41-4A0E2B43721E}" type="slidenum">
              <a:rPr lang="en-US"/>
              <a:pPr>
                <a:defRPr/>
              </a:pPr>
              <a:t>‹#›</a:t>
            </a:fld>
            <a:endParaRPr lang="en-US"/>
          </a:p>
        </p:txBody>
      </p:sp>
    </p:spTree>
    <p:extLst>
      <p:ext uri="{BB962C8B-B14F-4D97-AF65-F5344CB8AC3E}">
        <p14:creationId xmlns:p14="http://schemas.microsoft.com/office/powerpoint/2010/main" val="1305604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D1E82C-3C6A-8749-91E0-78607E542123}" type="slidenum">
              <a:rPr lang="en-US"/>
              <a:pPr>
                <a:defRPr/>
              </a:pPr>
              <a:t>‹#›</a:t>
            </a:fld>
            <a:endParaRPr lang="en-US"/>
          </a:p>
        </p:txBody>
      </p:sp>
    </p:spTree>
    <p:extLst>
      <p:ext uri="{BB962C8B-B14F-4D97-AF65-F5344CB8AC3E}">
        <p14:creationId xmlns:p14="http://schemas.microsoft.com/office/powerpoint/2010/main" val="375635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40065D6-7B43-4C41-9647-3668A226AC54}" type="slidenum">
              <a:rPr lang="en-US"/>
              <a:pPr>
                <a:defRPr/>
              </a:pPr>
              <a:t>‹#›</a:t>
            </a:fld>
            <a:endParaRPr lang="en-US"/>
          </a:p>
        </p:txBody>
      </p:sp>
    </p:spTree>
    <p:extLst>
      <p:ext uri="{BB962C8B-B14F-4D97-AF65-F5344CB8AC3E}">
        <p14:creationId xmlns:p14="http://schemas.microsoft.com/office/powerpoint/2010/main" val="3947027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77AA711-EB98-E247-835E-E413C531EB79}" type="slidenum">
              <a:rPr lang="en-US"/>
              <a:pPr>
                <a:defRPr/>
              </a:pPr>
              <a:t>‹#›</a:t>
            </a:fld>
            <a:endParaRPr lang="en-US"/>
          </a:p>
        </p:txBody>
      </p:sp>
    </p:spTree>
    <p:extLst>
      <p:ext uri="{BB962C8B-B14F-4D97-AF65-F5344CB8AC3E}">
        <p14:creationId xmlns:p14="http://schemas.microsoft.com/office/powerpoint/2010/main" val="1606632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B96DC02-C6BA-2D43-8CB4-F541FC1E59F5}" type="slidenum">
              <a:rPr lang="en-US"/>
              <a:pPr>
                <a:defRPr/>
              </a:pPr>
              <a:t>‹#›</a:t>
            </a:fld>
            <a:endParaRPr lang="en-US"/>
          </a:p>
        </p:txBody>
      </p:sp>
    </p:spTree>
    <p:extLst>
      <p:ext uri="{BB962C8B-B14F-4D97-AF65-F5344CB8AC3E}">
        <p14:creationId xmlns:p14="http://schemas.microsoft.com/office/powerpoint/2010/main" val="993363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F5076D0-8C9A-7240-AADE-64D0D0C9F73B}" type="slidenum">
              <a:rPr lang="en-US"/>
              <a:pPr>
                <a:defRPr/>
              </a:pPr>
              <a:t>‹#›</a:t>
            </a:fld>
            <a:endParaRPr lang="en-US"/>
          </a:p>
        </p:txBody>
      </p:sp>
    </p:spTree>
    <p:extLst>
      <p:ext uri="{BB962C8B-B14F-4D97-AF65-F5344CB8AC3E}">
        <p14:creationId xmlns:p14="http://schemas.microsoft.com/office/powerpoint/2010/main" val="18554973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1832F633-966E-CD47-86C7-E0533733236D}" type="slidenum">
              <a:rPr lang="en-US"/>
              <a:pPr>
                <a:defRPr/>
              </a:pPr>
              <a:t>‹#›</a:t>
            </a:fld>
            <a:endParaRPr lang="en-US"/>
          </a:p>
        </p:txBody>
      </p:sp>
    </p:spTree>
    <p:extLst>
      <p:ext uri="{BB962C8B-B14F-4D97-AF65-F5344CB8AC3E}">
        <p14:creationId xmlns:p14="http://schemas.microsoft.com/office/powerpoint/2010/main" val="1426415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189631EA-4EEA-8E4A-A906-44C68D76AF17}" type="slidenum">
              <a:rPr lang="en-US"/>
              <a:pPr>
                <a:defRPr/>
              </a:pPr>
              <a:t>‹#›</a:t>
            </a:fld>
            <a:endParaRPr lang="en-US"/>
          </a:p>
        </p:txBody>
      </p:sp>
    </p:spTree>
    <p:extLst>
      <p:ext uri="{BB962C8B-B14F-4D97-AF65-F5344CB8AC3E}">
        <p14:creationId xmlns:p14="http://schemas.microsoft.com/office/powerpoint/2010/main" val="1209821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A8B9FB4-743C-1F4F-BB72-97161D08E9CC}" type="slidenum">
              <a:rPr lang="en-US"/>
              <a:pPr>
                <a:defRPr/>
              </a:pPr>
              <a:t>‹#›</a:t>
            </a:fld>
            <a:endParaRPr lang="en-US"/>
          </a:p>
        </p:txBody>
      </p:sp>
    </p:spTree>
    <p:extLst>
      <p:ext uri="{BB962C8B-B14F-4D97-AF65-F5344CB8AC3E}">
        <p14:creationId xmlns:p14="http://schemas.microsoft.com/office/powerpoint/2010/main" val="24105357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976D31A-165D-0A43-9413-D75356D1BE94}" type="slidenum">
              <a:rPr lang="en-US"/>
              <a:pPr>
                <a:defRPr/>
              </a:pPr>
              <a:t>‹#›</a:t>
            </a:fld>
            <a:endParaRPr lang="en-US"/>
          </a:p>
        </p:txBody>
      </p:sp>
    </p:spTree>
    <p:extLst>
      <p:ext uri="{BB962C8B-B14F-4D97-AF65-F5344CB8AC3E}">
        <p14:creationId xmlns:p14="http://schemas.microsoft.com/office/powerpoint/2010/main" val="203201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63F0ADA3-3B2E-674C-87EF-02A693D51051}"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751787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365B7102-0CB9-2C4E-AEDB-C4FD3D7C4C68}"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15705365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7740E11-9CFB-B54D-84A8-E9F7C80E41CB}" type="slidenum">
              <a:rPr lang="en-US" sz="2400">
                <a:solidFill>
                  <a:srgbClr val="37305A"/>
                </a:solidFill>
              </a:rPr>
              <a:pPr fontAlgn="base">
                <a:spcBef>
                  <a:spcPct val="0"/>
                </a:spcBef>
                <a:spcAft>
                  <a:spcPct val="0"/>
                </a:spcAft>
                <a:defRPr/>
              </a:pPr>
              <a:t>‹#›</a:t>
            </a:fld>
            <a:r>
              <a:rPr lang="en-US" sz="2400">
                <a:solidFill>
                  <a:srgbClr val="37305A"/>
                </a:solidFill>
              </a:rPr>
              <a:t> of 12</a:t>
            </a:r>
          </a:p>
        </p:txBody>
      </p:sp>
    </p:spTree>
    <p:extLst>
      <p:ext uri="{BB962C8B-B14F-4D97-AF65-F5344CB8AC3E}">
        <p14:creationId xmlns:p14="http://schemas.microsoft.com/office/powerpoint/2010/main" val="6995346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21645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58E93E3D-F40E-5E49-AE61-FB4A0F70F1C0}"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6704000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18293369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437982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2395265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12639305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1624933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10565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12853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11772403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14478666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13206026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7749442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18122710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21140123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1174891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fontAlgn="base">
              <a:spcBef>
                <a:spcPct val="0"/>
              </a:spcBef>
              <a:spcAft>
                <a:spcPct val="0"/>
              </a:spcAft>
              <a:defRPr/>
            </a:pPr>
            <a:fld id="{51230629-6AB5-6E42-8D1A-AC07F4F4728B}" type="slidenum">
              <a:rPr lang="en-US" sz="2400">
                <a:latin typeface="Arial" charset="0"/>
                <a:ea typeface="ＭＳ Ｐゴシック" charset="0"/>
                <a:cs typeface="ＭＳ Ｐゴシック" charset="0"/>
              </a:rPr>
              <a:pPr fontAlgn="base">
                <a:spcBef>
                  <a:spcPct val="0"/>
                </a:spcBef>
                <a:spcAft>
                  <a:spcPct val="0"/>
                </a:spcAft>
                <a:defRPr/>
              </a:pPr>
              <a:t>‹#›</a:t>
            </a:fld>
            <a:endParaRPr lang="en-US" sz="2400">
              <a:latin typeface="Arial" charset="0"/>
              <a:ea typeface="ＭＳ Ｐゴシック" charset="0"/>
              <a:cs typeface="ＭＳ Ｐゴシック" charset="0"/>
            </a:endParaRPr>
          </a:p>
        </p:txBody>
      </p:sp>
    </p:spTree>
    <p:extLst>
      <p:ext uri="{BB962C8B-B14F-4D97-AF65-F5344CB8AC3E}">
        <p14:creationId xmlns:p14="http://schemas.microsoft.com/office/powerpoint/2010/main" val="1527721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fontAlgn="base">
              <a:spcBef>
                <a:spcPct val="0"/>
              </a:spcBef>
              <a:spcAft>
                <a:spcPct val="0"/>
              </a:spcAft>
              <a:defRPr/>
            </a:pPr>
            <a:fld id="{DBD340B9-0911-0146-9ECF-34192BF1CC87}" type="slidenum">
              <a:rPr lang="en-US" sz="2400">
                <a:latin typeface="Arial" charset="0"/>
              </a:rPr>
              <a:pPr fontAlgn="base">
                <a:spcBef>
                  <a:spcPct val="0"/>
                </a:spcBef>
                <a:spcAft>
                  <a:spcPct val="0"/>
                </a:spcAft>
                <a:defRPr/>
              </a:pPr>
              <a:t>‹#›</a:t>
            </a:fld>
            <a:r>
              <a:rPr lang="en-US" sz="2400">
                <a:latin typeface="Arial" charset="0"/>
              </a:rPr>
              <a:t> of 12</a:t>
            </a:r>
          </a:p>
        </p:txBody>
      </p:sp>
    </p:spTree>
    <p:extLst>
      <p:ext uri="{BB962C8B-B14F-4D97-AF65-F5344CB8AC3E}">
        <p14:creationId xmlns:p14="http://schemas.microsoft.com/office/powerpoint/2010/main" val="5426095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76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457660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fontAlgn="base">
              <a:spcBef>
                <a:spcPct val="0"/>
              </a:spcBef>
              <a:spcAft>
                <a:spcPct val="0"/>
              </a:spcAft>
              <a:defRPr/>
            </a:pPr>
            <a:fld id="{1126FD84-07CC-DF48-B649-C1E27A20504F}" type="slidenum">
              <a:rPr lang="en-US" sz="2400">
                <a:latin typeface="Arial" charset="0"/>
                <a:ea typeface="ＭＳ Ｐゴシック" charset="0"/>
                <a:cs typeface="ＭＳ Ｐゴシック" charset="0"/>
              </a:rPr>
              <a:pPr fontAlgn="base">
                <a:spcBef>
                  <a:spcPct val="0"/>
                </a:spcBef>
                <a:spcAft>
                  <a:spcPct val="0"/>
                </a:spcAft>
                <a:defRPr/>
              </a:pPr>
              <a:t>‹#›</a:t>
            </a:fld>
            <a:endParaRPr lang="en-US" sz="2400">
              <a:latin typeface="Arial" charset="0"/>
              <a:ea typeface="ＭＳ Ｐゴシック" charset="0"/>
              <a:cs typeface="ＭＳ Ｐゴシック" charset="0"/>
            </a:endParaRPr>
          </a:p>
        </p:txBody>
      </p:sp>
    </p:spTree>
    <p:extLst>
      <p:ext uri="{BB962C8B-B14F-4D97-AF65-F5344CB8AC3E}">
        <p14:creationId xmlns:p14="http://schemas.microsoft.com/office/powerpoint/2010/main" val="12229329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4E9C3F5F-E69C-CB43-9689-9D533FFACD65}"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19420069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D3EDEF2-50ED-7542-BE14-B8469EA24057}" type="slidenum">
              <a:rPr lang="en-US" sz="2400">
                <a:solidFill>
                  <a:srgbClr val="37305A"/>
                </a:solidFill>
              </a:rPr>
              <a:pPr fontAlgn="base">
                <a:spcBef>
                  <a:spcPct val="0"/>
                </a:spcBef>
                <a:spcAft>
                  <a:spcPct val="0"/>
                </a:spcAft>
                <a:defRPr/>
              </a:pPr>
              <a:t>‹#›</a:t>
            </a:fld>
            <a:r>
              <a:rPr lang="en-US" sz="2400">
                <a:solidFill>
                  <a:srgbClr val="37305A"/>
                </a:solidFill>
              </a:rPr>
              <a:t> of 12</a:t>
            </a:r>
          </a:p>
        </p:txBody>
      </p:sp>
    </p:spTree>
    <p:extLst>
      <p:ext uri="{BB962C8B-B14F-4D97-AF65-F5344CB8AC3E}">
        <p14:creationId xmlns:p14="http://schemas.microsoft.com/office/powerpoint/2010/main" val="7915777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20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96D36BDA-BBEA-F54A-ADAD-6389411D1180}"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13704592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xfrm>
            <a:off x="6553200" y="6245225"/>
            <a:ext cx="2130425" cy="473075"/>
          </a:xfrm>
          <a:prstGeom prst="rect">
            <a:avLst/>
          </a:prstGeom>
          <a:ln/>
        </p:spPr>
        <p:txBody>
          <a:bodyPr/>
          <a:lstStyle>
            <a:lvl1pPr>
              <a:defRPr/>
            </a:lvl1pPr>
          </a:lstStyle>
          <a:p>
            <a:pPr>
              <a:defRPr/>
            </a:pPr>
            <a:fld id="{41F41010-5A47-AB40-A4EA-9DE235338774}" type="slidenum">
              <a:rPr lang="en-US">
                <a:solidFill>
                  <a:srgbClr val="003367"/>
                </a:solidFill>
              </a:rPr>
              <a:pPr>
                <a:defRPr/>
              </a:pPr>
              <a:t>‹#›</a:t>
            </a:fld>
            <a:endParaRPr lang="en-US">
              <a:solidFill>
                <a:srgbClr val="003367"/>
              </a:solidFill>
            </a:endParaRPr>
          </a:p>
        </p:txBody>
      </p:sp>
    </p:spTree>
    <p:extLst>
      <p:ext uri="{BB962C8B-B14F-4D97-AF65-F5344CB8AC3E}">
        <p14:creationId xmlns:p14="http://schemas.microsoft.com/office/powerpoint/2010/main" val="9333055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76771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3426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52097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443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330302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36337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82493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81169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863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7150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1610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9/23/20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60483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4E9C3F5F-E69C-CB43-9689-9D533FFACD65}"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20461335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D3EDEF2-50ED-7542-BE14-B8469EA24057}" type="slidenum">
              <a:rPr lang="en-US" sz="2400">
                <a:solidFill>
                  <a:srgbClr val="37305A"/>
                </a:solidFill>
              </a:rPr>
              <a:pPr fontAlgn="base">
                <a:spcBef>
                  <a:spcPct val="0"/>
                </a:spcBef>
                <a:spcAft>
                  <a:spcPct val="0"/>
                </a:spcAft>
                <a:defRPr/>
              </a:pPr>
              <a:t>‹#›</a:t>
            </a:fld>
            <a:r>
              <a:rPr lang="en-US" sz="2400">
                <a:solidFill>
                  <a:srgbClr val="37305A"/>
                </a:solidFill>
              </a:rPr>
              <a:t> of 12</a:t>
            </a:r>
          </a:p>
        </p:txBody>
      </p:sp>
    </p:spTree>
    <p:extLst>
      <p:ext uri="{BB962C8B-B14F-4D97-AF65-F5344CB8AC3E}">
        <p14:creationId xmlns:p14="http://schemas.microsoft.com/office/powerpoint/2010/main" val="6034146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51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0949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96D36BDA-BBEA-F54A-ADAD-6389411D1180}"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1642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936104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5" Type="http://schemas.openxmlformats.org/officeDocument/2006/relationships/theme" Target="../theme/theme10.xml"/><Relationship Id="rId4" Type="http://schemas.openxmlformats.org/officeDocument/2006/relationships/slideLayout" Target="../slideLayouts/slideLayout8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5" Type="http://schemas.openxmlformats.org/officeDocument/2006/relationships/theme" Target="../theme/theme5.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5" Type="http://schemas.openxmlformats.org/officeDocument/2006/relationships/theme" Target="../theme/theme7.xml"/><Relationship Id="rId4"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8.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9.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238687084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Tree>
    <p:extLst>
      <p:ext uri="{BB962C8B-B14F-4D97-AF65-F5344CB8AC3E}">
        <p14:creationId xmlns:p14="http://schemas.microsoft.com/office/powerpoint/2010/main" val="1621749871"/>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solidFill>
                  <a:prstClr val="black">
                    <a:tint val="75000"/>
                  </a:prstClr>
                </a:solidFill>
                <a:latin typeface="Calibri"/>
              </a:rPr>
              <a:pPr/>
              <a:t>9/23/20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1761261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0C70AB5F-A7EF-4A49-8C32-0D19750F23CB}"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187623752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Tree>
    <p:extLst>
      <p:ext uri="{BB962C8B-B14F-4D97-AF65-F5344CB8AC3E}">
        <p14:creationId xmlns:p14="http://schemas.microsoft.com/office/powerpoint/2010/main" val="1378644185"/>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FFB013BD-5475-554F-B776-151B3F9B72F8}"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473647495"/>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3075"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307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307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2383341006"/>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Tree>
    <p:extLst>
      <p:ext uri="{BB962C8B-B14F-4D97-AF65-F5344CB8AC3E}">
        <p14:creationId xmlns:p14="http://schemas.microsoft.com/office/powerpoint/2010/main" val="66652344"/>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2090C-68C3-4040-A03B-E10321C5067F}" type="datetimeFigureOut">
              <a:rPr lang="en-US" smtClean="0">
                <a:solidFill>
                  <a:prstClr val="black">
                    <a:tint val="75000"/>
                  </a:prstClr>
                </a:solidFill>
                <a:ea typeface="ＭＳ Ｐゴシック" charset="0"/>
                <a:cs typeface="ＭＳ Ｐゴシック" charset="0"/>
              </a:rPr>
              <a:pPr/>
              <a:t>9/23/20</a:t>
            </a:fld>
            <a:endParaRPr lang="en-US">
              <a:solidFill>
                <a:prstClr val="black">
                  <a:tint val="75000"/>
                </a:prstClr>
              </a:solidFill>
              <a:ea typeface="ＭＳ Ｐゴシック" charset="0"/>
              <a:cs typeface="ＭＳ Ｐゴシック"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a typeface="ＭＳ Ｐゴシック" charset="0"/>
              <a:cs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8F-5D5E-CE4D-8D19-F8D4C73CA46E}" type="slidenum">
              <a:rPr lang="en-US" smtClean="0">
                <a:solidFill>
                  <a:prstClr val="black">
                    <a:tint val="75000"/>
                  </a:prstClr>
                </a:solidFill>
                <a:ea typeface="ＭＳ Ｐゴシック" charset="0"/>
                <a:cs typeface="ＭＳ Ｐゴシック" charset="0"/>
              </a:rPr>
              <a:pPr/>
              <a:t>‹#›</a:t>
            </a:fld>
            <a:endParaRPr lang="en-US">
              <a:solidFill>
                <a:prstClr val="black">
                  <a:tint val="75000"/>
                </a:prstClr>
              </a:solidFill>
              <a:ea typeface="ＭＳ Ｐゴシック" charset="0"/>
              <a:cs typeface="ＭＳ Ｐゴシック" charset="0"/>
            </a:endParaRPr>
          </a:p>
        </p:txBody>
      </p:sp>
    </p:spTree>
    <p:extLst>
      <p:ext uri="{BB962C8B-B14F-4D97-AF65-F5344CB8AC3E}">
        <p14:creationId xmlns:p14="http://schemas.microsoft.com/office/powerpoint/2010/main" val="622319607"/>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ctr" defTabSz="457200" rtl="0" eaLnBrk="1" latinLnBrk="0" hangingPunct="1">
        <a:spcBef>
          <a:spcPct val="0"/>
        </a:spcBef>
        <a:buNone/>
        <a:defRPr sz="4400" b="1" i="0" kern="1200">
          <a:solidFill>
            <a:schemeClr val="tx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1" i="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310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Threads: Implementation</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165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1930400" cy="193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7315200" y="5879806"/>
            <a:ext cx="744451" cy="952204"/>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2"/>
          <p:cNvSpPr>
            <a:spLocks noGrp="1"/>
          </p:cNvSpPr>
          <p:nvPr>
            <p:ph type="title"/>
          </p:nvPr>
        </p:nvSpPr>
        <p:spPr/>
        <p:txBody>
          <a:bodyPr/>
          <a:lstStyle/>
          <a:p>
            <a:r>
              <a:rPr lang="en-US" sz="3600">
                <a:latin typeface="Arial" charset="0"/>
                <a:ea typeface="ＭＳ Ｐゴシック" charset="0"/>
                <a:cs typeface="Arial" charset="0"/>
              </a:rPr>
              <a:t>What to know about context switch</a:t>
            </a:r>
          </a:p>
        </p:txBody>
      </p:sp>
      <p:sp>
        <p:nvSpPr>
          <p:cNvPr id="49154" name="Content Placeholder 3"/>
          <p:cNvSpPr>
            <a:spLocks noGrp="1"/>
          </p:cNvSpPr>
          <p:nvPr>
            <p:ph idx="1"/>
          </p:nvPr>
        </p:nvSpPr>
        <p:spPr>
          <a:xfrm>
            <a:off x="457200" y="1295400"/>
            <a:ext cx="8382000" cy="4648200"/>
          </a:xfrm>
        </p:spPr>
        <p:txBody>
          <a:bodyPr/>
          <a:lstStyle/>
          <a:p>
            <a:r>
              <a:rPr lang="en-US" sz="2000" dirty="0">
                <a:latin typeface="Arial" charset="0"/>
                <a:ea typeface="ＭＳ Ｐゴシック" charset="0"/>
                <a:cs typeface="Arial" charset="0"/>
              </a:rPr>
              <a:t>In p1t we use </a:t>
            </a:r>
            <a:r>
              <a:rPr lang="en-US" sz="2000" dirty="0" err="1">
                <a:latin typeface="Arial" charset="0"/>
                <a:ea typeface="ＭＳ Ｐゴシック" charset="0"/>
                <a:cs typeface="Arial" charset="0"/>
              </a:rPr>
              <a:t>swapcontext</a:t>
            </a:r>
            <a:r>
              <a:rPr lang="en-US" sz="2000" dirty="0">
                <a:latin typeface="Arial" charset="0"/>
                <a:ea typeface="ＭＳ Ｐゴシック" charset="0"/>
                <a:cs typeface="Arial" charset="0"/>
              </a:rPr>
              <a:t>(), so no need to implement switch().</a:t>
            </a:r>
          </a:p>
          <a:p>
            <a:r>
              <a:rPr lang="en-US" sz="2000" dirty="0">
                <a:latin typeface="Arial" charset="0"/>
                <a:ea typeface="ＭＳ Ｐゴシック" charset="0"/>
                <a:cs typeface="Arial" charset="0"/>
              </a:rPr>
              <a:t>The switch() example is an overview of how to implement it.</a:t>
            </a:r>
          </a:p>
          <a:p>
            <a:r>
              <a:rPr lang="en-US" sz="2000" dirty="0">
                <a:latin typeface="Arial" charset="0"/>
                <a:ea typeface="ＭＳ Ｐゴシック" charset="0"/>
                <a:cs typeface="Arial" charset="0"/>
              </a:rPr>
              <a:t>Switch() is a procedure that returns immediately, but it returns onto the stack of new thread, and not in the old thread that called it.</a:t>
            </a:r>
          </a:p>
          <a:p>
            <a:r>
              <a:rPr lang="en-US" sz="2000" dirty="0">
                <a:latin typeface="Arial" charset="0"/>
                <a:ea typeface="ＭＳ Ｐゴシック" charset="0"/>
                <a:cs typeface="Arial" charset="0"/>
              </a:rPr>
              <a:t>Switch() is called from internal routines to sleep or yield (or exit).</a:t>
            </a:r>
          </a:p>
          <a:p>
            <a:r>
              <a:rPr lang="en-US" sz="2000" dirty="0">
                <a:latin typeface="Arial" charset="0"/>
                <a:ea typeface="ＭＳ Ｐゴシック" charset="0"/>
                <a:cs typeface="Arial" charset="0"/>
              </a:rPr>
              <a:t>Therefore, if a thread has blocked or yielded, it has a frame for switch() on top of its stack: it was the last frame pushed on the stack before the thread switched out.  </a:t>
            </a:r>
          </a:p>
          <a:p>
            <a:r>
              <a:rPr lang="en-US" sz="2000" dirty="0">
                <a:latin typeface="Arial" charset="0"/>
                <a:ea typeface="ＭＳ Ｐゴシック" charset="0"/>
                <a:cs typeface="Arial" charset="0"/>
              </a:rPr>
              <a:t>When a thread switches into the running state, it always returns immediately from switch() back to the internal sleep or yield routine, and from there back on its way to wherever it goes next.</a:t>
            </a:r>
          </a:p>
          <a:p>
            <a:r>
              <a:rPr lang="en-US" sz="2000" dirty="0">
                <a:latin typeface="Arial" charset="0"/>
                <a:ea typeface="ＭＳ Ｐゴシック" charset="0"/>
                <a:cs typeface="Arial" charset="0"/>
              </a:rPr>
              <a:t>Issues: new threads before first switch in, dead threads after last switch out. </a:t>
            </a:r>
          </a:p>
        </p:txBody>
      </p:sp>
    </p:spTree>
    <p:extLst>
      <p:ext uri="{BB962C8B-B14F-4D97-AF65-F5344CB8AC3E}">
        <p14:creationId xmlns:p14="http://schemas.microsoft.com/office/powerpoint/2010/main" val="14976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ucontext_t</a:t>
            </a:r>
            <a:r>
              <a:rPr lang="en-US" dirty="0"/>
              <a:t> </a:t>
            </a:r>
            <a:r>
              <a:rPr lang="en-US" dirty="0" err="1"/>
              <a:t>stdlib</a:t>
            </a:r>
            <a:r>
              <a:rPr lang="en-US" dirty="0"/>
              <a:t> API</a:t>
            </a:r>
          </a:p>
        </p:txBody>
      </p:sp>
      <p:sp>
        <p:nvSpPr>
          <p:cNvPr id="3" name="Content Placeholder 2"/>
          <p:cNvSpPr>
            <a:spLocks noGrp="1"/>
          </p:cNvSpPr>
          <p:nvPr>
            <p:ph idx="1"/>
          </p:nvPr>
        </p:nvSpPr>
        <p:spPr/>
        <p:txBody>
          <a:bodyPr/>
          <a:lstStyle/>
          <a:p>
            <a:r>
              <a:rPr lang="en-US" dirty="0"/>
              <a:t>You can use </a:t>
            </a:r>
            <a:r>
              <a:rPr lang="en-US" b="1" dirty="0" err="1"/>
              <a:t>ucontext</a:t>
            </a:r>
            <a:r>
              <a:rPr lang="en-US" dirty="0"/>
              <a:t> objects and routines to:</a:t>
            </a:r>
          </a:p>
          <a:p>
            <a:pPr lvl="1"/>
            <a:r>
              <a:rPr lang="en-US" dirty="0"/>
              <a:t>“Freeze” at a point in time of the execution (save to </a:t>
            </a:r>
            <a:r>
              <a:rPr lang="en-US" dirty="0" err="1"/>
              <a:t>ucontext_t</a:t>
            </a:r>
            <a:r>
              <a:rPr lang="en-US" dirty="0"/>
              <a:t>)</a:t>
            </a:r>
          </a:p>
          <a:p>
            <a:pPr lvl="1"/>
            <a:r>
              <a:rPr lang="en-US" dirty="0"/>
              <a:t>Restart from a frozen moment in time (in </a:t>
            </a:r>
            <a:r>
              <a:rPr lang="en-US" dirty="0" err="1"/>
              <a:t>ucontext_t</a:t>
            </a:r>
            <a:r>
              <a:rPr lang="en-US" dirty="0"/>
              <a:t>)</a:t>
            </a:r>
          </a:p>
          <a:p>
            <a:pPr lvl="1"/>
            <a:r>
              <a:rPr lang="en-US" dirty="0"/>
              <a:t>Execution continues where it left off…if the memory state is right.</a:t>
            </a:r>
          </a:p>
          <a:p>
            <a:r>
              <a:rPr lang="en-US" dirty="0"/>
              <a:t>A library (e.g., p1t) can run multiple thread contexts over the same “vessel” (kernel thread, process main thread).</a:t>
            </a:r>
          </a:p>
          <a:p>
            <a:pPr lvl="1"/>
            <a:r>
              <a:rPr lang="en-US" dirty="0"/>
              <a:t>Create a context for a new thread with </a:t>
            </a:r>
            <a:r>
              <a:rPr lang="en-US" b="1" dirty="0" err="1"/>
              <a:t>makecontext</a:t>
            </a:r>
            <a:r>
              <a:rPr lang="en-US" dirty="0"/>
              <a:t>: when switched in it calls a specified procedure with specified arg.</a:t>
            </a:r>
          </a:p>
          <a:p>
            <a:pPr lvl="1"/>
            <a:r>
              <a:rPr lang="en-US" dirty="0"/>
              <a:t>Modify saved contexts at will.</a:t>
            </a:r>
          </a:p>
          <a:p>
            <a:pPr lvl="1"/>
            <a:r>
              <a:rPr lang="en-US" dirty="0"/>
              <a:t>SWITCH: Context switch with </a:t>
            </a:r>
            <a:r>
              <a:rPr lang="en-US" b="1" dirty="0" err="1"/>
              <a:t>swapcontext</a:t>
            </a:r>
            <a:r>
              <a:rPr lang="en-US" dirty="0"/>
              <a:t>: transfer control from one thread to another.</a:t>
            </a:r>
          </a:p>
          <a:p>
            <a:pPr marL="457200" lvl="1" indent="0">
              <a:buNone/>
            </a:pPr>
            <a:endParaRPr lang="en-US" dirty="0"/>
          </a:p>
          <a:p>
            <a:pPr lvl="1"/>
            <a:endParaRPr lang="en-US" dirty="0"/>
          </a:p>
        </p:txBody>
      </p:sp>
    </p:spTree>
    <p:extLst>
      <p:ext uri="{BB962C8B-B14F-4D97-AF65-F5344CB8AC3E}">
        <p14:creationId xmlns:p14="http://schemas.microsoft.com/office/powerpoint/2010/main" val="40213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9"/>
            <a:ext cx="8229600" cy="1143000"/>
          </a:xfrm>
        </p:spPr>
        <p:txBody>
          <a:bodyPr/>
          <a:lstStyle/>
          <a:p>
            <a:r>
              <a:rPr lang="en-US" dirty="0"/>
              <a:t>Two threads call yield</a:t>
            </a:r>
          </a:p>
        </p:txBody>
      </p:sp>
      <p:pic>
        <p:nvPicPr>
          <p:cNvPr id="4" name="Content Placeholder 3" descr="interleaving.pdf"/>
          <p:cNvPicPr>
            <a:picLocks noGrp="1" noChangeAspect="1"/>
          </p:cNvPicPr>
          <p:nvPr>
            <p:ph idx="1"/>
          </p:nvPr>
        </p:nvPicPr>
        <p:blipFill>
          <a:blip r:embed="rId2"/>
          <a:srcRect l="-25446" r="-25446"/>
          <a:stretch>
            <a:fillRect/>
          </a:stretch>
        </p:blipFill>
        <p:spPr>
          <a:xfrm>
            <a:off x="-810516" y="1167940"/>
            <a:ext cx="10346288" cy="5690060"/>
          </a:xfrm>
        </p:spPr>
      </p:pic>
      <p:pic>
        <p:nvPicPr>
          <p:cNvPr id="5" name="Picture 4"/>
          <p:cNvPicPr>
            <a:picLocks noChangeAspect="1"/>
          </p:cNvPicPr>
          <p:nvPr/>
        </p:nvPicPr>
        <p:blipFill>
          <a:blip r:embed="rId3"/>
          <a:stretch>
            <a:fillRect/>
          </a:stretch>
        </p:blipFill>
        <p:spPr>
          <a:xfrm>
            <a:off x="8542490" y="6046027"/>
            <a:ext cx="540816" cy="703061"/>
          </a:xfrm>
          <a:prstGeom prst="rect">
            <a:avLst/>
          </a:prstGeom>
        </p:spPr>
      </p:pic>
    </p:spTree>
    <p:extLst>
      <p:ext uri="{BB962C8B-B14F-4D97-AF65-F5344CB8AC3E}">
        <p14:creationId xmlns:p14="http://schemas.microsoft.com/office/powerpoint/2010/main" val="59145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80" y="277073"/>
            <a:ext cx="4665740" cy="2534027"/>
          </a:xfrm>
          <a:prstGeom prst="rect">
            <a:avLst/>
          </a:prstGeom>
          <a:solidFill>
            <a:schemeClr val="bg1">
              <a:lumMod val="95000"/>
            </a:schemeClr>
          </a:solidFill>
        </p:spPr>
        <p:txBody>
          <a:bodyPr wrap="square">
            <a:spAutoFit/>
          </a:bodyPr>
          <a:lstStyle/>
          <a:p>
            <a:r>
              <a:rPr lang="en-US" sz="2800" b="1" baseline="30000" dirty="0">
                <a:latin typeface="Calibri" panose="020F0502020204030204" pitchFamily="34" charset="0"/>
                <a:cs typeface="Calibri" panose="020F0502020204030204" pitchFamily="34" charset="0"/>
              </a:rPr>
              <a:t>lock</a:t>
            </a:r>
            <a:r>
              <a:rPr lang="en-US" sz="2800" baseline="30000" dirty="0">
                <a:latin typeface="Calibri" panose="020F0502020204030204" pitchFamily="34" charset="0"/>
                <a:cs typeface="Calibri" panose="020F0502020204030204" pitchFamily="34" charset="0"/>
              </a:rPr>
              <a:t> ()</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a:t>
            </a:r>
          </a:p>
        </p:txBody>
      </p:sp>
      <p:sp>
        <p:nvSpPr>
          <p:cNvPr id="5" name="Rectangle 4"/>
          <p:cNvSpPr/>
          <p:nvPr/>
        </p:nvSpPr>
        <p:spPr>
          <a:xfrm>
            <a:off x="5361734" y="3493580"/>
            <a:ext cx="3601766" cy="2534027"/>
          </a:xfrm>
          <a:prstGeom prst="rect">
            <a:avLst/>
          </a:prstGeom>
          <a:solidFill>
            <a:srgbClr val="F2F2F2"/>
          </a:solidFill>
        </p:spPr>
        <p:txBody>
          <a:bodyPr wrap="square">
            <a:spAutoFit/>
          </a:bodyPr>
          <a:lstStyle/>
          <a:p>
            <a:endParaRPr lang="en-US" sz="2800" baseline="30000" dirty="0">
              <a:latin typeface="Calibri" panose="020F0502020204030204" pitchFamily="34" charset="0"/>
              <a:cs typeface="Calibri" panose="020F0502020204030204" pitchFamily="34" charset="0"/>
            </a:endParaRPr>
          </a:p>
          <a:p>
            <a:r>
              <a:rPr lang="tr-TR" sz="2800" b="1" baseline="30000" dirty="0" err="1">
                <a:latin typeface="Calibri" panose="020F0502020204030204" pitchFamily="34" charset="0"/>
                <a:cs typeface="Calibri" panose="020F0502020204030204" pitchFamily="34" charset="0"/>
              </a:rPr>
              <a:t>unlock</a:t>
            </a:r>
            <a:r>
              <a:rPr lang="tr-TR" sz="2800" baseline="30000" dirty="0">
                <a:latin typeface="Calibri" panose="020F0502020204030204" pitchFamily="34" charset="0"/>
                <a:cs typeface="Calibri" panose="020F0502020204030204" pitchFamily="34" charset="0"/>
              </a:rPr>
              <a:t> ()</a:t>
            </a:r>
          </a:p>
          <a:p>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FREE</a:t>
            </a:r>
          </a:p>
          <a:p>
            <a:r>
              <a:rPr lang="tr-TR" sz="2800" baseline="30000" dirty="0" err="1">
                <a:latin typeface="Calibri" panose="020F0502020204030204" pitchFamily="34" charset="0"/>
                <a:cs typeface="Calibri" panose="020F0502020204030204" pitchFamily="34" charset="0"/>
              </a:rPr>
              <a:t>if</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thread</a:t>
            </a:r>
            <a:r>
              <a:rPr lang="tr-TR" sz="2800" baseline="30000" dirty="0">
                <a:latin typeface="Calibri" panose="020F0502020204030204" pitchFamily="34" charset="0"/>
                <a:cs typeface="Calibri" panose="020F0502020204030204" pitchFamily="34" charset="0"/>
              </a:rPr>
              <a:t> is </a:t>
            </a:r>
            <a:r>
              <a:rPr lang="tr-TR" sz="2800" baseline="30000" dirty="0" err="1">
                <a:latin typeface="Calibri" panose="020F0502020204030204" pitchFamily="34" charset="0"/>
                <a:cs typeface="Calibri" panose="020F0502020204030204" pitchFamily="34" charset="0"/>
              </a:rPr>
              <a:t>waiting</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for</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lock</a:t>
            </a:r>
            <a:r>
              <a:rPr lang="tr-TR" sz="2800" baseline="30000" dirty="0">
                <a:latin typeface="Calibri" panose="020F0502020204030204" pitchFamily="34" charset="0"/>
                <a:cs typeface="Calibri" panose="020F0502020204030204" pitchFamily="34" charset="0"/>
              </a:rPr>
              <a:t> {</a:t>
            </a:r>
          </a:p>
          <a:p>
            <a:r>
              <a:rPr lang="tr-TR" sz="2800" baseline="30000" dirty="0">
                <a:latin typeface="Calibri" panose="020F0502020204030204" pitchFamily="34" charset="0"/>
                <a:cs typeface="Calibri" panose="020F0502020204030204" pitchFamily="34" charset="0"/>
              </a:rPr>
              <a:t>       t = </a:t>
            </a:r>
            <a:r>
              <a:rPr lang="tr-TR" sz="2800" baseline="30000" dirty="0" err="1">
                <a:latin typeface="Calibri" panose="020F0502020204030204" pitchFamily="34" charset="0"/>
                <a:cs typeface="Calibri" panose="020F0502020204030204" pitchFamily="34" charset="0"/>
              </a:rPr>
              <a:t>queue.</a:t>
            </a:r>
            <a:r>
              <a:rPr lang="tr-TR" sz="2800" b="1" baseline="30000" dirty="0" err="1">
                <a:latin typeface="Calibri" panose="020F0502020204030204" pitchFamily="34" charset="0"/>
                <a:cs typeface="Calibri" panose="020F0502020204030204" pitchFamily="34" charset="0"/>
              </a:rPr>
              <a:t>pop</a:t>
            </a:r>
            <a:r>
              <a:rPr lang="tr-TR" sz="2800" baseline="30000" dirty="0">
                <a:latin typeface="Calibri" panose="020F0502020204030204" pitchFamily="34" charset="0"/>
                <a:cs typeface="Calibri" panose="020F0502020204030204" pitchFamily="34" charset="0"/>
              </a:rPr>
              <a:t>();</a:t>
            </a:r>
          </a:p>
          <a:p>
            <a:r>
              <a:rPr lang="tr-TR" sz="2800" baseline="30000" dirty="0">
                <a:latin typeface="Calibri" panose="020F0502020204030204" pitchFamily="34" charset="0"/>
                <a:cs typeface="Calibri" panose="020F0502020204030204" pitchFamily="34" charset="0"/>
              </a:rPr>
              <a:t> </a:t>
            </a:r>
            <a:r>
              <a:rPr lang="tr-TR" sz="2800" dirty="0">
                <a:latin typeface="Calibri" panose="020F0502020204030204" pitchFamily="34" charset="0"/>
                <a:cs typeface="Calibri" panose="020F0502020204030204" pitchFamily="34" charset="0"/>
              </a:rPr>
              <a:t>    </a:t>
            </a:r>
            <a:r>
              <a:rPr lang="tr-TR" sz="2800" baseline="30000" dirty="0">
                <a:latin typeface="Calibri" panose="020F0502020204030204" pitchFamily="34" charset="0"/>
                <a:cs typeface="Calibri" panose="020F0502020204030204" pitchFamily="34" charset="0"/>
              </a:rPr>
              <a:t>put t on </a:t>
            </a:r>
            <a:r>
              <a:rPr lang="tr-TR" sz="2800" baseline="30000" dirty="0" err="1">
                <a:latin typeface="Calibri" panose="020F0502020204030204" pitchFamily="34" charset="0"/>
                <a:cs typeface="Calibri" panose="020F0502020204030204" pitchFamily="34" charset="0"/>
              </a:rPr>
              <a:t>ready</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queue</a:t>
            </a:r>
            <a:endParaRPr lang="tr-TR" sz="2800" baseline="30000" dirty="0">
              <a:latin typeface="Calibri" panose="020F0502020204030204" pitchFamily="34" charset="0"/>
              <a:cs typeface="Calibri" panose="020F0502020204030204" pitchFamily="34" charset="0"/>
            </a:endParaRPr>
          </a:p>
          <a:p>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BUSY;</a:t>
            </a:r>
          </a:p>
          <a:p>
            <a:r>
              <a:rPr lang="tr-TR" sz="2800" baseline="30000" dirty="0">
                <a:latin typeface="Calibri" panose="020F0502020204030204" pitchFamily="34" charset="0"/>
                <a:cs typeface="Calibri" panose="020F0502020204030204" pitchFamily="34" charset="0"/>
              </a:rPr>
              <a:t>}</a:t>
            </a:r>
          </a:p>
        </p:txBody>
      </p:sp>
      <p:sp>
        <p:nvSpPr>
          <p:cNvPr id="6" name="Title 5"/>
          <p:cNvSpPr>
            <a:spLocks noGrp="1"/>
          </p:cNvSpPr>
          <p:nvPr>
            <p:ph type="title"/>
          </p:nvPr>
        </p:nvSpPr>
        <p:spPr>
          <a:xfrm>
            <a:off x="5350787" y="277073"/>
            <a:ext cx="3538682" cy="1554163"/>
          </a:xfrm>
        </p:spPr>
        <p:txBody>
          <a:bodyPr/>
          <a:lstStyle/>
          <a:p>
            <a:r>
              <a:rPr lang="en-US" dirty="0"/>
              <a:t>Implementing</a:t>
            </a:r>
            <a:br>
              <a:rPr lang="en-US" dirty="0"/>
            </a:br>
            <a:r>
              <a:rPr lang="en-US" dirty="0"/>
              <a:t>Locks</a:t>
            </a:r>
          </a:p>
        </p:txBody>
      </p:sp>
      <p:sp>
        <p:nvSpPr>
          <p:cNvPr id="7" name="Text Box 3"/>
          <p:cNvSpPr txBox="1">
            <a:spLocks noChangeArrowheads="1"/>
          </p:cNvSpPr>
          <p:nvPr/>
        </p:nvSpPr>
        <p:spPr bwMode="auto">
          <a:xfrm>
            <a:off x="304480" y="3455902"/>
            <a:ext cx="4390954" cy="101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This is </a:t>
            </a:r>
            <a:r>
              <a:rPr lang="en-US" sz="2000" b="1" dirty="0" err="1">
                <a:solidFill>
                  <a:srgbClr val="003367"/>
                </a:solidFill>
                <a:latin typeface="Arial" charset="0"/>
                <a:ea typeface="ＭＳ Ｐゴシック" charset="0"/>
                <a:cs typeface="Arial" charset="0"/>
              </a:rPr>
              <a:t>pseudocode</a:t>
            </a:r>
            <a:r>
              <a:rPr lang="en-US" sz="2000" dirty="0">
                <a:solidFill>
                  <a:srgbClr val="003367"/>
                </a:solidFill>
                <a:latin typeface="Arial" charset="0"/>
                <a:ea typeface="ＭＳ Ｐゴシック" charset="0"/>
                <a:cs typeface="Arial" charset="0"/>
              </a:rPr>
              <a:t>.  On exams: “Any kind of </a:t>
            </a:r>
            <a:r>
              <a:rPr lang="en-US" sz="2000" dirty="0" err="1">
                <a:solidFill>
                  <a:srgbClr val="003367"/>
                </a:solidFill>
                <a:latin typeface="Arial" charset="0"/>
                <a:ea typeface="ＭＳ Ｐゴシック" charset="0"/>
                <a:cs typeface="Arial" charset="0"/>
              </a:rPr>
              <a:t>pseudocode</a:t>
            </a:r>
            <a:r>
              <a:rPr lang="en-US" sz="2000" dirty="0">
                <a:solidFill>
                  <a:srgbClr val="003367"/>
                </a:solidFill>
                <a:latin typeface="Arial" charset="0"/>
                <a:ea typeface="ＭＳ Ｐゴシック" charset="0"/>
                <a:cs typeface="Arial" charset="0"/>
              </a:rPr>
              <a:t> is fine, as long as its meaning is clear.”</a:t>
            </a:r>
            <a:endParaRPr lang="en-US" sz="2000" b="1" dirty="0">
              <a:solidFill>
                <a:srgbClr val="003367"/>
              </a:solidFill>
              <a:latin typeface="Arial" charset="0"/>
              <a:ea typeface="ＭＳ Ｐゴシック" charset="0"/>
              <a:cs typeface="Arial" charset="0"/>
            </a:endParaRPr>
          </a:p>
        </p:txBody>
      </p:sp>
      <p:sp>
        <p:nvSpPr>
          <p:cNvPr id="8" name="Text Box 3"/>
          <p:cNvSpPr txBox="1">
            <a:spLocks noChangeArrowheads="1"/>
          </p:cNvSpPr>
          <p:nvPr/>
        </p:nvSpPr>
        <p:spPr bwMode="auto">
          <a:xfrm>
            <a:off x="315428" y="4954990"/>
            <a:ext cx="4390954" cy="101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err="1">
                <a:solidFill>
                  <a:srgbClr val="003367"/>
                </a:solidFill>
                <a:latin typeface="Arial" charset="0"/>
                <a:ea typeface="ＭＳ Ｐゴシック" charset="0"/>
                <a:cs typeface="Arial" charset="0"/>
              </a:rPr>
              <a:t>Pseudocode</a:t>
            </a:r>
            <a:r>
              <a:rPr lang="en-US" sz="2000" dirty="0">
                <a:solidFill>
                  <a:srgbClr val="003367"/>
                </a:solidFill>
                <a:latin typeface="Arial" charset="0"/>
                <a:ea typeface="ＭＳ Ｐゴシック" charset="0"/>
                <a:cs typeface="Arial" charset="0"/>
              </a:rPr>
              <a:t> is the “essence” of the code with some details left out.  Some of the details are important.</a:t>
            </a:r>
          </a:p>
        </p:txBody>
      </p:sp>
    </p:spTree>
    <p:extLst>
      <p:ext uri="{BB962C8B-B14F-4D97-AF65-F5344CB8AC3E}">
        <p14:creationId xmlns:p14="http://schemas.microsoft.com/office/powerpoint/2010/main" val="221512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80" y="277073"/>
            <a:ext cx="4665740" cy="2534027"/>
          </a:xfrm>
          <a:prstGeom prst="rect">
            <a:avLst/>
          </a:prstGeom>
          <a:solidFill>
            <a:schemeClr val="bg1">
              <a:lumMod val="95000"/>
            </a:schemeClr>
          </a:solidFill>
        </p:spPr>
        <p:txBody>
          <a:bodyPr wrap="square">
            <a:spAutoFit/>
          </a:bodyPr>
          <a:lstStyle/>
          <a:p>
            <a:r>
              <a:rPr lang="en-US" sz="2800" b="1" baseline="30000" dirty="0">
                <a:latin typeface="Calibri" panose="020F0502020204030204" pitchFamily="34" charset="0"/>
                <a:cs typeface="Calibri" panose="020F0502020204030204" pitchFamily="34" charset="0"/>
              </a:rPr>
              <a:t>lock</a:t>
            </a:r>
            <a:r>
              <a:rPr lang="en-US" sz="2800" baseline="30000" dirty="0">
                <a:latin typeface="Calibri" panose="020F0502020204030204" pitchFamily="34" charset="0"/>
                <a:cs typeface="Calibri" panose="020F0502020204030204" pitchFamily="34" charset="0"/>
              </a:rPr>
              <a:t> ()</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a:t>
            </a:r>
          </a:p>
        </p:txBody>
      </p:sp>
      <p:sp>
        <p:nvSpPr>
          <p:cNvPr id="5" name="Rectangle 4"/>
          <p:cNvSpPr/>
          <p:nvPr/>
        </p:nvSpPr>
        <p:spPr>
          <a:xfrm>
            <a:off x="5361734" y="3493580"/>
            <a:ext cx="3601766" cy="2534027"/>
          </a:xfrm>
          <a:prstGeom prst="rect">
            <a:avLst/>
          </a:prstGeom>
          <a:solidFill>
            <a:srgbClr val="F2F2F2"/>
          </a:solidFill>
        </p:spPr>
        <p:txBody>
          <a:bodyPr wrap="square">
            <a:spAutoFit/>
          </a:bodyPr>
          <a:lstStyle/>
          <a:p>
            <a:endParaRPr lang="en-US" sz="2800" baseline="30000" dirty="0">
              <a:latin typeface="Calibri" panose="020F0502020204030204" pitchFamily="34" charset="0"/>
              <a:cs typeface="Calibri" panose="020F0502020204030204" pitchFamily="34" charset="0"/>
            </a:endParaRPr>
          </a:p>
          <a:p>
            <a:r>
              <a:rPr lang="tr-TR" sz="2800" b="1" baseline="30000" dirty="0" err="1">
                <a:latin typeface="Calibri" panose="020F0502020204030204" pitchFamily="34" charset="0"/>
                <a:cs typeface="Calibri" panose="020F0502020204030204" pitchFamily="34" charset="0"/>
              </a:rPr>
              <a:t>unlock</a:t>
            </a:r>
            <a:r>
              <a:rPr lang="tr-TR" sz="2800" baseline="30000" dirty="0">
                <a:latin typeface="Calibri" panose="020F0502020204030204" pitchFamily="34" charset="0"/>
                <a:cs typeface="Calibri" panose="020F0502020204030204" pitchFamily="34" charset="0"/>
              </a:rPr>
              <a:t> ()</a:t>
            </a:r>
          </a:p>
          <a:p>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FREE</a:t>
            </a:r>
          </a:p>
          <a:p>
            <a:r>
              <a:rPr lang="tr-TR" sz="2800" baseline="30000" dirty="0" err="1">
                <a:latin typeface="Calibri" panose="020F0502020204030204" pitchFamily="34" charset="0"/>
                <a:cs typeface="Calibri" panose="020F0502020204030204" pitchFamily="34" charset="0"/>
              </a:rPr>
              <a:t>if</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thread</a:t>
            </a:r>
            <a:r>
              <a:rPr lang="tr-TR" sz="2800" baseline="30000" dirty="0">
                <a:latin typeface="Calibri" panose="020F0502020204030204" pitchFamily="34" charset="0"/>
                <a:cs typeface="Calibri" panose="020F0502020204030204" pitchFamily="34" charset="0"/>
              </a:rPr>
              <a:t> is </a:t>
            </a:r>
            <a:r>
              <a:rPr lang="tr-TR" sz="2800" baseline="30000" dirty="0" err="1">
                <a:latin typeface="Calibri" panose="020F0502020204030204" pitchFamily="34" charset="0"/>
                <a:cs typeface="Calibri" panose="020F0502020204030204" pitchFamily="34" charset="0"/>
              </a:rPr>
              <a:t>waiting</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for</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lock</a:t>
            </a:r>
            <a:r>
              <a:rPr lang="tr-TR" sz="2800" baseline="30000" dirty="0">
                <a:latin typeface="Calibri" panose="020F0502020204030204" pitchFamily="34" charset="0"/>
                <a:cs typeface="Calibri" panose="020F0502020204030204" pitchFamily="34" charset="0"/>
              </a:rPr>
              <a:t> {</a:t>
            </a:r>
          </a:p>
          <a:p>
            <a:r>
              <a:rPr lang="tr-TR" sz="2800" baseline="30000" dirty="0">
                <a:latin typeface="Calibri" panose="020F0502020204030204" pitchFamily="34" charset="0"/>
                <a:cs typeface="Calibri" panose="020F0502020204030204" pitchFamily="34" charset="0"/>
              </a:rPr>
              <a:t>       t = </a:t>
            </a:r>
            <a:r>
              <a:rPr lang="tr-TR" sz="2800" baseline="30000" dirty="0" err="1">
                <a:latin typeface="Calibri" panose="020F0502020204030204" pitchFamily="34" charset="0"/>
                <a:cs typeface="Calibri" panose="020F0502020204030204" pitchFamily="34" charset="0"/>
              </a:rPr>
              <a:t>queue.</a:t>
            </a:r>
            <a:r>
              <a:rPr lang="tr-TR" sz="2800" b="1" baseline="30000" dirty="0" err="1">
                <a:latin typeface="Calibri" panose="020F0502020204030204" pitchFamily="34" charset="0"/>
                <a:cs typeface="Calibri" panose="020F0502020204030204" pitchFamily="34" charset="0"/>
              </a:rPr>
              <a:t>pop</a:t>
            </a:r>
            <a:r>
              <a:rPr lang="tr-TR" sz="2800" baseline="30000" dirty="0">
                <a:latin typeface="Calibri" panose="020F0502020204030204" pitchFamily="34" charset="0"/>
                <a:cs typeface="Calibri" panose="020F0502020204030204" pitchFamily="34" charset="0"/>
              </a:rPr>
              <a:t>();</a:t>
            </a:r>
          </a:p>
          <a:p>
            <a:r>
              <a:rPr lang="tr-TR" sz="2800" baseline="30000" dirty="0">
                <a:latin typeface="Calibri" panose="020F0502020204030204" pitchFamily="34" charset="0"/>
                <a:cs typeface="Calibri" panose="020F0502020204030204" pitchFamily="34" charset="0"/>
              </a:rPr>
              <a:t> </a:t>
            </a:r>
            <a:r>
              <a:rPr lang="tr-TR" sz="2800" dirty="0">
                <a:latin typeface="Calibri" panose="020F0502020204030204" pitchFamily="34" charset="0"/>
                <a:cs typeface="Calibri" panose="020F0502020204030204" pitchFamily="34" charset="0"/>
              </a:rPr>
              <a:t>    </a:t>
            </a:r>
            <a:r>
              <a:rPr lang="tr-TR" sz="2800" baseline="30000" dirty="0">
                <a:latin typeface="Calibri" panose="020F0502020204030204" pitchFamily="34" charset="0"/>
                <a:cs typeface="Calibri" panose="020F0502020204030204" pitchFamily="34" charset="0"/>
              </a:rPr>
              <a:t>put t on </a:t>
            </a:r>
            <a:r>
              <a:rPr lang="tr-TR" sz="2800" baseline="30000" dirty="0" err="1">
                <a:latin typeface="Calibri" panose="020F0502020204030204" pitchFamily="34" charset="0"/>
                <a:cs typeface="Calibri" panose="020F0502020204030204" pitchFamily="34" charset="0"/>
              </a:rPr>
              <a:t>ready</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queue</a:t>
            </a:r>
            <a:endParaRPr lang="tr-TR" sz="2800" baseline="30000" dirty="0">
              <a:latin typeface="Calibri" panose="020F0502020204030204" pitchFamily="34" charset="0"/>
              <a:cs typeface="Calibri" panose="020F0502020204030204" pitchFamily="34" charset="0"/>
            </a:endParaRPr>
          </a:p>
          <a:p>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BUSY;</a:t>
            </a:r>
          </a:p>
          <a:p>
            <a:r>
              <a:rPr lang="tr-TR" sz="2800" baseline="30000" dirty="0">
                <a:latin typeface="Calibri" panose="020F0502020204030204" pitchFamily="34" charset="0"/>
                <a:cs typeface="Calibri" panose="020F0502020204030204" pitchFamily="34" charset="0"/>
              </a:rPr>
              <a:t>}</a:t>
            </a:r>
          </a:p>
        </p:txBody>
      </p:sp>
      <p:sp>
        <p:nvSpPr>
          <p:cNvPr id="6" name="Title 5"/>
          <p:cNvSpPr>
            <a:spLocks noGrp="1"/>
          </p:cNvSpPr>
          <p:nvPr>
            <p:ph type="title"/>
          </p:nvPr>
        </p:nvSpPr>
        <p:spPr>
          <a:xfrm>
            <a:off x="5328890" y="189481"/>
            <a:ext cx="3793214" cy="1554163"/>
          </a:xfrm>
        </p:spPr>
        <p:txBody>
          <a:bodyPr/>
          <a:lstStyle/>
          <a:p>
            <a:r>
              <a:rPr lang="en-US" sz="3200" dirty="0"/>
              <a:t>Implementing</a:t>
            </a:r>
            <a:br>
              <a:rPr lang="en-US" sz="3200" dirty="0"/>
            </a:br>
            <a:r>
              <a:rPr lang="en-US" sz="3200" dirty="0"/>
              <a:t>Locks: blocking</a:t>
            </a:r>
          </a:p>
        </p:txBody>
      </p:sp>
      <p:sp>
        <p:nvSpPr>
          <p:cNvPr id="7" name="Text Box 3"/>
          <p:cNvSpPr txBox="1">
            <a:spLocks noChangeArrowheads="1"/>
          </p:cNvSpPr>
          <p:nvPr/>
        </p:nvSpPr>
        <p:spPr bwMode="auto">
          <a:xfrm>
            <a:off x="304480" y="3050190"/>
            <a:ext cx="4390954"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This code illustrates what sleeping is.  A thread sleeps by putting self() on some </a:t>
            </a:r>
            <a:r>
              <a:rPr lang="en-US" sz="2000" b="1" dirty="0">
                <a:solidFill>
                  <a:srgbClr val="003367"/>
                </a:solidFill>
                <a:latin typeface="Arial" charset="0"/>
                <a:ea typeface="ＭＳ Ｐゴシック" charset="0"/>
                <a:cs typeface="Arial" charset="0"/>
              </a:rPr>
              <a:t>sleep queue </a:t>
            </a:r>
            <a:r>
              <a:rPr lang="en-US" sz="2000" dirty="0">
                <a:solidFill>
                  <a:srgbClr val="003367"/>
                </a:solidFill>
                <a:latin typeface="Arial" charset="0"/>
                <a:ea typeface="ＭＳ Ｐゴシック" charset="0"/>
                <a:cs typeface="Arial" charset="0"/>
              </a:rPr>
              <a:t>and switching to another thread.  It’s just that simple.</a:t>
            </a:r>
            <a:endParaRPr lang="en-US" sz="2000" b="1" dirty="0">
              <a:solidFill>
                <a:srgbClr val="003367"/>
              </a:solidFill>
              <a:latin typeface="Arial" charset="0"/>
              <a:ea typeface="ＭＳ Ｐゴシック" charset="0"/>
              <a:cs typeface="Arial" charset="0"/>
            </a:endParaRPr>
          </a:p>
        </p:txBody>
      </p:sp>
      <p:sp>
        <p:nvSpPr>
          <p:cNvPr id="8" name="Text Box 3"/>
          <p:cNvSpPr txBox="1">
            <a:spLocks noChangeArrowheads="1"/>
          </p:cNvSpPr>
          <p:nvPr/>
        </p:nvSpPr>
        <p:spPr bwMode="auto">
          <a:xfrm>
            <a:off x="315428" y="4701357"/>
            <a:ext cx="4390954" cy="1939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The sleep queue is associated with some specific event that causes the wakeup.  A running thread that  “sees” the event pops the waiter from the sleep queue and makes it ready by putting it on the </a:t>
            </a:r>
            <a:r>
              <a:rPr lang="en-US" sz="2000" b="1" dirty="0">
                <a:solidFill>
                  <a:srgbClr val="003367"/>
                </a:solidFill>
                <a:latin typeface="Arial" charset="0"/>
                <a:ea typeface="ＭＳ Ｐゴシック" charset="0"/>
                <a:cs typeface="Arial" charset="0"/>
              </a:rPr>
              <a:t>ready queue</a:t>
            </a:r>
            <a:r>
              <a:rPr lang="en-US" sz="2000" dirty="0">
                <a:solidFill>
                  <a:srgbClr val="003367"/>
                </a:solidFill>
                <a:latin typeface="Arial" charset="0"/>
                <a:ea typeface="ＭＳ Ｐゴシック" charset="0"/>
                <a:cs typeface="Arial" charset="0"/>
              </a:rPr>
              <a:t>.</a:t>
            </a:r>
          </a:p>
        </p:txBody>
      </p:sp>
      <p:cxnSp>
        <p:nvCxnSpPr>
          <p:cNvPr id="9" name="AutoShape 7"/>
          <p:cNvCxnSpPr>
            <a:cxnSpLocks noChangeShapeType="1"/>
          </p:cNvCxnSpPr>
          <p:nvPr/>
        </p:nvCxnSpPr>
        <p:spPr bwMode="auto">
          <a:xfrm flipH="1" flipV="1">
            <a:off x="963392" y="2091204"/>
            <a:ext cx="591170" cy="958986"/>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10" name="AutoShape 7"/>
          <p:cNvCxnSpPr>
            <a:cxnSpLocks noChangeShapeType="1"/>
          </p:cNvCxnSpPr>
          <p:nvPr/>
        </p:nvCxnSpPr>
        <p:spPr bwMode="auto">
          <a:xfrm flipV="1">
            <a:off x="4608082" y="5069254"/>
            <a:ext cx="1128471" cy="591089"/>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2" name="Text Box 3"/>
          <p:cNvSpPr txBox="1">
            <a:spLocks noChangeArrowheads="1"/>
          </p:cNvSpPr>
          <p:nvPr/>
        </p:nvSpPr>
        <p:spPr bwMode="auto">
          <a:xfrm>
            <a:off x="5361734" y="2245092"/>
            <a:ext cx="3626582" cy="101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Current thread TCB* is in a global variable.  Good enough for multi-core?</a:t>
            </a:r>
            <a:endParaRPr lang="en-US" sz="2000" b="1" dirty="0">
              <a:solidFill>
                <a:srgbClr val="003367"/>
              </a:solidFill>
              <a:latin typeface="Arial" charset="0"/>
              <a:ea typeface="ＭＳ Ｐゴシック" charset="0"/>
              <a:cs typeface="Arial" charset="0"/>
            </a:endParaRPr>
          </a:p>
        </p:txBody>
      </p:sp>
      <p:cxnSp>
        <p:nvCxnSpPr>
          <p:cNvPr id="13" name="AutoShape 7"/>
          <p:cNvCxnSpPr>
            <a:cxnSpLocks noChangeShapeType="1"/>
          </p:cNvCxnSpPr>
          <p:nvPr/>
        </p:nvCxnSpPr>
        <p:spPr bwMode="auto">
          <a:xfrm flipH="1" flipV="1">
            <a:off x="4695434" y="1740845"/>
            <a:ext cx="744667" cy="684388"/>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20485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80" y="277073"/>
            <a:ext cx="4665740" cy="2821284"/>
          </a:xfrm>
          <a:prstGeom prst="rect">
            <a:avLst/>
          </a:prstGeom>
          <a:solidFill>
            <a:schemeClr val="bg1">
              <a:lumMod val="95000"/>
            </a:schemeClr>
          </a:solidFill>
        </p:spPr>
        <p:txBody>
          <a:bodyPr wrap="square">
            <a:spAutoFit/>
          </a:bodyPr>
          <a:lstStyle/>
          <a:p>
            <a:r>
              <a:rPr lang="en-US" sz="2800" b="1" baseline="30000" dirty="0">
                <a:latin typeface="Calibri" panose="020F0502020204030204" pitchFamily="34" charset="0"/>
                <a:cs typeface="Calibri" panose="020F0502020204030204" pitchFamily="34" charset="0"/>
              </a:rPr>
              <a:t>lock</a:t>
            </a:r>
            <a:r>
              <a:rPr lang="en-US" sz="2800" baseline="30000" dirty="0">
                <a:latin typeface="Calibri" panose="020F0502020204030204" pitchFamily="34" charset="0"/>
                <a:cs typeface="Calibri" panose="020F0502020204030204" pitchFamily="34" charset="0"/>
              </a:rPr>
              <a:t> ()</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1" baseline="30000" dirty="0">
                <a:latin typeface="Calibri" panose="020F0502020204030204" pitchFamily="34" charset="0"/>
                <a:cs typeface="Calibri" panose="020F0502020204030204" pitchFamily="34" charset="0"/>
              </a:rPr>
              <a:t>      running again; take the lock</a:t>
            </a:r>
          </a:p>
          <a:p>
            <a:r>
              <a:rPr lang="en-US" sz="2800" baseline="30000" dirty="0">
                <a:latin typeface="Calibri" panose="020F0502020204030204" pitchFamily="34" charset="0"/>
                <a:cs typeface="Calibri" panose="020F0502020204030204" pitchFamily="34" charset="0"/>
              </a:rPr>
              <a:t>}</a:t>
            </a:r>
          </a:p>
        </p:txBody>
      </p:sp>
      <p:sp>
        <p:nvSpPr>
          <p:cNvPr id="5" name="Rectangle 4"/>
          <p:cNvSpPr/>
          <p:nvPr/>
        </p:nvSpPr>
        <p:spPr>
          <a:xfrm>
            <a:off x="5361734" y="3493580"/>
            <a:ext cx="3601766" cy="2492989"/>
          </a:xfrm>
          <a:prstGeom prst="rect">
            <a:avLst/>
          </a:prstGeom>
          <a:solidFill>
            <a:srgbClr val="F2F2F2"/>
          </a:solidFill>
        </p:spPr>
        <p:txBody>
          <a:bodyPr wrap="square">
            <a:spAutoFit/>
          </a:bodyPr>
          <a:lstStyle/>
          <a:p>
            <a:endParaRPr lang="en-US" sz="2400" baseline="30000" dirty="0">
              <a:latin typeface="Calibri" panose="020F0502020204030204" pitchFamily="34" charset="0"/>
              <a:cs typeface="Calibri" panose="020F0502020204030204" pitchFamily="34" charset="0"/>
            </a:endParaRPr>
          </a:p>
          <a:p>
            <a:r>
              <a:rPr lang="tr-TR" sz="2800" b="1" baseline="30000" dirty="0" err="1">
                <a:latin typeface="Calibri" panose="020F0502020204030204" pitchFamily="34" charset="0"/>
                <a:cs typeface="Calibri" panose="020F0502020204030204" pitchFamily="34" charset="0"/>
              </a:rPr>
              <a:t>unlock</a:t>
            </a:r>
            <a:r>
              <a:rPr lang="tr-TR" sz="2800" baseline="30000" dirty="0">
                <a:latin typeface="Calibri" panose="020F0502020204030204" pitchFamily="34" charset="0"/>
                <a:cs typeface="Calibri" panose="020F0502020204030204" pitchFamily="34" charset="0"/>
              </a:rPr>
              <a:t> ()</a:t>
            </a:r>
          </a:p>
          <a:p>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FREE</a:t>
            </a:r>
          </a:p>
          <a:p>
            <a:r>
              <a:rPr lang="tr-TR" sz="2800" baseline="30000" dirty="0" err="1">
                <a:latin typeface="Calibri" panose="020F0502020204030204" pitchFamily="34" charset="0"/>
                <a:cs typeface="Calibri" panose="020F0502020204030204" pitchFamily="34" charset="0"/>
              </a:rPr>
              <a:t>if</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thread</a:t>
            </a:r>
            <a:r>
              <a:rPr lang="tr-TR" sz="2800" baseline="30000" dirty="0">
                <a:latin typeface="Calibri" panose="020F0502020204030204" pitchFamily="34" charset="0"/>
                <a:cs typeface="Calibri" panose="020F0502020204030204" pitchFamily="34" charset="0"/>
              </a:rPr>
              <a:t> is </a:t>
            </a:r>
            <a:r>
              <a:rPr lang="tr-TR" sz="2800" baseline="30000" dirty="0" err="1">
                <a:latin typeface="Calibri" panose="020F0502020204030204" pitchFamily="34" charset="0"/>
                <a:cs typeface="Calibri" panose="020F0502020204030204" pitchFamily="34" charset="0"/>
              </a:rPr>
              <a:t>waiting</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for</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lock</a:t>
            </a:r>
            <a:r>
              <a:rPr lang="tr-TR" sz="2800" baseline="30000" dirty="0">
                <a:latin typeface="Calibri" panose="020F0502020204030204" pitchFamily="34" charset="0"/>
                <a:cs typeface="Calibri" panose="020F0502020204030204" pitchFamily="34" charset="0"/>
              </a:rPr>
              <a:t> {</a:t>
            </a:r>
          </a:p>
          <a:p>
            <a:r>
              <a:rPr lang="tr-TR" sz="2800" baseline="30000" dirty="0">
                <a:latin typeface="Calibri" panose="020F0502020204030204" pitchFamily="34" charset="0"/>
                <a:cs typeface="Calibri" panose="020F0502020204030204" pitchFamily="34" charset="0"/>
              </a:rPr>
              <a:t>       t = </a:t>
            </a:r>
            <a:r>
              <a:rPr lang="tr-TR" sz="2800" baseline="30000" dirty="0" err="1">
                <a:latin typeface="Calibri" panose="020F0502020204030204" pitchFamily="34" charset="0"/>
                <a:cs typeface="Calibri" panose="020F0502020204030204" pitchFamily="34" charset="0"/>
              </a:rPr>
              <a:t>queue.</a:t>
            </a:r>
            <a:r>
              <a:rPr lang="tr-TR" sz="2800" b="1" baseline="30000" dirty="0" err="1">
                <a:latin typeface="Calibri" panose="020F0502020204030204" pitchFamily="34" charset="0"/>
                <a:cs typeface="Calibri" panose="020F0502020204030204" pitchFamily="34" charset="0"/>
              </a:rPr>
              <a:t>pop</a:t>
            </a:r>
            <a:r>
              <a:rPr lang="tr-TR" sz="2800" baseline="30000" dirty="0">
                <a:latin typeface="Calibri" panose="020F0502020204030204" pitchFamily="34" charset="0"/>
                <a:cs typeface="Calibri" panose="020F0502020204030204" pitchFamily="34" charset="0"/>
              </a:rPr>
              <a:t>();</a:t>
            </a:r>
          </a:p>
          <a:p>
            <a:r>
              <a:rPr lang="tr-TR" sz="2800" baseline="30000" dirty="0">
                <a:latin typeface="Calibri" panose="020F0502020204030204" pitchFamily="34" charset="0"/>
                <a:cs typeface="Calibri" panose="020F0502020204030204" pitchFamily="34" charset="0"/>
              </a:rPr>
              <a:t> </a:t>
            </a:r>
            <a:r>
              <a:rPr lang="tr-TR" sz="2800" dirty="0">
                <a:latin typeface="Calibri" panose="020F0502020204030204" pitchFamily="34" charset="0"/>
                <a:cs typeface="Calibri" panose="020F0502020204030204" pitchFamily="34" charset="0"/>
              </a:rPr>
              <a:t>    </a:t>
            </a:r>
            <a:r>
              <a:rPr lang="tr-TR" sz="2800" baseline="30000" dirty="0">
                <a:latin typeface="Calibri" panose="020F0502020204030204" pitchFamily="34" charset="0"/>
                <a:cs typeface="Calibri" panose="020F0502020204030204" pitchFamily="34" charset="0"/>
              </a:rPr>
              <a:t>put t on </a:t>
            </a:r>
            <a:r>
              <a:rPr lang="tr-TR" sz="2800" baseline="30000" dirty="0" err="1">
                <a:latin typeface="Calibri" panose="020F0502020204030204" pitchFamily="34" charset="0"/>
                <a:cs typeface="Calibri" panose="020F0502020204030204" pitchFamily="34" charset="0"/>
              </a:rPr>
              <a:t>ready</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queue</a:t>
            </a:r>
            <a:endParaRPr lang="tr-TR" sz="2800" baseline="30000" dirty="0">
              <a:latin typeface="Calibri" panose="020F0502020204030204" pitchFamily="34" charset="0"/>
              <a:cs typeface="Calibri" panose="020F0502020204030204" pitchFamily="34" charset="0"/>
            </a:endParaRPr>
          </a:p>
          <a:p>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BUSY;</a:t>
            </a:r>
          </a:p>
          <a:p>
            <a:r>
              <a:rPr lang="tr-TR" sz="2800" baseline="30000" dirty="0">
                <a:latin typeface="Calibri" panose="020F0502020204030204" pitchFamily="34" charset="0"/>
                <a:cs typeface="Calibri" panose="020F0502020204030204" pitchFamily="34" charset="0"/>
              </a:rPr>
              <a:t>}</a:t>
            </a:r>
          </a:p>
        </p:txBody>
      </p:sp>
      <p:sp>
        <p:nvSpPr>
          <p:cNvPr id="6" name="Title 5"/>
          <p:cNvSpPr>
            <a:spLocks noGrp="1"/>
          </p:cNvSpPr>
          <p:nvPr>
            <p:ph type="title"/>
          </p:nvPr>
        </p:nvSpPr>
        <p:spPr>
          <a:xfrm>
            <a:off x="5350787" y="463206"/>
            <a:ext cx="3538682" cy="1554163"/>
          </a:xfrm>
        </p:spPr>
        <p:txBody>
          <a:bodyPr/>
          <a:lstStyle/>
          <a:p>
            <a:r>
              <a:rPr lang="en-US" sz="3600" dirty="0"/>
              <a:t>Implementing</a:t>
            </a:r>
            <a:br>
              <a:rPr lang="en-US" sz="3600" dirty="0"/>
            </a:br>
            <a:r>
              <a:rPr lang="en-US" sz="3600" dirty="0"/>
              <a:t>locks: handoff</a:t>
            </a:r>
          </a:p>
        </p:txBody>
      </p:sp>
      <p:sp>
        <p:nvSpPr>
          <p:cNvPr id="8" name="Text Box 3"/>
          <p:cNvSpPr txBox="1">
            <a:spLocks noChangeArrowheads="1"/>
          </p:cNvSpPr>
          <p:nvPr/>
        </p:nvSpPr>
        <p:spPr bwMode="auto">
          <a:xfrm>
            <a:off x="315428" y="4866796"/>
            <a:ext cx="4390954"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Handoff locks </a:t>
            </a:r>
            <a:r>
              <a:rPr lang="en-US" sz="2000" dirty="0">
                <a:solidFill>
                  <a:srgbClr val="003367"/>
                </a:solidFill>
                <a:latin typeface="Arial" charset="0"/>
                <a:ea typeface="ＭＳ Ｐゴシック" charset="0"/>
                <a:cs typeface="Arial" charset="0"/>
              </a:rPr>
              <a:t>ensure that locks are FIFO: “your request is served in the order in which it was received”.</a:t>
            </a:r>
          </a:p>
          <a:p>
            <a:pPr fontAlgn="base">
              <a:spcBef>
                <a:spcPct val="0"/>
              </a:spcBef>
              <a:spcAft>
                <a:spcPct val="0"/>
              </a:spcAft>
            </a:pPr>
            <a:r>
              <a:rPr lang="en-US" sz="2000" b="1" dirty="0">
                <a:solidFill>
                  <a:srgbClr val="003367"/>
                </a:solidFill>
                <a:latin typeface="Arial" charset="0"/>
                <a:ea typeface="ＭＳ Ｐゴシック" charset="0"/>
                <a:cs typeface="Arial" charset="0"/>
              </a:rPr>
              <a:t>P1/AG requires handoff locks.</a:t>
            </a:r>
          </a:p>
        </p:txBody>
      </p:sp>
      <p:sp>
        <p:nvSpPr>
          <p:cNvPr id="9" name="Text Box 3"/>
          <p:cNvSpPr txBox="1">
            <a:spLocks noChangeArrowheads="1"/>
          </p:cNvSpPr>
          <p:nvPr/>
        </p:nvSpPr>
        <p:spPr bwMode="auto">
          <a:xfrm>
            <a:off x="315428" y="3305811"/>
            <a:ext cx="4390954"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Handoff locks.  </a:t>
            </a:r>
            <a:r>
              <a:rPr lang="en-US" sz="2000" dirty="0">
                <a:solidFill>
                  <a:srgbClr val="003367"/>
                </a:solidFill>
                <a:latin typeface="Arial" charset="0"/>
                <a:ea typeface="ＭＳ Ｐゴシック" charset="0"/>
                <a:cs typeface="Arial" charset="0"/>
              </a:rPr>
              <a:t>Unlock() leaves the lock BUSY if a waiter is in line to acquire it.   When the waiter runs again, it “knows” it holds the lock.</a:t>
            </a:r>
            <a:endParaRPr lang="en-US" sz="2000" b="1" dirty="0">
              <a:solidFill>
                <a:srgbClr val="003367"/>
              </a:solidFill>
              <a:latin typeface="Arial" charset="0"/>
              <a:ea typeface="ＭＳ Ｐゴシック" charset="0"/>
              <a:cs typeface="Arial" charset="0"/>
            </a:endParaRPr>
          </a:p>
        </p:txBody>
      </p:sp>
      <p:cxnSp>
        <p:nvCxnSpPr>
          <p:cNvPr id="10" name="AutoShape 7"/>
          <p:cNvCxnSpPr>
            <a:cxnSpLocks noChangeShapeType="1"/>
          </p:cNvCxnSpPr>
          <p:nvPr/>
        </p:nvCxnSpPr>
        <p:spPr bwMode="auto">
          <a:xfrm>
            <a:off x="4138201" y="3930588"/>
            <a:ext cx="1598352" cy="145618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62558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578600" cy="577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378" name="Title 1"/>
          <p:cNvSpPr>
            <a:spLocks noGrp="1"/>
          </p:cNvSpPr>
          <p:nvPr>
            <p:ph type="title"/>
          </p:nvPr>
        </p:nvSpPr>
        <p:spPr/>
        <p:txBody>
          <a:bodyPr/>
          <a:lstStyle/>
          <a:p>
            <a:r>
              <a:rPr lang="en-US">
                <a:latin typeface="Arial" charset="0"/>
                <a:ea typeface="ＭＳ Ｐゴシック" charset="0"/>
                <a:cs typeface="Arial" charset="0"/>
              </a:rPr>
              <a:t>Handing off a lock</a:t>
            </a:r>
          </a:p>
        </p:txBody>
      </p:sp>
      <p:sp>
        <p:nvSpPr>
          <p:cNvPr id="101379" name="TextBox 3"/>
          <p:cNvSpPr txBox="1">
            <a:spLocks noChangeArrowheads="1"/>
          </p:cNvSpPr>
          <p:nvPr/>
        </p:nvSpPr>
        <p:spPr bwMode="auto">
          <a:xfrm>
            <a:off x="685800" y="1905000"/>
            <a:ext cx="2743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dirty="0">
                <a:solidFill>
                  <a:srgbClr val="003367"/>
                </a:solidFill>
                <a:latin typeface="+mj-lt"/>
                <a:cs typeface="Arial" charset="0"/>
              </a:rPr>
              <a:t>First I go.</a:t>
            </a:r>
          </a:p>
          <a:p>
            <a:endParaRPr lang="en-US" sz="2400" dirty="0">
              <a:solidFill>
                <a:srgbClr val="003367"/>
              </a:solidFill>
              <a:latin typeface="+mj-lt"/>
              <a:cs typeface="Arial" charset="0"/>
            </a:endParaRPr>
          </a:p>
        </p:txBody>
      </p:sp>
      <p:sp>
        <p:nvSpPr>
          <p:cNvPr id="101380" name="TextBox 4"/>
          <p:cNvSpPr txBox="1">
            <a:spLocks noChangeArrowheads="1"/>
          </p:cNvSpPr>
          <p:nvPr/>
        </p:nvSpPr>
        <p:spPr bwMode="auto">
          <a:xfrm>
            <a:off x="6324600" y="5105400"/>
            <a:ext cx="2743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a:solidFill>
                  <a:srgbClr val="003367"/>
                </a:solidFill>
                <a:latin typeface="+mj-lt"/>
                <a:cs typeface="Arial" charset="0"/>
              </a:rPr>
              <a:t>Then you go.</a:t>
            </a:r>
          </a:p>
        </p:txBody>
      </p:sp>
      <p:sp>
        <p:nvSpPr>
          <p:cNvPr id="101381" name="TextBox 4"/>
          <p:cNvSpPr txBox="1">
            <a:spLocks noChangeArrowheads="1"/>
          </p:cNvSpPr>
          <p:nvPr/>
        </p:nvSpPr>
        <p:spPr bwMode="auto">
          <a:xfrm>
            <a:off x="1905000" y="2819400"/>
            <a:ext cx="2743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b="1">
                <a:solidFill>
                  <a:srgbClr val="003367"/>
                </a:solidFill>
                <a:latin typeface="+mj-lt"/>
                <a:cs typeface="Arial" charset="0"/>
              </a:rPr>
              <a:t>release</a:t>
            </a:r>
          </a:p>
        </p:txBody>
      </p:sp>
      <p:sp>
        <p:nvSpPr>
          <p:cNvPr id="101382" name="TextBox 4"/>
          <p:cNvSpPr txBox="1">
            <a:spLocks noChangeArrowheads="1"/>
          </p:cNvSpPr>
          <p:nvPr/>
        </p:nvSpPr>
        <p:spPr bwMode="auto">
          <a:xfrm>
            <a:off x="3704729" y="3436938"/>
            <a:ext cx="2743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b="1" dirty="0">
                <a:solidFill>
                  <a:srgbClr val="003367"/>
                </a:solidFill>
                <a:latin typeface="+mj-lt"/>
                <a:cs typeface="Arial" charset="0"/>
              </a:rPr>
              <a:t>acquire</a:t>
            </a:r>
          </a:p>
        </p:txBody>
      </p:sp>
      <p:sp>
        <p:nvSpPr>
          <p:cNvPr id="101383" name="AutoShape 7"/>
          <p:cNvSpPr>
            <a:spLocks noChangeArrowheads="1"/>
          </p:cNvSpPr>
          <p:nvPr/>
        </p:nvSpPr>
        <p:spPr bwMode="auto">
          <a:xfrm rot="-2394376">
            <a:off x="3265936" y="2595690"/>
            <a:ext cx="247650" cy="685800"/>
          </a:xfrm>
          <a:prstGeom prst="downArrow">
            <a:avLst>
              <a:gd name="adj1" fmla="val 50000"/>
              <a:gd name="adj2" fmla="val 69231"/>
            </a:avLst>
          </a:prstGeom>
          <a:solidFill>
            <a:srgbClr val="4D0660"/>
          </a:solidFill>
          <a:ln w="12700">
            <a:solidFill>
              <a:schemeClr val="tx1"/>
            </a:solidFill>
            <a:miter lim="800000"/>
            <a:headEnd type="none" w="sm" len="sm"/>
            <a:tailEnd type="none" w="sm" len="sm"/>
          </a:ln>
        </p:spPr>
        <p:txBody>
          <a:bodyPr wrap="none" anchor="ctr"/>
          <a:lstStyle/>
          <a:p>
            <a:endParaRPr lang="en-US">
              <a:solidFill>
                <a:prstClr val="white"/>
              </a:solidFill>
            </a:endParaRPr>
          </a:p>
        </p:txBody>
      </p:sp>
      <p:sp>
        <p:nvSpPr>
          <p:cNvPr id="101384" name="TextBox 4"/>
          <p:cNvSpPr txBox="1">
            <a:spLocks noChangeArrowheads="1"/>
          </p:cNvSpPr>
          <p:nvPr/>
        </p:nvSpPr>
        <p:spPr bwMode="auto">
          <a:xfrm>
            <a:off x="685800" y="5722938"/>
            <a:ext cx="7772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a:solidFill>
                  <a:srgbClr val="800000"/>
                </a:solidFill>
                <a:latin typeface="+mj-lt"/>
                <a:cs typeface="Arial" charset="0"/>
              </a:rPr>
              <a:t>Handoff</a:t>
            </a:r>
          </a:p>
          <a:p>
            <a:r>
              <a:rPr lang="en-US" sz="2400">
                <a:solidFill>
                  <a:srgbClr val="003367"/>
                </a:solidFill>
                <a:latin typeface="+mj-lt"/>
                <a:cs typeface="Arial" charset="0"/>
              </a:rPr>
              <a:t>The nth </a:t>
            </a:r>
            <a:r>
              <a:rPr lang="en-US" sz="2400" b="1">
                <a:solidFill>
                  <a:srgbClr val="003367"/>
                </a:solidFill>
                <a:latin typeface="+mj-lt"/>
                <a:cs typeface="Arial" charset="0"/>
              </a:rPr>
              <a:t>release</a:t>
            </a:r>
            <a:r>
              <a:rPr lang="en-US" sz="2400">
                <a:solidFill>
                  <a:srgbClr val="003367"/>
                </a:solidFill>
                <a:latin typeface="+mj-lt"/>
                <a:cs typeface="Arial" charset="0"/>
              </a:rPr>
              <a:t>, followed by the (n+1)th </a:t>
            </a:r>
            <a:r>
              <a:rPr lang="en-US" sz="2400" b="1">
                <a:solidFill>
                  <a:srgbClr val="003367"/>
                </a:solidFill>
                <a:latin typeface="+mj-lt"/>
                <a:cs typeface="Arial" charset="0"/>
              </a:rPr>
              <a:t>acquire</a:t>
            </a:r>
          </a:p>
        </p:txBody>
      </p:sp>
      <p:sp>
        <p:nvSpPr>
          <p:cNvPr id="101385" name="TextBox 67"/>
          <p:cNvSpPr txBox="1">
            <a:spLocks noChangeArrowheads="1"/>
          </p:cNvSpPr>
          <p:nvPr/>
        </p:nvSpPr>
        <p:spPr bwMode="auto">
          <a:xfrm>
            <a:off x="6159500" y="1214438"/>
            <a:ext cx="5105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b="1" dirty="0">
                <a:solidFill>
                  <a:srgbClr val="003367"/>
                </a:solidFill>
                <a:latin typeface="+mj-lt"/>
                <a:cs typeface="Arial" charset="0"/>
              </a:rPr>
              <a:t>serialized</a:t>
            </a:r>
          </a:p>
          <a:p>
            <a:r>
              <a:rPr lang="en-US" sz="2400" dirty="0">
                <a:solidFill>
                  <a:srgbClr val="003367"/>
                </a:solidFill>
                <a:latin typeface="+mj-lt"/>
                <a:cs typeface="Arial" charset="0"/>
              </a:rPr>
              <a:t>(one after the other)</a:t>
            </a:r>
          </a:p>
        </p:txBody>
      </p:sp>
      <p:grpSp>
        <p:nvGrpSpPr>
          <p:cNvPr id="11" name="Group 40"/>
          <p:cNvGrpSpPr>
            <a:grpSpLocks/>
          </p:cNvGrpSpPr>
          <p:nvPr/>
        </p:nvGrpSpPr>
        <p:grpSpPr bwMode="auto">
          <a:xfrm>
            <a:off x="3429000" y="1981200"/>
            <a:ext cx="400050" cy="400050"/>
            <a:chOff x="3689" y="1658"/>
            <a:chExt cx="576" cy="576"/>
          </a:xfrm>
        </p:grpSpPr>
        <p:grpSp>
          <p:nvGrpSpPr>
            <p:cNvPr id="12" name="Group 41"/>
            <p:cNvGrpSpPr>
              <a:grpSpLocks/>
            </p:cNvGrpSpPr>
            <p:nvPr/>
          </p:nvGrpSpPr>
          <p:grpSpPr bwMode="auto">
            <a:xfrm>
              <a:off x="3689" y="1658"/>
              <a:ext cx="576" cy="576"/>
              <a:chOff x="4269" y="2781"/>
              <a:chExt cx="576" cy="576"/>
            </a:xfrm>
          </p:grpSpPr>
          <p:sp>
            <p:nvSpPr>
              <p:cNvPr id="14" name="Oval 42"/>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sp>
            <p:nvSpPr>
              <p:cNvPr id="15" name="AutoShape 43"/>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Clr>
                    <a:srgbClr val="000000"/>
                  </a:buClr>
                  <a:buSzPct val="100000"/>
                  <a:buFont typeface="Times New Roman" charset="0"/>
                  <a:buNone/>
                </a:pPr>
                <a:endParaRPr lang="en-US" sz="1800">
                  <a:solidFill>
                    <a:srgbClr val="37305A"/>
                  </a:solidFill>
                </a:endParaRPr>
              </a:p>
            </p:txBody>
          </p:sp>
        </p:grpSp>
        <p:sp>
          <p:nvSpPr>
            <p:cNvPr id="13" name="AutoShape 44"/>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grpSp>
      <p:grpSp>
        <p:nvGrpSpPr>
          <p:cNvPr id="16" name="Group 49"/>
          <p:cNvGrpSpPr>
            <a:grpSpLocks/>
          </p:cNvGrpSpPr>
          <p:nvPr/>
        </p:nvGrpSpPr>
        <p:grpSpPr bwMode="auto">
          <a:xfrm>
            <a:off x="5105400" y="1524000"/>
            <a:ext cx="404812" cy="404813"/>
            <a:chOff x="4201" y="2912"/>
            <a:chExt cx="255" cy="255"/>
          </a:xfrm>
        </p:grpSpPr>
        <p:sp>
          <p:nvSpPr>
            <p:cNvPr id="17"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sp>
          <p:nvSpPr>
            <p:cNvPr id="18"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Clr>
                  <a:srgbClr val="000000"/>
                </a:buClr>
                <a:buSzPct val="100000"/>
                <a:buFont typeface="Times New Roman" charset="0"/>
                <a:buNone/>
              </a:pPr>
              <a:endParaRPr lang="en-US" sz="1800">
                <a:solidFill>
                  <a:srgbClr val="37305A"/>
                </a:solidFill>
              </a:endParaRPr>
            </a:p>
          </p:txBody>
        </p:sp>
        <p:sp>
          <p:nvSpPr>
            <p:cNvPr id="19"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grpSp>
    </p:spTree>
    <p:extLst>
      <p:ext uri="{BB962C8B-B14F-4D97-AF65-F5344CB8AC3E}">
        <p14:creationId xmlns:p14="http://schemas.microsoft.com/office/powerpoint/2010/main" val="358790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80" y="277073"/>
            <a:ext cx="4665740" cy="2534026"/>
          </a:xfrm>
          <a:prstGeom prst="rect">
            <a:avLst/>
          </a:prstGeom>
          <a:solidFill>
            <a:schemeClr val="bg1">
              <a:lumMod val="95000"/>
            </a:schemeClr>
          </a:solidFill>
        </p:spPr>
        <p:txBody>
          <a:bodyPr wrap="square">
            <a:spAutoFit/>
          </a:bodyPr>
          <a:lstStyle/>
          <a:p>
            <a:r>
              <a:rPr lang="en-US" sz="2800" b="1" baseline="30000" dirty="0">
                <a:latin typeface="Calibri" panose="020F0502020204030204" pitchFamily="34" charset="0"/>
                <a:cs typeface="Calibri" panose="020F0502020204030204" pitchFamily="34" charset="0"/>
              </a:rPr>
              <a:t>lock</a:t>
            </a:r>
            <a:r>
              <a:rPr lang="en-US" sz="2800" baseline="30000" dirty="0">
                <a:latin typeface="Calibri" panose="020F0502020204030204" pitchFamily="34" charset="0"/>
                <a:cs typeface="Calibri" panose="020F0502020204030204" pitchFamily="34" charset="0"/>
              </a:rPr>
              <a:t> ()</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a:t>
            </a:r>
          </a:p>
        </p:txBody>
      </p:sp>
      <p:sp>
        <p:nvSpPr>
          <p:cNvPr id="5" name="Rectangle 4"/>
          <p:cNvSpPr/>
          <p:nvPr/>
        </p:nvSpPr>
        <p:spPr>
          <a:xfrm>
            <a:off x="5361734" y="3493580"/>
            <a:ext cx="3601766" cy="2492989"/>
          </a:xfrm>
          <a:prstGeom prst="rect">
            <a:avLst/>
          </a:prstGeom>
          <a:solidFill>
            <a:srgbClr val="F2F2F2"/>
          </a:solidFill>
        </p:spPr>
        <p:txBody>
          <a:bodyPr wrap="square">
            <a:spAutoFit/>
          </a:bodyPr>
          <a:lstStyle/>
          <a:p>
            <a:endParaRPr lang="en-US" sz="2400" baseline="30000" dirty="0">
              <a:latin typeface="Calibri" panose="020F0502020204030204" pitchFamily="34" charset="0"/>
              <a:cs typeface="Calibri" panose="020F0502020204030204" pitchFamily="34" charset="0"/>
            </a:endParaRPr>
          </a:p>
          <a:p>
            <a:r>
              <a:rPr lang="tr-TR" sz="2800" b="1" baseline="30000" dirty="0" err="1">
                <a:latin typeface="Calibri" panose="020F0502020204030204" pitchFamily="34" charset="0"/>
                <a:cs typeface="Calibri" panose="020F0502020204030204" pitchFamily="34" charset="0"/>
              </a:rPr>
              <a:t>unlock</a:t>
            </a:r>
            <a:r>
              <a:rPr lang="tr-TR" sz="2800" baseline="30000" dirty="0">
                <a:latin typeface="Calibri" panose="020F0502020204030204" pitchFamily="34" charset="0"/>
                <a:cs typeface="Calibri" panose="020F0502020204030204" pitchFamily="34" charset="0"/>
              </a:rPr>
              <a:t> ()</a:t>
            </a:r>
          </a:p>
          <a:p>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FREE</a:t>
            </a:r>
          </a:p>
          <a:p>
            <a:r>
              <a:rPr lang="tr-TR" sz="2800" baseline="30000" dirty="0" err="1">
                <a:latin typeface="Calibri" panose="020F0502020204030204" pitchFamily="34" charset="0"/>
                <a:cs typeface="Calibri" panose="020F0502020204030204" pitchFamily="34" charset="0"/>
              </a:rPr>
              <a:t>if</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thread</a:t>
            </a:r>
            <a:r>
              <a:rPr lang="tr-TR" sz="2800" baseline="30000" dirty="0">
                <a:latin typeface="Calibri" panose="020F0502020204030204" pitchFamily="34" charset="0"/>
                <a:cs typeface="Calibri" panose="020F0502020204030204" pitchFamily="34" charset="0"/>
              </a:rPr>
              <a:t> is </a:t>
            </a:r>
            <a:r>
              <a:rPr lang="tr-TR" sz="2800" baseline="30000" dirty="0" err="1">
                <a:latin typeface="Calibri" panose="020F0502020204030204" pitchFamily="34" charset="0"/>
                <a:cs typeface="Calibri" panose="020F0502020204030204" pitchFamily="34" charset="0"/>
              </a:rPr>
              <a:t>waiting</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for</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lock</a:t>
            </a:r>
            <a:r>
              <a:rPr lang="tr-TR" sz="2800" baseline="30000" dirty="0">
                <a:latin typeface="Calibri" panose="020F0502020204030204" pitchFamily="34" charset="0"/>
                <a:cs typeface="Calibri" panose="020F0502020204030204" pitchFamily="34" charset="0"/>
              </a:rPr>
              <a:t> {</a:t>
            </a:r>
          </a:p>
          <a:p>
            <a:r>
              <a:rPr lang="tr-TR" sz="2800" baseline="30000" dirty="0">
                <a:latin typeface="Calibri" panose="020F0502020204030204" pitchFamily="34" charset="0"/>
                <a:cs typeface="Calibri" panose="020F0502020204030204" pitchFamily="34" charset="0"/>
              </a:rPr>
              <a:t>       t = </a:t>
            </a:r>
            <a:r>
              <a:rPr lang="tr-TR" sz="2800" baseline="30000" dirty="0" err="1">
                <a:latin typeface="Calibri" panose="020F0502020204030204" pitchFamily="34" charset="0"/>
                <a:cs typeface="Calibri" panose="020F0502020204030204" pitchFamily="34" charset="0"/>
              </a:rPr>
              <a:t>queue.</a:t>
            </a:r>
            <a:r>
              <a:rPr lang="tr-TR" sz="2800" b="1" baseline="30000" dirty="0" err="1">
                <a:latin typeface="Calibri" panose="020F0502020204030204" pitchFamily="34" charset="0"/>
                <a:cs typeface="Calibri" panose="020F0502020204030204" pitchFamily="34" charset="0"/>
              </a:rPr>
              <a:t>pop</a:t>
            </a:r>
            <a:r>
              <a:rPr lang="tr-TR" sz="2800" baseline="30000" dirty="0">
                <a:latin typeface="Calibri" panose="020F0502020204030204" pitchFamily="34" charset="0"/>
                <a:cs typeface="Calibri" panose="020F0502020204030204" pitchFamily="34" charset="0"/>
              </a:rPr>
              <a:t>();</a:t>
            </a:r>
          </a:p>
          <a:p>
            <a:r>
              <a:rPr lang="tr-TR" sz="2800" baseline="30000" dirty="0">
                <a:latin typeface="Calibri" panose="020F0502020204030204" pitchFamily="34" charset="0"/>
                <a:cs typeface="Calibri" panose="020F0502020204030204" pitchFamily="34" charset="0"/>
              </a:rPr>
              <a:t> </a:t>
            </a:r>
            <a:r>
              <a:rPr lang="tr-TR" sz="2800" dirty="0">
                <a:latin typeface="Calibri" panose="020F0502020204030204" pitchFamily="34" charset="0"/>
                <a:cs typeface="Calibri" panose="020F0502020204030204" pitchFamily="34" charset="0"/>
              </a:rPr>
              <a:t>    </a:t>
            </a:r>
            <a:r>
              <a:rPr lang="tr-TR" sz="2800" baseline="30000" dirty="0">
                <a:latin typeface="Calibri" panose="020F0502020204030204" pitchFamily="34" charset="0"/>
                <a:cs typeface="Calibri" panose="020F0502020204030204" pitchFamily="34" charset="0"/>
              </a:rPr>
              <a:t>put t on </a:t>
            </a:r>
            <a:r>
              <a:rPr lang="tr-TR" sz="2800" baseline="30000" dirty="0" err="1">
                <a:latin typeface="Calibri" panose="020F0502020204030204" pitchFamily="34" charset="0"/>
                <a:cs typeface="Calibri" panose="020F0502020204030204" pitchFamily="34" charset="0"/>
              </a:rPr>
              <a:t>ready</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queue</a:t>
            </a:r>
            <a:endParaRPr lang="tr-TR" sz="2800" baseline="30000" dirty="0">
              <a:latin typeface="Calibri" panose="020F0502020204030204" pitchFamily="34" charset="0"/>
              <a:cs typeface="Calibri" panose="020F0502020204030204" pitchFamily="34" charset="0"/>
            </a:endParaRPr>
          </a:p>
          <a:p>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BUSY;</a:t>
            </a:r>
          </a:p>
          <a:p>
            <a:r>
              <a:rPr lang="tr-TR" sz="2800" baseline="30000" dirty="0">
                <a:latin typeface="Calibri" panose="020F0502020204030204" pitchFamily="34" charset="0"/>
                <a:cs typeface="Calibri" panose="020F0502020204030204" pitchFamily="34" charset="0"/>
              </a:rPr>
              <a:t>}</a:t>
            </a:r>
          </a:p>
        </p:txBody>
      </p:sp>
      <p:sp>
        <p:nvSpPr>
          <p:cNvPr id="6" name="Title 5"/>
          <p:cNvSpPr>
            <a:spLocks noGrp="1"/>
          </p:cNvSpPr>
          <p:nvPr>
            <p:ph type="title"/>
          </p:nvPr>
        </p:nvSpPr>
        <p:spPr>
          <a:xfrm>
            <a:off x="5350787" y="277073"/>
            <a:ext cx="3538682" cy="1554163"/>
          </a:xfrm>
        </p:spPr>
        <p:txBody>
          <a:bodyPr/>
          <a:lstStyle/>
          <a:p>
            <a:r>
              <a:rPr lang="en-US" dirty="0"/>
              <a:t>Implementing</a:t>
            </a:r>
            <a:br>
              <a:rPr lang="en-US" dirty="0"/>
            </a:br>
            <a:r>
              <a:rPr lang="en-US" dirty="0"/>
              <a:t>locks</a:t>
            </a:r>
          </a:p>
        </p:txBody>
      </p:sp>
      <p:sp>
        <p:nvSpPr>
          <p:cNvPr id="7" name="Text Box 3"/>
          <p:cNvSpPr txBox="1">
            <a:spLocks noChangeArrowheads="1"/>
          </p:cNvSpPr>
          <p:nvPr/>
        </p:nvSpPr>
        <p:spPr bwMode="auto">
          <a:xfrm>
            <a:off x="304480" y="3500532"/>
            <a:ext cx="4390954" cy="1939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This</a:t>
            </a:r>
            <a:r>
              <a:rPr lang="en-US" sz="2000" dirty="0">
                <a:solidFill>
                  <a:srgbClr val="003367"/>
                </a:solidFill>
                <a:latin typeface="Arial" charset="0"/>
                <a:ea typeface="ＭＳ Ｐゴシック" charset="0"/>
                <a:cs typeface="Arial" charset="0"/>
              </a:rPr>
              <a:t> </a:t>
            </a:r>
            <a:r>
              <a:rPr lang="en-US" sz="2000" b="1" dirty="0">
                <a:solidFill>
                  <a:srgbClr val="003367"/>
                </a:solidFill>
                <a:latin typeface="Arial" charset="0"/>
                <a:ea typeface="ＭＳ Ｐゴシック" charset="0"/>
                <a:cs typeface="Arial" charset="0"/>
              </a:rPr>
              <a:t>code fails to serialize: does not enforce mutual exclusion.  </a:t>
            </a:r>
            <a:r>
              <a:rPr lang="en-US" sz="2000" dirty="0">
                <a:solidFill>
                  <a:srgbClr val="003367"/>
                </a:solidFill>
                <a:latin typeface="Arial" charset="0"/>
                <a:ea typeface="ＭＳ Ｐゴシック" charset="0"/>
                <a:cs typeface="Arial" charset="0"/>
              </a:rPr>
              <a:t>Two threads might “think” they hold the lock at the same time. </a:t>
            </a:r>
          </a:p>
          <a:p>
            <a:pPr fontAlgn="base">
              <a:spcBef>
                <a:spcPct val="0"/>
              </a:spcBef>
              <a:spcAft>
                <a:spcPct val="0"/>
              </a:spcAft>
            </a:pPr>
            <a:endParaRPr lang="en-US" sz="2000" b="1" dirty="0">
              <a:solidFill>
                <a:srgbClr val="003367"/>
              </a:solidFill>
              <a:latin typeface="Arial" charset="0"/>
              <a:ea typeface="ＭＳ Ｐゴシック" charset="0"/>
              <a:cs typeface="Arial" charset="0"/>
            </a:endParaRPr>
          </a:p>
          <a:p>
            <a:pPr fontAlgn="base">
              <a:spcBef>
                <a:spcPct val="0"/>
              </a:spcBef>
              <a:spcAft>
                <a:spcPct val="0"/>
              </a:spcAft>
            </a:pPr>
            <a:r>
              <a:rPr lang="en-US" sz="2000" b="1" dirty="0">
                <a:solidFill>
                  <a:srgbClr val="003367"/>
                </a:solidFill>
                <a:latin typeface="Arial" charset="0"/>
                <a:ea typeface="ＭＳ Ｐゴシック" charset="0"/>
                <a:cs typeface="Arial" charset="0"/>
              </a:rPr>
              <a:t>How?  And how to fix it?</a:t>
            </a:r>
          </a:p>
        </p:txBody>
      </p:sp>
    </p:spTree>
    <p:extLst>
      <p:ext uri="{BB962C8B-B14F-4D97-AF65-F5344CB8AC3E}">
        <p14:creationId xmlns:p14="http://schemas.microsoft.com/office/powerpoint/2010/main" val="276845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609600"/>
            <a:ext cx="8226425" cy="1554163"/>
          </a:xfrm>
        </p:spPr>
        <p:txBody>
          <a:bodyPr/>
          <a:lstStyle/>
          <a:p>
            <a:r>
              <a:rPr lang="en-US" sz="3200" dirty="0">
                <a:latin typeface="Arial" charset="0"/>
                <a:ea typeface="ＭＳ Ｐゴシック" charset="0"/>
                <a:cs typeface="Arial" charset="0"/>
              </a:rPr>
              <a:t>Timer interrupts enable </a:t>
            </a:r>
            <a:r>
              <a:rPr lang="en-US" sz="3200" dirty="0" err="1">
                <a:latin typeface="Arial" charset="0"/>
                <a:ea typeface="ＭＳ Ｐゴシック" charset="0"/>
                <a:cs typeface="Arial" charset="0"/>
              </a:rPr>
              <a:t>timeslicing</a:t>
            </a:r>
            <a:endParaRPr lang="en-US" dirty="0">
              <a:latin typeface="Arial" charset="0"/>
              <a:ea typeface="ＭＳ Ｐゴシック" charset="0"/>
              <a:cs typeface="Arial" charset="0"/>
            </a:endParaRPr>
          </a:p>
        </p:txBody>
      </p:sp>
      <p:sp>
        <p:nvSpPr>
          <p:cNvPr id="24578" name="AutoShape 10"/>
          <p:cNvSpPr>
            <a:spLocks noChangeArrowheads="1"/>
          </p:cNvSpPr>
          <p:nvPr/>
        </p:nvSpPr>
        <p:spPr bwMode="auto">
          <a:xfrm>
            <a:off x="762000" y="2916767"/>
            <a:ext cx="6781800" cy="8731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ＭＳ Ｐゴシック" charset="0"/>
            </a:endParaRPr>
          </a:p>
        </p:txBody>
      </p:sp>
      <p:sp>
        <p:nvSpPr>
          <p:cNvPr id="4" name="Rectangle 3"/>
          <p:cNvSpPr/>
          <p:nvPr/>
        </p:nvSpPr>
        <p:spPr bwMode="auto">
          <a:xfrm>
            <a:off x="777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24580" name="Straight Connector 4"/>
          <p:cNvCxnSpPr>
            <a:cxnSpLocks noChangeShapeType="1"/>
          </p:cNvCxnSpPr>
          <p:nvPr/>
        </p:nvCxnSpPr>
        <p:spPr bwMode="auto">
          <a:xfrm>
            <a:off x="304800" y="2638425"/>
            <a:ext cx="7543800" cy="0"/>
          </a:xfrm>
          <a:prstGeom prst="line">
            <a:avLst/>
          </a:prstGeom>
          <a:noFill/>
          <a:ln w="28575">
            <a:solidFill>
              <a:schemeClr val="tx1"/>
            </a:solidFill>
            <a:round/>
            <a:headEnd type="none"/>
            <a:tailEnd type="triangle"/>
          </a:ln>
          <a:extLst>
            <a:ext uri="{909E8E84-426E-40dd-AFC4-6F175D3DCCD1}">
              <a14:hiddenFill xmlns="" xmlns:a14="http://schemas.microsoft.com/office/drawing/2010/main">
                <a:noFill/>
              </a14:hiddenFill>
            </a:ext>
          </a:extLst>
        </p:spPr>
      </p:cxnSp>
      <p:sp>
        <p:nvSpPr>
          <p:cNvPr id="24581" name="Text Box 93"/>
          <p:cNvSpPr txBox="1">
            <a:spLocks noChangeArrowheads="1"/>
          </p:cNvSpPr>
          <p:nvPr/>
        </p:nvSpPr>
        <p:spPr bwMode="auto">
          <a:xfrm>
            <a:off x="7450138" y="1371600"/>
            <a:ext cx="1693862"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ＭＳ Ｐゴシック" charset="0"/>
              </a:rPr>
              <a:t>user mode</a:t>
            </a:r>
          </a:p>
        </p:txBody>
      </p:sp>
      <p:sp>
        <p:nvSpPr>
          <p:cNvPr id="24582" name="Text Box 93"/>
          <p:cNvSpPr txBox="1">
            <a:spLocks noChangeArrowheads="1"/>
          </p:cNvSpPr>
          <p:nvPr/>
        </p:nvSpPr>
        <p:spPr bwMode="auto">
          <a:xfrm>
            <a:off x="7450138" y="2956455"/>
            <a:ext cx="1693862" cy="833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Arial" charset="0"/>
                <a:ea typeface="ＭＳ Ｐゴシック" charset="0"/>
              </a:rPr>
              <a:t>kernel mode</a:t>
            </a:r>
          </a:p>
        </p:txBody>
      </p:sp>
      <p:cxnSp>
        <p:nvCxnSpPr>
          <p:cNvPr id="9" name="Straight Connector 8"/>
          <p:cNvCxnSpPr>
            <a:cxnSpLocks noChangeShapeType="1"/>
          </p:cNvCxnSpPr>
          <p:nvPr/>
        </p:nvCxnSpPr>
        <p:spPr bwMode="auto">
          <a:xfrm>
            <a:off x="733425" y="3485092"/>
            <a:ext cx="6810375"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sp>
        <p:nvSpPr>
          <p:cNvPr id="24585" name="Text Box 93"/>
          <p:cNvSpPr txBox="1">
            <a:spLocks noChangeArrowheads="1"/>
          </p:cNvSpPr>
          <p:nvPr/>
        </p:nvSpPr>
        <p:spPr bwMode="auto">
          <a:xfrm>
            <a:off x="2590800" y="2946930"/>
            <a:ext cx="3200400"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Arial" charset="0"/>
                <a:ea typeface="ＭＳ Ｐゴシック" charset="0"/>
              </a:rPr>
              <a:t>kernel “top half”</a:t>
            </a:r>
          </a:p>
        </p:txBody>
      </p:sp>
      <p:sp>
        <p:nvSpPr>
          <p:cNvPr id="24586" name="Text Box 93"/>
          <p:cNvSpPr txBox="1">
            <a:spLocks noChangeArrowheads="1"/>
          </p:cNvSpPr>
          <p:nvPr/>
        </p:nvSpPr>
        <p:spPr bwMode="auto">
          <a:xfrm>
            <a:off x="1463675" y="3416830"/>
            <a:ext cx="54864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Arial" charset="0"/>
                <a:ea typeface="ＭＳ Ｐゴシック" charset="0"/>
              </a:rPr>
              <a:t>kernel “bottom half” (interrupt handlers)</a:t>
            </a:r>
          </a:p>
        </p:txBody>
      </p:sp>
      <p:pic>
        <p:nvPicPr>
          <p:cNvPr id="24587"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495800"/>
            <a:ext cx="16002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8" name="AutoShape 16"/>
          <p:cNvSpPr>
            <a:spLocks noChangeArrowheads="1"/>
          </p:cNvSpPr>
          <p:nvPr/>
        </p:nvSpPr>
        <p:spPr bwMode="auto">
          <a:xfrm>
            <a:off x="4022725" y="3818467"/>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4589" name="AutoShape 16"/>
          <p:cNvSpPr>
            <a:spLocks noChangeArrowheads="1"/>
          </p:cNvSpPr>
          <p:nvPr/>
        </p:nvSpPr>
        <p:spPr bwMode="auto">
          <a:xfrm flipV="1">
            <a:off x="4276725" y="3829580"/>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4590" name="AutoShape 16"/>
          <p:cNvSpPr>
            <a:spLocks noChangeArrowheads="1"/>
          </p:cNvSpPr>
          <p:nvPr/>
        </p:nvSpPr>
        <p:spPr bwMode="auto">
          <a:xfrm>
            <a:off x="914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4598" name="Text Box 93"/>
          <p:cNvSpPr txBox="1">
            <a:spLocks noChangeArrowheads="1"/>
          </p:cNvSpPr>
          <p:nvPr/>
        </p:nvSpPr>
        <p:spPr bwMode="auto">
          <a:xfrm>
            <a:off x="811213" y="2209800"/>
            <a:ext cx="1398587"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u-start</a:t>
            </a:r>
          </a:p>
        </p:txBody>
      </p:sp>
      <p:sp>
        <p:nvSpPr>
          <p:cNvPr id="24604" name="Text Box 93"/>
          <p:cNvSpPr txBox="1">
            <a:spLocks noChangeArrowheads="1"/>
          </p:cNvSpPr>
          <p:nvPr/>
        </p:nvSpPr>
        <p:spPr bwMode="auto">
          <a:xfrm>
            <a:off x="2641600" y="3856567"/>
            <a:ext cx="17018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clock interrupt</a:t>
            </a:r>
          </a:p>
        </p:txBody>
      </p:sp>
      <p:sp>
        <p:nvSpPr>
          <p:cNvPr id="24605" name="Text Box 93"/>
          <p:cNvSpPr txBox="1">
            <a:spLocks noChangeArrowheads="1"/>
          </p:cNvSpPr>
          <p:nvPr/>
        </p:nvSpPr>
        <p:spPr bwMode="auto">
          <a:xfrm>
            <a:off x="4241800" y="3856567"/>
            <a:ext cx="17018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return</a:t>
            </a:r>
          </a:p>
        </p:txBody>
      </p:sp>
      <p:sp>
        <p:nvSpPr>
          <p:cNvPr id="24607" name="Text Box 93"/>
          <p:cNvSpPr txBox="1">
            <a:spLocks noChangeArrowheads="1"/>
          </p:cNvSpPr>
          <p:nvPr/>
        </p:nvSpPr>
        <p:spPr bwMode="auto">
          <a:xfrm>
            <a:off x="152400" y="4483100"/>
            <a:ext cx="3886200" cy="1756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The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system clock</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(timer) interrupts each core periodically, giving control back to the kernel.   The kernel may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preempt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the running thread and switch to another (an involuntary context switch).</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grpSp>
        <p:nvGrpSpPr>
          <p:cNvPr id="36" name="Group 31"/>
          <p:cNvGrpSpPr>
            <a:grpSpLocks/>
          </p:cNvGrpSpPr>
          <p:nvPr/>
        </p:nvGrpSpPr>
        <p:grpSpPr bwMode="auto">
          <a:xfrm>
            <a:off x="838200" y="1587500"/>
            <a:ext cx="404813" cy="404812"/>
            <a:chOff x="4201" y="2912"/>
            <a:chExt cx="255" cy="255"/>
          </a:xfrm>
        </p:grpSpPr>
        <p:sp>
          <p:nvSpPr>
            <p:cNvPr id="37" name="Oval 32"/>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38" name="AutoShape 33"/>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39" name="AutoShape 34"/>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sp>
        <p:nvSpPr>
          <p:cNvPr id="43" name="Text Box 93"/>
          <p:cNvSpPr txBox="1">
            <a:spLocks noChangeArrowheads="1"/>
          </p:cNvSpPr>
          <p:nvPr/>
        </p:nvSpPr>
        <p:spPr bwMode="auto">
          <a:xfrm>
            <a:off x="7373938" y="2435187"/>
            <a:ext cx="1693862"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time</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4" name="Rectangle 43"/>
          <p:cNvSpPr/>
          <p:nvPr/>
        </p:nvSpPr>
        <p:spPr bwMode="auto">
          <a:xfrm>
            <a:off x="4419600" y="1473200"/>
            <a:ext cx="3124200"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7" name="AutoShape 16"/>
          <p:cNvSpPr>
            <a:spLocks noChangeArrowheads="1"/>
          </p:cNvSpPr>
          <p:nvPr/>
        </p:nvSpPr>
        <p:spPr bwMode="auto">
          <a:xfrm>
            <a:off x="4316413" y="2105025"/>
            <a:ext cx="103187" cy="333375"/>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8" name="Text Box 93"/>
          <p:cNvSpPr txBox="1">
            <a:spLocks noChangeArrowheads="1"/>
          </p:cNvSpPr>
          <p:nvPr/>
        </p:nvSpPr>
        <p:spPr bwMode="auto">
          <a:xfrm>
            <a:off x="4164013" y="2219325"/>
            <a:ext cx="1398587"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resume</a:t>
            </a:r>
          </a:p>
        </p:txBody>
      </p:sp>
      <p:sp>
        <p:nvSpPr>
          <p:cNvPr id="49" name="Text Box 93"/>
          <p:cNvSpPr txBox="1">
            <a:spLocks noChangeArrowheads="1"/>
          </p:cNvSpPr>
          <p:nvPr/>
        </p:nvSpPr>
        <p:spPr bwMode="auto">
          <a:xfrm>
            <a:off x="1600200" y="1600200"/>
            <a:ext cx="1398587"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while(1);</a:t>
            </a:r>
          </a:p>
        </p:txBody>
      </p:sp>
      <p:sp>
        <p:nvSpPr>
          <p:cNvPr id="50" name="Text Box 93"/>
          <p:cNvSpPr txBox="1">
            <a:spLocks noChangeArrowheads="1"/>
          </p:cNvSpPr>
          <p:nvPr/>
        </p:nvSpPr>
        <p:spPr bwMode="auto">
          <a:xfrm>
            <a:off x="4392613" y="1600200"/>
            <a:ext cx="1398587"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a:t>
            </a:r>
          </a:p>
        </p:txBody>
      </p:sp>
      <p:grpSp>
        <p:nvGrpSpPr>
          <p:cNvPr id="51" name="Group 50"/>
          <p:cNvGrpSpPr/>
          <p:nvPr/>
        </p:nvGrpSpPr>
        <p:grpSpPr>
          <a:xfrm>
            <a:off x="5638800" y="5108045"/>
            <a:ext cx="3505200" cy="1521355"/>
            <a:chOff x="6934200" y="5562600"/>
            <a:chExt cx="2057400" cy="947738"/>
          </a:xfrm>
        </p:grpSpPr>
        <p:sp>
          <p:nvSpPr>
            <p:cNvPr id="52" name="Rectangle 1"/>
            <p:cNvSpPr>
              <a:spLocks noChangeArrowheads="1"/>
            </p:cNvSpPr>
            <p:nvPr/>
          </p:nvSpPr>
          <p:spPr bwMode="auto">
            <a:xfrm>
              <a:off x="7013575" y="5562600"/>
              <a:ext cx="1749425" cy="947738"/>
            </a:xfrm>
            <a:prstGeom prst="rect">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53" name="Rectangle 33"/>
            <p:cNvSpPr>
              <a:spLocks noChangeArrowheads="1"/>
            </p:cNvSpPr>
            <p:nvPr/>
          </p:nvSpPr>
          <p:spPr bwMode="auto">
            <a:xfrm>
              <a:off x="7092950" y="5881688"/>
              <a:ext cx="712788" cy="128587"/>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4" name="Rectangle 38"/>
            <p:cNvSpPr>
              <a:spLocks noChangeArrowheads="1"/>
            </p:cNvSpPr>
            <p:nvPr/>
          </p:nvSpPr>
          <p:spPr bwMode="auto">
            <a:xfrm>
              <a:off x="7815263" y="5735638"/>
              <a:ext cx="141287" cy="146050"/>
            </a:xfrm>
            <a:prstGeom prst="rect">
              <a:avLst/>
            </a:prstGeom>
            <a:solidFill>
              <a:srgbClr val="666699"/>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5" name="Rectangle 55"/>
            <p:cNvSpPr>
              <a:spLocks noChangeArrowheads="1"/>
            </p:cNvSpPr>
            <p:nvPr/>
          </p:nvSpPr>
          <p:spPr bwMode="auto">
            <a:xfrm>
              <a:off x="7972425" y="6015038"/>
              <a:ext cx="139700" cy="146050"/>
            </a:xfrm>
            <a:prstGeom prst="rect">
              <a:avLst/>
            </a:prstGeom>
            <a:solidFill>
              <a:srgbClr val="0000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6" name="Line 67"/>
            <p:cNvSpPr>
              <a:spLocks noChangeShapeType="1"/>
            </p:cNvSpPr>
            <p:nvPr/>
          </p:nvSpPr>
          <p:spPr bwMode="auto">
            <a:xfrm>
              <a:off x="7970838" y="5700713"/>
              <a:ext cx="0" cy="471487"/>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7" name="Line 67"/>
            <p:cNvSpPr>
              <a:spLocks noChangeShapeType="1"/>
            </p:cNvSpPr>
            <p:nvPr/>
          </p:nvSpPr>
          <p:spPr bwMode="auto">
            <a:xfrm>
              <a:off x="8123238" y="5700713"/>
              <a:ext cx="0" cy="471487"/>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8" name="Line 67"/>
            <p:cNvSpPr>
              <a:spLocks noChangeShapeType="1"/>
            </p:cNvSpPr>
            <p:nvPr/>
          </p:nvSpPr>
          <p:spPr bwMode="auto">
            <a:xfrm>
              <a:off x="7813675" y="5700713"/>
              <a:ext cx="0" cy="471487"/>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9" name="Line 67"/>
            <p:cNvSpPr>
              <a:spLocks noChangeShapeType="1"/>
            </p:cNvSpPr>
            <p:nvPr/>
          </p:nvSpPr>
          <p:spPr bwMode="auto">
            <a:xfrm>
              <a:off x="8610600" y="5700713"/>
              <a:ext cx="0" cy="471487"/>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60" name="Line 67"/>
            <p:cNvSpPr>
              <a:spLocks noChangeShapeType="1"/>
            </p:cNvSpPr>
            <p:nvPr/>
          </p:nvSpPr>
          <p:spPr bwMode="auto">
            <a:xfrm>
              <a:off x="7092950" y="5700713"/>
              <a:ext cx="0" cy="471487"/>
            </a:xfrm>
            <a:prstGeom prst="line">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61" name="Rectangle 33"/>
            <p:cNvSpPr>
              <a:spLocks noChangeArrowheads="1"/>
            </p:cNvSpPr>
            <p:nvPr/>
          </p:nvSpPr>
          <p:spPr bwMode="auto">
            <a:xfrm>
              <a:off x="8129588" y="5891213"/>
              <a:ext cx="481012" cy="128587"/>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62" name="Rectangle 302"/>
            <p:cNvSpPr>
              <a:spLocks noChangeArrowheads="1"/>
            </p:cNvSpPr>
            <p:nvPr/>
          </p:nvSpPr>
          <p:spPr bwMode="auto">
            <a:xfrm>
              <a:off x="6934200" y="6172200"/>
              <a:ext cx="2057400" cy="244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400" b="1"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ＭＳ Ｐゴシック" charset="0"/>
                </a:rPr>
                <a:t>time </a:t>
              </a:r>
              <a:r>
                <a:rPr kumimoji="0" lang="en-US" sz="2400" b="1"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ＭＳ Ｐゴシック" charset="0"/>
                  <a:sym typeface="Wingdings"/>
                </a:rPr>
                <a:t></a:t>
              </a:r>
              <a:endParaRPr kumimoji="0" lang="en-US" sz="2400" b="1"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ＭＳ Ｐゴシック" charset="0"/>
              </a:endParaRPr>
            </a:p>
          </p:txBody>
        </p:sp>
      </p:grpSp>
      <p:sp>
        <p:nvSpPr>
          <p:cNvPr id="63" name="Text Box 93"/>
          <p:cNvSpPr txBox="1">
            <a:spLocks noChangeArrowheads="1"/>
          </p:cNvSpPr>
          <p:nvPr/>
        </p:nvSpPr>
        <p:spPr bwMode="auto">
          <a:xfrm>
            <a:off x="5765800" y="4488354"/>
            <a:ext cx="3073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Enables</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000000"/>
                </a:solidFill>
                <a:effectLst/>
                <a:uLnTx/>
                <a:uFillTx/>
                <a:latin typeface="Arial" charset="0"/>
                <a:ea typeface="ＭＳ Ｐゴシック" charset="0"/>
              </a:rPr>
              <a:t>timeslicing</a:t>
            </a:r>
            <a:endParaRPr kumimoji="0" lang="en-US" sz="1800" b="1"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2" name="TextBox 1"/>
          <p:cNvSpPr txBox="1"/>
          <p:nvPr/>
        </p:nvSpPr>
        <p:spPr>
          <a:xfrm>
            <a:off x="6112933" y="2590800"/>
            <a:ext cx="184731"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charset="0"/>
              <a:ea typeface="ＭＳ Ｐゴシック" charset="0"/>
              <a:cs typeface="ＭＳ Ｐゴシック" charset="0"/>
            </a:endParaRPr>
          </a:p>
        </p:txBody>
      </p:sp>
      <p:sp>
        <p:nvSpPr>
          <p:cNvPr id="45" name="Text Box 49"/>
          <p:cNvSpPr txBox="1">
            <a:spLocks noChangeArrowheads="1"/>
          </p:cNvSpPr>
          <p:nvPr/>
        </p:nvSpPr>
        <p:spPr bwMode="auto">
          <a:xfrm>
            <a:off x="152400" y="6211669"/>
            <a:ext cx="54991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800000"/>
                </a:solidFill>
                <a:effectLst/>
                <a:uLnTx/>
                <a:uFillTx/>
                <a:latin typeface="Arial" charset="0"/>
                <a:ea typeface="ＭＳ Ｐゴシック" charset="0"/>
                <a:cs typeface="Arial" charset="0"/>
              </a:rPr>
              <a:t>Kernels disable interrupts to block preemption and protect kernel critical sections.  </a:t>
            </a:r>
          </a:p>
        </p:txBody>
      </p:sp>
    </p:spTree>
    <p:extLst>
      <p:ext uri="{BB962C8B-B14F-4D97-AF65-F5344CB8AC3E}">
        <p14:creationId xmlns:p14="http://schemas.microsoft.com/office/powerpoint/2010/main" val="518405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80" y="277073"/>
            <a:ext cx="4665740" cy="3108542"/>
          </a:xfrm>
          <a:prstGeom prst="rect">
            <a:avLst/>
          </a:prstGeom>
          <a:solidFill>
            <a:schemeClr val="bg1">
              <a:lumMod val="95000"/>
            </a:schemeClr>
          </a:solidFill>
        </p:spPr>
        <p:txBody>
          <a:bodyPr wrap="square">
            <a:spAutoFit/>
          </a:bodyPr>
          <a:lstStyle/>
          <a:p>
            <a:r>
              <a:rPr lang="en-US" sz="2800" b="1" baseline="30000" dirty="0">
                <a:latin typeface="Calibri" panose="020F0502020204030204" pitchFamily="34" charset="0"/>
                <a:cs typeface="Calibri" panose="020F0502020204030204" pitchFamily="34" charset="0"/>
              </a:rPr>
              <a:t>lock</a:t>
            </a:r>
            <a:r>
              <a:rPr lang="en-US" sz="2800" baseline="30000" dirty="0">
                <a:latin typeface="Calibri" panose="020F0502020204030204" pitchFamily="34" charset="0"/>
                <a:cs typeface="Calibri" panose="020F0502020204030204" pitchFamily="34" charset="0"/>
              </a:rPr>
              <a:t> ()</a:t>
            </a:r>
          </a:p>
          <a:p>
            <a:r>
              <a:rPr lang="en-US" sz="2800" b="1" baseline="30000" dirty="0">
                <a:latin typeface="Calibri" panose="020F0502020204030204" pitchFamily="34" charset="0"/>
                <a:cs typeface="Calibri" panose="020F0502020204030204" pitchFamily="34" charset="0"/>
              </a:rPr>
              <a:t>disable interrupts</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a:t>
            </a:r>
          </a:p>
          <a:p>
            <a:r>
              <a:rPr lang="en-US" sz="2800" b="1" baseline="30000" dirty="0">
                <a:latin typeface="Calibri" panose="020F0502020204030204" pitchFamily="34" charset="0"/>
                <a:cs typeface="Calibri" panose="020F0502020204030204" pitchFamily="34" charset="0"/>
              </a:rPr>
              <a:t>enable interrupts</a:t>
            </a:r>
          </a:p>
        </p:txBody>
      </p:sp>
      <p:sp>
        <p:nvSpPr>
          <p:cNvPr id="5" name="Rectangle 4"/>
          <p:cNvSpPr/>
          <p:nvPr/>
        </p:nvSpPr>
        <p:spPr>
          <a:xfrm>
            <a:off x="5361734" y="3493580"/>
            <a:ext cx="3601766" cy="3067505"/>
          </a:xfrm>
          <a:prstGeom prst="rect">
            <a:avLst/>
          </a:prstGeom>
          <a:solidFill>
            <a:srgbClr val="F2F2F2"/>
          </a:solidFill>
        </p:spPr>
        <p:txBody>
          <a:bodyPr wrap="square">
            <a:spAutoFit/>
          </a:bodyPr>
          <a:lstStyle/>
          <a:p>
            <a:endParaRPr lang="en-US" sz="2400" baseline="30000" dirty="0">
              <a:latin typeface="Calibri" panose="020F0502020204030204" pitchFamily="34" charset="0"/>
              <a:cs typeface="Calibri" panose="020F0502020204030204" pitchFamily="34" charset="0"/>
            </a:endParaRPr>
          </a:p>
          <a:p>
            <a:r>
              <a:rPr lang="tr-TR" sz="2800" b="1" baseline="30000" dirty="0" err="1">
                <a:latin typeface="Calibri" panose="020F0502020204030204" pitchFamily="34" charset="0"/>
                <a:cs typeface="Calibri" panose="020F0502020204030204" pitchFamily="34" charset="0"/>
              </a:rPr>
              <a:t>unlock</a:t>
            </a:r>
            <a:r>
              <a:rPr lang="tr-TR" sz="2800" baseline="30000" dirty="0">
                <a:latin typeface="Calibri" panose="020F0502020204030204" pitchFamily="34" charset="0"/>
                <a:cs typeface="Calibri" panose="020F0502020204030204" pitchFamily="34" charset="0"/>
              </a:rPr>
              <a:t> ()</a:t>
            </a:r>
          </a:p>
          <a:p>
            <a:r>
              <a:rPr lang="tr-TR" sz="2800" b="1" baseline="30000" dirty="0" err="1">
                <a:latin typeface="Calibri" panose="020F0502020204030204" pitchFamily="34" charset="0"/>
                <a:cs typeface="Calibri" panose="020F0502020204030204" pitchFamily="34" charset="0"/>
              </a:rPr>
              <a:t>disable</a:t>
            </a:r>
            <a:r>
              <a:rPr lang="tr-TR" sz="2800" b="1" baseline="30000" dirty="0">
                <a:latin typeface="Calibri" panose="020F0502020204030204" pitchFamily="34" charset="0"/>
                <a:cs typeface="Calibri" panose="020F0502020204030204" pitchFamily="34" charset="0"/>
              </a:rPr>
              <a:t> </a:t>
            </a:r>
            <a:r>
              <a:rPr lang="tr-TR" sz="2800" b="1" baseline="30000" dirty="0" err="1">
                <a:latin typeface="Calibri" panose="020F0502020204030204" pitchFamily="34" charset="0"/>
                <a:cs typeface="Calibri" panose="020F0502020204030204" pitchFamily="34" charset="0"/>
              </a:rPr>
              <a:t>interrupts</a:t>
            </a:r>
            <a:endParaRPr lang="tr-TR" sz="2800" b="1" baseline="30000" dirty="0">
              <a:latin typeface="Calibri" panose="020F0502020204030204" pitchFamily="34" charset="0"/>
              <a:cs typeface="Calibri" panose="020F0502020204030204" pitchFamily="34" charset="0"/>
            </a:endParaRPr>
          </a:p>
          <a:p>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FREE</a:t>
            </a:r>
          </a:p>
          <a:p>
            <a:r>
              <a:rPr lang="tr-TR" sz="2800" baseline="30000" dirty="0" err="1">
                <a:latin typeface="Calibri" panose="020F0502020204030204" pitchFamily="34" charset="0"/>
                <a:cs typeface="Calibri" panose="020F0502020204030204" pitchFamily="34" charset="0"/>
              </a:rPr>
              <a:t>if</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thread</a:t>
            </a:r>
            <a:r>
              <a:rPr lang="tr-TR" sz="2800" baseline="30000" dirty="0">
                <a:latin typeface="Calibri" panose="020F0502020204030204" pitchFamily="34" charset="0"/>
                <a:cs typeface="Calibri" panose="020F0502020204030204" pitchFamily="34" charset="0"/>
              </a:rPr>
              <a:t> is </a:t>
            </a:r>
            <a:r>
              <a:rPr lang="tr-TR" sz="2800" baseline="30000" dirty="0" err="1">
                <a:latin typeface="Calibri" panose="020F0502020204030204" pitchFamily="34" charset="0"/>
                <a:cs typeface="Calibri" panose="020F0502020204030204" pitchFamily="34" charset="0"/>
              </a:rPr>
              <a:t>waiting</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for</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lock</a:t>
            </a:r>
            <a:r>
              <a:rPr lang="tr-TR" sz="2800" baseline="30000" dirty="0">
                <a:latin typeface="Calibri" panose="020F0502020204030204" pitchFamily="34" charset="0"/>
                <a:cs typeface="Calibri" panose="020F0502020204030204" pitchFamily="34" charset="0"/>
              </a:rPr>
              <a:t> {</a:t>
            </a:r>
          </a:p>
          <a:p>
            <a:r>
              <a:rPr lang="tr-TR" sz="2800" baseline="30000" dirty="0">
                <a:latin typeface="Calibri" panose="020F0502020204030204" pitchFamily="34" charset="0"/>
                <a:cs typeface="Calibri" panose="020F0502020204030204" pitchFamily="34" charset="0"/>
              </a:rPr>
              <a:t>       t = </a:t>
            </a:r>
            <a:r>
              <a:rPr lang="tr-TR" sz="2800" baseline="30000" dirty="0" err="1">
                <a:latin typeface="Calibri" panose="020F0502020204030204" pitchFamily="34" charset="0"/>
                <a:cs typeface="Calibri" panose="020F0502020204030204" pitchFamily="34" charset="0"/>
              </a:rPr>
              <a:t>queue.</a:t>
            </a:r>
            <a:r>
              <a:rPr lang="tr-TR" sz="2800" b="1" baseline="30000" dirty="0" err="1">
                <a:latin typeface="Calibri" panose="020F0502020204030204" pitchFamily="34" charset="0"/>
                <a:cs typeface="Calibri" panose="020F0502020204030204" pitchFamily="34" charset="0"/>
              </a:rPr>
              <a:t>pop</a:t>
            </a:r>
            <a:r>
              <a:rPr lang="tr-TR" sz="2800" baseline="30000" dirty="0">
                <a:latin typeface="Calibri" panose="020F0502020204030204" pitchFamily="34" charset="0"/>
                <a:cs typeface="Calibri" panose="020F0502020204030204" pitchFamily="34" charset="0"/>
              </a:rPr>
              <a:t>();</a:t>
            </a:r>
          </a:p>
          <a:p>
            <a:r>
              <a:rPr lang="tr-TR" sz="2800" baseline="30000" dirty="0">
                <a:latin typeface="Calibri" panose="020F0502020204030204" pitchFamily="34" charset="0"/>
                <a:cs typeface="Calibri" panose="020F0502020204030204" pitchFamily="34" charset="0"/>
              </a:rPr>
              <a:t> </a:t>
            </a:r>
            <a:r>
              <a:rPr lang="tr-TR" sz="2800" dirty="0">
                <a:latin typeface="Calibri" panose="020F0502020204030204" pitchFamily="34" charset="0"/>
                <a:cs typeface="Calibri" panose="020F0502020204030204" pitchFamily="34" charset="0"/>
              </a:rPr>
              <a:t>    </a:t>
            </a:r>
            <a:r>
              <a:rPr lang="tr-TR" sz="2800" baseline="30000" dirty="0">
                <a:latin typeface="Calibri" panose="020F0502020204030204" pitchFamily="34" charset="0"/>
                <a:cs typeface="Calibri" panose="020F0502020204030204" pitchFamily="34" charset="0"/>
              </a:rPr>
              <a:t>put t on </a:t>
            </a:r>
            <a:r>
              <a:rPr lang="tr-TR" sz="2800" baseline="30000" dirty="0" err="1">
                <a:latin typeface="Calibri" panose="020F0502020204030204" pitchFamily="34" charset="0"/>
                <a:cs typeface="Calibri" panose="020F0502020204030204" pitchFamily="34" charset="0"/>
              </a:rPr>
              <a:t>ready</a:t>
            </a:r>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queue</a:t>
            </a:r>
            <a:endParaRPr lang="tr-TR" sz="2800" baseline="30000" dirty="0">
              <a:latin typeface="Calibri" panose="020F0502020204030204" pitchFamily="34" charset="0"/>
              <a:cs typeface="Calibri" panose="020F0502020204030204" pitchFamily="34" charset="0"/>
            </a:endParaRPr>
          </a:p>
          <a:p>
            <a:r>
              <a:rPr lang="tr-TR" sz="2800" baseline="30000" dirty="0">
                <a:latin typeface="Calibri" panose="020F0502020204030204" pitchFamily="34" charset="0"/>
                <a:cs typeface="Calibri" panose="020F0502020204030204" pitchFamily="34" charset="0"/>
              </a:rPr>
              <a:t>       </a:t>
            </a:r>
            <a:r>
              <a:rPr lang="tr-TR" sz="2800" baseline="30000" dirty="0" err="1">
                <a:latin typeface="Calibri" panose="020F0502020204030204" pitchFamily="34" charset="0"/>
                <a:cs typeface="Calibri" panose="020F0502020204030204" pitchFamily="34" charset="0"/>
              </a:rPr>
              <a:t>value</a:t>
            </a:r>
            <a:r>
              <a:rPr lang="tr-TR" sz="2800" baseline="30000" dirty="0">
                <a:latin typeface="Calibri" panose="020F0502020204030204" pitchFamily="34" charset="0"/>
                <a:cs typeface="Calibri" panose="020F0502020204030204" pitchFamily="34" charset="0"/>
              </a:rPr>
              <a:t> = BUSY;</a:t>
            </a:r>
          </a:p>
          <a:p>
            <a:r>
              <a:rPr lang="tr-TR" sz="2800" baseline="30000" dirty="0">
                <a:latin typeface="Calibri" panose="020F0502020204030204" pitchFamily="34" charset="0"/>
                <a:cs typeface="Calibri" panose="020F0502020204030204" pitchFamily="34" charset="0"/>
              </a:rPr>
              <a:t> }</a:t>
            </a:r>
          </a:p>
          <a:p>
            <a:r>
              <a:rPr lang="tr-TR" sz="2800" b="1" baseline="30000" dirty="0">
                <a:latin typeface="Calibri" panose="020F0502020204030204" pitchFamily="34" charset="0"/>
                <a:cs typeface="Calibri" panose="020F0502020204030204" pitchFamily="34" charset="0"/>
              </a:rPr>
              <a:t> </a:t>
            </a:r>
            <a:r>
              <a:rPr lang="tr-TR" sz="2800" b="1" baseline="30000" dirty="0" err="1">
                <a:latin typeface="Calibri" panose="020F0502020204030204" pitchFamily="34" charset="0"/>
                <a:cs typeface="Calibri" panose="020F0502020204030204" pitchFamily="34" charset="0"/>
              </a:rPr>
              <a:t>enable</a:t>
            </a:r>
            <a:r>
              <a:rPr lang="tr-TR" sz="2800" b="1" baseline="30000" dirty="0">
                <a:latin typeface="Calibri" panose="020F0502020204030204" pitchFamily="34" charset="0"/>
                <a:cs typeface="Calibri" panose="020F0502020204030204" pitchFamily="34" charset="0"/>
              </a:rPr>
              <a:t> </a:t>
            </a:r>
            <a:r>
              <a:rPr lang="tr-TR" sz="2800" b="1" baseline="30000" dirty="0" err="1">
                <a:latin typeface="Calibri" panose="020F0502020204030204" pitchFamily="34" charset="0"/>
                <a:cs typeface="Calibri" panose="020F0502020204030204" pitchFamily="34" charset="0"/>
              </a:rPr>
              <a:t>interrupts</a:t>
            </a:r>
            <a:endParaRPr lang="tr-TR" sz="2800" b="1" baseline="30000" dirty="0">
              <a:latin typeface="Calibri" panose="020F0502020204030204" pitchFamily="34" charset="0"/>
              <a:cs typeface="Calibri" panose="020F0502020204030204" pitchFamily="34" charset="0"/>
            </a:endParaRPr>
          </a:p>
        </p:txBody>
      </p:sp>
      <p:sp>
        <p:nvSpPr>
          <p:cNvPr id="6" name="Title 5"/>
          <p:cNvSpPr>
            <a:spLocks noGrp="1"/>
          </p:cNvSpPr>
          <p:nvPr>
            <p:ph type="title"/>
          </p:nvPr>
        </p:nvSpPr>
        <p:spPr>
          <a:xfrm>
            <a:off x="5350787" y="-18550"/>
            <a:ext cx="3538682" cy="1554163"/>
          </a:xfrm>
        </p:spPr>
        <p:txBody>
          <a:bodyPr/>
          <a:lstStyle/>
          <a:p>
            <a:r>
              <a:rPr lang="en-US" sz="3200" dirty="0"/>
              <a:t>Implementing</a:t>
            </a:r>
            <a:br>
              <a:rPr lang="en-US" sz="3200" dirty="0"/>
            </a:br>
            <a:r>
              <a:rPr lang="en-US" sz="3200" dirty="0"/>
              <a:t>locks: atomicity</a:t>
            </a:r>
          </a:p>
        </p:txBody>
      </p:sp>
      <p:sp>
        <p:nvSpPr>
          <p:cNvPr id="13" name="Text Box 3"/>
          <p:cNvSpPr txBox="1">
            <a:spLocks noChangeArrowheads="1"/>
          </p:cNvSpPr>
          <p:nvPr/>
        </p:nvSpPr>
        <p:spPr bwMode="auto">
          <a:xfrm>
            <a:off x="293532" y="3673912"/>
            <a:ext cx="4676688" cy="2862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We’re safe with interrupts disabled.</a:t>
            </a:r>
          </a:p>
          <a:p>
            <a:pPr fontAlgn="base">
              <a:spcBef>
                <a:spcPct val="0"/>
              </a:spcBef>
              <a:spcAft>
                <a:spcPct val="0"/>
              </a:spcAft>
            </a:pPr>
            <a:r>
              <a:rPr lang="en-US" sz="2000" dirty="0">
                <a:solidFill>
                  <a:srgbClr val="003367"/>
                </a:solidFill>
                <a:latin typeface="Arial" charset="0"/>
                <a:ea typeface="ＭＳ Ｐゴシック" charset="0"/>
                <a:cs typeface="Arial" charset="0"/>
              </a:rPr>
              <a:t>(</a:t>
            </a:r>
            <a:r>
              <a:rPr lang="en-US" sz="2000" dirty="0" err="1">
                <a:solidFill>
                  <a:srgbClr val="003367"/>
                </a:solidFill>
                <a:latin typeface="Arial" charset="0"/>
                <a:ea typeface="ＭＳ Ｐゴシック" charset="0"/>
                <a:cs typeface="Arial" charset="0"/>
              </a:rPr>
              <a:t>Iff</a:t>
            </a:r>
            <a:r>
              <a:rPr lang="en-US" sz="2000" dirty="0">
                <a:solidFill>
                  <a:srgbClr val="003367"/>
                </a:solidFill>
                <a:latin typeface="Arial" charset="0"/>
                <a:ea typeface="ＭＳ Ｐゴシック" charset="0"/>
                <a:cs typeface="Arial" charset="0"/>
              </a:rPr>
              <a:t> there is only one core.)</a:t>
            </a:r>
          </a:p>
          <a:p>
            <a:pPr fontAlgn="base">
              <a:spcBef>
                <a:spcPct val="0"/>
              </a:spcBef>
              <a:spcAft>
                <a:spcPct val="0"/>
              </a:spcAft>
            </a:pPr>
            <a:endParaRPr lang="en-US" sz="2000" b="1" dirty="0">
              <a:solidFill>
                <a:srgbClr val="003367"/>
              </a:solidFill>
              <a:latin typeface="Arial" charset="0"/>
              <a:ea typeface="ＭＳ Ｐゴシック" charset="0"/>
              <a:cs typeface="Arial" charset="0"/>
            </a:endParaRPr>
          </a:p>
          <a:p>
            <a:pPr fontAlgn="base">
              <a:spcBef>
                <a:spcPct val="0"/>
              </a:spcBef>
              <a:spcAft>
                <a:spcPct val="0"/>
              </a:spcAft>
            </a:pPr>
            <a:r>
              <a:rPr lang="en-US" sz="2000" b="1" dirty="0">
                <a:solidFill>
                  <a:srgbClr val="003367"/>
                </a:solidFill>
                <a:latin typeface="Arial" charset="0"/>
                <a:ea typeface="ＭＳ Ｐゴシック" charset="0"/>
                <a:cs typeface="Arial" charset="0"/>
              </a:rPr>
              <a:t>Note: </a:t>
            </a:r>
            <a:r>
              <a:rPr lang="en-US" sz="2000" dirty="0">
                <a:solidFill>
                  <a:srgbClr val="003367"/>
                </a:solidFill>
                <a:latin typeface="Arial" charset="0"/>
                <a:ea typeface="ＭＳ Ｐゴシック" charset="0"/>
                <a:cs typeface="Arial" charset="0"/>
              </a:rPr>
              <a:t>this is an emulation: we can’t “really” disable interrupts in user mode.</a:t>
            </a:r>
          </a:p>
          <a:p>
            <a:pPr fontAlgn="base">
              <a:spcBef>
                <a:spcPct val="0"/>
              </a:spcBef>
              <a:spcAft>
                <a:spcPct val="0"/>
              </a:spcAft>
            </a:pPr>
            <a:endParaRPr lang="en-US" sz="2000" b="1" dirty="0">
              <a:solidFill>
                <a:srgbClr val="003367"/>
              </a:solidFill>
              <a:latin typeface="Arial" charset="0"/>
              <a:ea typeface="ＭＳ Ｐゴシック" charset="0"/>
              <a:cs typeface="Arial" charset="0"/>
            </a:endParaRPr>
          </a:p>
          <a:p>
            <a:pPr fontAlgn="base">
              <a:spcBef>
                <a:spcPct val="0"/>
              </a:spcBef>
              <a:spcAft>
                <a:spcPct val="0"/>
              </a:spcAft>
            </a:pPr>
            <a:r>
              <a:rPr lang="en-US" sz="2000" b="1" dirty="0">
                <a:solidFill>
                  <a:srgbClr val="003367"/>
                </a:solidFill>
                <a:latin typeface="Arial" charset="0"/>
                <a:ea typeface="ＭＳ Ｐゴシック" charset="0"/>
                <a:cs typeface="Arial" charset="0"/>
              </a:rPr>
              <a:t>Take care to enable them again!  </a:t>
            </a:r>
            <a:r>
              <a:rPr lang="en-US" sz="2000" dirty="0">
                <a:solidFill>
                  <a:srgbClr val="003367"/>
                </a:solidFill>
                <a:latin typeface="Arial" charset="0"/>
                <a:ea typeface="ＭＳ Ｐゴシック" charset="0"/>
                <a:cs typeface="Arial" charset="0"/>
              </a:rPr>
              <a:t>Disable only when necessary, and only deep inside your thread library.</a:t>
            </a:r>
          </a:p>
        </p:txBody>
      </p:sp>
      <p:sp>
        <p:nvSpPr>
          <p:cNvPr id="14" name="Text Box 3"/>
          <p:cNvSpPr txBox="1">
            <a:spLocks noChangeArrowheads="1"/>
          </p:cNvSpPr>
          <p:nvPr/>
        </p:nvSpPr>
        <p:spPr bwMode="auto">
          <a:xfrm>
            <a:off x="5262885" y="2033756"/>
            <a:ext cx="3637532"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Disabling interrupts </a:t>
            </a:r>
            <a:r>
              <a:rPr lang="en-US" sz="2000" dirty="0">
                <a:solidFill>
                  <a:srgbClr val="003367"/>
                </a:solidFill>
                <a:latin typeface="Arial" charset="0"/>
                <a:ea typeface="ＭＳ Ｐゴシック" charset="0"/>
                <a:cs typeface="Arial" charset="0"/>
              </a:rPr>
              <a:t>prevents any preemption: no other thread can run. (Unless there is another core!)</a:t>
            </a:r>
          </a:p>
        </p:txBody>
      </p:sp>
    </p:spTree>
    <p:extLst>
      <p:ext uri="{BB962C8B-B14F-4D97-AF65-F5344CB8AC3E}">
        <p14:creationId xmlns:p14="http://schemas.microsoft.com/office/powerpoint/2010/main" val="385000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p:txBody>
          <a:bodyPr/>
          <a:lstStyle/>
          <a:p>
            <a:r>
              <a:rPr lang="en-US">
                <a:latin typeface="Arial" charset="0"/>
                <a:ea typeface="ＭＳ Ｐゴシック" charset="0"/>
                <a:cs typeface="Arial" charset="0"/>
              </a:rPr>
              <a:t>Threads in Project 1</a:t>
            </a:r>
          </a:p>
        </p:txBody>
      </p:sp>
      <p:grpSp>
        <p:nvGrpSpPr>
          <p:cNvPr id="267266" name="Group 3"/>
          <p:cNvGrpSpPr>
            <a:grpSpLocks/>
          </p:cNvGrpSpPr>
          <p:nvPr/>
        </p:nvGrpSpPr>
        <p:grpSpPr bwMode="auto">
          <a:xfrm>
            <a:off x="7200900" y="1600200"/>
            <a:ext cx="914400" cy="914400"/>
            <a:chOff x="3689" y="1658"/>
            <a:chExt cx="576" cy="576"/>
          </a:xfrm>
        </p:grpSpPr>
        <p:grpSp>
          <p:nvGrpSpPr>
            <p:cNvPr id="267275" name="Group 4"/>
            <p:cNvGrpSpPr>
              <a:grpSpLocks/>
            </p:cNvGrpSpPr>
            <p:nvPr/>
          </p:nvGrpSpPr>
          <p:grpSpPr bwMode="auto">
            <a:xfrm>
              <a:off x="3689" y="1658"/>
              <a:ext cx="576" cy="576"/>
              <a:chOff x="4269" y="2781"/>
              <a:chExt cx="576" cy="576"/>
            </a:xfrm>
          </p:grpSpPr>
          <p:sp>
            <p:nvSpPr>
              <p:cNvPr id="30"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sp>
            <p:nvSpPr>
              <p:cNvPr id="31"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grpSp>
        <p:sp>
          <p:nvSpPr>
            <p:cNvPr id="29"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grpSp>
      <p:sp>
        <p:nvSpPr>
          <p:cNvPr id="50" name="Text Box 26"/>
          <p:cNvSpPr txBox="1">
            <a:spLocks noChangeArrowheads="1"/>
          </p:cNvSpPr>
          <p:nvPr/>
        </p:nvSpPr>
        <p:spPr bwMode="auto">
          <a:xfrm>
            <a:off x="1676400" y="1676400"/>
            <a:ext cx="5181600" cy="768350"/>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dirty="0" err="1">
                <a:solidFill>
                  <a:srgbClr val="000000"/>
                </a:solidFill>
              </a:rPr>
              <a:t>thread_create</a:t>
            </a:r>
            <a:r>
              <a:rPr lang="en-US" dirty="0">
                <a:solidFill>
                  <a:srgbClr val="000000"/>
                </a:solidFill>
              </a:rPr>
              <a:t>(</a:t>
            </a:r>
            <a:r>
              <a:rPr lang="en-US" dirty="0" err="1">
                <a:solidFill>
                  <a:srgbClr val="000000"/>
                </a:solidFill>
              </a:rPr>
              <a:t>func</a:t>
            </a:r>
            <a:r>
              <a:rPr lang="en-US" dirty="0">
                <a:solidFill>
                  <a:srgbClr val="000000"/>
                </a:solidFill>
              </a:rPr>
              <a:t>, </a:t>
            </a:r>
            <a:r>
              <a:rPr lang="en-US" dirty="0" err="1">
                <a:solidFill>
                  <a:srgbClr val="000000"/>
                </a:solidFill>
              </a:rPr>
              <a:t>arg</a:t>
            </a:r>
            <a:r>
              <a:rPr lang="en-US" dirty="0">
                <a:solidFill>
                  <a:srgbClr val="000000"/>
                </a:solidFill>
              </a:rPr>
              <a:t>);</a:t>
            </a:r>
          </a:p>
          <a:p>
            <a:pPr eaLnBrk="1" fontAlgn="base" hangingPunct="1">
              <a:lnSpc>
                <a:spcPct val="65000"/>
              </a:lnSpc>
              <a:spcBef>
                <a:spcPct val="50000"/>
              </a:spcBef>
              <a:spcAft>
                <a:spcPct val="0"/>
              </a:spcAft>
              <a:defRPr/>
            </a:pPr>
            <a:r>
              <a:rPr lang="en-US" dirty="0" err="1">
                <a:solidFill>
                  <a:srgbClr val="000000"/>
                </a:solidFill>
              </a:rPr>
              <a:t>thread_yield</a:t>
            </a:r>
            <a:r>
              <a:rPr lang="en-US" dirty="0">
                <a:solidFill>
                  <a:srgbClr val="000000"/>
                </a:solidFill>
              </a:rPr>
              <a:t>();</a:t>
            </a:r>
          </a:p>
          <a:p>
            <a:pPr eaLnBrk="1" fontAlgn="base" hangingPunct="1">
              <a:lnSpc>
                <a:spcPct val="65000"/>
              </a:lnSpc>
              <a:spcBef>
                <a:spcPct val="50000"/>
              </a:spcBef>
              <a:spcAft>
                <a:spcPct val="0"/>
              </a:spcAft>
              <a:defRPr/>
            </a:pPr>
            <a:endParaRPr lang="en-US" dirty="0">
              <a:solidFill>
                <a:srgbClr val="000000"/>
              </a:solidFill>
            </a:endParaRPr>
          </a:p>
        </p:txBody>
      </p:sp>
      <p:sp>
        <p:nvSpPr>
          <p:cNvPr id="28" name="Text Box 26"/>
          <p:cNvSpPr txBox="1">
            <a:spLocks noChangeArrowheads="1"/>
          </p:cNvSpPr>
          <p:nvPr/>
        </p:nvSpPr>
        <p:spPr bwMode="auto">
          <a:xfrm>
            <a:off x="2590800" y="2971800"/>
            <a:ext cx="4624388" cy="790575"/>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a:solidFill>
                  <a:srgbClr val="000000"/>
                </a:solidFill>
              </a:rPr>
              <a:t>thread_lock(lockID);</a:t>
            </a:r>
          </a:p>
          <a:p>
            <a:pPr eaLnBrk="1" fontAlgn="base" hangingPunct="1">
              <a:lnSpc>
                <a:spcPct val="65000"/>
              </a:lnSpc>
              <a:spcBef>
                <a:spcPct val="50000"/>
              </a:spcBef>
              <a:spcAft>
                <a:spcPct val="0"/>
              </a:spcAft>
              <a:defRPr/>
            </a:pPr>
            <a:r>
              <a:rPr lang="en-US">
                <a:solidFill>
                  <a:srgbClr val="000000"/>
                </a:solidFill>
              </a:rPr>
              <a:t>thread_unlock(lockID);</a:t>
            </a:r>
          </a:p>
          <a:p>
            <a:pPr eaLnBrk="1" fontAlgn="base" hangingPunct="1">
              <a:lnSpc>
                <a:spcPct val="65000"/>
              </a:lnSpc>
              <a:spcBef>
                <a:spcPct val="50000"/>
              </a:spcBef>
              <a:spcAft>
                <a:spcPct val="0"/>
              </a:spcAft>
              <a:defRPr/>
            </a:pPr>
            <a:endParaRPr lang="en-US">
              <a:solidFill>
                <a:srgbClr val="000000"/>
              </a:solidFill>
            </a:endParaRPr>
          </a:p>
        </p:txBody>
      </p:sp>
      <p:sp>
        <p:nvSpPr>
          <p:cNvPr id="33" name="Text Box 26"/>
          <p:cNvSpPr txBox="1">
            <a:spLocks noChangeArrowheads="1"/>
          </p:cNvSpPr>
          <p:nvPr/>
        </p:nvSpPr>
        <p:spPr bwMode="auto">
          <a:xfrm>
            <a:off x="2590800" y="4267200"/>
            <a:ext cx="4648200" cy="1268413"/>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a:solidFill>
                  <a:srgbClr val="000000"/>
                </a:solidFill>
              </a:rPr>
              <a:t>thread_wait(lockID, cvID);</a:t>
            </a:r>
          </a:p>
          <a:p>
            <a:pPr eaLnBrk="1" fontAlgn="base" hangingPunct="1">
              <a:lnSpc>
                <a:spcPct val="65000"/>
              </a:lnSpc>
              <a:spcBef>
                <a:spcPct val="50000"/>
              </a:spcBef>
              <a:spcAft>
                <a:spcPct val="0"/>
              </a:spcAft>
              <a:defRPr/>
            </a:pPr>
            <a:r>
              <a:rPr lang="en-US">
                <a:solidFill>
                  <a:srgbClr val="000000"/>
                </a:solidFill>
              </a:rPr>
              <a:t>thread_signal(lockID, cvID);</a:t>
            </a:r>
          </a:p>
          <a:p>
            <a:pPr eaLnBrk="1" fontAlgn="base" hangingPunct="1">
              <a:lnSpc>
                <a:spcPct val="65000"/>
              </a:lnSpc>
              <a:spcBef>
                <a:spcPct val="50000"/>
              </a:spcBef>
              <a:spcAft>
                <a:spcPct val="0"/>
              </a:spcAft>
              <a:defRPr/>
            </a:pPr>
            <a:r>
              <a:rPr lang="en-US">
                <a:solidFill>
                  <a:srgbClr val="000000"/>
                </a:solidFill>
              </a:rPr>
              <a:t>thread_broadcast(lockID, cvID);</a:t>
            </a:r>
          </a:p>
          <a:p>
            <a:pPr eaLnBrk="1" fontAlgn="base" hangingPunct="1">
              <a:lnSpc>
                <a:spcPct val="65000"/>
              </a:lnSpc>
              <a:spcBef>
                <a:spcPct val="50000"/>
              </a:spcBef>
              <a:spcAft>
                <a:spcPct val="0"/>
              </a:spcAft>
              <a:defRPr/>
            </a:pPr>
            <a:endParaRPr lang="en-US">
              <a:solidFill>
                <a:srgbClr val="000000"/>
              </a:solidFill>
            </a:endParaRPr>
          </a:p>
        </p:txBody>
      </p:sp>
      <p:sp>
        <p:nvSpPr>
          <p:cNvPr id="267270" name="TextBox 10"/>
          <p:cNvSpPr txBox="1">
            <a:spLocks noChangeArrowheads="1"/>
          </p:cNvSpPr>
          <p:nvPr/>
        </p:nvSpPr>
        <p:spPr bwMode="auto">
          <a:xfrm>
            <a:off x="152400" y="1828800"/>
            <a:ext cx="13144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Threads</a:t>
            </a:r>
            <a:endParaRPr lang="en-US">
              <a:solidFill>
                <a:srgbClr val="003367"/>
              </a:solidFill>
              <a:latin typeface="Arial" charset="0"/>
              <a:ea typeface="ＭＳ Ｐゴシック" charset="0"/>
              <a:cs typeface="Arial" charset="0"/>
            </a:endParaRPr>
          </a:p>
        </p:txBody>
      </p:sp>
      <p:sp>
        <p:nvSpPr>
          <p:cNvPr id="267271" name="TextBox 11"/>
          <p:cNvSpPr txBox="1">
            <a:spLocks noChangeArrowheads="1"/>
          </p:cNvSpPr>
          <p:nvPr/>
        </p:nvSpPr>
        <p:spPr bwMode="auto">
          <a:xfrm>
            <a:off x="201613" y="3124200"/>
            <a:ext cx="22367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Locks/Mutexes</a:t>
            </a:r>
            <a:endParaRPr lang="en-US">
              <a:solidFill>
                <a:srgbClr val="003367"/>
              </a:solidFill>
              <a:latin typeface="Arial" charset="0"/>
              <a:ea typeface="ＭＳ Ｐゴシック" charset="0"/>
              <a:cs typeface="Arial" charset="0"/>
            </a:endParaRPr>
          </a:p>
        </p:txBody>
      </p:sp>
      <p:sp>
        <p:nvSpPr>
          <p:cNvPr id="267272" name="TextBox 12"/>
          <p:cNvSpPr txBox="1">
            <a:spLocks noChangeArrowheads="1"/>
          </p:cNvSpPr>
          <p:nvPr/>
        </p:nvSpPr>
        <p:spPr bwMode="auto">
          <a:xfrm>
            <a:off x="914400" y="4419600"/>
            <a:ext cx="2362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Condition Variables</a:t>
            </a:r>
            <a:endParaRPr lang="en-US">
              <a:solidFill>
                <a:srgbClr val="003367"/>
              </a:solidFill>
              <a:latin typeface="Arial" charset="0"/>
              <a:ea typeface="ＭＳ Ｐゴシック" charset="0"/>
              <a:cs typeface="Arial" charset="0"/>
            </a:endParaRPr>
          </a:p>
        </p:txBody>
      </p:sp>
      <p:sp>
        <p:nvSpPr>
          <p:cNvPr id="267273" name="Rectangle 13"/>
          <p:cNvSpPr>
            <a:spLocks noChangeArrowheads="1"/>
          </p:cNvSpPr>
          <p:nvPr/>
        </p:nvSpPr>
        <p:spPr bwMode="auto">
          <a:xfrm>
            <a:off x="2438400" y="2743200"/>
            <a:ext cx="4937125" cy="3124200"/>
          </a:xfrm>
          <a:prstGeom prst="rect">
            <a:avLst/>
          </a:prstGeom>
          <a:noFill/>
          <a:ln w="28575">
            <a:solidFill>
              <a:srgbClr val="0000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buClr>
                <a:srgbClr val="000000"/>
              </a:buClr>
              <a:buSzPct val="100000"/>
              <a:buFont typeface="Times New Roman" charset="0"/>
              <a:buNone/>
            </a:pPr>
            <a:endParaRPr lang="en-US" sz="2400">
              <a:solidFill>
                <a:prstClr val="white"/>
              </a:solidFill>
              <a:latin typeface="Arial" charset="0"/>
              <a:ea typeface="ＭＳ Ｐゴシック" charset="0"/>
              <a:cs typeface="ＭＳ Ｐゴシック" charset="0"/>
            </a:endParaRPr>
          </a:p>
        </p:txBody>
      </p:sp>
      <p:sp>
        <p:nvSpPr>
          <p:cNvPr id="267274" name="TextBox 14"/>
          <p:cNvSpPr txBox="1">
            <a:spLocks noChangeArrowheads="1"/>
          </p:cNvSpPr>
          <p:nvPr/>
        </p:nvSpPr>
        <p:spPr bwMode="auto">
          <a:xfrm>
            <a:off x="7467600" y="3733800"/>
            <a:ext cx="2057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Mesa monitors</a:t>
            </a:r>
            <a:endParaRPr lang="en-US">
              <a:solidFill>
                <a:srgbClr val="003367"/>
              </a:solidFill>
              <a:latin typeface="Arial" charset="0"/>
              <a:ea typeface="ＭＳ Ｐゴシック" charset="0"/>
              <a:cs typeface="Arial" charset="0"/>
            </a:endParaRPr>
          </a:p>
        </p:txBody>
      </p:sp>
      <p:sp>
        <p:nvSpPr>
          <p:cNvPr id="16" name="TextBox 14"/>
          <p:cNvSpPr txBox="1">
            <a:spLocks noChangeArrowheads="1"/>
          </p:cNvSpPr>
          <p:nvPr/>
        </p:nvSpPr>
        <p:spPr bwMode="auto">
          <a:xfrm>
            <a:off x="438150" y="6320135"/>
            <a:ext cx="7677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All functions return an error code: 0 is success, else -1.</a:t>
            </a:r>
            <a:endParaRPr lang="en-US" sz="1600" b="1" dirty="0">
              <a:solidFill>
                <a:srgbClr val="003367"/>
              </a:solidFill>
              <a:latin typeface="Arial" charset="0"/>
              <a:ea typeface="ＭＳ Ｐゴシック" charset="0"/>
              <a:cs typeface="Arial" charset="0"/>
            </a:endParaRPr>
          </a:p>
        </p:txBody>
      </p:sp>
    </p:spTree>
    <p:extLst>
      <p:ext uri="{BB962C8B-B14F-4D97-AF65-F5344CB8AC3E}">
        <p14:creationId xmlns:p14="http://schemas.microsoft.com/office/powerpoint/2010/main" val="102716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Break on through to the other side</a:t>
            </a:r>
          </a:p>
        </p:txBody>
      </p:sp>
      <p:sp>
        <p:nvSpPr>
          <p:cNvPr id="3" name="Rectangle 2"/>
          <p:cNvSpPr/>
          <p:nvPr/>
        </p:nvSpPr>
        <p:spPr>
          <a:xfrm>
            <a:off x="4186805" y="2082623"/>
            <a:ext cx="4665740" cy="3108542"/>
          </a:xfrm>
          <a:prstGeom prst="rect">
            <a:avLst/>
          </a:prstGeom>
          <a:solidFill>
            <a:schemeClr val="bg1">
              <a:lumMod val="95000"/>
            </a:schemeClr>
          </a:solidFill>
        </p:spPr>
        <p:txBody>
          <a:bodyPr wrap="square">
            <a:spAutoFit/>
          </a:bodyPr>
          <a:lstStyle/>
          <a:p>
            <a:r>
              <a:rPr lang="en-US" sz="2800" b="1" u="sng" baseline="30000" dirty="0">
                <a:latin typeface="Calibri" panose="020F0502020204030204" pitchFamily="34" charset="0"/>
                <a:cs typeface="Calibri" panose="020F0502020204030204" pitchFamily="34" charset="0"/>
              </a:rPr>
              <a:t>lock</a:t>
            </a:r>
            <a:r>
              <a:rPr lang="en-US" sz="2800" u="sng" baseline="30000" dirty="0">
                <a:latin typeface="Calibri" panose="020F0502020204030204" pitchFamily="34" charset="0"/>
                <a:cs typeface="Calibri" panose="020F0502020204030204" pitchFamily="34" charset="0"/>
              </a:rPr>
              <a:t> ()</a:t>
            </a:r>
          </a:p>
          <a:p>
            <a:r>
              <a:rPr lang="en-US" sz="2800" b="1" baseline="30000" dirty="0">
                <a:latin typeface="Calibri" panose="020F0502020204030204" pitchFamily="34" charset="0"/>
                <a:cs typeface="Calibri" panose="020F0502020204030204" pitchFamily="34" charset="0"/>
              </a:rPr>
              <a:t>disable interrupts</a:t>
            </a:r>
          </a:p>
          <a:p>
            <a:r>
              <a:rPr lang="en-US" sz="2800" baseline="30000" dirty="0">
                <a:latin typeface="Calibri" panose="020F0502020204030204" pitchFamily="34" charset="0"/>
                <a:cs typeface="Calibri" panose="020F0502020204030204" pitchFamily="34" charset="0"/>
              </a:rPr>
              <a:t>if (value</a:t>
            </a:r>
            <a:r>
              <a:rPr lang="en-US" sz="2800" dirty="0">
                <a:latin typeface="Calibri" panose="020F0502020204030204" pitchFamily="34" charset="0"/>
                <a:cs typeface="Calibri" panose="020F0502020204030204" pitchFamily="34" charset="0"/>
              </a:rPr>
              <a:t> </a:t>
            </a:r>
            <a:r>
              <a:rPr lang="en-US" sz="2800" baseline="30000" dirty="0">
                <a:latin typeface="Calibri" panose="020F0502020204030204" pitchFamily="34" charset="0"/>
                <a:cs typeface="Calibri" panose="020F0502020204030204" pitchFamily="34" charset="0"/>
              </a:rPr>
              <a:t>== FREE) {</a:t>
            </a:r>
          </a:p>
          <a:p>
            <a:r>
              <a:rPr lang="en-US" sz="2800" baseline="30000" dirty="0">
                <a:latin typeface="Calibri" panose="020F0502020204030204" pitchFamily="34" charset="0"/>
                <a:cs typeface="Calibri" panose="020F0502020204030204" pitchFamily="34" charset="0"/>
              </a:rPr>
              <a:t>      value = BUSY;</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else</a:t>
            </a:r>
            <a:r>
              <a:rPr lang="da-DK" sz="2800" baseline="30000" dirty="0">
                <a:latin typeface="Calibri" panose="020F0502020204030204" pitchFamily="34" charset="0"/>
                <a:cs typeface="Calibri" panose="020F0502020204030204" pitchFamily="34" charset="0"/>
              </a:rPr>
              <a:t> {</a:t>
            </a:r>
          </a:p>
          <a:p>
            <a:r>
              <a:rPr lang="da-DK" sz="2800" baseline="30000" dirty="0">
                <a:latin typeface="Calibri" panose="020F0502020204030204" pitchFamily="34" charset="0"/>
                <a:cs typeface="Calibri" panose="020F0502020204030204" pitchFamily="34" charset="0"/>
              </a:rPr>
              <a:t>      </a:t>
            </a:r>
            <a:r>
              <a:rPr lang="da-DK" sz="2800" baseline="30000" dirty="0" err="1">
                <a:latin typeface="Calibri" panose="020F0502020204030204" pitchFamily="34" charset="0"/>
                <a:cs typeface="Calibri" panose="020F0502020204030204" pitchFamily="34" charset="0"/>
              </a:rPr>
              <a:t>queue.</a:t>
            </a:r>
            <a:r>
              <a:rPr lang="da-DK" sz="2800" b="1" baseline="30000" dirty="0" err="1">
                <a:latin typeface="Calibri" panose="020F0502020204030204" pitchFamily="34" charset="0"/>
                <a:cs typeface="Calibri" panose="020F0502020204030204" pitchFamily="34" charset="0"/>
              </a:rPr>
              <a:t>push</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da-DK" sz="2800" baseline="30000" dirty="0">
                <a:latin typeface="Calibri" panose="020F0502020204030204" pitchFamily="34" charset="0"/>
                <a:cs typeface="Calibri" panose="020F0502020204030204" pitchFamily="34" charset="0"/>
              </a:rPr>
              <a:t>      </a:t>
            </a:r>
            <a:r>
              <a:rPr lang="da-DK" sz="2800" b="1" baseline="30000" dirty="0" err="1">
                <a:latin typeface="Calibri" panose="020F0502020204030204" pitchFamily="34" charset="0"/>
                <a:cs typeface="Calibri" panose="020F0502020204030204" pitchFamily="34" charset="0"/>
              </a:rPr>
              <a:t>swapcontext</a:t>
            </a:r>
            <a:r>
              <a:rPr lang="da-DK" sz="2800" baseline="30000" dirty="0">
                <a:latin typeface="Calibri" panose="020F0502020204030204" pitchFamily="34" charset="0"/>
                <a:cs typeface="Calibri" panose="020F0502020204030204" pitchFamily="34" charset="0"/>
              </a:rPr>
              <a:t>(&amp;</a:t>
            </a:r>
            <a:r>
              <a:rPr lang="da-DK" sz="2800" baseline="30000" dirty="0" err="1">
                <a:latin typeface="Calibri" panose="020F0502020204030204" pitchFamily="34" charset="0"/>
                <a:cs typeface="Calibri" panose="020F0502020204030204" pitchFamily="34" charset="0"/>
              </a:rPr>
              <a:t>current_thread</a:t>
            </a:r>
            <a:r>
              <a:rPr lang="da-DK" sz="2800" baseline="30000" dirty="0">
                <a:latin typeface="Calibri" panose="020F0502020204030204" pitchFamily="34" charset="0"/>
                <a:cs typeface="Calibri" panose="020F0502020204030204" pitchFamily="34" charset="0"/>
              </a:rPr>
              <a:t>-&gt;</a:t>
            </a:r>
            <a:r>
              <a:rPr lang="da-DK" sz="2800" baseline="30000" dirty="0" err="1">
                <a:latin typeface="Calibri" panose="020F0502020204030204" pitchFamily="34" charset="0"/>
                <a:cs typeface="Calibri" panose="020F0502020204030204" pitchFamily="34" charset="0"/>
              </a:rPr>
              <a:t>ucontext</a:t>
            </a:r>
            <a:r>
              <a:rPr lang="da-DK"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                &amp;</a:t>
            </a:r>
            <a:r>
              <a:rPr lang="en-US" sz="2800" baseline="30000" dirty="0" err="1">
                <a:latin typeface="Calibri" panose="020F0502020204030204" pitchFamily="34" charset="0"/>
                <a:cs typeface="Calibri" panose="020F0502020204030204" pitchFamily="34" charset="0"/>
              </a:rPr>
              <a:t>next_thread</a:t>
            </a:r>
            <a:r>
              <a:rPr lang="en-US" sz="2800" baseline="30000" dirty="0">
                <a:latin typeface="Calibri" panose="020F0502020204030204" pitchFamily="34" charset="0"/>
                <a:cs typeface="Calibri" panose="020F0502020204030204" pitchFamily="34" charset="0"/>
              </a:rPr>
              <a:t>-&gt;</a:t>
            </a:r>
            <a:r>
              <a:rPr lang="en-US" sz="2800" baseline="30000" dirty="0" err="1">
                <a:latin typeface="Calibri" panose="020F0502020204030204" pitchFamily="34" charset="0"/>
                <a:cs typeface="Calibri" panose="020F0502020204030204" pitchFamily="34" charset="0"/>
              </a:rPr>
              <a:t>ucontext</a:t>
            </a:r>
            <a:r>
              <a:rPr lang="en-US" sz="2800" baseline="30000" dirty="0">
                <a:latin typeface="Calibri" panose="020F0502020204030204" pitchFamily="34" charset="0"/>
                <a:cs typeface="Calibri" panose="020F0502020204030204" pitchFamily="34" charset="0"/>
              </a:rPr>
              <a:t>));</a:t>
            </a:r>
          </a:p>
          <a:p>
            <a:r>
              <a:rPr lang="en-US" sz="2800" baseline="30000" dirty="0">
                <a:latin typeface="Calibri" panose="020F0502020204030204" pitchFamily="34" charset="0"/>
                <a:cs typeface="Calibri" panose="020F0502020204030204" pitchFamily="34" charset="0"/>
              </a:rPr>
              <a:t>}</a:t>
            </a:r>
          </a:p>
          <a:p>
            <a:r>
              <a:rPr lang="en-US" sz="2800" b="1" baseline="30000" dirty="0">
                <a:latin typeface="Calibri" panose="020F0502020204030204" pitchFamily="34" charset="0"/>
                <a:cs typeface="Calibri" panose="020F0502020204030204" pitchFamily="34" charset="0"/>
              </a:rPr>
              <a:t>enable interrupts</a:t>
            </a:r>
          </a:p>
        </p:txBody>
      </p:sp>
      <p:sp>
        <p:nvSpPr>
          <p:cNvPr id="4" name="Text Box 3"/>
          <p:cNvSpPr txBox="1">
            <a:spLocks noChangeArrowheads="1"/>
          </p:cNvSpPr>
          <p:nvPr/>
        </p:nvSpPr>
        <p:spPr bwMode="auto">
          <a:xfrm>
            <a:off x="348714" y="4027662"/>
            <a:ext cx="2882685" cy="1631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How did we get back? </a:t>
            </a:r>
            <a:r>
              <a:rPr lang="en-US" sz="2000" dirty="0">
                <a:solidFill>
                  <a:srgbClr val="003367"/>
                </a:solidFill>
                <a:latin typeface="Arial" charset="0"/>
                <a:ea typeface="ＭＳ Ｐゴシック" charset="0"/>
                <a:cs typeface="Arial" charset="0"/>
              </a:rPr>
              <a:t> How to know that interrupts are disabled (still?  again?)  so we can enable them?</a:t>
            </a:r>
            <a:endParaRPr lang="en-US" sz="2000" b="1" dirty="0">
              <a:solidFill>
                <a:srgbClr val="003367"/>
              </a:solidFill>
              <a:latin typeface="Arial" charset="0"/>
              <a:ea typeface="ＭＳ Ｐゴシック" charset="0"/>
              <a:cs typeface="Arial" charset="0"/>
            </a:endParaRPr>
          </a:p>
        </p:txBody>
      </p:sp>
      <p:cxnSp>
        <p:nvCxnSpPr>
          <p:cNvPr id="5" name="AutoShape 7"/>
          <p:cNvCxnSpPr>
            <a:cxnSpLocks noChangeShapeType="1"/>
          </p:cNvCxnSpPr>
          <p:nvPr/>
        </p:nvCxnSpPr>
        <p:spPr bwMode="auto">
          <a:xfrm>
            <a:off x="3200400" y="4269781"/>
            <a:ext cx="1425844" cy="162733"/>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1" name="Text Box 3"/>
          <p:cNvSpPr txBox="1">
            <a:spLocks noChangeArrowheads="1"/>
          </p:cNvSpPr>
          <p:nvPr/>
        </p:nvSpPr>
        <p:spPr bwMode="auto">
          <a:xfrm>
            <a:off x="348714" y="1785534"/>
            <a:ext cx="3107410" cy="101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SWITCH</a:t>
            </a:r>
            <a:r>
              <a:rPr lang="en-US" sz="2000" dirty="0">
                <a:solidFill>
                  <a:srgbClr val="003367"/>
                </a:solidFill>
                <a:latin typeface="Arial" charset="0"/>
                <a:ea typeface="ＭＳ Ｐゴシック" charset="0"/>
                <a:cs typeface="Arial" charset="0"/>
              </a:rPr>
              <a:t>!  Where does this take us?  Anything could happen!</a:t>
            </a:r>
          </a:p>
        </p:txBody>
      </p:sp>
      <p:cxnSp>
        <p:nvCxnSpPr>
          <p:cNvPr id="13" name="AutoShape 7"/>
          <p:cNvCxnSpPr>
            <a:cxnSpLocks noChangeShapeType="1"/>
          </p:cNvCxnSpPr>
          <p:nvPr/>
        </p:nvCxnSpPr>
        <p:spPr bwMode="auto">
          <a:xfrm>
            <a:off x="3135664" y="2637923"/>
            <a:ext cx="1490580" cy="13683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98830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rough idea: core and driver analogy</a:t>
            </a:r>
          </a:p>
        </p:txBody>
      </p:sp>
      <p:grpSp>
        <p:nvGrpSpPr>
          <p:cNvPr id="3" name="Group 4"/>
          <p:cNvGrpSpPr>
            <a:grpSpLocks/>
          </p:cNvGrpSpPr>
          <p:nvPr/>
        </p:nvGrpSpPr>
        <p:grpSpPr bwMode="auto">
          <a:xfrm>
            <a:off x="892420" y="4000604"/>
            <a:ext cx="5788025" cy="125413"/>
            <a:chOff x="1824" y="3624"/>
            <a:chExt cx="2419" cy="98"/>
          </a:xfrm>
        </p:grpSpPr>
        <p:sp>
          <p:nvSpPr>
            <p:cNvPr id="4" name="Rectangle 5"/>
            <p:cNvSpPr>
              <a:spLocks noChangeArrowheads="1"/>
            </p:cNvSpPr>
            <p:nvPr/>
          </p:nvSpPr>
          <p:spPr bwMode="auto">
            <a:xfrm>
              <a:off x="2164" y="3624"/>
              <a:ext cx="831" cy="9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5" name="Rectangle 6"/>
            <p:cNvSpPr>
              <a:spLocks noChangeArrowheads="1"/>
            </p:cNvSpPr>
            <p:nvPr/>
          </p:nvSpPr>
          <p:spPr bwMode="auto">
            <a:xfrm>
              <a:off x="2995" y="3624"/>
              <a:ext cx="864" cy="9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6" name="Rectangle 7"/>
            <p:cNvSpPr>
              <a:spLocks noChangeArrowheads="1"/>
            </p:cNvSpPr>
            <p:nvPr/>
          </p:nvSpPr>
          <p:spPr bwMode="auto">
            <a:xfrm>
              <a:off x="3859" y="3624"/>
              <a:ext cx="384" cy="9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7" name="Rectangle 8"/>
            <p:cNvSpPr>
              <a:spLocks noChangeArrowheads="1"/>
            </p:cNvSpPr>
            <p:nvPr/>
          </p:nvSpPr>
          <p:spPr bwMode="auto">
            <a:xfrm>
              <a:off x="1824" y="3624"/>
              <a:ext cx="343" cy="9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grpSp>
      <p:sp>
        <p:nvSpPr>
          <p:cNvPr id="8" name="Rectangle 9"/>
          <p:cNvSpPr>
            <a:spLocks noChangeArrowheads="1"/>
          </p:cNvSpPr>
          <p:nvPr/>
        </p:nvSpPr>
        <p:spPr bwMode="auto">
          <a:xfrm>
            <a:off x="1490907" y="3914879"/>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9" name="Rectangle 10"/>
          <p:cNvSpPr>
            <a:spLocks noChangeArrowheads="1"/>
          </p:cNvSpPr>
          <p:nvPr/>
        </p:nvSpPr>
        <p:spPr bwMode="auto">
          <a:xfrm>
            <a:off x="3478457" y="3914879"/>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0" name="Rectangle 11"/>
          <p:cNvSpPr>
            <a:spLocks noChangeArrowheads="1"/>
          </p:cNvSpPr>
          <p:nvPr/>
        </p:nvSpPr>
        <p:spPr bwMode="auto">
          <a:xfrm>
            <a:off x="5548557" y="3914879"/>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1" name="Rectangle 12"/>
          <p:cNvSpPr>
            <a:spLocks noChangeArrowheads="1"/>
          </p:cNvSpPr>
          <p:nvPr/>
        </p:nvSpPr>
        <p:spPr bwMode="auto">
          <a:xfrm>
            <a:off x="886070" y="3914879"/>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2" name="Rectangle 13"/>
          <p:cNvSpPr>
            <a:spLocks noChangeArrowheads="1"/>
          </p:cNvSpPr>
          <p:nvPr/>
        </p:nvSpPr>
        <p:spPr bwMode="auto">
          <a:xfrm>
            <a:off x="6569320" y="3908529"/>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3" name="Text Box 3"/>
          <p:cNvSpPr txBox="1">
            <a:spLocks noChangeArrowheads="1"/>
          </p:cNvSpPr>
          <p:nvPr/>
        </p:nvSpPr>
        <p:spPr bwMode="auto">
          <a:xfrm>
            <a:off x="4264000" y="4613080"/>
            <a:ext cx="3447324"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Enable</a:t>
            </a:r>
            <a:r>
              <a:rPr lang="en-US" sz="2000" dirty="0">
                <a:solidFill>
                  <a:srgbClr val="003367"/>
                </a:solidFill>
                <a:latin typeface="Arial" charset="0"/>
                <a:ea typeface="ＭＳ Ｐゴシック" charset="0"/>
                <a:cs typeface="Arial" charset="0"/>
              </a:rPr>
              <a:t>: </a:t>
            </a:r>
            <a:r>
              <a:rPr lang="en-US" sz="2000">
                <a:solidFill>
                  <a:srgbClr val="003367"/>
                </a:solidFill>
                <a:latin typeface="Arial" charset="0"/>
                <a:ea typeface="ＭＳ Ｐゴシック" charset="0"/>
                <a:cs typeface="Arial" charset="0"/>
              </a:rPr>
              <a:t>put the core </a:t>
            </a:r>
            <a:r>
              <a:rPr lang="en-US" sz="2000" dirty="0">
                <a:solidFill>
                  <a:srgbClr val="003367"/>
                </a:solidFill>
                <a:latin typeface="Arial" charset="0"/>
                <a:ea typeface="ＭＳ Ｐゴシック" charset="0"/>
                <a:cs typeface="Arial" charset="0"/>
              </a:rPr>
              <a:t>in gear before driving off.</a:t>
            </a:r>
          </a:p>
        </p:txBody>
      </p:sp>
      <p:cxnSp>
        <p:nvCxnSpPr>
          <p:cNvPr id="14" name="AutoShape 7"/>
          <p:cNvCxnSpPr>
            <a:cxnSpLocks noChangeShapeType="1"/>
          </p:cNvCxnSpPr>
          <p:nvPr/>
        </p:nvCxnSpPr>
        <p:spPr bwMode="auto">
          <a:xfrm flipH="1" flipV="1">
            <a:off x="3915290" y="4276829"/>
            <a:ext cx="348711" cy="44544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5" name="Text Box 3"/>
          <p:cNvSpPr txBox="1">
            <a:spLocks noChangeArrowheads="1"/>
          </p:cNvSpPr>
          <p:nvPr/>
        </p:nvSpPr>
        <p:spPr bwMode="auto">
          <a:xfrm>
            <a:off x="935473" y="2158274"/>
            <a:ext cx="3830256"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Disable: </a:t>
            </a:r>
            <a:r>
              <a:rPr lang="en-US" sz="2000" dirty="0">
                <a:solidFill>
                  <a:srgbClr val="003367"/>
                </a:solidFill>
                <a:latin typeface="Arial" charset="0"/>
                <a:ea typeface="ＭＳ Ｐゴシック" charset="0"/>
                <a:cs typeface="Arial" charset="0"/>
              </a:rPr>
              <a:t>put the core in “park” before changing drivers.</a:t>
            </a:r>
          </a:p>
        </p:txBody>
      </p:sp>
      <p:cxnSp>
        <p:nvCxnSpPr>
          <p:cNvPr id="16" name="AutoShape 7"/>
          <p:cNvCxnSpPr>
            <a:cxnSpLocks noChangeShapeType="1"/>
          </p:cNvCxnSpPr>
          <p:nvPr/>
        </p:nvCxnSpPr>
        <p:spPr bwMode="auto">
          <a:xfrm>
            <a:off x="2471981" y="2895675"/>
            <a:ext cx="1006476" cy="96145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9" name="Text Box 3"/>
          <p:cNvSpPr txBox="1">
            <a:spLocks noChangeArrowheads="1"/>
          </p:cNvSpPr>
          <p:nvPr/>
        </p:nvSpPr>
        <p:spPr bwMode="auto">
          <a:xfrm>
            <a:off x="818747" y="5808671"/>
            <a:ext cx="5976107"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It works if all “drivers” follow the rules.</a:t>
            </a:r>
            <a:endParaRPr lang="en-US" sz="2000" dirty="0">
              <a:solidFill>
                <a:srgbClr val="003367"/>
              </a:solidFill>
              <a:latin typeface="Arial" charset="0"/>
              <a:ea typeface="ＭＳ Ｐゴシック" charset="0"/>
              <a:cs typeface="Arial" charset="0"/>
            </a:endParaRPr>
          </a:p>
        </p:txBody>
      </p:sp>
      <p:pic>
        <p:nvPicPr>
          <p:cNvPr id="21" name="Picture 20"/>
          <p:cNvPicPr>
            <a:picLocks noChangeAspect="1"/>
          </p:cNvPicPr>
          <p:nvPr/>
        </p:nvPicPr>
        <p:blipFill>
          <a:blip r:embed="rId2"/>
          <a:stretch>
            <a:fillRect/>
          </a:stretch>
        </p:blipFill>
        <p:spPr>
          <a:xfrm>
            <a:off x="5559649" y="1612521"/>
            <a:ext cx="2640135" cy="1752600"/>
          </a:xfrm>
          <a:prstGeom prst="rect">
            <a:avLst/>
          </a:prstGeom>
        </p:spPr>
      </p:pic>
      <p:grpSp>
        <p:nvGrpSpPr>
          <p:cNvPr id="22" name="Group 9"/>
          <p:cNvGrpSpPr>
            <a:grpSpLocks/>
          </p:cNvGrpSpPr>
          <p:nvPr/>
        </p:nvGrpSpPr>
        <p:grpSpPr bwMode="auto">
          <a:xfrm>
            <a:off x="7105234" y="1896415"/>
            <a:ext cx="467776" cy="467776"/>
            <a:chOff x="4480" y="2017"/>
            <a:chExt cx="576" cy="576"/>
          </a:xfrm>
        </p:grpSpPr>
        <p:sp>
          <p:nvSpPr>
            <p:cNvPr id="23"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
          <p:nvSpPr>
            <p:cNvPr id="24"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
          <p:nvSpPr>
            <p:cNvPr id="25"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grpSp>
      <p:sp>
        <p:nvSpPr>
          <p:cNvPr id="26" name="Text Box 3"/>
          <p:cNvSpPr txBox="1">
            <a:spLocks noChangeArrowheads="1"/>
          </p:cNvSpPr>
          <p:nvPr/>
        </p:nvSpPr>
        <p:spPr bwMode="auto">
          <a:xfrm>
            <a:off x="5559649" y="3067167"/>
            <a:ext cx="2684973"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Threads drive cores.</a:t>
            </a:r>
          </a:p>
        </p:txBody>
      </p:sp>
      <p:pic>
        <p:nvPicPr>
          <p:cNvPr id="27" name="Picture 26"/>
          <p:cNvPicPr>
            <a:picLocks noChangeAspect="1"/>
          </p:cNvPicPr>
          <p:nvPr/>
        </p:nvPicPr>
        <p:blipFill>
          <a:blip r:embed="rId3"/>
          <a:stretch>
            <a:fillRect/>
          </a:stretch>
        </p:blipFill>
        <p:spPr>
          <a:xfrm>
            <a:off x="6298853" y="5269967"/>
            <a:ext cx="2716457" cy="1394609"/>
          </a:xfrm>
          <a:prstGeom prst="rect">
            <a:avLst/>
          </a:prstGeom>
        </p:spPr>
      </p:pic>
    </p:spTree>
    <p:extLst>
      <p:ext uri="{BB962C8B-B14F-4D97-AF65-F5344CB8AC3E}">
        <p14:creationId xmlns:p14="http://schemas.microsoft.com/office/powerpoint/2010/main" val="1451960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ready threads and their stacks</a:t>
            </a:r>
          </a:p>
        </p:txBody>
      </p:sp>
      <p:sp>
        <p:nvSpPr>
          <p:cNvPr id="3" name="Rectangle 2"/>
          <p:cNvSpPr/>
          <p:nvPr/>
        </p:nvSpPr>
        <p:spPr bwMode="auto">
          <a:xfrm>
            <a:off x="6312974" y="32959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wait()</a:t>
            </a:r>
          </a:p>
        </p:txBody>
      </p:sp>
      <p:sp>
        <p:nvSpPr>
          <p:cNvPr id="4" name="Rectangle 3"/>
          <p:cNvSpPr/>
          <p:nvPr/>
        </p:nvSpPr>
        <p:spPr bwMode="auto">
          <a:xfrm>
            <a:off x="6312974" y="26101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switch()</a:t>
            </a:r>
          </a:p>
        </p:txBody>
      </p:sp>
      <p:sp>
        <p:nvSpPr>
          <p:cNvPr id="5" name="AutoShape 16"/>
          <p:cNvSpPr>
            <a:spLocks noChangeArrowheads="1"/>
          </p:cNvSpPr>
          <p:nvPr/>
        </p:nvSpPr>
        <p:spPr bwMode="auto">
          <a:xfrm>
            <a:off x="6846374" y="2229173"/>
            <a:ext cx="279400" cy="323850"/>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wrap="square" anchor="ctr">
            <a:spAutoFit/>
          </a:bodyPr>
          <a:lstStyle/>
          <a:p>
            <a:pPr defTabSz="914400">
              <a:defRPr/>
            </a:pPr>
            <a:endParaRPr lang="en-US" kern="0">
              <a:solidFill>
                <a:sysClr val="windowText" lastClr="000000"/>
              </a:solidFill>
              <a:ea typeface="Arial" charset="0"/>
              <a:cs typeface="Arial" charset="0"/>
            </a:endParaRPr>
          </a:p>
        </p:txBody>
      </p:sp>
      <p:sp>
        <p:nvSpPr>
          <p:cNvPr id="6" name="Rectangle 5"/>
          <p:cNvSpPr/>
          <p:nvPr/>
        </p:nvSpPr>
        <p:spPr bwMode="auto">
          <a:xfrm>
            <a:off x="6312974" y="39817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something</a:t>
            </a:r>
          </a:p>
        </p:txBody>
      </p:sp>
      <p:sp>
        <p:nvSpPr>
          <p:cNvPr id="7" name="Rectangle 6"/>
          <p:cNvSpPr/>
          <p:nvPr/>
        </p:nvSpPr>
        <p:spPr bwMode="auto">
          <a:xfrm>
            <a:off x="3972730" y="32959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lock()</a:t>
            </a:r>
          </a:p>
        </p:txBody>
      </p:sp>
      <p:sp>
        <p:nvSpPr>
          <p:cNvPr id="8" name="Rectangle 7"/>
          <p:cNvSpPr/>
          <p:nvPr/>
        </p:nvSpPr>
        <p:spPr bwMode="auto">
          <a:xfrm>
            <a:off x="3972730" y="26101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switch()</a:t>
            </a:r>
          </a:p>
        </p:txBody>
      </p:sp>
      <p:sp>
        <p:nvSpPr>
          <p:cNvPr id="9" name="AutoShape 16"/>
          <p:cNvSpPr>
            <a:spLocks noChangeArrowheads="1"/>
          </p:cNvSpPr>
          <p:nvPr/>
        </p:nvSpPr>
        <p:spPr bwMode="auto">
          <a:xfrm>
            <a:off x="4506130" y="2229173"/>
            <a:ext cx="279400" cy="323850"/>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wrap="square" anchor="ctr">
            <a:spAutoFit/>
          </a:bodyPr>
          <a:lstStyle/>
          <a:p>
            <a:pPr defTabSz="914400">
              <a:defRPr/>
            </a:pPr>
            <a:endParaRPr lang="en-US" kern="0">
              <a:solidFill>
                <a:sysClr val="windowText" lastClr="000000"/>
              </a:solidFill>
              <a:ea typeface="Arial" charset="0"/>
              <a:cs typeface="Arial" charset="0"/>
            </a:endParaRPr>
          </a:p>
        </p:txBody>
      </p:sp>
      <p:sp>
        <p:nvSpPr>
          <p:cNvPr id="10" name="Rectangle 9"/>
          <p:cNvSpPr/>
          <p:nvPr/>
        </p:nvSpPr>
        <p:spPr bwMode="auto">
          <a:xfrm>
            <a:off x="3972730" y="39817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something</a:t>
            </a:r>
          </a:p>
        </p:txBody>
      </p:sp>
      <p:sp>
        <p:nvSpPr>
          <p:cNvPr id="11" name="Rectangle 10"/>
          <p:cNvSpPr/>
          <p:nvPr/>
        </p:nvSpPr>
        <p:spPr bwMode="auto">
          <a:xfrm>
            <a:off x="1570708" y="32959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yield()</a:t>
            </a:r>
          </a:p>
        </p:txBody>
      </p:sp>
      <p:sp>
        <p:nvSpPr>
          <p:cNvPr id="12" name="Rectangle 11"/>
          <p:cNvSpPr/>
          <p:nvPr/>
        </p:nvSpPr>
        <p:spPr bwMode="auto">
          <a:xfrm>
            <a:off x="1570708" y="26101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switch()</a:t>
            </a:r>
          </a:p>
        </p:txBody>
      </p:sp>
      <p:sp>
        <p:nvSpPr>
          <p:cNvPr id="13" name="AutoShape 16"/>
          <p:cNvSpPr>
            <a:spLocks noChangeArrowheads="1"/>
          </p:cNvSpPr>
          <p:nvPr/>
        </p:nvSpPr>
        <p:spPr bwMode="auto">
          <a:xfrm>
            <a:off x="2104108" y="2229173"/>
            <a:ext cx="279400" cy="323850"/>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wrap="square" anchor="ctr">
            <a:spAutoFit/>
          </a:bodyPr>
          <a:lstStyle/>
          <a:p>
            <a:pPr defTabSz="914400">
              <a:defRPr/>
            </a:pPr>
            <a:endParaRPr lang="en-US" kern="0">
              <a:solidFill>
                <a:sysClr val="windowText" lastClr="000000"/>
              </a:solidFill>
              <a:ea typeface="Arial" charset="0"/>
              <a:cs typeface="Arial" charset="0"/>
            </a:endParaRPr>
          </a:p>
        </p:txBody>
      </p:sp>
      <p:sp>
        <p:nvSpPr>
          <p:cNvPr id="14" name="Rectangle 13"/>
          <p:cNvSpPr/>
          <p:nvPr/>
        </p:nvSpPr>
        <p:spPr bwMode="auto">
          <a:xfrm>
            <a:off x="1570708" y="3981773"/>
            <a:ext cx="1371600" cy="685800"/>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r>
              <a:rPr lang="en-US" sz="2000" dirty="0">
                <a:solidFill>
                  <a:srgbClr val="37305A"/>
                </a:solidFill>
                <a:cs typeface="Arial" charset="0"/>
              </a:rPr>
              <a:t>something</a:t>
            </a:r>
          </a:p>
        </p:txBody>
      </p:sp>
      <p:sp>
        <p:nvSpPr>
          <p:cNvPr id="15" name="Text Box 44"/>
          <p:cNvSpPr txBox="1">
            <a:spLocks noChangeArrowheads="1"/>
          </p:cNvSpPr>
          <p:nvPr/>
        </p:nvSpPr>
        <p:spPr bwMode="auto">
          <a:xfrm>
            <a:off x="885186" y="5352148"/>
            <a:ext cx="7965137" cy="400110"/>
          </a:xfrm>
          <a:prstGeom prst="rect">
            <a:avLst/>
          </a:prstGeom>
          <a:noFill/>
          <a:ln w="12700">
            <a:noFill/>
            <a:miter lim="800000"/>
            <a:headEnd type="none" w="sm" len="sm"/>
            <a:tailEnd type="none" w="sm" len="sm"/>
          </a:ln>
        </p:spPr>
        <p:txBody>
          <a:bodyPr wrap="square" anchor="ctr">
            <a:spAutoFit/>
          </a:bodyPr>
          <a:lstStyle/>
          <a:p>
            <a:pPr>
              <a:defRPr/>
            </a:pPr>
            <a:r>
              <a:rPr lang="en-US" sz="2000" b="1" kern="0" dirty="0">
                <a:solidFill>
                  <a:sysClr val="windowText" lastClr="000000"/>
                </a:solidFill>
                <a:ea typeface="Arial" charset="0"/>
                <a:cs typeface="ＭＳ Ｐゴシック" charset="0"/>
              </a:rPr>
              <a:t>Not shown</a:t>
            </a:r>
            <a:r>
              <a:rPr lang="en-US" sz="2000" kern="0" dirty="0">
                <a:solidFill>
                  <a:sysClr val="windowText" lastClr="000000"/>
                </a:solidFill>
                <a:ea typeface="Arial" charset="0"/>
                <a:cs typeface="ＭＳ Ｐゴシック" charset="0"/>
              </a:rPr>
              <a:t>: newly created threads.</a:t>
            </a:r>
          </a:p>
        </p:txBody>
      </p:sp>
    </p:spTree>
    <p:extLst>
      <p:ext uri="{BB962C8B-B14F-4D97-AF65-F5344CB8AC3E}">
        <p14:creationId xmlns:p14="http://schemas.microsoft.com/office/powerpoint/2010/main" val="43091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7" name="Group 4"/>
          <p:cNvGrpSpPr>
            <a:grpSpLocks/>
          </p:cNvGrpSpPr>
          <p:nvPr/>
        </p:nvGrpSpPr>
        <p:grpSpPr bwMode="auto">
          <a:xfrm>
            <a:off x="1620838" y="1784350"/>
            <a:ext cx="5788025" cy="125413"/>
            <a:chOff x="1824" y="3624"/>
            <a:chExt cx="2419" cy="98"/>
          </a:xfrm>
        </p:grpSpPr>
        <p:sp>
          <p:nvSpPr>
            <p:cNvPr id="16" name="Rectangle 5"/>
            <p:cNvSpPr>
              <a:spLocks noChangeArrowheads="1"/>
            </p:cNvSpPr>
            <p:nvPr/>
          </p:nvSpPr>
          <p:spPr bwMode="auto">
            <a:xfrm>
              <a:off x="2164" y="3624"/>
              <a:ext cx="831" cy="9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7" name="Rectangle 6"/>
            <p:cNvSpPr>
              <a:spLocks noChangeArrowheads="1"/>
            </p:cNvSpPr>
            <p:nvPr/>
          </p:nvSpPr>
          <p:spPr bwMode="auto">
            <a:xfrm>
              <a:off x="2995" y="3624"/>
              <a:ext cx="864" cy="9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8" name="Rectangle 7"/>
            <p:cNvSpPr>
              <a:spLocks noChangeArrowheads="1"/>
            </p:cNvSpPr>
            <p:nvPr/>
          </p:nvSpPr>
          <p:spPr bwMode="auto">
            <a:xfrm>
              <a:off x="3859" y="3624"/>
              <a:ext cx="384" cy="9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9" name="Rectangle 8"/>
            <p:cNvSpPr>
              <a:spLocks noChangeArrowheads="1"/>
            </p:cNvSpPr>
            <p:nvPr/>
          </p:nvSpPr>
          <p:spPr bwMode="auto">
            <a:xfrm>
              <a:off x="1824" y="3624"/>
              <a:ext cx="343" cy="9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grpSp>
      <p:sp>
        <p:nvSpPr>
          <p:cNvPr id="20" name="Rectangle 9"/>
          <p:cNvSpPr>
            <a:spLocks noChangeArrowheads="1"/>
          </p:cNvSpPr>
          <p:nvPr/>
        </p:nvSpPr>
        <p:spPr bwMode="auto">
          <a:xfrm>
            <a:off x="221932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21" name="Rectangle 10"/>
          <p:cNvSpPr>
            <a:spLocks noChangeArrowheads="1"/>
          </p:cNvSpPr>
          <p:nvPr/>
        </p:nvSpPr>
        <p:spPr bwMode="auto">
          <a:xfrm>
            <a:off x="420687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22" name="Rectangle 11"/>
          <p:cNvSpPr>
            <a:spLocks noChangeArrowheads="1"/>
          </p:cNvSpPr>
          <p:nvPr/>
        </p:nvSpPr>
        <p:spPr bwMode="auto">
          <a:xfrm>
            <a:off x="627697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23" name="Rectangle 12"/>
          <p:cNvSpPr>
            <a:spLocks noChangeArrowheads="1"/>
          </p:cNvSpPr>
          <p:nvPr/>
        </p:nvSpPr>
        <p:spPr bwMode="auto">
          <a:xfrm>
            <a:off x="1614488" y="1698625"/>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24" name="Rectangle 13"/>
          <p:cNvSpPr>
            <a:spLocks noChangeArrowheads="1"/>
          </p:cNvSpPr>
          <p:nvPr/>
        </p:nvSpPr>
        <p:spPr bwMode="auto">
          <a:xfrm>
            <a:off x="7297738" y="1692275"/>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charset="0"/>
            </a:endParaRPr>
          </a:p>
        </p:txBody>
      </p:sp>
      <p:sp>
        <p:nvSpPr>
          <p:cNvPr id="137223" name="Rectangle 24"/>
          <p:cNvSpPr>
            <a:spLocks noChangeArrowheads="1"/>
          </p:cNvSpPr>
          <p:nvPr/>
        </p:nvSpPr>
        <p:spPr bwMode="auto">
          <a:xfrm>
            <a:off x="533400" y="2438400"/>
            <a:ext cx="4573588"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Yield()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    </a:t>
            </a:r>
            <a:r>
              <a:rPr kumimoji="0" lang="en-US" sz="2000" b="0" i="1" u="none" strike="noStrike" kern="1200" cap="none" spc="0" normalizeH="0" baseline="0" noProof="0" dirty="0">
                <a:ln>
                  <a:noFill/>
                </a:ln>
                <a:solidFill>
                  <a:srgbClr val="000000"/>
                </a:solidFill>
                <a:effectLst/>
                <a:uLnTx/>
                <a:uFillTx/>
                <a:latin typeface="Calibri"/>
                <a:ea typeface="+mn-ea"/>
                <a:cs typeface="Arial" charset="0"/>
              </a:rPr>
              <a:t>disable</a:t>
            </a: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    next = </a:t>
            </a:r>
            <a:r>
              <a:rPr kumimoji="0" lang="en-US" sz="2000" b="0" i="0" u="none" strike="noStrike" kern="1200" cap="none" spc="0" normalizeH="0" baseline="0" noProof="0" dirty="0" err="1">
                <a:ln>
                  <a:noFill/>
                </a:ln>
                <a:solidFill>
                  <a:srgbClr val="000000"/>
                </a:solidFill>
                <a:effectLst/>
                <a:uLnTx/>
                <a:uFillTx/>
                <a:latin typeface="Calibri"/>
                <a:ea typeface="+mn-ea"/>
                <a:cs typeface="Arial" charset="0"/>
              </a:rPr>
              <a:t>FindNextToRun</a:t>
            </a: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    </a:t>
            </a:r>
            <a:r>
              <a:rPr kumimoji="0" lang="en-US" sz="2000" b="0" i="0" u="none" strike="noStrike" kern="1200" cap="none" spc="0" normalizeH="0" baseline="0" noProof="0" dirty="0" err="1">
                <a:ln>
                  <a:noFill/>
                </a:ln>
                <a:solidFill>
                  <a:srgbClr val="000000"/>
                </a:solidFill>
                <a:effectLst/>
                <a:uLnTx/>
                <a:uFillTx/>
                <a:latin typeface="Calibri"/>
                <a:ea typeface="+mn-ea"/>
                <a:cs typeface="Arial" charset="0"/>
              </a:rPr>
              <a:t>ReadyToRun</a:t>
            </a: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(this);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    Switch(this, 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    </a:t>
            </a:r>
            <a:r>
              <a:rPr kumimoji="0" lang="en-US" sz="2000" b="0" i="1" u="none" strike="noStrike" kern="1200" cap="none" spc="0" normalizeH="0" baseline="0" noProof="0" dirty="0">
                <a:ln>
                  <a:noFill/>
                </a:ln>
                <a:solidFill>
                  <a:srgbClr val="000000"/>
                </a:solidFill>
                <a:effectLst/>
                <a:uLnTx/>
                <a:uFillTx/>
                <a:latin typeface="Calibri"/>
                <a:ea typeface="+mn-ea"/>
                <a:cs typeface="Arial" charset="0"/>
              </a:rPr>
              <a:t>enable</a:t>
            </a: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charset="0"/>
              </a:rPr>
              <a:t>}</a:t>
            </a:r>
          </a:p>
        </p:txBody>
      </p:sp>
      <p:sp>
        <p:nvSpPr>
          <p:cNvPr id="137224" name="Rectangle 25"/>
          <p:cNvSpPr>
            <a:spLocks noChangeArrowheads="1"/>
          </p:cNvSpPr>
          <p:nvPr/>
        </p:nvSpPr>
        <p:spPr bwMode="auto">
          <a:xfrm>
            <a:off x="4843463" y="2438400"/>
            <a:ext cx="4833937"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Sleep()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    </a:t>
            </a:r>
            <a:r>
              <a:rPr kumimoji="0" lang="en-US" sz="2000" b="0" i="1" u="none" strike="noStrike" kern="1200" cap="none" spc="0" normalizeH="0" baseline="0" noProof="0">
                <a:ln>
                  <a:noFill/>
                </a:ln>
                <a:solidFill>
                  <a:srgbClr val="000000"/>
                </a:solidFill>
                <a:effectLst/>
                <a:uLnTx/>
                <a:uFillTx/>
                <a:latin typeface="Calibri"/>
                <a:ea typeface="+mn-ea"/>
                <a:cs typeface="Arial" charset="0"/>
              </a:rPr>
              <a:t>disable</a:t>
            </a:r>
            <a:r>
              <a:rPr kumimoji="0" lang="en-US" sz="2000" b="0" i="0" u="none" strike="noStrike" kern="1200" cap="none" spc="0" normalizeH="0" baseline="0" noProof="0">
                <a:ln>
                  <a:noFill/>
                </a:ln>
                <a:solidFill>
                  <a:srgbClr val="000000"/>
                </a:solidFill>
                <a:effectLst/>
                <a:uLnTx/>
                <a:uFillTx/>
                <a:latin typeface="Calibri"/>
                <a:ea typeface="+mn-ea"/>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    this-&gt;status = BLOCKED;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    next = FindNextToRun();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    Switch(this, 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    </a:t>
            </a:r>
            <a:r>
              <a:rPr kumimoji="0" lang="en-US" sz="2000" b="0" i="1" u="none" strike="noStrike" kern="1200" cap="none" spc="0" normalizeH="0" baseline="0" noProof="0">
                <a:ln>
                  <a:noFill/>
                </a:ln>
                <a:solidFill>
                  <a:srgbClr val="000000"/>
                </a:solidFill>
                <a:effectLst/>
                <a:uLnTx/>
                <a:uFillTx/>
                <a:latin typeface="Calibri"/>
                <a:ea typeface="+mn-ea"/>
                <a:cs typeface="Arial" charset="0"/>
              </a:rPr>
              <a:t>enable</a:t>
            </a:r>
            <a:r>
              <a:rPr kumimoji="0" lang="en-US" sz="2000" b="0" i="0" u="none" strike="noStrike" kern="1200" cap="none" spc="0" normalizeH="0" baseline="0" noProof="0">
                <a:ln>
                  <a:noFill/>
                </a:ln>
                <a:solidFill>
                  <a:srgbClr val="000000"/>
                </a:solidFill>
                <a:effectLst/>
                <a:uLnTx/>
                <a:uFillTx/>
                <a:latin typeface="Calibri"/>
                <a:ea typeface="+mn-ea"/>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a:ea typeface="+mn-ea"/>
                <a:cs typeface="Arial" charset="0"/>
              </a:rPr>
              <a:t>}</a:t>
            </a:r>
          </a:p>
        </p:txBody>
      </p:sp>
      <p:sp>
        <p:nvSpPr>
          <p:cNvPr id="137225" name="Title 14"/>
          <p:cNvSpPr>
            <a:spLocks noGrp="1"/>
          </p:cNvSpPr>
          <p:nvPr>
            <p:ph type="title"/>
          </p:nvPr>
        </p:nvSpPr>
        <p:spPr/>
        <p:txBody>
          <a:bodyPr/>
          <a:lstStyle/>
          <a:p>
            <a:r>
              <a:rPr lang="en-US" dirty="0">
                <a:latin typeface="Arial" charset="0"/>
                <a:ea typeface="ＭＳ Ｐゴシック" charset="0"/>
                <a:cs typeface="Arial" charset="0"/>
              </a:rPr>
              <a:t>A rough idea</a:t>
            </a:r>
          </a:p>
        </p:txBody>
      </p:sp>
      <p:sp>
        <p:nvSpPr>
          <p:cNvPr id="137226" name="TextBox 27"/>
          <p:cNvSpPr txBox="1">
            <a:spLocks noChangeArrowheads="1"/>
          </p:cNvSpPr>
          <p:nvPr/>
        </p:nvSpPr>
        <p:spPr bwMode="auto">
          <a:xfrm>
            <a:off x="2219325" y="4953000"/>
            <a:ext cx="421957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a:ln>
                  <a:noFill/>
                </a:ln>
                <a:solidFill>
                  <a:srgbClr val="003367"/>
                </a:solidFill>
                <a:effectLst/>
                <a:uLnTx/>
                <a:uFillTx/>
                <a:latin typeface="Arial" charset="0"/>
                <a:ea typeface="ＭＳ Ｐゴシック" charset="0"/>
                <a:cs typeface="Arial" charset="0"/>
              </a:rPr>
              <a:t>Issues to resolve</a:t>
            </a:r>
            <a:r>
              <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rPr>
              <a:t>What if there are no ready threads?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rPr>
              <a:t>How does a thread terminate?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rPr>
              <a:t>How does the first thread start?</a:t>
            </a:r>
          </a:p>
        </p:txBody>
      </p:sp>
    </p:spTree>
    <p:extLst>
      <p:ext uri="{BB962C8B-B14F-4D97-AF65-F5344CB8AC3E}">
        <p14:creationId xmlns:p14="http://schemas.microsoft.com/office/powerpoint/2010/main" val="262896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685800" y="338138"/>
            <a:ext cx="7848600" cy="6062662"/>
          </a:xfrm>
          <a:prstGeom prst="rect">
            <a:avLst/>
          </a:prstGeom>
          <a:noFill/>
          <a:ln w="28575">
            <a:solidFill>
              <a:srgbClr val="BFBFBF"/>
            </a:solidFill>
            <a:miter lim="800000"/>
            <a:headEnd/>
            <a:tailEnd/>
          </a:ln>
        </p:spPr>
        <p:txBody>
          <a:bodyPr>
            <a:prstTxWarp prst="textNoShape">
              <a:avLst/>
            </a:prstTxWarp>
            <a:spAutoFit/>
          </a:bodyPr>
          <a:lstStyle/>
          <a:p>
            <a:r>
              <a:rPr lang="en-US" sz="2000" dirty="0">
                <a:solidFill>
                  <a:schemeClr val="accent1"/>
                </a:solidFill>
                <a:latin typeface="Helvetica Neue Light"/>
                <a:ea typeface="Courier New" charset="0"/>
                <a:cs typeface="Helvetica Neue Light"/>
              </a:rPr>
              <a:t>Thread A					Thread B</a:t>
            </a:r>
            <a:endParaRPr lang="en-US" sz="1600" dirty="0">
              <a:latin typeface="Helvetica Neue Light"/>
              <a:cs typeface="Helvetica Neue Light"/>
            </a:endParaRPr>
          </a:p>
          <a:p>
            <a:r>
              <a:rPr lang="en-US" sz="1400" b="1" dirty="0">
                <a:solidFill>
                  <a:srgbClr val="4F81BD"/>
                </a:solidFill>
                <a:latin typeface="Courier New" charset="0"/>
                <a:ea typeface="Courier New" charset="0"/>
                <a:cs typeface="Courier New" charset="0"/>
              </a:rPr>
              <a:t>							yield () {</a:t>
            </a:r>
          </a:p>
          <a:p>
            <a:r>
              <a:rPr lang="en-US" sz="1400" b="1" dirty="0">
                <a:solidFill>
                  <a:srgbClr val="800000"/>
                </a:solidFill>
                <a:latin typeface="Courier New" charset="0"/>
                <a:ea typeface="Courier New" charset="0"/>
                <a:cs typeface="Courier New" charset="0"/>
              </a:rPr>
              <a:t>				  			  disable interrupts</a:t>
            </a:r>
          </a:p>
          <a:p>
            <a:r>
              <a:rPr lang="en-US" sz="1400" b="1" dirty="0">
                <a:solidFill>
                  <a:srgbClr val="4F81BD"/>
                </a:solidFill>
                <a:latin typeface="Courier New" charset="0"/>
                <a:ea typeface="Courier New" charset="0"/>
                <a:cs typeface="Courier New" charset="0"/>
              </a:rPr>
              <a:t>				  			  …</a:t>
            </a:r>
          </a:p>
          <a:p>
            <a:r>
              <a:rPr lang="en-US" sz="1400" b="1" dirty="0">
                <a:solidFill>
                  <a:srgbClr val="4F81BD"/>
                </a:solidFill>
                <a:latin typeface="Courier New" charset="0"/>
                <a:ea typeface="Courier New" charset="0"/>
                <a:cs typeface="Courier New" charset="0"/>
              </a:rPr>
              <a:t>				  		 	  switch (B-&gt;A)</a:t>
            </a:r>
          </a:p>
          <a:p>
            <a:r>
              <a:rPr lang="en-US" sz="1400" b="1" dirty="0">
                <a:solidFill>
                  <a:schemeClr val="accent3"/>
                </a:solidFill>
                <a:latin typeface="Courier New" charset="0"/>
                <a:ea typeface="Courier New" charset="0"/>
                <a:cs typeface="Courier New" charset="0"/>
              </a:rPr>
              <a:t>  enable interrupts</a:t>
            </a:r>
          </a:p>
          <a:p>
            <a:r>
              <a:rPr lang="en-US" sz="1400" b="1" dirty="0">
                <a:solidFill>
                  <a:srgbClr val="4F81BD"/>
                </a:solidFill>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 exit thread library</a:t>
            </a:r>
          </a:p>
          <a:p>
            <a:r>
              <a:rPr lang="en-US" sz="1400" b="1" dirty="0">
                <a:solidFill>
                  <a:srgbClr val="FF0000"/>
                </a:solidFill>
                <a:latin typeface="Courier New" charset="0"/>
                <a:ea typeface="Courier New" charset="0"/>
                <a:cs typeface="Courier New" charset="0"/>
              </a:rPr>
              <a:t>&lt;user code&gt;</a:t>
            </a:r>
          </a:p>
          <a:p>
            <a:r>
              <a:rPr lang="en-US" sz="1400" b="1" dirty="0">
                <a:solidFill>
                  <a:srgbClr val="4F81BD"/>
                </a:solidFill>
                <a:latin typeface="Courier New" charset="0"/>
                <a:ea typeface="Courier New" charset="0"/>
                <a:cs typeface="Courier New" charset="0"/>
              </a:rPr>
              <a:t>lock () {</a:t>
            </a:r>
          </a:p>
          <a:p>
            <a:r>
              <a:rPr lang="en-US" sz="1400" b="1" dirty="0">
                <a:solidFill>
                  <a:srgbClr val="800000"/>
                </a:solidFill>
                <a:latin typeface="Courier New" charset="0"/>
                <a:ea typeface="Courier New" charset="0"/>
                <a:cs typeface="Courier New" charset="0"/>
              </a:rPr>
              <a:t>  disable interrupts</a:t>
            </a:r>
          </a:p>
          <a:p>
            <a:r>
              <a:rPr lang="en-US" sz="1400" b="1" dirty="0">
                <a:solidFill>
                  <a:srgbClr val="4F81BD"/>
                </a:solidFill>
                <a:latin typeface="Courier New" charset="0"/>
                <a:ea typeface="Courier New" charset="0"/>
                <a:cs typeface="Courier New" charset="0"/>
              </a:rPr>
              <a:t>  …</a:t>
            </a:r>
          </a:p>
          <a:p>
            <a:r>
              <a:rPr lang="en-US" sz="1400" b="1" dirty="0">
                <a:solidFill>
                  <a:srgbClr val="4F81BD"/>
                </a:solidFill>
                <a:latin typeface="Courier New" charset="0"/>
                <a:ea typeface="Courier New" charset="0"/>
                <a:cs typeface="Courier New" charset="0"/>
              </a:rPr>
              <a:t>  switch (A-&gt;B)</a:t>
            </a:r>
          </a:p>
          <a:p>
            <a:r>
              <a:rPr lang="en-US" sz="1400" b="1" dirty="0">
                <a:solidFill>
                  <a:srgbClr val="4F81BD"/>
                </a:solidFill>
                <a:latin typeface="Courier New" charset="0"/>
                <a:ea typeface="Courier New" charset="0"/>
                <a:cs typeface="Courier New" charset="0"/>
              </a:rPr>
              <a:t>				  			  back from switch (B-&gt;A)</a:t>
            </a:r>
          </a:p>
          <a:p>
            <a:r>
              <a:rPr lang="en-US" sz="1400" b="1" dirty="0">
                <a:solidFill>
                  <a:srgbClr val="4F81BD"/>
                </a:solidFill>
                <a:latin typeface="Courier New" charset="0"/>
                <a:ea typeface="Courier New" charset="0"/>
                <a:cs typeface="Courier New" charset="0"/>
              </a:rPr>
              <a:t>				  			  …</a:t>
            </a:r>
          </a:p>
          <a:p>
            <a:r>
              <a:rPr lang="en-US" sz="1400" b="1" dirty="0">
                <a:solidFill>
                  <a:srgbClr val="9BBB59"/>
                </a:solidFill>
                <a:latin typeface="Courier New" charset="0"/>
                <a:ea typeface="Courier New" charset="0"/>
                <a:cs typeface="Courier New" charset="0"/>
              </a:rPr>
              <a:t>				 	 		  enable interrupts</a:t>
            </a:r>
          </a:p>
          <a:p>
            <a:r>
              <a:rPr lang="en-US" sz="1400" b="1" dirty="0">
                <a:solidFill>
                  <a:srgbClr val="4F81BD"/>
                </a:solidFill>
                <a:latin typeface="Courier New" charset="0"/>
                <a:ea typeface="Courier New" charset="0"/>
                <a:cs typeface="Courier New" charset="0"/>
              </a:rPr>
              <a:t>							} </a:t>
            </a:r>
            <a:r>
              <a:rPr lang="en-US" sz="1400" b="1" dirty="0">
                <a:solidFill>
                  <a:srgbClr val="FFC000"/>
                </a:solidFill>
                <a:latin typeface="Courier New" charset="0"/>
                <a:ea typeface="Courier New" charset="0"/>
                <a:cs typeface="Courier New" charset="0"/>
              </a:rPr>
              <a:t>// exit yield</a:t>
            </a:r>
          </a:p>
          <a:p>
            <a:r>
              <a:rPr lang="en-US" sz="1400" b="1" dirty="0">
                <a:solidFill>
                  <a:srgbClr val="FF0000"/>
                </a:solidFill>
                <a:latin typeface="Courier New" charset="0"/>
                <a:ea typeface="Courier New" charset="0"/>
                <a:cs typeface="Courier New" charset="0"/>
              </a:rPr>
              <a:t>							&lt;user code&gt;</a:t>
            </a:r>
          </a:p>
          <a:p>
            <a:r>
              <a:rPr lang="en-US" sz="1400" b="1" dirty="0">
                <a:solidFill>
                  <a:srgbClr val="4F81BD"/>
                </a:solidFill>
                <a:latin typeface="Courier New" charset="0"/>
                <a:ea typeface="Courier New" charset="0"/>
                <a:cs typeface="Courier New" charset="0"/>
              </a:rPr>
              <a:t>							unlock () </a:t>
            </a:r>
            <a:r>
              <a:rPr lang="en-US" sz="1400" b="1" dirty="0">
                <a:solidFill>
                  <a:srgbClr val="FFC000"/>
                </a:solidFill>
                <a:latin typeface="Courier New" charset="0"/>
                <a:ea typeface="Courier New" charset="0"/>
                <a:cs typeface="Courier New" charset="0"/>
              </a:rPr>
              <a:t>// moves A to ready queue</a:t>
            </a:r>
          </a:p>
          <a:p>
            <a:r>
              <a:rPr lang="en-US" sz="1400" b="1" dirty="0">
                <a:solidFill>
                  <a:srgbClr val="4F81BD"/>
                </a:solidFill>
                <a:latin typeface="Courier New" charset="0"/>
                <a:ea typeface="Courier New" charset="0"/>
                <a:cs typeface="Courier New" charset="0"/>
              </a:rPr>
              <a:t>							yield () {</a:t>
            </a:r>
          </a:p>
          <a:p>
            <a:r>
              <a:rPr lang="en-US" sz="1400" b="1" dirty="0">
                <a:solidFill>
                  <a:srgbClr val="800000"/>
                </a:solidFill>
                <a:latin typeface="Courier New" charset="0"/>
                <a:ea typeface="Courier New" charset="0"/>
                <a:cs typeface="Courier New" charset="0"/>
              </a:rPr>
              <a:t>				  			  disable interrupts</a:t>
            </a:r>
          </a:p>
          <a:p>
            <a:r>
              <a:rPr lang="en-US" sz="1400" b="1" dirty="0">
                <a:solidFill>
                  <a:srgbClr val="4F81BD"/>
                </a:solidFill>
                <a:latin typeface="Courier New" charset="0"/>
                <a:ea typeface="Courier New" charset="0"/>
                <a:cs typeface="Courier New" charset="0"/>
              </a:rPr>
              <a:t>				  			  …</a:t>
            </a:r>
          </a:p>
          <a:p>
            <a:r>
              <a:rPr lang="en-US" sz="1400" b="1" dirty="0">
                <a:solidFill>
                  <a:srgbClr val="4F81BD"/>
                </a:solidFill>
                <a:latin typeface="Courier New" charset="0"/>
                <a:ea typeface="Courier New" charset="0"/>
                <a:cs typeface="Courier New" charset="0"/>
              </a:rPr>
              <a:t>				  			  switch (B-&gt;A)</a:t>
            </a:r>
          </a:p>
          <a:p>
            <a:r>
              <a:rPr lang="en-US" sz="1400" b="1" dirty="0">
                <a:solidFill>
                  <a:srgbClr val="4F81BD"/>
                </a:solidFill>
                <a:latin typeface="Courier New" charset="0"/>
                <a:ea typeface="Courier New" charset="0"/>
                <a:cs typeface="Courier New" charset="0"/>
              </a:rPr>
              <a:t>  back from switch (A-&gt;B)</a:t>
            </a:r>
          </a:p>
          <a:p>
            <a:r>
              <a:rPr lang="en-US" sz="1400" b="1" dirty="0">
                <a:solidFill>
                  <a:srgbClr val="4F81BD"/>
                </a:solidFill>
                <a:latin typeface="Courier New" charset="0"/>
                <a:ea typeface="Courier New" charset="0"/>
                <a:cs typeface="Courier New" charset="0"/>
              </a:rPr>
              <a:t>  …</a:t>
            </a:r>
          </a:p>
          <a:p>
            <a:r>
              <a:rPr lang="en-US" sz="1400" b="1" dirty="0">
                <a:solidFill>
                  <a:srgbClr val="9BBB59"/>
                </a:solidFill>
                <a:latin typeface="Courier New" charset="0"/>
                <a:ea typeface="Courier New" charset="0"/>
                <a:cs typeface="Courier New" charset="0"/>
              </a:rPr>
              <a:t>  enable interrupts</a:t>
            </a:r>
          </a:p>
          <a:p>
            <a:r>
              <a:rPr lang="en-US" sz="1400" b="1" dirty="0">
                <a:solidFill>
                  <a:schemeClr val="accent1"/>
                </a:solidFill>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 exit lock</a:t>
            </a:r>
          </a:p>
          <a:p>
            <a:r>
              <a:rPr lang="en-US" sz="1400" b="1" dirty="0">
                <a:solidFill>
                  <a:srgbClr val="FF0000"/>
                </a:solidFill>
                <a:latin typeface="Courier New" charset="0"/>
                <a:ea typeface="Courier New" charset="0"/>
                <a:cs typeface="Courier New" charset="0"/>
              </a:rPr>
              <a:t>&lt;user code&gt;</a:t>
            </a:r>
          </a:p>
        </p:txBody>
      </p:sp>
      <p:sp>
        <p:nvSpPr>
          <p:cNvPr id="13" name="Right Arrow 12"/>
          <p:cNvSpPr>
            <a:spLocks noChangeArrowheads="1"/>
          </p:cNvSpPr>
          <p:nvPr/>
        </p:nvSpPr>
        <p:spPr bwMode="auto">
          <a:xfrm>
            <a:off x="3337035" y="2819400"/>
            <a:ext cx="609600" cy="377825"/>
          </a:xfrm>
          <a:prstGeom prst="rightArrow">
            <a:avLst>
              <a:gd name="adj1" fmla="val 50000"/>
              <a:gd name="adj2" fmla="val 50002"/>
            </a:avLst>
          </a:prstGeom>
          <a:solidFill>
            <a:srgbClr val="FF0000"/>
          </a:solidFill>
          <a:ln w="57150">
            <a:solidFill>
              <a:srgbClr val="FF0000"/>
            </a:solidFill>
            <a:round/>
            <a:headEnd type="triangle" w="med" len="med"/>
            <a:tailEnd type="triangle" w="med" len="med"/>
          </a:ln>
          <a:effectLst/>
        </p:spPr>
        <p:txBody>
          <a:bodyPr wrap="none" anchor="ctr">
            <a:prstTxWarp prst="textNoShape">
              <a:avLst/>
            </a:prstTxWarp>
          </a:bodyPr>
          <a:lstStyle/>
          <a:p>
            <a:pPr algn="ctr">
              <a:defRPr/>
            </a:pPr>
            <a:endParaRPr lang="en-US" b="1">
              <a:solidFill>
                <a:srgbClr val="FF0000"/>
              </a:solidFill>
              <a:latin typeface="Arial"/>
              <a:ea typeface="+mn-ea"/>
              <a:cs typeface="Arial"/>
            </a:endParaRPr>
          </a:p>
        </p:txBody>
      </p:sp>
      <p:sp>
        <p:nvSpPr>
          <p:cNvPr id="14" name="Right Arrow 13"/>
          <p:cNvSpPr>
            <a:spLocks noChangeArrowheads="1"/>
          </p:cNvSpPr>
          <p:nvPr/>
        </p:nvSpPr>
        <p:spPr bwMode="auto">
          <a:xfrm rot="10800000">
            <a:off x="3337035" y="1385888"/>
            <a:ext cx="609600" cy="377825"/>
          </a:xfrm>
          <a:prstGeom prst="rightArrow">
            <a:avLst>
              <a:gd name="adj1" fmla="val 50000"/>
              <a:gd name="adj2" fmla="val 50002"/>
            </a:avLst>
          </a:prstGeom>
          <a:solidFill>
            <a:srgbClr val="FF0000"/>
          </a:solidFill>
          <a:ln w="57150">
            <a:solidFill>
              <a:srgbClr val="FF0000"/>
            </a:solidFill>
            <a:round/>
            <a:headEnd type="triangle" w="med" len="med"/>
            <a:tailEnd type="triangle" w="med" len="med"/>
          </a:ln>
          <a:effectLst/>
        </p:spPr>
        <p:txBody>
          <a:bodyPr wrap="none" anchor="ctr">
            <a:prstTxWarp prst="textNoShape">
              <a:avLst/>
            </a:prstTxWarp>
          </a:bodyPr>
          <a:lstStyle/>
          <a:p>
            <a:pPr algn="ctr">
              <a:defRPr/>
            </a:pPr>
            <a:endParaRPr lang="en-US" b="1">
              <a:solidFill>
                <a:srgbClr val="FF0000"/>
              </a:solidFill>
              <a:latin typeface="Arial"/>
              <a:ea typeface="+mn-ea"/>
              <a:cs typeface="Arial"/>
            </a:endParaRPr>
          </a:p>
        </p:txBody>
      </p:sp>
      <p:sp>
        <p:nvSpPr>
          <p:cNvPr id="15" name="Right Arrow 14"/>
          <p:cNvSpPr>
            <a:spLocks noChangeArrowheads="1"/>
          </p:cNvSpPr>
          <p:nvPr/>
        </p:nvSpPr>
        <p:spPr bwMode="auto">
          <a:xfrm rot="10800000">
            <a:off x="3337035" y="5010150"/>
            <a:ext cx="609600" cy="377825"/>
          </a:xfrm>
          <a:prstGeom prst="rightArrow">
            <a:avLst>
              <a:gd name="adj1" fmla="val 50000"/>
              <a:gd name="adj2" fmla="val 50002"/>
            </a:avLst>
          </a:prstGeom>
          <a:solidFill>
            <a:srgbClr val="FF0000"/>
          </a:solidFill>
          <a:ln w="57150">
            <a:solidFill>
              <a:srgbClr val="FF0000"/>
            </a:solidFill>
            <a:round/>
            <a:headEnd type="triangle" w="med" len="med"/>
            <a:tailEnd type="triangle" w="med" len="med"/>
          </a:ln>
          <a:effectLst/>
        </p:spPr>
        <p:txBody>
          <a:bodyPr wrap="none" anchor="ctr">
            <a:prstTxWarp prst="textNoShape">
              <a:avLst/>
            </a:prstTxWarp>
          </a:bodyPr>
          <a:lstStyle/>
          <a:p>
            <a:pPr algn="ctr">
              <a:defRPr/>
            </a:pPr>
            <a:endParaRPr lang="en-US" b="1" dirty="0">
              <a:solidFill>
                <a:srgbClr val="FF0000"/>
              </a:solidFill>
              <a:latin typeface="Arial"/>
              <a:ea typeface="+mn-ea"/>
              <a:cs typeface="Arial"/>
            </a:endParaRPr>
          </a:p>
        </p:txBody>
      </p:sp>
      <p:sp>
        <p:nvSpPr>
          <p:cNvPr id="6" name="TextBox 5"/>
          <p:cNvSpPr txBox="1"/>
          <p:nvPr/>
        </p:nvSpPr>
        <p:spPr>
          <a:xfrm>
            <a:off x="7234044" y="338138"/>
            <a:ext cx="1460578" cy="369332"/>
          </a:xfrm>
          <a:prstGeom prst="rect">
            <a:avLst/>
          </a:prstGeom>
          <a:noFill/>
        </p:spPr>
        <p:txBody>
          <a:bodyPr wrap="none" rtlCol="0">
            <a:spAutoFit/>
          </a:bodyPr>
          <a:lstStyle/>
          <a:p>
            <a:r>
              <a:rPr lang="en-US" b="1" dirty="0">
                <a:solidFill>
                  <a:srgbClr val="FF0000"/>
                </a:solidFill>
                <a:latin typeface="Helvetica Neue Light"/>
                <a:cs typeface="Helvetica Neue Light"/>
              </a:rPr>
              <a:t>B holds lock</a:t>
            </a:r>
          </a:p>
        </p:txBody>
      </p:sp>
      <p:sp>
        <p:nvSpPr>
          <p:cNvPr id="2" name="TextBox 1"/>
          <p:cNvSpPr txBox="1"/>
          <p:nvPr/>
        </p:nvSpPr>
        <p:spPr>
          <a:xfrm>
            <a:off x="6881248" y="6447294"/>
            <a:ext cx="1414618" cy="369332"/>
          </a:xfrm>
          <a:prstGeom prst="rect">
            <a:avLst/>
          </a:prstGeom>
          <a:noFill/>
        </p:spPr>
        <p:txBody>
          <a:bodyPr wrap="none" rtlCol="0">
            <a:spAutoFit/>
          </a:bodyPr>
          <a:lstStyle/>
          <a:p>
            <a:r>
              <a:rPr lang="en-US"/>
              <a:t>[Landon Cox]</a:t>
            </a:r>
          </a:p>
        </p:txBody>
      </p:sp>
    </p:spTree>
    <p:extLst>
      <p:ext uri="{BB962C8B-B14F-4D97-AF65-F5344CB8AC3E}">
        <p14:creationId xmlns:p14="http://schemas.microsoft.com/office/powerpoint/2010/main" val="4815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thread_create</a:t>
            </a:r>
            <a:endParaRPr lang="en-US" dirty="0"/>
          </a:p>
        </p:txBody>
      </p:sp>
      <p:sp>
        <p:nvSpPr>
          <p:cNvPr id="3" name="Content Placeholder 2"/>
          <p:cNvSpPr>
            <a:spLocks noGrp="1"/>
          </p:cNvSpPr>
          <p:nvPr>
            <p:ph idx="1"/>
          </p:nvPr>
        </p:nvSpPr>
        <p:spPr/>
        <p:txBody>
          <a:bodyPr>
            <a:normAutofit lnSpcReduction="10000"/>
          </a:bodyPr>
          <a:lstStyle/>
          <a:p>
            <a:r>
              <a:rPr lang="en-US" dirty="0" err="1"/>
              <a:t>thread_create</a:t>
            </a:r>
            <a:r>
              <a:rPr lang="en-US" dirty="0"/>
              <a:t>(</a:t>
            </a:r>
            <a:r>
              <a:rPr lang="en-US" dirty="0" err="1"/>
              <a:t>func</a:t>
            </a:r>
            <a:r>
              <a:rPr lang="en-US" dirty="0"/>
              <a:t>, </a:t>
            </a:r>
            <a:r>
              <a:rPr lang="en-US" dirty="0" err="1"/>
              <a:t>args</a:t>
            </a:r>
            <a:r>
              <a:rPr lang="en-US" dirty="0"/>
              <a:t>)</a:t>
            </a:r>
          </a:p>
          <a:p>
            <a:pPr lvl="1"/>
            <a:r>
              <a:rPr lang="en-US" dirty="0"/>
              <a:t>Allocate thread control block</a:t>
            </a:r>
          </a:p>
          <a:p>
            <a:pPr lvl="1"/>
            <a:r>
              <a:rPr lang="en-US" dirty="0"/>
              <a:t>Allocate stack</a:t>
            </a:r>
          </a:p>
          <a:p>
            <a:pPr lvl="1"/>
            <a:r>
              <a:rPr lang="en-US" dirty="0"/>
              <a:t>Build stack frame for base of stack (stub)</a:t>
            </a:r>
          </a:p>
          <a:p>
            <a:pPr lvl="1"/>
            <a:r>
              <a:rPr lang="en-US" dirty="0"/>
              <a:t>Put </a:t>
            </a:r>
            <a:r>
              <a:rPr lang="en-US" dirty="0" err="1"/>
              <a:t>func</a:t>
            </a:r>
            <a:r>
              <a:rPr lang="en-US" dirty="0"/>
              <a:t>, </a:t>
            </a:r>
            <a:r>
              <a:rPr lang="en-US" dirty="0" err="1"/>
              <a:t>args</a:t>
            </a:r>
            <a:r>
              <a:rPr lang="en-US" dirty="0"/>
              <a:t> on stack</a:t>
            </a:r>
          </a:p>
          <a:p>
            <a:pPr lvl="1"/>
            <a:r>
              <a:rPr lang="en-US" dirty="0"/>
              <a:t>Put thread on ready list</a:t>
            </a:r>
          </a:p>
          <a:p>
            <a:pPr lvl="1"/>
            <a:r>
              <a:rPr lang="en-US" dirty="0"/>
              <a:t>Will run sometime later (maybe right away!)</a:t>
            </a:r>
          </a:p>
          <a:p>
            <a:r>
              <a:rPr lang="en-US" dirty="0"/>
              <a:t>stub(</a:t>
            </a:r>
            <a:r>
              <a:rPr lang="en-US" dirty="0" err="1"/>
              <a:t>func</a:t>
            </a:r>
            <a:r>
              <a:rPr lang="en-US" dirty="0"/>
              <a:t>, </a:t>
            </a:r>
            <a:r>
              <a:rPr lang="en-US" dirty="0" err="1"/>
              <a:t>args</a:t>
            </a:r>
            <a:r>
              <a:rPr lang="en-US" dirty="0"/>
              <a:t>): thread starts here</a:t>
            </a:r>
          </a:p>
          <a:p>
            <a:pPr lvl="1"/>
            <a:r>
              <a:rPr lang="en-US" dirty="0"/>
              <a:t>Call (*</a:t>
            </a:r>
            <a:r>
              <a:rPr lang="en-US" dirty="0" err="1"/>
              <a:t>func)(args</a:t>
            </a:r>
            <a:r>
              <a:rPr lang="en-US" dirty="0"/>
              <a:t>)</a:t>
            </a:r>
          </a:p>
          <a:p>
            <a:pPr lvl="1"/>
            <a:r>
              <a:rPr lang="en-US" dirty="0"/>
              <a:t>Call </a:t>
            </a:r>
            <a:r>
              <a:rPr lang="en-US" dirty="0" err="1"/>
              <a:t>thread_exit</a:t>
            </a:r>
            <a:r>
              <a:rPr lang="en-US" dirty="0"/>
              <a:t>()</a:t>
            </a:r>
          </a:p>
        </p:txBody>
      </p:sp>
      <p:pic>
        <p:nvPicPr>
          <p:cNvPr id="4" name="Picture 3"/>
          <p:cNvPicPr>
            <a:picLocks noChangeAspect="1"/>
          </p:cNvPicPr>
          <p:nvPr/>
        </p:nvPicPr>
        <p:blipFill>
          <a:blip r:embed="rId2"/>
          <a:stretch>
            <a:fillRect/>
          </a:stretch>
        </p:blipFill>
        <p:spPr>
          <a:xfrm>
            <a:off x="8542490" y="6046027"/>
            <a:ext cx="540816" cy="703061"/>
          </a:xfrm>
          <a:prstGeom prst="rect">
            <a:avLst/>
          </a:prstGeom>
        </p:spPr>
      </p:pic>
    </p:spTree>
    <p:extLst>
      <p:ext uri="{BB962C8B-B14F-4D97-AF65-F5344CB8AC3E}">
        <p14:creationId xmlns:p14="http://schemas.microsoft.com/office/powerpoint/2010/main" val="281269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1t</a:t>
            </a:r>
          </a:p>
        </p:txBody>
      </p:sp>
      <p:sp>
        <p:nvSpPr>
          <p:cNvPr id="4" name="Content Placeholder 3"/>
          <p:cNvSpPr>
            <a:spLocks noGrp="1"/>
          </p:cNvSpPr>
          <p:nvPr>
            <p:ph idx="1"/>
          </p:nvPr>
        </p:nvSpPr>
        <p:spPr/>
        <p:txBody>
          <a:bodyPr/>
          <a:lstStyle/>
          <a:p>
            <a:r>
              <a:rPr lang="en-US" b="1" dirty="0"/>
              <a:t>Pretend</a:t>
            </a:r>
            <a:r>
              <a:rPr lang="en-US" dirty="0"/>
              <a:t> that your 1t code is executing within the kernel.</a:t>
            </a:r>
          </a:p>
          <a:p>
            <a:r>
              <a:rPr lang="en-US" b="1" dirty="0"/>
              <a:t>Pretend</a:t>
            </a:r>
            <a:r>
              <a:rPr lang="en-US" dirty="0"/>
              <a:t> that the 1t API methods are system calls.</a:t>
            </a:r>
          </a:p>
          <a:p>
            <a:r>
              <a:rPr lang="en-US" b="1" dirty="0"/>
              <a:t>Pretend</a:t>
            </a:r>
            <a:r>
              <a:rPr lang="en-US" dirty="0"/>
              <a:t> that your kernel runs on a </a:t>
            </a:r>
            <a:r>
              <a:rPr lang="en-US" b="1" dirty="0"/>
              <a:t>uniprocessor</a:t>
            </a:r>
            <a:r>
              <a:rPr lang="en-US" dirty="0"/>
              <a:t>.</a:t>
            </a:r>
          </a:p>
          <a:p>
            <a:pPr lvl="1"/>
            <a:r>
              <a:rPr lang="en-US" dirty="0"/>
              <a:t>One core; at most one thread is in </a:t>
            </a:r>
            <a:r>
              <a:rPr lang="en-US" b="1" dirty="0"/>
              <a:t>running</a:t>
            </a:r>
            <a:r>
              <a:rPr lang="en-US" dirty="0"/>
              <a:t> state at a time.</a:t>
            </a:r>
          </a:p>
          <a:p>
            <a:r>
              <a:rPr lang="en-US" b="1" dirty="0"/>
              <a:t>Pretend</a:t>
            </a:r>
            <a:r>
              <a:rPr lang="en-US" dirty="0"/>
              <a:t> that your 1t code has direct access to protected hardware functions (since it is in the kernel).</a:t>
            </a:r>
          </a:p>
          <a:p>
            <a:pPr lvl="1"/>
            <a:r>
              <a:rPr lang="en-US" dirty="0"/>
              <a:t>Enable/disable interrupts </a:t>
            </a:r>
          </a:p>
          <a:p>
            <a:pPr lvl="1"/>
            <a:r>
              <a:rPr lang="en-US" dirty="0"/>
              <a:t>(You can’t really, because your code runs in user mode. But we can use Unix “signals” (SIGALRM) to simulate timer interrupts, and we can simulate disabling these interrupts.)</a:t>
            </a:r>
          </a:p>
          <a:p>
            <a:r>
              <a:rPr lang="en-US" dirty="0"/>
              <a:t>It may be make-believe, but you are building the foundation of a classical operating system kernel.</a:t>
            </a:r>
          </a:p>
          <a:p>
            <a:endParaRPr lang="en-US" dirty="0"/>
          </a:p>
        </p:txBody>
      </p:sp>
    </p:spTree>
    <p:extLst>
      <p:ext uri="{BB962C8B-B14F-4D97-AF65-F5344CB8AC3E}">
        <p14:creationId xmlns:p14="http://schemas.microsoft.com/office/powerpoint/2010/main" val="371309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p:cNvSpPr>
          <p:nvPr>
            <p:ph type="title"/>
          </p:nvPr>
        </p:nvSpPr>
        <p:spPr/>
        <p:txBody>
          <a:bodyPr>
            <a:normAutofit/>
          </a:bodyPr>
          <a:lstStyle/>
          <a:p>
            <a:r>
              <a:rPr lang="en-US" sz="3600" dirty="0"/>
              <a:t>Interrupts and returning to switch</a:t>
            </a:r>
          </a:p>
        </p:txBody>
      </p:sp>
      <p:sp>
        <p:nvSpPr>
          <p:cNvPr id="64515" name="Rectangle 2"/>
          <p:cNvSpPr>
            <a:spLocks noGrp="1"/>
          </p:cNvSpPr>
          <p:nvPr>
            <p:ph idx="1"/>
          </p:nvPr>
        </p:nvSpPr>
        <p:spPr/>
        <p:txBody>
          <a:bodyPr/>
          <a:lstStyle/>
          <a:p>
            <a:r>
              <a:rPr lang="en-US" sz="2800"/>
              <a:t>Lock() can assume that switch</a:t>
            </a:r>
            <a:endParaRPr lang="en-US"/>
          </a:p>
          <a:p>
            <a:pPr lvl="1"/>
            <a:r>
              <a:rPr lang="en-US" sz="2400"/>
              <a:t>Is always called with interrupts disabled</a:t>
            </a:r>
          </a:p>
          <a:p>
            <a:r>
              <a:rPr lang="en-US" sz="2800"/>
              <a:t>On return from switch</a:t>
            </a:r>
          </a:p>
          <a:p>
            <a:pPr lvl="1"/>
            <a:r>
              <a:rPr lang="en-US" sz="2400"/>
              <a:t>Previous thread must have disabled interrupts</a:t>
            </a:r>
          </a:p>
          <a:p>
            <a:r>
              <a:rPr lang="en-US" sz="2800"/>
              <a:t>Next thread to run</a:t>
            </a:r>
          </a:p>
          <a:p>
            <a:pPr lvl="1"/>
            <a:r>
              <a:rPr lang="en-US" sz="2400"/>
              <a:t>Becomes responsible for re-enabling interrupts</a:t>
            </a:r>
          </a:p>
          <a:p>
            <a:r>
              <a:rPr lang="en-US" sz="2800" b="1">
                <a:solidFill>
                  <a:schemeClr val="accent1"/>
                </a:solidFill>
              </a:rPr>
              <a:t>Invariants</a:t>
            </a:r>
            <a:r>
              <a:rPr lang="en-US" sz="2800"/>
              <a:t>: threads promise to </a:t>
            </a:r>
          </a:p>
          <a:p>
            <a:pPr lvl="1"/>
            <a:r>
              <a:rPr lang="en-US" sz="2400"/>
              <a:t>Disable interrupts before switch is called</a:t>
            </a:r>
          </a:p>
          <a:p>
            <a:pPr lvl="1"/>
            <a:r>
              <a:rPr lang="en-US" sz="2400"/>
              <a:t>Re-enable interrupts after returning from switch</a:t>
            </a:r>
          </a:p>
        </p:txBody>
      </p:sp>
    </p:spTree>
    <p:extLst>
      <p:ext uri="{BB962C8B-B14F-4D97-AF65-F5344CB8AC3E}">
        <p14:creationId xmlns:p14="http://schemas.microsoft.com/office/powerpoint/2010/main" val="17755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p:txBody>
          <a:bodyPr/>
          <a:lstStyle/>
          <a:p>
            <a:r>
              <a:rPr lang="en-US">
                <a:latin typeface="Arial" charset="0"/>
                <a:ea typeface="ＭＳ Ｐゴシック" charset="0"/>
                <a:cs typeface="Arial" charset="0"/>
              </a:rPr>
              <a:t>Threads in Project 1</a:t>
            </a:r>
          </a:p>
        </p:txBody>
      </p:sp>
      <p:grpSp>
        <p:nvGrpSpPr>
          <p:cNvPr id="267266" name="Group 3"/>
          <p:cNvGrpSpPr>
            <a:grpSpLocks/>
          </p:cNvGrpSpPr>
          <p:nvPr/>
        </p:nvGrpSpPr>
        <p:grpSpPr bwMode="auto">
          <a:xfrm>
            <a:off x="2377464" y="4576366"/>
            <a:ext cx="571500" cy="571500"/>
            <a:chOff x="3689" y="1658"/>
            <a:chExt cx="576" cy="576"/>
          </a:xfrm>
        </p:grpSpPr>
        <p:grpSp>
          <p:nvGrpSpPr>
            <p:cNvPr id="267275" name="Group 4"/>
            <p:cNvGrpSpPr>
              <a:grpSpLocks/>
            </p:cNvGrpSpPr>
            <p:nvPr/>
          </p:nvGrpSpPr>
          <p:grpSpPr bwMode="auto">
            <a:xfrm>
              <a:off x="3689" y="1658"/>
              <a:ext cx="576" cy="576"/>
              <a:chOff x="4269" y="2781"/>
              <a:chExt cx="576" cy="576"/>
            </a:xfrm>
          </p:grpSpPr>
          <p:sp>
            <p:nvSpPr>
              <p:cNvPr id="30"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sp>
            <p:nvSpPr>
              <p:cNvPr id="31"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sp>
          <p:nvSpPr>
            <p:cNvPr id="29"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sp>
        <p:nvSpPr>
          <p:cNvPr id="50" name="Text Box 26"/>
          <p:cNvSpPr txBox="1">
            <a:spLocks noChangeArrowheads="1"/>
          </p:cNvSpPr>
          <p:nvPr/>
        </p:nvSpPr>
        <p:spPr bwMode="auto">
          <a:xfrm>
            <a:off x="1513020" y="2447409"/>
            <a:ext cx="3630480" cy="295791"/>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auto" latinLnBrk="0" hangingPunct="1">
              <a:lnSpc>
                <a:spcPct val="65000"/>
              </a:lnSpc>
              <a:spcBef>
                <a:spcPct val="500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thread_libinit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2000" b="1"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func</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arg</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 name="Down Arrow 1"/>
          <p:cNvSpPr/>
          <p:nvPr/>
        </p:nvSpPr>
        <p:spPr bwMode="auto">
          <a:xfrm>
            <a:off x="1513020" y="1443601"/>
            <a:ext cx="484632" cy="978408"/>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sp>
        <p:nvSpPr>
          <p:cNvPr id="18" name="TextBox 14"/>
          <p:cNvSpPr txBox="1">
            <a:spLocks noChangeArrowheads="1"/>
          </p:cNvSpPr>
          <p:nvPr/>
        </p:nvSpPr>
        <p:spPr bwMode="auto">
          <a:xfrm>
            <a:off x="1997652" y="1629370"/>
            <a:ext cx="12160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main()</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cxnSp>
        <p:nvCxnSpPr>
          <p:cNvPr id="4" name="Straight Arrow Connector 3"/>
          <p:cNvCxnSpPr/>
          <p:nvPr/>
        </p:nvCxnSpPr>
        <p:spPr bwMode="auto">
          <a:xfrm>
            <a:off x="2616200" y="2781300"/>
            <a:ext cx="0" cy="431800"/>
          </a:xfrm>
          <a:prstGeom prst="straightConnector1">
            <a:avLst/>
          </a:prstGeom>
          <a:solidFill>
            <a:srgbClr val="00B8FF"/>
          </a:solidFill>
          <a:ln w="38100" cap="flat" cmpd="sng" algn="ctr">
            <a:solidFill>
              <a:schemeClr val="tx1"/>
            </a:solidFill>
            <a:prstDash val="solid"/>
            <a:round/>
            <a:headEnd type="none" w="med" len="med"/>
            <a:tailEnd type="triangle" w="lg" len="med"/>
          </a:ln>
          <a:effectLst/>
        </p:spPr>
      </p:cxnSp>
      <p:sp>
        <p:nvSpPr>
          <p:cNvPr id="25" name="TextBox 14"/>
          <p:cNvSpPr txBox="1">
            <a:spLocks noChangeArrowheads="1"/>
          </p:cNvSpPr>
          <p:nvPr/>
        </p:nvSpPr>
        <p:spPr bwMode="auto">
          <a:xfrm>
            <a:off x="2644164" y="2749347"/>
            <a:ext cx="16345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cs typeface="Arial" charset="0"/>
              </a:rPr>
              <a:t>func</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cs typeface="Arial" charset="0"/>
              </a:rPr>
              <a:t>arg</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32" name="Down Arrow 31"/>
          <p:cNvSpPr/>
          <p:nvPr/>
        </p:nvSpPr>
        <p:spPr bwMode="auto">
          <a:xfrm>
            <a:off x="1513020" y="2447409"/>
            <a:ext cx="484632" cy="3470791"/>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cxnSp>
        <p:nvCxnSpPr>
          <p:cNvPr id="15" name="Straight Arrow Connector 14"/>
          <p:cNvCxnSpPr/>
          <p:nvPr/>
        </p:nvCxnSpPr>
        <p:spPr bwMode="auto">
          <a:xfrm>
            <a:off x="5151796" y="3394891"/>
            <a:ext cx="1071204"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4" name="Text Box 26"/>
          <p:cNvSpPr txBox="1">
            <a:spLocks noChangeArrowheads="1"/>
          </p:cNvSpPr>
          <p:nvPr/>
        </p:nvSpPr>
        <p:spPr bwMode="auto">
          <a:xfrm>
            <a:off x="2537316" y="3225471"/>
            <a:ext cx="2606184" cy="334520"/>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auto" latinLnBrk="0" hangingPunct="1">
              <a:lnSpc>
                <a:spcPct val="65000"/>
              </a:lnSpc>
              <a:spcBef>
                <a:spcPct val="5000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thread_create</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g</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a2);</a:t>
            </a:r>
          </a:p>
        </p:txBody>
      </p:sp>
      <p:cxnSp>
        <p:nvCxnSpPr>
          <p:cNvPr id="39" name="Straight Arrow Connector 38"/>
          <p:cNvCxnSpPr/>
          <p:nvPr/>
        </p:nvCxnSpPr>
        <p:spPr bwMode="auto">
          <a:xfrm>
            <a:off x="5164496" y="3737791"/>
            <a:ext cx="2290404"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0" name="Text Box 26"/>
          <p:cNvSpPr txBox="1">
            <a:spLocks noChangeArrowheads="1"/>
          </p:cNvSpPr>
          <p:nvPr/>
        </p:nvSpPr>
        <p:spPr bwMode="auto">
          <a:xfrm>
            <a:off x="2537316" y="3568371"/>
            <a:ext cx="2606184" cy="334520"/>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auto" latinLnBrk="0" hangingPunct="1">
              <a:lnSpc>
                <a:spcPct val="65000"/>
              </a:lnSpc>
              <a:spcBef>
                <a:spcPct val="5000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thread_create</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g</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a3);</a:t>
            </a:r>
          </a:p>
        </p:txBody>
      </p:sp>
      <p:cxnSp>
        <p:nvCxnSpPr>
          <p:cNvPr id="41" name="Straight Arrow Connector 40"/>
          <p:cNvCxnSpPr/>
          <p:nvPr/>
        </p:nvCxnSpPr>
        <p:spPr bwMode="auto">
          <a:xfrm>
            <a:off x="2641600" y="3902891"/>
            <a:ext cx="0" cy="431800"/>
          </a:xfrm>
          <a:prstGeom prst="straightConnector1">
            <a:avLst/>
          </a:prstGeom>
          <a:solidFill>
            <a:srgbClr val="00B8FF"/>
          </a:solidFill>
          <a:ln w="38100" cap="flat" cmpd="sng" algn="ctr">
            <a:solidFill>
              <a:schemeClr val="tx1"/>
            </a:solidFill>
            <a:prstDash val="solid"/>
            <a:round/>
            <a:headEnd type="none" w="med" len="med"/>
            <a:tailEnd type="triangle" w="lg" len="med"/>
          </a:ln>
          <a:effectLst/>
        </p:spPr>
      </p:cxnSp>
      <p:sp>
        <p:nvSpPr>
          <p:cNvPr id="21" name="Rectangle 20"/>
          <p:cNvSpPr/>
          <p:nvPr/>
        </p:nvSpPr>
        <p:spPr bwMode="auto">
          <a:xfrm flipH="1">
            <a:off x="2550688" y="4334691"/>
            <a:ext cx="186952" cy="186952"/>
          </a:xfrm>
          <a:prstGeom prst="rect">
            <a:avLst/>
          </a:prstGeom>
          <a:solidFill>
            <a:srgbClr val="00336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cxnSp>
        <p:nvCxnSpPr>
          <p:cNvPr id="43" name="Straight Arrow Connector 42"/>
          <p:cNvCxnSpPr/>
          <p:nvPr/>
        </p:nvCxnSpPr>
        <p:spPr bwMode="auto">
          <a:xfrm>
            <a:off x="6235700" y="4538266"/>
            <a:ext cx="0" cy="431800"/>
          </a:xfrm>
          <a:prstGeom prst="straightConnector1">
            <a:avLst/>
          </a:prstGeom>
          <a:solidFill>
            <a:srgbClr val="00B8FF"/>
          </a:solidFill>
          <a:ln w="38100" cap="flat" cmpd="sng" algn="ctr">
            <a:solidFill>
              <a:schemeClr val="tx1"/>
            </a:solidFill>
            <a:prstDash val="solid"/>
            <a:round/>
            <a:headEnd type="none" w="med" len="med"/>
            <a:tailEnd type="triangle" w="lg" len="med"/>
          </a:ln>
          <a:effectLst/>
        </p:spPr>
      </p:cxnSp>
      <p:sp>
        <p:nvSpPr>
          <p:cNvPr id="44" name="Rectangle 43"/>
          <p:cNvSpPr/>
          <p:nvPr/>
        </p:nvSpPr>
        <p:spPr bwMode="auto">
          <a:xfrm flipH="1">
            <a:off x="6144788" y="4970066"/>
            <a:ext cx="186952" cy="186952"/>
          </a:xfrm>
          <a:prstGeom prst="rect">
            <a:avLst/>
          </a:prstGeom>
          <a:solidFill>
            <a:srgbClr val="00336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cxnSp>
        <p:nvCxnSpPr>
          <p:cNvPr id="45" name="Straight Arrow Connector 44"/>
          <p:cNvCxnSpPr/>
          <p:nvPr/>
        </p:nvCxnSpPr>
        <p:spPr bwMode="auto">
          <a:xfrm>
            <a:off x="7454900" y="5160566"/>
            <a:ext cx="0" cy="431800"/>
          </a:xfrm>
          <a:prstGeom prst="straightConnector1">
            <a:avLst/>
          </a:prstGeom>
          <a:solidFill>
            <a:srgbClr val="00B8FF"/>
          </a:solidFill>
          <a:ln w="38100" cap="flat" cmpd="sng" algn="ctr">
            <a:solidFill>
              <a:schemeClr val="tx1"/>
            </a:solidFill>
            <a:prstDash val="solid"/>
            <a:round/>
            <a:headEnd type="none" w="med" len="med"/>
            <a:tailEnd type="triangle" w="lg" len="med"/>
          </a:ln>
          <a:effectLst/>
        </p:spPr>
      </p:cxnSp>
      <p:sp>
        <p:nvSpPr>
          <p:cNvPr id="46" name="Rectangle 45"/>
          <p:cNvSpPr/>
          <p:nvPr/>
        </p:nvSpPr>
        <p:spPr bwMode="auto">
          <a:xfrm flipH="1">
            <a:off x="7363988" y="5592366"/>
            <a:ext cx="186952" cy="186952"/>
          </a:xfrm>
          <a:prstGeom prst="rect">
            <a:avLst/>
          </a:prstGeom>
          <a:solidFill>
            <a:srgbClr val="00336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cxnSp>
        <p:nvCxnSpPr>
          <p:cNvPr id="23" name="Straight Connector 22"/>
          <p:cNvCxnSpPr/>
          <p:nvPr/>
        </p:nvCxnSpPr>
        <p:spPr bwMode="auto">
          <a:xfrm>
            <a:off x="6223000" y="3394891"/>
            <a:ext cx="12700" cy="1676775"/>
          </a:xfrm>
          <a:prstGeom prst="line">
            <a:avLst/>
          </a:prstGeom>
          <a:solidFill>
            <a:srgbClr val="00B8FF"/>
          </a:solidFill>
          <a:ln w="9525" cap="flat" cmpd="sng" algn="ctr">
            <a:solidFill>
              <a:schemeClr val="tx1"/>
            </a:solidFill>
            <a:prstDash val="sysDash"/>
            <a:round/>
            <a:headEnd type="none" w="med" len="med"/>
            <a:tailEnd type="none" w="med" len="med"/>
          </a:ln>
          <a:effectLst/>
        </p:spPr>
      </p:cxnSp>
      <p:cxnSp>
        <p:nvCxnSpPr>
          <p:cNvPr id="51" name="Straight Connector 50"/>
          <p:cNvCxnSpPr/>
          <p:nvPr/>
        </p:nvCxnSpPr>
        <p:spPr bwMode="auto">
          <a:xfrm>
            <a:off x="7442200" y="3754857"/>
            <a:ext cx="10647" cy="1405709"/>
          </a:xfrm>
          <a:prstGeom prst="line">
            <a:avLst/>
          </a:prstGeom>
          <a:solidFill>
            <a:srgbClr val="00B8FF"/>
          </a:solidFill>
          <a:ln w="9525" cap="flat" cmpd="sng" algn="ctr">
            <a:solidFill>
              <a:schemeClr val="tx1"/>
            </a:solidFill>
            <a:prstDash val="sysDash"/>
            <a:round/>
            <a:headEnd type="none" w="med" len="med"/>
            <a:tailEnd type="none" w="med" len="med"/>
          </a:ln>
          <a:effectLst/>
        </p:spPr>
      </p:cxnSp>
      <p:grpSp>
        <p:nvGrpSpPr>
          <p:cNvPr id="53" name="Group 3"/>
          <p:cNvGrpSpPr>
            <a:grpSpLocks/>
          </p:cNvGrpSpPr>
          <p:nvPr/>
        </p:nvGrpSpPr>
        <p:grpSpPr bwMode="auto">
          <a:xfrm>
            <a:off x="5937250" y="2653971"/>
            <a:ext cx="571500" cy="571500"/>
            <a:chOff x="3689" y="1658"/>
            <a:chExt cx="576" cy="576"/>
          </a:xfrm>
        </p:grpSpPr>
        <p:grpSp>
          <p:nvGrpSpPr>
            <p:cNvPr id="54" name="Group 4"/>
            <p:cNvGrpSpPr>
              <a:grpSpLocks/>
            </p:cNvGrpSpPr>
            <p:nvPr/>
          </p:nvGrpSpPr>
          <p:grpSpPr bwMode="auto">
            <a:xfrm>
              <a:off x="3689" y="1658"/>
              <a:ext cx="576" cy="576"/>
              <a:chOff x="4269" y="2781"/>
              <a:chExt cx="576" cy="576"/>
            </a:xfrm>
          </p:grpSpPr>
          <p:sp>
            <p:nvSpPr>
              <p:cNvPr id="56" name="Oval 5"/>
              <p:cNvSpPr>
                <a:spLocks noChangeArrowheads="1"/>
              </p:cNvSpPr>
              <p:nvPr/>
            </p:nvSpPr>
            <p:spPr bwMode="auto">
              <a:xfrm>
                <a:off x="4269" y="2781"/>
                <a:ext cx="576" cy="576"/>
              </a:xfrm>
              <a:prstGeom prst="ellipse">
                <a:avLst/>
              </a:prstGeom>
              <a:solidFill>
                <a:srgbClr val="008000"/>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sp>
            <p:nvSpPr>
              <p:cNvPr id="57"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sp>
          <p:nvSpPr>
            <p:cNvPr id="55"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grpSp>
        <p:nvGrpSpPr>
          <p:cNvPr id="64" name="Group 3"/>
          <p:cNvGrpSpPr>
            <a:grpSpLocks/>
          </p:cNvGrpSpPr>
          <p:nvPr/>
        </p:nvGrpSpPr>
        <p:grpSpPr bwMode="auto">
          <a:xfrm>
            <a:off x="7156450" y="3013233"/>
            <a:ext cx="571500" cy="571500"/>
            <a:chOff x="3689" y="1658"/>
            <a:chExt cx="576" cy="576"/>
          </a:xfrm>
          <a:solidFill>
            <a:srgbClr val="800000"/>
          </a:solidFill>
        </p:grpSpPr>
        <p:grpSp>
          <p:nvGrpSpPr>
            <p:cNvPr id="65" name="Group 4"/>
            <p:cNvGrpSpPr>
              <a:grpSpLocks/>
            </p:cNvGrpSpPr>
            <p:nvPr/>
          </p:nvGrpSpPr>
          <p:grpSpPr bwMode="auto">
            <a:xfrm>
              <a:off x="3689" y="1658"/>
              <a:ext cx="576" cy="576"/>
              <a:chOff x="4269" y="2781"/>
              <a:chExt cx="576" cy="576"/>
            </a:xfrm>
            <a:grpFill/>
          </p:grpSpPr>
          <p:sp>
            <p:nvSpPr>
              <p:cNvPr id="67" name="Oval 5"/>
              <p:cNvSpPr>
                <a:spLocks noChangeArrowheads="1"/>
              </p:cNvSpPr>
              <p:nvPr/>
            </p:nvSpPr>
            <p:spPr bwMode="auto">
              <a:xfrm>
                <a:off x="4269" y="2781"/>
                <a:ext cx="576" cy="576"/>
              </a:xfrm>
              <a:prstGeom prst="ellipse">
                <a:avLst/>
              </a:prstGeom>
              <a:grp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sp>
            <p:nvSpPr>
              <p:cNvPr id="68" name="AutoShape 6"/>
              <p:cNvSpPr>
                <a:spLocks noChangeArrowheads="1"/>
              </p:cNvSpPr>
              <p:nvPr/>
            </p:nvSpPr>
            <p:spPr bwMode="auto">
              <a:xfrm flipH="1">
                <a:off x="4469" y="2908"/>
                <a:ext cx="197" cy="336"/>
              </a:xfrm>
              <a:prstGeom prst="lightningBolt">
                <a:avLst/>
              </a:prstGeom>
              <a:solidFill>
                <a:schemeClr val="bg1"/>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sp>
          <p:nvSpPr>
            <p:cNvPr id="66" name="AutoShape 7"/>
            <p:cNvSpPr>
              <a:spLocks noChangeArrowheads="1"/>
            </p:cNvSpPr>
            <p:nvPr/>
          </p:nvSpPr>
          <p:spPr bwMode="auto">
            <a:xfrm rot="-8460389">
              <a:off x="3714" y="1735"/>
              <a:ext cx="69" cy="75"/>
            </a:xfrm>
            <a:prstGeom prst="triangle">
              <a:avLst>
                <a:gd name="adj" fmla="val 50000"/>
              </a:avLst>
            </a:prstGeom>
            <a:grp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Arial" charset="0"/>
                <a:cs typeface="Arial"/>
              </a:endParaRPr>
            </a:p>
          </p:txBody>
        </p:sp>
      </p:grpSp>
      <p:sp>
        <p:nvSpPr>
          <p:cNvPr id="267264" name="Rectangle 267263"/>
          <p:cNvSpPr/>
          <p:nvPr/>
        </p:nvSpPr>
        <p:spPr bwMode="auto">
          <a:xfrm>
            <a:off x="1371600" y="2756966"/>
            <a:ext cx="914400" cy="4571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sp>
        <p:nvSpPr>
          <p:cNvPr id="70" name="Rectangle 69"/>
          <p:cNvSpPr/>
          <p:nvPr/>
        </p:nvSpPr>
        <p:spPr bwMode="auto">
          <a:xfrm>
            <a:off x="1524000" y="4496866"/>
            <a:ext cx="473652" cy="4571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sp>
        <p:nvSpPr>
          <p:cNvPr id="71" name="Rectangle 70"/>
          <p:cNvSpPr/>
          <p:nvPr/>
        </p:nvSpPr>
        <p:spPr bwMode="auto">
          <a:xfrm>
            <a:off x="1460500" y="5220766"/>
            <a:ext cx="473652" cy="4571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mn-ea"/>
              <a:cs typeface="Arial" charset="0"/>
            </a:endParaRPr>
          </a:p>
        </p:txBody>
      </p:sp>
      <p:cxnSp>
        <p:nvCxnSpPr>
          <p:cNvPr id="72" name="Straight Connector 71"/>
          <p:cNvCxnSpPr/>
          <p:nvPr/>
        </p:nvCxnSpPr>
        <p:spPr bwMode="auto">
          <a:xfrm flipV="1">
            <a:off x="1899251" y="4501030"/>
            <a:ext cx="4336451" cy="32846"/>
          </a:xfrm>
          <a:prstGeom prst="line">
            <a:avLst/>
          </a:prstGeom>
          <a:solidFill>
            <a:srgbClr val="00B8FF"/>
          </a:solidFill>
          <a:ln w="9525" cap="flat" cmpd="sng" algn="ctr">
            <a:solidFill>
              <a:schemeClr val="tx1"/>
            </a:solidFill>
            <a:prstDash val="sysDash"/>
            <a:round/>
            <a:headEnd type="none" w="med" len="med"/>
            <a:tailEnd type="none" w="med" len="med"/>
          </a:ln>
          <a:effectLst/>
        </p:spPr>
      </p:cxnSp>
      <p:cxnSp>
        <p:nvCxnSpPr>
          <p:cNvPr id="74" name="Straight Connector 73"/>
          <p:cNvCxnSpPr/>
          <p:nvPr/>
        </p:nvCxnSpPr>
        <p:spPr bwMode="auto">
          <a:xfrm flipV="1">
            <a:off x="1761686" y="5171968"/>
            <a:ext cx="5693214" cy="43122"/>
          </a:xfrm>
          <a:prstGeom prst="line">
            <a:avLst/>
          </a:prstGeom>
          <a:solidFill>
            <a:srgbClr val="00B8FF"/>
          </a:solidFill>
          <a:ln w="9525" cap="flat" cmpd="sng" algn="ctr">
            <a:solidFill>
              <a:schemeClr val="tx1"/>
            </a:solidFill>
            <a:prstDash val="sysDash"/>
            <a:round/>
            <a:headEnd type="none" w="med" len="med"/>
            <a:tailEnd type="none" w="med" len="med"/>
          </a:ln>
          <a:effectLst/>
        </p:spPr>
      </p:cxnSp>
      <p:cxnSp>
        <p:nvCxnSpPr>
          <p:cNvPr id="81" name="Straight Connector 80"/>
          <p:cNvCxnSpPr/>
          <p:nvPr/>
        </p:nvCxnSpPr>
        <p:spPr bwMode="auto">
          <a:xfrm flipV="1">
            <a:off x="1748986" y="5769686"/>
            <a:ext cx="5693214" cy="43122"/>
          </a:xfrm>
          <a:prstGeom prst="line">
            <a:avLst/>
          </a:prstGeom>
          <a:solidFill>
            <a:srgbClr val="00B8FF"/>
          </a:solidFill>
          <a:ln w="9525" cap="flat" cmpd="sng" algn="ctr">
            <a:solidFill>
              <a:schemeClr val="tx1"/>
            </a:solidFill>
            <a:prstDash val="sysDash"/>
            <a:round/>
            <a:headEnd type="none" w="med" len="med"/>
            <a:tailEnd type="none" w="med" len="med"/>
          </a:ln>
          <a:effectLst/>
        </p:spPr>
      </p:cxnSp>
      <p:sp>
        <p:nvSpPr>
          <p:cNvPr id="82" name="TextBox 14"/>
          <p:cNvSpPr txBox="1">
            <a:spLocks noChangeArrowheads="1"/>
          </p:cNvSpPr>
          <p:nvPr/>
        </p:nvSpPr>
        <p:spPr bwMode="auto">
          <a:xfrm>
            <a:off x="1453539" y="5855351"/>
            <a:ext cx="12160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exit</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3" name="TextBox 14"/>
          <p:cNvSpPr txBox="1">
            <a:spLocks noChangeArrowheads="1"/>
          </p:cNvSpPr>
          <p:nvPr/>
        </p:nvSpPr>
        <p:spPr bwMode="auto">
          <a:xfrm>
            <a:off x="6260182" y="4296811"/>
            <a:ext cx="9052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g(a2)</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4" name="TextBox 14"/>
          <p:cNvSpPr txBox="1">
            <a:spLocks noChangeArrowheads="1"/>
          </p:cNvSpPr>
          <p:nvPr/>
        </p:nvSpPr>
        <p:spPr bwMode="auto">
          <a:xfrm>
            <a:off x="7486650" y="4947811"/>
            <a:ext cx="9052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g(a3)</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97494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p1 API: naming locks and CVs</a:t>
            </a:r>
          </a:p>
        </p:txBody>
      </p:sp>
      <p:sp>
        <p:nvSpPr>
          <p:cNvPr id="5" name="Rectangle 4"/>
          <p:cNvSpPr/>
          <p:nvPr/>
        </p:nvSpPr>
        <p:spPr>
          <a:xfrm>
            <a:off x="457199" y="2058938"/>
            <a:ext cx="8226425" cy="1938992"/>
          </a:xfrm>
          <a:prstGeom prst="rect">
            <a:avLst/>
          </a:prstGeom>
        </p:spPr>
        <p:txBody>
          <a:bodyPr wrap="square">
            <a:spAutoFit/>
          </a:bodyPr>
          <a:lstStyle/>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thread_lock</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thread_unlock</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thread_wait</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thread_signal</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thread_broadcast</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p:txBody>
      </p:sp>
      <p:sp>
        <p:nvSpPr>
          <p:cNvPr id="6" name="Rectangle 5"/>
          <p:cNvSpPr/>
          <p:nvPr/>
        </p:nvSpPr>
        <p:spPr>
          <a:xfrm>
            <a:off x="558800" y="4486176"/>
            <a:ext cx="7188200" cy="1754326"/>
          </a:xfrm>
          <a:prstGeom prst="rect">
            <a:avLst/>
          </a:prstGeom>
        </p:spPr>
        <p:txBody>
          <a:bodyPr wrap="square">
            <a:spAutoFit/>
          </a:bodyPr>
          <a:lstStyle/>
          <a:p>
            <a:r>
              <a:rPr lang="en-US" dirty="0">
                <a:solidFill>
                  <a:srgbClr val="003367"/>
                </a:solidFill>
                <a:latin typeface="Arial"/>
              </a:rPr>
              <a:t>A lock is identified by an unsigned integer (0 - 0xffffffff). Each lock has a set of condition variables associated with it (numbered 0 - 0xffffffff), so a condition variable is </a:t>
            </a:r>
            <a:r>
              <a:rPr lang="en-US" b="1" dirty="0">
                <a:solidFill>
                  <a:srgbClr val="003367"/>
                </a:solidFill>
                <a:latin typeface="Arial"/>
              </a:rPr>
              <a:t>identified uniquely by the tuple </a:t>
            </a:r>
            <a:r>
              <a:rPr lang="en-US" dirty="0">
                <a:solidFill>
                  <a:srgbClr val="003367"/>
                </a:solidFill>
                <a:latin typeface="Arial"/>
              </a:rPr>
              <a:t>(lock number, </a:t>
            </a:r>
            <a:r>
              <a:rPr lang="en-US" dirty="0" err="1">
                <a:solidFill>
                  <a:srgbClr val="003367"/>
                </a:solidFill>
                <a:latin typeface="Arial"/>
              </a:rPr>
              <a:t>cond</a:t>
            </a:r>
            <a:r>
              <a:rPr lang="en-US" dirty="0">
                <a:solidFill>
                  <a:srgbClr val="003367"/>
                </a:solidFill>
                <a:latin typeface="Arial"/>
              </a:rPr>
              <a:t> number). Programs can use arbitrary numbers for locks and condition variables (i.e., they need not be numbered from 0 - n).  </a:t>
            </a:r>
            <a:r>
              <a:rPr lang="en-US" b="1" dirty="0">
                <a:solidFill>
                  <a:srgbClr val="003367"/>
                </a:solidFill>
                <a:latin typeface="Arial"/>
              </a:rPr>
              <a:t>Example</a:t>
            </a:r>
            <a:r>
              <a:rPr lang="en-US" dirty="0">
                <a:solidFill>
                  <a:srgbClr val="003367"/>
                </a:solidFill>
                <a:latin typeface="Arial"/>
              </a:rPr>
              <a:t>: (2,2) is a different CV from (1,2).</a:t>
            </a:r>
          </a:p>
        </p:txBody>
      </p:sp>
    </p:spTree>
    <p:extLst>
      <p:ext uri="{BB962C8B-B14F-4D97-AF65-F5344CB8AC3E}">
        <p14:creationId xmlns:p14="http://schemas.microsoft.com/office/powerpoint/2010/main" val="122206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p1 API: locks</a:t>
            </a:r>
          </a:p>
        </p:txBody>
      </p:sp>
      <p:sp>
        <p:nvSpPr>
          <p:cNvPr id="5" name="Rectangle 4"/>
          <p:cNvSpPr/>
          <p:nvPr/>
        </p:nvSpPr>
        <p:spPr>
          <a:xfrm>
            <a:off x="1523999" y="1946176"/>
            <a:ext cx="8226425" cy="830997"/>
          </a:xfrm>
          <a:prstGeom prst="rect">
            <a:avLst/>
          </a:prstGeom>
        </p:spPr>
        <p:txBody>
          <a:bodyPr wrap="square">
            <a:spAutoFit/>
          </a:bodyPr>
          <a:lstStyle/>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thread_lock</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thread_unlock</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a:t>
            </a:r>
          </a:p>
        </p:txBody>
      </p:sp>
      <p:sp>
        <p:nvSpPr>
          <p:cNvPr id="6" name="Rectangle 5"/>
          <p:cNvSpPr/>
          <p:nvPr/>
        </p:nvSpPr>
        <p:spPr>
          <a:xfrm>
            <a:off x="723900" y="3216176"/>
            <a:ext cx="7810500" cy="3416320"/>
          </a:xfrm>
          <a:prstGeom prst="rect">
            <a:avLst/>
          </a:prstGeom>
        </p:spPr>
        <p:txBody>
          <a:bodyPr wrap="square">
            <a:spAutoFit/>
          </a:bodyPr>
          <a:lstStyle/>
          <a:p>
            <a:r>
              <a:rPr lang="en-US" dirty="0">
                <a:solidFill>
                  <a:srgbClr val="003367"/>
                </a:solidFill>
                <a:latin typeface="Arial"/>
              </a:rPr>
              <a:t>A lock (</a:t>
            </a:r>
            <a:r>
              <a:rPr lang="en-US" dirty="0" err="1">
                <a:solidFill>
                  <a:srgbClr val="003367"/>
                </a:solidFill>
                <a:latin typeface="Arial"/>
              </a:rPr>
              <a:t>mutex</a:t>
            </a:r>
            <a:r>
              <a:rPr lang="en-US" dirty="0">
                <a:solidFill>
                  <a:srgbClr val="003367"/>
                </a:solidFill>
                <a:latin typeface="Arial"/>
              </a:rPr>
              <a:t>) is an object with an API: lock() and unlock().</a:t>
            </a:r>
          </a:p>
          <a:p>
            <a:endParaRPr lang="en-US" dirty="0">
              <a:solidFill>
                <a:srgbClr val="003367"/>
              </a:solidFill>
              <a:latin typeface="Arial"/>
            </a:endParaRPr>
          </a:p>
          <a:p>
            <a:r>
              <a:rPr lang="en-US" dirty="0">
                <a:solidFill>
                  <a:srgbClr val="003367"/>
                </a:solidFill>
                <a:latin typeface="Arial"/>
              </a:rPr>
              <a:t>Threads call these methods to operate on lock objects.  You can’t “lock a thread”!   But a thread can lock a lock.  </a:t>
            </a:r>
          </a:p>
          <a:p>
            <a:endParaRPr lang="en-US" dirty="0">
              <a:solidFill>
                <a:srgbClr val="003367"/>
              </a:solidFill>
              <a:latin typeface="Arial"/>
            </a:endParaRPr>
          </a:p>
          <a:p>
            <a:r>
              <a:rPr lang="en-US" dirty="0">
                <a:solidFill>
                  <a:srgbClr val="003367"/>
                </a:solidFill>
                <a:latin typeface="Arial"/>
              </a:rPr>
              <a:t>Multiple threads use a shared lock to coordinate their critical sections.  </a:t>
            </a:r>
            <a:r>
              <a:rPr lang="en-US" b="1" dirty="0">
                <a:solidFill>
                  <a:srgbClr val="003367"/>
                </a:solidFill>
                <a:latin typeface="Arial"/>
              </a:rPr>
              <a:t>Locks protect shared data.</a:t>
            </a:r>
          </a:p>
          <a:p>
            <a:endParaRPr lang="en-US" dirty="0">
              <a:solidFill>
                <a:srgbClr val="003367"/>
              </a:solidFill>
              <a:latin typeface="Arial"/>
            </a:endParaRPr>
          </a:p>
          <a:p>
            <a:r>
              <a:rPr lang="en-US" dirty="0">
                <a:solidFill>
                  <a:srgbClr val="003367"/>
                </a:solidFill>
                <a:latin typeface="Arial"/>
              </a:rPr>
              <a:t>In p1, a lock is identified by a number.  You choose the number.  You create a new lock object by using some number for the first time.  Be sure that your code uses the numbers consistently.</a:t>
            </a:r>
          </a:p>
          <a:p>
            <a:endParaRPr lang="en-US" dirty="0">
              <a:solidFill>
                <a:srgbClr val="003367"/>
              </a:solidFill>
              <a:latin typeface="Arial"/>
            </a:endParaRPr>
          </a:p>
        </p:txBody>
      </p:sp>
    </p:spTree>
    <p:extLst>
      <p:ext uri="{BB962C8B-B14F-4D97-AF65-F5344CB8AC3E}">
        <p14:creationId xmlns:p14="http://schemas.microsoft.com/office/powerpoint/2010/main" val="34403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p1 API: Conditions</a:t>
            </a:r>
          </a:p>
        </p:txBody>
      </p:sp>
      <p:sp>
        <p:nvSpPr>
          <p:cNvPr id="5" name="Rectangle 4"/>
          <p:cNvSpPr/>
          <p:nvPr/>
        </p:nvSpPr>
        <p:spPr>
          <a:xfrm>
            <a:off x="457199" y="1843038"/>
            <a:ext cx="8226425" cy="1200328"/>
          </a:xfrm>
          <a:prstGeom prst="rect">
            <a:avLst/>
          </a:prstGeom>
        </p:spPr>
        <p:txBody>
          <a:bodyPr wrap="square">
            <a:spAutoFit/>
          </a:bodyPr>
          <a:lstStyle/>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thread_wait</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thread_signal</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a:p>
            <a:r>
              <a:rPr lang="en-US" sz="2400" dirty="0" err="1">
                <a:solidFill>
                  <a:srgbClr val="003367"/>
                </a:solidFill>
                <a:latin typeface="Arial"/>
              </a:rPr>
              <a:t>int</a:t>
            </a:r>
            <a:r>
              <a:rPr lang="en-US" sz="2400" dirty="0">
                <a:solidFill>
                  <a:srgbClr val="003367"/>
                </a:solidFill>
                <a:latin typeface="Arial"/>
              </a:rPr>
              <a:t> </a:t>
            </a:r>
            <a:r>
              <a:rPr lang="en-US" sz="2400" b="1" dirty="0" err="1">
                <a:solidFill>
                  <a:srgbClr val="003367"/>
                </a:solidFill>
                <a:latin typeface="Arial"/>
              </a:rPr>
              <a:t>thread_broadcast</a:t>
            </a:r>
            <a:r>
              <a:rPr lang="en-US" sz="2400" dirty="0">
                <a:solidFill>
                  <a:srgbClr val="003367"/>
                </a:solidFill>
                <a:latin typeface="Arial"/>
              </a:rPr>
              <a:t>(unsigned </a:t>
            </a:r>
            <a:r>
              <a:rPr lang="en-US" sz="2400" dirty="0" err="1">
                <a:solidFill>
                  <a:srgbClr val="003367"/>
                </a:solidFill>
                <a:latin typeface="Arial"/>
              </a:rPr>
              <a:t>int</a:t>
            </a:r>
            <a:r>
              <a:rPr lang="en-US" sz="2400" dirty="0">
                <a:solidFill>
                  <a:srgbClr val="003367"/>
                </a:solidFill>
                <a:latin typeface="Arial"/>
              </a:rPr>
              <a:t> lock, unsigned </a:t>
            </a:r>
            <a:r>
              <a:rPr lang="en-US" sz="2400" dirty="0" err="1">
                <a:solidFill>
                  <a:srgbClr val="003367"/>
                </a:solidFill>
                <a:latin typeface="Arial"/>
              </a:rPr>
              <a:t>int</a:t>
            </a:r>
            <a:r>
              <a:rPr lang="en-US" sz="2400" dirty="0">
                <a:solidFill>
                  <a:srgbClr val="003367"/>
                </a:solidFill>
                <a:latin typeface="Arial"/>
              </a:rPr>
              <a:t> </a:t>
            </a:r>
            <a:r>
              <a:rPr lang="en-US" sz="2400" dirty="0" err="1">
                <a:solidFill>
                  <a:srgbClr val="003367"/>
                </a:solidFill>
                <a:latin typeface="Arial"/>
              </a:rPr>
              <a:t>cond</a:t>
            </a:r>
            <a:r>
              <a:rPr lang="en-US" sz="2400" dirty="0">
                <a:solidFill>
                  <a:srgbClr val="003367"/>
                </a:solidFill>
                <a:latin typeface="Arial"/>
              </a:rPr>
              <a:t>)</a:t>
            </a:r>
          </a:p>
        </p:txBody>
      </p:sp>
      <p:sp>
        <p:nvSpPr>
          <p:cNvPr id="6" name="Rectangle 5"/>
          <p:cNvSpPr/>
          <p:nvPr/>
        </p:nvSpPr>
        <p:spPr>
          <a:xfrm>
            <a:off x="558800" y="3493382"/>
            <a:ext cx="7823200" cy="3139321"/>
          </a:xfrm>
          <a:prstGeom prst="rect">
            <a:avLst/>
          </a:prstGeom>
        </p:spPr>
        <p:txBody>
          <a:bodyPr wrap="square">
            <a:spAutoFit/>
          </a:bodyPr>
          <a:lstStyle/>
          <a:p>
            <a:r>
              <a:rPr lang="en-US" dirty="0">
                <a:solidFill>
                  <a:srgbClr val="003367"/>
                </a:solidFill>
                <a:latin typeface="Arial"/>
              </a:rPr>
              <a:t>Programs can use arbitrary numbers for locks and condition objects (i.e., they need not be numbered from 0 - n).</a:t>
            </a:r>
          </a:p>
          <a:p>
            <a:endParaRPr lang="en-US" dirty="0">
              <a:solidFill>
                <a:srgbClr val="003367"/>
              </a:solidFill>
              <a:latin typeface="Arial"/>
            </a:endParaRPr>
          </a:p>
          <a:p>
            <a:r>
              <a:rPr lang="en-US" dirty="0">
                <a:solidFill>
                  <a:srgbClr val="003367"/>
                </a:solidFill>
                <a:latin typeface="Arial"/>
              </a:rPr>
              <a:t>A condition is an object with an API: wait, signal, broadcast.</a:t>
            </a:r>
          </a:p>
          <a:p>
            <a:r>
              <a:rPr lang="en-US" dirty="0">
                <a:solidFill>
                  <a:srgbClr val="003367"/>
                </a:solidFill>
                <a:latin typeface="Arial"/>
              </a:rPr>
              <a:t>Threads wait on a condition and signal the condition to wake up other threads that are waiting.</a:t>
            </a:r>
          </a:p>
          <a:p>
            <a:endParaRPr lang="en-US" dirty="0">
              <a:solidFill>
                <a:srgbClr val="003367"/>
              </a:solidFill>
              <a:latin typeface="Arial"/>
            </a:endParaRPr>
          </a:p>
          <a:p>
            <a:r>
              <a:rPr lang="en-US" dirty="0">
                <a:solidFill>
                  <a:srgbClr val="003367"/>
                </a:solidFill>
                <a:latin typeface="Arial"/>
              </a:rPr>
              <a:t>A condition is bound to exactly one lock for its whole life.  Its lock MUST be held to call wait.  The lock SHOULD be held to call signal or broadcast.</a:t>
            </a:r>
          </a:p>
          <a:p>
            <a:endParaRPr lang="en-US" dirty="0">
              <a:solidFill>
                <a:srgbClr val="003367"/>
              </a:solidFill>
              <a:latin typeface="Arial"/>
            </a:endParaRPr>
          </a:p>
          <a:p>
            <a:r>
              <a:rPr lang="en-US" b="1" dirty="0">
                <a:solidFill>
                  <a:srgbClr val="003367"/>
                </a:solidFill>
                <a:latin typeface="Arial"/>
              </a:rPr>
              <a:t>Wait releases the lock, blocks until a signal, then locks the lock again.</a:t>
            </a:r>
          </a:p>
        </p:txBody>
      </p:sp>
    </p:spTree>
    <p:extLst>
      <p:ext uri="{BB962C8B-B14F-4D97-AF65-F5344CB8AC3E}">
        <p14:creationId xmlns:p14="http://schemas.microsoft.com/office/powerpoint/2010/main" val="416791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1907-03B0-C240-A302-BAC193C8B704}"/>
              </a:ext>
            </a:extLst>
          </p:cNvPr>
          <p:cNvSpPr>
            <a:spLocks noGrp="1"/>
          </p:cNvSpPr>
          <p:nvPr>
            <p:ph type="title"/>
          </p:nvPr>
        </p:nvSpPr>
        <p:spPr/>
        <p:txBody>
          <a:bodyPr/>
          <a:lstStyle/>
          <a:p>
            <a:r>
              <a:rPr lang="en-US" sz="3600" dirty="0"/>
              <a:t>Scheduling order</a:t>
            </a:r>
            <a:br>
              <a:rPr lang="en-US" sz="3600" dirty="0"/>
            </a:br>
            <a:r>
              <a:rPr lang="en-US" sz="2400" dirty="0"/>
              <a:t>that your thread library should follow</a:t>
            </a:r>
            <a:endParaRPr lang="en-US" sz="3600" dirty="0"/>
          </a:p>
        </p:txBody>
      </p:sp>
      <p:sp>
        <p:nvSpPr>
          <p:cNvPr id="3" name="Rectangle 2">
            <a:extLst>
              <a:ext uri="{FF2B5EF4-FFF2-40B4-BE49-F238E27FC236}">
                <a16:creationId xmlns:a16="http://schemas.microsoft.com/office/drawing/2014/main" id="{36E3ECA2-2477-454F-8BB9-3AC8F2C3A8B3}"/>
              </a:ext>
            </a:extLst>
          </p:cNvPr>
          <p:cNvSpPr/>
          <p:nvPr/>
        </p:nvSpPr>
        <p:spPr>
          <a:xfrm>
            <a:off x="457199" y="1499503"/>
            <a:ext cx="8226425" cy="4708981"/>
          </a:xfrm>
          <a:prstGeom prst="rect">
            <a:avLst/>
          </a:prstGeom>
        </p:spPr>
        <p:txBody>
          <a:bodyPr wrap="square">
            <a:spAutoFit/>
          </a:bodyPr>
          <a:lstStyle/>
          <a:p>
            <a:r>
              <a:rPr lang="en-US" sz="2000" b="1" dirty="0">
                <a:latin typeface="+mj-lt"/>
              </a:rPr>
              <a:t>FIFO</a:t>
            </a:r>
            <a:r>
              <a:rPr lang="en-US" sz="2000" dirty="0">
                <a:latin typeface="+mj-lt"/>
              </a:rPr>
              <a:t>.  All scheduling queues are FIFO:</a:t>
            </a:r>
          </a:p>
          <a:p>
            <a:pPr marL="285750" indent="-285750">
              <a:buFont typeface="Arial" panose="020B0604020202020204" pitchFamily="34" charset="0"/>
              <a:buChar char="•"/>
            </a:pPr>
            <a:r>
              <a:rPr lang="en-US" sz="2000" dirty="0">
                <a:latin typeface="+mj-lt"/>
              </a:rPr>
              <a:t>ready queue;</a:t>
            </a:r>
          </a:p>
          <a:p>
            <a:pPr marL="285750" indent="-285750">
              <a:buFont typeface="Arial" panose="020B0604020202020204" pitchFamily="34" charset="0"/>
              <a:buChar char="•"/>
            </a:pPr>
            <a:r>
              <a:rPr lang="en-US" sz="2000" dirty="0">
                <a:latin typeface="+mj-lt"/>
              </a:rPr>
              <a:t>queue of threads waiting for a lock;</a:t>
            </a:r>
          </a:p>
          <a:p>
            <a:pPr marL="285750" indent="-285750">
              <a:buFont typeface="Arial" panose="020B0604020202020204" pitchFamily="34" charset="0"/>
              <a:buChar char="•"/>
            </a:pPr>
            <a:r>
              <a:rPr lang="en-US" sz="2000" dirty="0">
                <a:latin typeface="+mj-lt"/>
              </a:rPr>
              <a:t>waiters for a signal or broadcast.</a:t>
            </a:r>
          </a:p>
          <a:p>
            <a:pPr marL="285750" indent="-285750">
              <a:buFont typeface="Arial" panose="020B0604020202020204" pitchFamily="34" charset="0"/>
              <a:buChar char="•"/>
            </a:pPr>
            <a:endParaRPr lang="en-US" sz="2000" dirty="0">
              <a:latin typeface="+mj-lt"/>
            </a:endParaRPr>
          </a:p>
          <a:p>
            <a:endParaRPr lang="en-US" sz="2000" dirty="0">
              <a:latin typeface="+mj-lt"/>
            </a:endParaRPr>
          </a:p>
          <a:p>
            <a:r>
              <a:rPr lang="en-US" sz="2000" b="1" dirty="0">
                <a:latin typeface="+mj-lt"/>
              </a:rPr>
              <a:t>FIFO locks</a:t>
            </a:r>
            <a:r>
              <a:rPr lang="en-US" sz="2000" dirty="0">
                <a:latin typeface="+mj-lt"/>
              </a:rPr>
              <a:t>.  Threads acquire a lock in the order in which they request the lock (in </a:t>
            </a:r>
            <a:r>
              <a:rPr lang="en-US" sz="2000" dirty="0" err="1">
                <a:latin typeface="+mj-lt"/>
              </a:rPr>
              <a:t>thread_lock</a:t>
            </a:r>
            <a:r>
              <a:rPr lang="en-US" sz="2000" dirty="0">
                <a:latin typeface="+mj-lt"/>
              </a:rPr>
              <a:t>() or in </a:t>
            </a:r>
            <a:r>
              <a:rPr lang="en-US" sz="2000" dirty="0" err="1">
                <a:latin typeface="+mj-lt"/>
              </a:rPr>
              <a:t>thread_wait</a:t>
            </a:r>
            <a:r>
              <a:rPr lang="en-US" sz="2000" dirty="0">
                <a:latin typeface="+mj-lt"/>
              </a:rPr>
              <a:t>()). </a:t>
            </a:r>
          </a:p>
          <a:p>
            <a:endParaRPr lang="en-US" sz="2000" dirty="0">
              <a:latin typeface="+mj-lt"/>
            </a:endParaRPr>
          </a:p>
          <a:p>
            <a:r>
              <a:rPr lang="en-US" sz="2000" b="1" dirty="0">
                <a:latin typeface="+mj-lt"/>
              </a:rPr>
              <a:t>No implicit yields.  </a:t>
            </a:r>
            <a:r>
              <a:rPr lang="en-US" sz="2000" dirty="0">
                <a:latin typeface="+mj-lt"/>
              </a:rPr>
              <a:t>When thread T1 puts T2 on the ready queue, T1 does not yield the CPU.  T2 does not execute right away.  Applies to:</a:t>
            </a:r>
          </a:p>
          <a:p>
            <a:pPr marL="285750" indent="-285750">
              <a:buFont typeface="Arial" panose="020B0604020202020204" pitchFamily="34" charset="0"/>
              <a:buChar char="•"/>
            </a:pPr>
            <a:r>
              <a:rPr lang="en-US" sz="2000" dirty="0" err="1">
                <a:latin typeface="+mj-lt"/>
              </a:rPr>
              <a:t>thread_create</a:t>
            </a:r>
            <a:r>
              <a:rPr lang="en-US" sz="2000" dirty="0">
                <a:latin typeface="+mj-lt"/>
              </a:rPr>
              <a:t>(): child does not run right away. </a:t>
            </a:r>
          </a:p>
          <a:p>
            <a:pPr marL="285750" indent="-285750">
              <a:buFont typeface="Arial" panose="020B0604020202020204" pitchFamily="34" charset="0"/>
              <a:buChar char="•"/>
            </a:pPr>
            <a:r>
              <a:rPr lang="en-US" sz="2000" dirty="0" err="1">
                <a:latin typeface="+mj-lt"/>
              </a:rPr>
              <a:t>thread_unlock</a:t>
            </a:r>
            <a:r>
              <a:rPr lang="en-US" sz="2000" dirty="0">
                <a:latin typeface="+mj-lt"/>
              </a:rPr>
              <a:t>(): put one waiter thread (if any) on ready queue.</a:t>
            </a:r>
          </a:p>
          <a:p>
            <a:pPr marL="285750" indent="-285750">
              <a:buFont typeface="Arial" panose="020B0604020202020204" pitchFamily="34" charset="0"/>
              <a:buChar char="•"/>
            </a:pPr>
            <a:r>
              <a:rPr lang="en-US" sz="2000" dirty="0" err="1">
                <a:latin typeface="+mj-lt"/>
              </a:rPr>
              <a:t>thread_signal</a:t>
            </a:r>
            <a:r>
              <a:rPr lang="en-US" sz="2000" dirty="0">
                <a:latin typeface="+mj-lt"/>
              </a:rPr>
              <a:t>() or </a:t>
            </a:r>
            <a:r>
              <a:rPr lang="en-US" sz="2000" dirty="0" err="1">
                <a:latin typeface="+mj-lt"/>
              </a:rPr>
              <a:t>thread_broadcast</a:t>
            </a:r>
            <a:r>
              <a:rPr lang="en-US" sz="2000" dirty="0">
                <a:latin typeface="+mj-lt"/>
              </a:rPr>
              <a:t>(): woken waiter thread W requests lock when W next runs. </a:t>
            </a:r>
          </a:p>
        </p:txBody>
      </p:sp>
      <p:grpSp>
        <p:nvGrpSpPr>
          <p:cNvPr id="18" name="Group 17">
            <a:extLst>
              <a:ext uri="{FF2B5EF4-FFF2-40B4-BE49-F238E27FC236}">
                <a16:creationId xmlns:a16="http://schemas.microsoft.com/office/drawing/2014/main" id="{AC03E332-7550-5D41-935E-9F7DDB75116F}"/>
              </a:ext>
            </a:extLst>
          </p:cNvPr>
          <p:cNvGrpSpPr/>
          <p:nvPr/>
        </p:nvGrpSpPr>
        <p:grpSpPr>
          <a:xfrm>
            <a:off x="5466505" y="975469"/>
            <a:ext cx="3217119" cy="2157522"/>
            <a:chOff x="2386013" y="1782866"/>
            <a:chExt cx="4613573" cy="3094037"/>
          </a:xfrm>
        </p:grpSpPr>
        <p:sp>
          <p:nvSpPr>
            <p:cNvPr id="4" name="Oval 3">
              <a:extLst>
                <a:ext uri="{FF2B5EF4-FFF2-40B4-BE49-F238E27FC236}">
                  <a16:creationId xmlns:a16="http://schemas.microsoft.com/office/drawing/2014/main" id="{61DA9B60-D3C4-6441-8C5A-8A427F2E0665}"/>
                </a:ext>
              </a:extLst>
            </p:cNvPr>
            <p:cNvSpPr>
              <a:spLocks noChangeArrowheads="1"/>
            </p:cNvSpPr>
            <p:nvPr/>
          </p:nvSpPr>
          <p:spPr bwMode="auto">
            <a:xfrm>
              <a:off x="4138613" y="1782866"/>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kern="0" dirty="0">
                  <a:solidFill>
                    <a:sysClr val="windowText" lastClr="000000"/>
                  </a:solidFill>
                  <a:latin typeface="Arial" charset="0"/>
                  <a:ea typeface="Arial" charset="0"/>
                  <a:cs typeface="ＭＳ Ｐゴシック" charset="0"/>
                </a:rPr>
                <a:t>running</a:t>
              </a:r>
            </a:p>
          </p:txBody>
        </p:sp>
        <p:sp>
          <p:nvSpPr>
            <p:cNvPr id="5" name="Oval 4">
              <a:extLst>
                <a:ext uri="{FF2B5EF4-FFF2-40B4-BE49-F238E27FC236}">
                  <a16:creationId xmlns:a16="http://schemas.microsoft.com/office/drawing/2014/main" id="{0C7ACAED-47AC-F14F-A4CC-FB47029825C4}"/>
                </a:ext>
              </a:extLst>
            </p:cNvPr>
            <p:cNvSpPr>
              <a:spLocks noChangeArrowheads="1"/>
            </p:cNvSpPr>
            <p:nvPr/>
          </p:nvSpPr>
          <p:spPr bwMode="auto">
            <a:xfrm>
              <a:off x="58912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sz="2000" kern="0" dirty="0">
                  <a:solidFill>
                    <a:sysClr val="windowText" lastClr="000000"/>
                  </a:solidFill>
                  <a:latin typeface="Arial" charset="0"/>
                  <a:ea typeface="Arial" charset="0"/>
                  <a:cs typeface="ＭＳ Ｐゴシック" charset="0"/>
                </a:rPr>
                <a:t>ready</a:t>
              </a:r>
            </a:p>
          </p:txBody>
        </p:sp>
        <p:sp>
          <p:nvSpPr>
            <p:cNvPr id="6" name="Oval 5">
              <a:extLst>
                <a:ext uri="{FF2B5EF4-FFF2-40B4-BE49-F238E27FC236}">
                  <a16:creationId xmlns:a16="http://schemas.microsoft.com/office/drawing/2014/main" id="{6686F2EC-3414-3E44-8D8F-EB53BED57B1A}"/>
                </a:ext>
              </a:extLst>
            </p:cNvPr>
            <p:cNvSpPr>
              <a:spLocks noChangeArrowheads="1"/>
            </p:cNvSpPr>
            <p:nvPr/>
          </p:nvSpPr>
          <p:spPr bwMode="auto">
            <a:xfrm>
              <a:off x="23860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kern="0" dirty="0">
                  <a:solidFill>
                    <a:sysClr val="windowText" lastClr="000000"/>
                  </a:solidFill>
                  <a:latin typeface="Arial" charset="0"/>
                  <a:ea typeface="Arial" charset="0"/>
                  <a:cs typeface="ＭＳ Ｐゴシック" charset="0"/>
                </a:rPr>
                <a:t>blocked</a:t>
              </a:r>
            </a:p>
          </p:txBody>
        </p:sp>
        <p:cxnSp>
          <p:nvCxnSpPr>
            <p:cNvPr id="7" name="AutoShape 6">
              <a:extLst>
                <a:ext uri="{FF2B5EF4-FFF2-40B4-BE49-F238E27FC236}">
                  <a16:creationId xmlns:a16="http://schemas.microsoft.com/office/drawing/2014/main" id="{ACC142E1-CACA-3344-9C8C-B78E8422BF88}"/>
                </a:ext>
              </a:extLst>
            </p:cNvPr>
            <p:cNvCxnSpPr>
              <a:cxnSpLocks noChangeShapeType="1"/>
            </p:cNvCxnSpPr>
            <p:nvPr/>
          </p:nvCxnSpPr>
          <p:spPr bwMode="auto">
            <a:xfrm flipH="1">
              <a:off x="3241675" y="2652816"/>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8" name="AutoShape 7">
              <a:extLst>
                <a:ext uri="{FF2B5EF4-FFF2-40B4-BE49-F238E27FC236}">
                  <a16:creationId xmlns:a16="http://schemas.microsoft.com/office/drawing/2014/main" id="{7E5E25F7-1335-7C45-9264-5D161CC2A2A0}"/>
                </a:ext>
              </a:extLst>
            </p:cNvPr>
            <p:cNvCxnSpPr>
              <a:cxnSpLocks noChangeShapeType="1"/>
              <a:stCxn id="6" idx="6"/>
              <a:endCxn id="5" idx="2"/>
            </p:cNvCxnSpPr>
            <p:nvPr/>
          </p:nvCxnSpPr>
          <p:spPr bwMode="auto">
            <a:xfrm>
              <a:off x="3452813" y="4343503"/>
              <a:ext cx="2438400"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9" name="AutoShape 11">
              <a:extLst>
                <a:ext uri="{FF2B5EF4-FFF2-40B4-BE49-F238E27FC236}">
                  <a16:creationId xmlns:a16="http://schemas.microsoft.com/office/drawing/2014/main" id="{D772CAD4-A267-D34A-AE26-8A3A9B81EC57}"/>
                </a:ext>
              </a:extLst>
            </p:cNvPr>
            <p:cNvCxnSpPr>
              <a:cxnSpLocks noChangeShapeType="1"/>
              <a:stCxn id="4" idx="6"/>
              <a:endCxn id="5" idx="0"/>
            </p:cNvCxnSpPr>
            <p:nvPr/>
          </p:nvCxnSpPr>
          <p:spPr bwMode="auto">
            <a:xfrm>
              <a:off x="5205413" y="2316266"/>
              <a:ext cx="1219200" cy="1493837"/>
            </a:xfrm>
            <a:prstGeom prst="curvedConnector2">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0" name="Text Box 12">
              <a:extLst>
                <a:ext uri="{FF2B5EF4-FFF2-40B4-BE49-F238E27FC236}">
                  <a16:creationId xmlns:a16="http://schemas.microsoft.com/office/drawing/2014/main" id="{7F78289A-FBEC-BB43-AF03-C9A66BCFD91C}"/>
                </a:ext>
              </a:extLst>
            </p:cNvPr>
            <p:cNvSpPr txBox="1">
              <a:spLocks noChangeArrowheads="1"/>
            </p:cNvSpPr>
            <p:nvPr/>
          </p:nvSpPr>
          <p:spPr bwMode="auto">
            <a:xfrm>
              <a:off x="6164263" y="2460728"/>
              <a:ext cx="264917" cy="441374"/>
            </a:xfrm>
            <a:prstGeom prst="rect">
              <a:avLst/>
            </a:prstGeom>
            <a:noFill/>
            <a:ln w="12700">
              <a:noFill/>
              <a:miter lim="800000"/>
              <a:headEnd type="none" w="sm" len="sm"/>
              <a:tailEnd type="none" w="sm" len="sm"/>
            </a:ln>
          </p:spPr>
          <p:txBody>
            <a:bodyPr wrap="none">
              <a:spAutoFit/>
            </a:bodyPr>
            <a:lstStyle/>
            <a:p>
              <a:pPr defTabSz="455613">
                <a:defRPr/>
              </a:pPr>
              <a:endParaRPr lang="en-US" sz="1400" i="1" kern="0">
                <a:solidFill>
                  <a:sysClr val="windowText" lastClr="000000"/>
                </a:solidFill>
                <a:latin typeface="Arial" charset="0"/>
                <a:ea typeface="Arial" charset="0"/>
                <a:cs typeface="ＭＳ Ｐゴシック" charset="0"/>
              </a:endParaRPr>
            </a:p>
          </p:txBody>
        </p:sp>
        <p:cxnSp>
          <p:nvCxnSpPr>
            <p:cNvPr id="11" name="AutoShape 13">
              <a:extLst>
                <a:ext uri="{FF2B5EF4-FFF2-40B4-BE49-F238E27FC236}">
                  <a16:creationId xmlns:a16="http://schemas.microsoft.com/office/drawing/2014/main" id="{C0F02F05-B07E-3648-8548-8143B7F058C2}"/>
                </a:ext>
              </a:extLst>
            </p:cNvPr>
            <p:cNvCxnSpPr>
              <a:cxnSpLocks noChangeShapeType="1"/>
              <a:stCxn id="5" idx="1"/>
              <a:endCxn id="4" idx="5"/>
            </p:cNvCxnSpPr>
            <p:nvPr/>
          </p:nvCxnSpPr>
          <p:spPr bwMode="auto">
            <a:xfrm flipH="1" flipV="1">
              <a:off x="5049838" y="2694091"/>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2" name="Rectangle 58">
              <a:extLst>
                <a:ext uri="{FF2B5EF4-FFF2-40B4-BE49-F238E27FC236}">
                  <a16:creationId xmlns:a16="http://schemas.microsoft.com/office/drawing/2014/main" id="{78F2B410-3C67-F941-AFCD-3C6B67AD08DF}"/>
                </a:ext>
              </a:extLst>
            </p:cNvPr>
            <p:cNvSpPr>
              <a:spLocks noChangeArrowheads="1"/>
            </p:cNvSpPr>
            <p:nvPr/>
          </p:nvSpPr>
          <p:spPr bwMode="auto">
            <a:xfrm>
              <a:off x="2770447" y="2846118"/>
              <a:ext cx="1136649" cy="369332"/>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sleep</a:t>
              </a:r>
              <a:endParaRPr lang="en-US" sz="1600" b="1" dirty="0">
                <a:solidFill>
                  <a:srgbClr val="000000"/>
                </a:solidFill>
                <a:latin typeface="Arial" charset="0"/>
                <a:ea typeface="ＭＳ Ｐゴシック" charset="0"/>
                <a:cs typeface="ＭＳ Ｐゴシック" charset="0"/>
              </a:endParaRPr>
            </a:p>
          </p:txBody>
        </p:sp>
        <p:sp>
          <p:nvSpPr>
            <p:cNvPr id="13" name="Oval 67">
              <a:extLst>
                <a:ext uri="{FF2B5EF4-FFF2-40B4-BE49-F238E27FC236}">
                  <a16:creationId xmlns:a16="http://schemas.microsoft.com/office/drawing/2014/main" id="{E83CBFC7-4FF9-C141-A206-5BFE2C96B41B}"/>
                </a:ext>
              </a:extLst>
            </p:cNvPr>
            <p:cNvSpPr>
              <a:spLocks noChangeArrowheads="1"/>
            </p:cNvSpPr>
            <p:nvPr/>
          </p:nvSpPr>
          <p:spPr bwMode="auto">
            <a:xfrm>
              <a:off x="3857625" y="2933803"/>
              <a:ext cx="152400" cy="152400"/>
            </a:xfrm>
            <a:prstGeom prst="ellipse">
              <a:avLst/>
            </a:prstGeom>
            <a:solidFill>
              <a:srgbClr val="E8161F"/>
            </a:solidFill>
            <a:ln w="9525">
              <a:solidFill>
                <a:schemeClr val="tx1"/>
              </a:solidFill>
              <a:round/>
              <a:headEnd/>
              <a:tailEnd/>
            </a:ln>
          </p:spPr>
          <p:txBody>
            <a:bodyPr/>
            <a:lstStyle/>
            <a:p>
              <a:pPr defTabSz="455613" fontAlgn="base">
                <a:spcBef>
                  <a:spcPct val="0"/>
                </a:spcBef>
                <a:spcAft>
                  <a:spcPct val="0"/>
                </a:spcAft>
                <a:buClr>
                  <a:srgbClr val="000000"/>
                </a:buClr>
                <a:buSzPct val="100000"/>
                <a:buFont typeface="Times New Roman" charset="0"/>
                <a:buNone/>
              </a:pPr>
              <a:endParaRPr lang="en-US" sz="1600">
                <a:solidFill>
                  <a:prstClr val="white"/>
                </a:solidFill>
                <a:latin typeface="Arial" charset="0"/>
                <a:ea typeface="ＭＳ Ｐゴシック" charset="0"/>
                <a:cs typeface="Arial" charset="0"/>
              </a:endParaRPr>
            </a:p>
          </p:txBody>
        </p:sp>
        <p:sp>
          <p:nvSpPr>
            <p:cNvPr id="14" name="Oval 54">
              <a:extLst>
                <a:ext uri="{FF2B5EF4-FFF2-40B4-BE49-F238E27FC236}">
                  <a16:creationId xmlns:a16="http://schemas.microsoft.com/office/drawing/2014/main" id="{0873CC06-C73F-8D48-8C04-8B7B8E303D49}"/>
                </a:ext>
              </a:extLst>
            </p:cNvPr>
            <p:cNvSpPr>
              <a:spLocks noChangeArrowheads="1"/>
            </p:cNvSpPr>
            <p:nvPr/>
          </p:nvSpPr>
          <p:spPr bwMode="auto">
            <a:xfrm>
              <a:off x="5259231" y="4153003"/>
              <a:ext cx="152400" cy="152400"/>
            </a:xfrm>
            <a:prstGeom prst="ellipse">
              <a:avLst/>
            </a:prstGeom>
            <a:solidFill>
              <a:srgbClr val="008000"/>
            </a:solidFill>
            <a:ln w="9525">
              <a:solidFill>
                <a:schemeClr val="tx1"/>
              </a:solidFill>
              <a:round/>
              <a:headEnd/>
              <a:tailEnd/>
            </a:ln>
          </p:spPr>
          <p:txBody>
            <a:bodyPr/>
            <a:lstStyle/>
            <a:p>
              <a:pPr defTabSz="455613" fontAlgn="base">
                <a:spcBef>
                  <a:spcPct val="0"/>
                </a:spcBef>
                <a:spcAft>
                  <a:spcPct val="0"/>
                </a:spcAft>
                <a:buClr>
                  <a:srgbClr val="000000"/>
                </a:buClr>
                <a:buSzPct val="100000"/>
                <a:buFont typeface="Times New Roman" charset="0"/>
                <a:buNone/>
              </a:pPr>
              <a:endParaRPr lang="en-US" sz="1600">
                <a:solidFill>
                  <a:prstClr val="white"/>
                </a:solidFill>
                <a:latin typeface="Arial" charset="0"/>
                <a:ea typeface="ＭＳ Ｐゴシック" charset="0"/>
                <a:cs typeface="Arial" charset="0"/>
              </a:endParaRPr>
            </a:p>
          </p:txBody>
        </p:sp>
        <p:sp>
          <p:nvSpPr>
            <p:cNvPr id="15" name="Rectangle 58">
              <a:extLst>
                <a:ext uri="{FF2B5EF4-FFF2-40B4-BE49-F238E27FC236}">
                  <a16:creationId xmlns:a16="http://schemas.microsoft.com/office/drawing/2014/main" id="{F81ADBAB-E2B2-B347-BD32-A4E79E710525}"/>
                </a:ext>
              </a:extLst>
            </p:cNvPr>
            <p:cNvSpPr>
              <a:spLocks noChangeArrowheads="1"/>
            </p:cNvSpPr>
            <p:nvPr/>
          </p:nvSpPr>
          <p:spPr bwMode="auto">
            <a:xfrm>
              <a:off x="3552825" y="3885799"/>
              <a:ext cx="1676400" cy="529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algn="ctr" defTabSz="914400" fontAlgn="base">
                <a:spcBef>
                  <a:spcPct val="0"/>
                </a:spcBef>
                <a:spcAft>
                  <a:spcPct val="0"/>
                </a:spcAft>
              </a:pPr>
              <a:r>
                <a:rPr lang="en-US" b="1" dirty="0">
                  <a:solidFill>
                    <a:srgbClr val="000000"/>
                  </a:solidFill>
                  <a:latin typeface="Arial" charset="0"/>
                  <a:ea typeface="ＭＳ Ｐゴシック" charset="0"/>
                  <a:cs typeface="Arial" charset="0"/>
                </a:rPr>
                <a:t>wakeup</a:t>
              </a:r>
              <a:endParaRPr lang="en-US" sz="2000" b="1" dirty="0">
                <a:solidFill>
                  <a:srgbClr val="000000"/>
                </a:solidFill>
                <a:latin typeface="Arial" charset="0"/>
                <a:ea typeface="ＭＳ Ｐゴシック" charset="0"/>
                <a:cs typeface="Arial" charset="0"/>
              </a:endParaRPr>
            </a:p>
          </p:txBody>
        </p:sp>
        <p:sp>
          <p:nvSpPr>
            <p:cNvPr id="16" name="Rectangle 58">
              <a:extLst>
                <a:ext uri="{FF2B5EF4-FFF2-40B4-BE49-F238E27FC236}">
                  <a16:creationId xmlns:a16="http://schemas.microsoft.com/office/drawing/2014/main" id="{CCA6C52F-D5F3-234F-B703-97B0103A55AD}"/>
                </a:ext>
              </a:extLst>
            </p:cNvPr>
            <p:cNvSpPr>
              <a:spLocks noChangeArrowheads="1"/>
            </p:cNvSpPr>
            <p:nvPr/>
          </p:nvSpPr>
          <p:spPr bwMode="auto">
            <a:xfrm>
              <a:off x="4769000" y="3225767"/>
              <a:ext cx="1295400" cy="400110"/>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dispatch</a:t>
              </a:r>
            </a:p>
          </p:txBody>
        </p:sp>
        <p:sp>
          <p:nvSpPr>
            <p:cNvPr id="17" name="Rectangle 58">
              <a:extLst>
                <a:ext uri="{FF2B5EF4-FFF2-40B4-BE49-F238E27FC236}">
                  <a16:creationId xmlns:a16="http://schemas.microsoft.com/office/drawing/2014/main" id="{359F3663-77C6-864A-A737-AE825DD48769}"/>
                </a:ext>
              </a:extLst>
            </p:cNvPr>
            <p:cNvSpPr>
              <a:spLocks noChangeArrowheads="1"/>
            </p:cNvSpPr>
            <p:nvPr/>
          </p:nvSpPr>
          <p:spPr bwMode="auto">
            <a:xfrm>
              <a:off x="5862936" y="2390921"/>
              <a:ext cx="1136650" cy="674132"/>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yield</a:t>
              </a:r>
            </a:p>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preempt</a:t>
              </a:r>
              <a:endParaRPr lang="en-US" sz="1600" b="1" dirty="0">
                <a:solidFill>
                  <a:srgbClr val="000000"/>
                </a:solidFill>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16678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14388"/>
            <a:ext cx="8229600" cy="1107996"/>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1934"/>
                </a:solidFill>
                <a:effectLst/>
                <a:uLnTx/>
                <a:uFillTx/>
                <a:latin typeface="Arial" charset="0"/>
                <a:ea typeface="ＭＳ Ｐゴシック" charset="0"/>
              </a:rPr>
              <a:t>P2.  Thread primitives and the thread lifecycle (40 points)</a:t>
            </a:r>
            <a:endParaRPr kumimoji="0" lang="en-US" sz="11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As threads execute, they transition through various states (</a:t>
            </a:r>
            <a:r>
              <a:rPr kumimoji="0" lang="en-US" sz="11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ready</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a:t>
            </a:r>
            <a:r>
              <a:rPr kumimoji="0" lang="en-US" sz="11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running</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a:t>
            </a:r>
            <a:r>
              <a:rPr kumimoji="0" lang="en-US" sz="11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blocked</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As threads transition among these states, their thread control blocks (TCBs) move among various queues maintained by the thread system.   These state changes and queue operations are driven by calls to thread primitives in the thread system API.   Below are five thread primitives defined for the lab </a:t>
            </a:r>
            <a:r>
              <a:rPr kumimoji="0" lang="en-US" sz="1100" b="0" i="1" u="none" strike="noStrike" kern="1200" cap="none" spc="0" normalizeH="0" baseline="0" noProof="0" dirty="0">
                <a:ln>
                  <a:noFill/>
                </a:ln>
                <a:solidFill>
                  <a:srgbClr val="003367">
                    <a:lumMod val="50000"/>
                  </a:srgbClr>
                </a:solidFill>
                <a:effectLst/>
                <a:uLnTx/>
                <a:uFillTx/>
                <a:latin typeface="Arial" charset="0"/>
                <a:ea typeface="ＭＳ Ｐゴシック" charset="0"/>
              </a:rPr>
              <a:t>p1</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For each primitive, list the thread state changes it may cause as it executes, and the associated queue operations.</a:t>
            </a:r>
          </a:p>
        </p:txBody>
      </p:sp>
      <p:sp>
        <p:nvSpPr>
          <p:cNvPr id="9" name="Title 5"/>
          <p:cNvSpPr txBox="1">
            <a:spLocks/>
          </p:cNvSpPr>
          <p:nvPr/>
        </p:nvSpPr>
        <p:spPr>
          <a:xfrm>
            <a:off x="993775" y="1"/>
            <a:ext cx="8226425" cy="457200"/>
          </a:xfrm>
          <a:prstGeom prst="rect">
            <a:avLst/>
          </a:prstGeom>
        </p:spPr>
        <p:txBody>
          <a:bodyPr/>
          <a:lst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a:lstStyle>
          <a:p>
            <a:pPr marL="0" marR="0" lvl="0" indent="0" algn="l" defTabSz="457200" rtl="0" eaLnBrk="0" fontAlgn="base" latinLnBrk="0" hangingPunct="0">
              <a:lnSpc>
                <a:spcPct val="200000"/>
              </a:lnSpc>
              <a:spcBef>
                <a:spcPct val="0"/>
              </a:spcBef>
              <a:spcAft>
                <a:spcPct val="0"/>
              </a:spcAft>
              <a:buClr>
                <a:srgbClr val="000000"/>
              </a:buClr>
              <a:buSzPct val="100000"/>
              <a:buFont typeface="Times New Roman" charset="0"/>
              <a:buNone/>
              <a:tabLst/>
              <a:defRPr/>
            </a:pPr>
            <a:r>
              <a:rPr kumimoji="0" lang="en-US" sz="1200" b="1" i="0" u="none" strike="noStrike" kern="1200" cap="none" spc="0" normalizeH="0" baseline="0" noProof="0" dirty="0">
                <a:ln>
                  <a:noFill/>
                </a:ln>
                <a:solidFill>
                  <a:srgbClr val="161645"/>
                </a:solidFill>
                <a:effectLst/>
                <a:uLnTx/>
                <a:uFillTx/>
                <a:latin typeface="Arial"/>
                <a:ea typeface="ＭＳ Ｐゴシック" charset="-128"/>
                <a:cs typeface="Arial"/>
              </a:rPr>
              <a:t>CPS 310 midterm exam #1, 2/19/2016</a:t>
            </a:r>
            <a:r>
              <a:rPr kumimoji="0" lang="en-US" sz="1200" b="0" i="0" u="none" strike="noStrike" kern="1200" cap="none" spc="0" normalizeH="0" baseline="0" noProof="0" dirty="0">
                <a:ln>
                  <a:noFill/>
                </a:ln>
                <a:solidFill>
                  <a:srgbClr val="161645"/>
                </a:solidFill>
                <a:effectLst/>
                <a:uLnTx/>
                <a:uFillTx/>
                <a:latin typeface="Arial"/>
                <a:ea typeface="ＭＳ Ｐゴシック" charset="-128"/>
                <a:cs typeface="Arial"/>
              </a:rPr>
              <a:t>, page 2 of 5</a:t>
            </a:r>
          </a:p>
        </p:txBody>
      </p:sp>
      <p:sp>
        <p:nvSpPr>
          <p:cNvPr id="12" name="Rectangle 11"/>
          <p:cNvSpPr/>
          <p:nvPr/>
        </p:nvSpPr>
        <p:spPr>
          <a:xfrm>
            <a:off x="304800" y="1881694"/>
            <a:ext cx="6629400" cy="398570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 </a:t>
            </a:r>
            <a:r>
              <a:rPr kumimoji="0" lang="en-US" sz="1100" b="0" i="0" u="none" strike="noStrike" kern="1200" cap="none" spc="0" normalizeH="0" baseline="0" noProof="0" dirty="0" err="1">
                <a:ln>
                  <a:noFill/>
                </a:ln>
                <a:solidFill>
                  <a:srgbClr val="003367">
                    <a:lumMod val="50000"/>
                  </a:srgbClr>
                </a:solidFill>
                <a:effectLst/>
                <a:uLnTx/>
                <a:uFillTx/>
                <a:latin typeface="Arial" charset="0"/>
                <a:ea typeface="ＭＳ Ｐゴシック" charset="0"/>
                <a:cs typeface="Arial" charset="0"/>
              </a:rPr>
              <a:t>thread_yield</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(b) </a:t>
            </a:r>
            <a:r>
              <a:rPr kumimoji="0" lang="en-US" sz="1100" b="0" i="0" u="none" strike="noStrike" kern="1200" cap="none" spc="0" normalizeH="0" baseline="0" noProof="0" dirty="0" err="1">
                <a:ln>
                  <a:noFill/>
                </a:ln>
                <a:solidFill>
                  <a:srgbClr val="003367">
                    <a:lumMod val="50000"/>
                  </a:srgbClr>
                </a:solidFill>
                <a:effectLst/>
                <a:uLnTx/>
                <a:uFillTx/>
                <a:latin typeface="Arial" charset="0"/>
                <a:ea typeface="ＭＳ Ｐゴシック" charset="0"/>
                <a:cs typeface="Arial" charset="0"/>
              </a:rPr>
              <a:t>thread_lock</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(c) </a:t>
            </a:r>
            <a:r>
              <a:rPr kumimoji="0" lang="en-US" sz="1100" b="0" i="0" u="none" strike="noStrike" kern="1200" cap="none" spc="0" normalizeH="0" baseline="0" noProof="0" dirty="0" err="1">
                <a:ln>
                  <a:noFill/>
                </a:ln>
                <a:solidFill>
                  <a:srgbClr val="003367">
                    <a:lumMod val="50000"/>
                  </a:srgbClr>
                </a:solidFill>
                <a:effectLst/>
                <a:uLnTx/>
                <a:uFillTx/>
                <a:latin typeface="Arial" charset="0"/>
                <a:ea typeface="ＭＳ Ｐゴシック" charset="0"/>
                <a:cs typeface="Arial" charset="0"/>
              </a:rPr>
              <a:t>thread_unlock</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(d) </a:t>
            </a:r>
            <a:r>
              <a:rPr kumimoji="0" lang="en-US" sz="1100" b="0" i="0" u="none" strike="noStrike" kern="1200" cap="none" spc="0" normalizeH="0" baseline="0" noProof="0" dirty="0" err="1">
                <a:ln>
                  <a:noFill/>
                </a:ln>
                <a:solidFill>
                  <a:srgbClr val="003367">
                    <a:lumMod val="50000"/>
                  </a:srgbClr>
                </a:solidFill>
                <a:effectLst/>
                <a:uLnTx/>
                <a:uFillTx/>
                <a:latin typeface="Arial" charset="0"/>
                <a:ea typeface="ＭＳ Ｐゴシック" charset="0"/>
                <a:cs typeface="Arial" charset="0"/>
              </a:rPr>
              <a:t>thread_wait</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(e) </a:t>
            </a:r>
            <a:r>
              <a:rPr kumimoji="0" lang="en-US" sz="1100" b="0" i="0" u="none" strike="noStrike" kern="1200" cap="none" spc="0" normalizeH="0" baseline="0" noProof="0" dirty="0" err="1">
                <a:ln>
                  <a:noFill/>
                </a:ln>
                <a:solidFill>
                  <a:srgbClr val="003367">
                    <a:lumMod val="50000"/>
                  </a:srgbClr>
                </a:solidFill>
                <a:effectLst/>
                <a:uLnTx/>
                <a:uFillTx/>
                <a:latin typeface="Arial" charset="0"/>
                <a:ea typeface="ＭＳ Ｐゴシック" charset="0"/>
                <a:cs typeface="Arial" charset="0"/>
              </a:rPr>
              <a:t>thread_signal</a:t>
            </a:r>
            <a:r>
              <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3367">
                  <a:lumMod val="50000"/>
                </a:srgbClr>
              </a:solidFill>
              <a:effectLst/>
              <a:uLnTx/>
              <a:uFillTx/>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50DEEB37-BF87-B043-91FF-DF307A18EA1E}"/>
              </a:ext>
            </a:extLst>
          </p:cNvPr>
          <p:cNvGrpSpPr/>
          <p:nvPr/>
        </p:nvGrpSpPr>
        <p:grpSpPr>
          <a:xfrm>
            <a:off x="3717081" y="2316179"/>
            <a:ext cx="3217119" cy="2157522"/>
            <a:chOff x="2386013" y="1782866"/>
            <a:chExt cx="4613573" cy="3094037"/>
          </a:xfrm>
        </p:grpSpPr>
        <p:sp>
          <p:nvSpPr>
            <p:cNvPr id="6" name="Oval 5">
              <a:extLst>
                <a:ext uri="{FF2B5EF4-FFF2-40B4-BE49-F238E27FC236}">
                  <a16:creationId xmlns:a16="http://schemas.microsoft.com/office/drawing/2014/main" id="{C3E94D6C-43CA-9B40-9AC9-52725BA0BC5E}"/>
                </a:ext>
              </a:extLst>
            </p:cNvPr>
            <p:cNvSpPr>
              <a:spLocks noChangeArrowheads="1"/>
            </p:cNvSpPr>
            <p:nvPr/>
          </p:nvSpPr>
          <p:spPr bwMode="auto">
            <a:xfrm>
              <a:off x="4138613" y="1782866"/>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kern="0" dirty="0">
                  <a:solidFill>
                    <a:sysClr val="windowText" lastClr="000000"/>
                  </a:solidFill>
                  <a:latin typeface="Arial" charset="0"/>
                  <a:ea typeface="Arial" charset="0"/>
                  <a:cs typeface="ＭＳ Ｐゴシック" charset="0"/>
                </a:rPr>
                <a:t>running</a:t>
              </a:r>
            </a:p>
          </p:txBody>
        </p:sp>
        <p:sp>
          <p:nvSpPr>
            <p:cNvPr id="7" name="Oval 6">
              <a:extLst>
                <a:ext uri="{FF2B5EF4-FFF2-40B4-BE49-F238E27FC236}">
                  <a16:creationId xmlns:a16="http://schemas.microsoft.com/office/drawing/2014/main" id="{A7185475-C5AD-8A43-A472-9CC3F98ADC2E}"/>
                </a:ext>
              </a:extLst>
            </p:cNvPr>
            <p:cNvSpPr>
              <a:spLocks noChangeArrowheads="1"/>
            </p:cNvSpPr>
            <p:nvPr/>
          </p:nvSpPr>
          <p:spPr bwMode="auto">
            <a:xfrm>
              <a:off x="58912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sz="2000" kern="0" dirty="0">
                  <a:solidFill>
                    <a:sysClr val="windowText" lastClr="000000"/>
                  </a:solidFill>
                  <a:latin typeface="Arial" charset="0"/>
                  <a:ea typeface="Arial" charset="0"/>
                  <a:cs typeface="ＭＳ Ｐゴシック" charset="0"/>
                </a:rPr>
                <a:t>ready</a:t>
              </a:r>
            </a:p>
          </p:txBody>
        </p:sp>
        <p:sp>
          <p:nvSpPr>
            <p:cNvPr id="8" name="Oval 7">
              <a:extLst>
                <a:ext uri="{FF2B5EF4-FFF2-40B4-BE49-F238E27FC236}">
                  <a16:creationId xmlns:a16="http://schemas.microsoft.com/office/drawing/2014/main" id="{C3262579-057D-D649-8E81-BD4F51E5C354}"/>
                </a:ext>
              </a:extLst>
            </p:cNvPr>
            <p:cNvSpPr>
              <a:spLocks noChangeArrowheads="1"/>
            </p:cNvSpPr>
            <p:nvPr/>
          </p:nvSpPr>
          <p:spPr bwMode="auto">
            <a:xfrm>
              <a:off x="23860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kern="0" dirty="0">
                  <a:solidFill>
                    <a:sysClr val="windowText" lastClr="000000"/>
                  </a:solidFill>
                  <a:latin typeface="Arial" charset="0"/>
                  <a:ea typeface="Arial" charset="0"/>
                  <a:cs typeface="ＭＳ Ｐゴシック" charset="0"/>
                </a:rPr>
                <a:t>blocked</a:t>
              </a:r>
            </a:p>
          </p:txBody>
        </p:sp>
        <p:cxnSp>
          <p:nvCxnSpPr>
            <p:cNvPr id="10" name="AutoShape 6">
              <a:extLst>
                <a:ext uri="{FF2B5EF4-FFF2-40B4-BE49-F238E27FC236}">
                  <a16:creationId xmlns:a16="http://schemas.microsoft.com/office/drawing/2014/main" id="{4CE11D14-3AE7-FB4B-B01F-A7D9BC215FDC}"/>
                </a:ext>
              </a:extLst>
            </p:cNvPr>
            <p:cNvCxnSpPr>
              <a:cxnSpLocks noChangeShapeType="1"/>
            </p:cNvCxnSpPr>
            <p:nvPr/>
          </p:nvCxnSpPr>
          <p:spPr bwMode="auto">
            <a:xfrm flipH="1">
              <a:off x="3241675" y="2652816"/>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11" name="AutoShape 7">
              <a:extLst>
                <a:ext uri="{FF2B5EF4-FFF2-40B4-BE49-F238E27FC236}">
                  <a16:creationId xmlns:a16="http://schemas.microsoft.com/office/drawing/2014/main" id="{3D489D04-74BD-4B48-92ED-ADAF633A91A0}"/>
                </a:ext>
              </a:extLst>
            </p:cNvPr>
            <p:cNvCxnSpPr>
              <a:cxnSpLocks noChangeShapeType="1"/>
              <a:stCxn id="8" idx="6"/>
              <a:endCxn id="7" idx="2"/>
            </p:cNvCxnSpPr>
            <p:nvPr/>
          </p:nvCxnSpPr>
          <p:spPr bwMode="auto">
            <a:xfrm>
              <a:off x="3452813" y="4343503"/>
              <a:ext cx="2438400"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13" name="AutoShape 11">
              <a:extLst>
                <a:ext uri="{FF2B5EF4-FFF2-40B4-BE49-F238E27FC236}">
                  <a16:creationId xmlns:a16="http://schemas.microsoft.com/office/drawing/2014/main" id="{8120BAE7-8B58-4E45-A0C5-0757F01EB8D2}"/>
                </a:ext>
              </a:extLst>
            </p:cNvPr>
            <p:cNvCxnSpPr>
              <a:cxnSpLocks noChangeShapeType="1"/>
              <a:stCxn id="6" idx="6"/>
              <a:endCxn id="7" idx="0"/>
            </p:cNvCxnSpPr>
            <p:nvPr/>
          </p:nvCxnSpPr>
          <p:spPr bwMode="auto">
            <a:xfrm>
              <a:off x="5205413" y="2316266"/>
              <a:ext cx="1219200" cy="1493837"/>
            </a:xfrm>
            <a:prstGeom prst="curvedConnector2">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4" name="Text Box 12">
              <a:extLst>
                <a:ext uri="{FF2B5EF4-FFF2-40B4-BE49-F238E27FC236}">
                  <a16:creationId xmlns:a16="http://schemas.microsoft.com/office/drawing/2014/main" id="{4B1D0A57-9122-884E-845A-E11C2E6A0C00}"/>
                </a:ext>
              </a:extLst>
            </p:cNvPr>
            <p:cNvSpPr txBox="1">
              <a:spLocks noChangeArrowheads="1"/>
            </p:cNvSpPr>
            <p:nvPr/>
          </p:nvSpPr>
          <p:spPr bwMode="auto">
            <a:xfrm>
              <a:off x="6164263" y="2460728"/>
              <a:ext cx="264917" cy="441374"/>
            </a:xfrm>
            <a:prstGeom prst="rect">
              <a:avLst/>
            </a:prstGeom>
            <a:noFill/>
            <a:ln w="12700">
              <a:noFill/>
              <a:miter lim="800000"/>
              <a:headEnd type="none" w="sm" len="sm"/>
              <a:tailEnd type="none" w="sm" len="sm"/>
            </a:ln>
          </p:spPr>
          <p:txBody>
            <a:bodyPr wrap="none">
              <a:spAutoFit/>
            </a:bodyPr>
            <a:lstStyle/>
            <a:p>
              <a:pPr defTabSz="455613">
                <a:defRPr/>
              </a:pPr>
              <a:endParaRPr lang="en-US" sz="1400" i="1" kern="0">
                <a:solidFill>
                  <a:sysClr val="windowText" lastClr="000000"/>
                </a:solidFill>
                <a:latin typeface="Arial" charset="0"/>
                <a:ea typeface="Arial" charset="0"/>
                <a:cs typeface="ＭＳ Ｐゴシック" charset="0"/>
              </a:endParaRPr>
            </a:p>
          </p:txBody>
        </p:sp>
        <p:cxnSp>
          <p:nvCxnSpPr>
            <p:cNvPr id="15" name="AutoShape 13">
              <a:extLst>
                <a:ext uri="{FF2B5EF4-FFF2-40B4-BE49-F238E27FC236}">
                  <a16:creationId xmlns:a16="http://schemas.microsoft.com/office/drawing/2014/main" id="{0ACA70B7-B181-A048-94E1-F805A5BA85E9}"/>
                </a:ext>
              </a:extLst>
            </p:cNvPr>
            <p:cNvCxnSpPr>
              <a:cxnSpLocks noChangeShapeType="1"/>
              <a:stCxn id="7" idx="1"/>
              <a:endCxn id="6" idx="5"/>
            </p:cNvCxnSpPr>
            <p:nvPr/>
          </p:nvCxnSpPr>
          <p:spPr bwMode="auto">
            <a:xfrm flipH="1" flipV="1">
              <a:off x="5049838" y="2694091"/>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16" name="Rectangle 58">
              <a:extLst>
                <a:ext uri="{FF2B5EF4-FFF2-40B4-BE49-F238E27FC236}">
                  <a16:creationId xmlns:a16="http://schemas.microsoft.com/office/drawing/2014/main" id="{51E4460D-67E1-694B-9384-3067C1E08C29}"/>
                </a:ext>
              </a:extLst>
            </p:cNvPr>
            <p:cNvSpPr>
              <a:spLocks noChangeArrowheads="1"/>
            </p:cNvSpPr>
            <p:nvPr/>
          </p:nvSpPr>
          <p:spPr bwMode="auto">
            <a:xfrm>
              <a:off x="2770447" y="2846118"/>
              <a:ext cx="1136649" cy="369332"/>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sleep</a:t>
              </a:r>
              <a:endParaRPr lang="en-US" sz="1600" b="1" dirty="0">
                <a:solidFill>
                  <a:srgbClr val="000000"/>
                </a:solidFill>
                <a:latin typeface="Arial" charset="0"/>
                <a:ea typeface="ＭＳ Ｐゴシック" charset="0"/>
                <a:cs typeface="ＭＳ Ｐゴシック" charset="0"/>
              </a:endParaRPr>
            </a:p>
          </p:txBody>
        </p:sp>
        <p:sp>
          <p:nvSpPr>
            <p:cNvPr id="17" name="Oval 67">
              <a:extLst>
                <a:ext uri="{FF2B5EF4-FFF2-40B4-BE49-F238E27FC236}">
                  <a16:creationId xmlns:a16="http://schemas.microsoft.com/office/drawing/2014/main" id="{AA5248D0-2A10-A749-AD16-2878E959760A}"/>
                </a:ext>
              </a:extLst>
            </p:cNvPr>
            <p:cNvSpPr>
              <a:spLocks noChangeArrowheads="1"/>
            </p:cNvSpPr>
            <p:nvPr/>
          </p:nvSpPr>
          <p:spPr bwMode="auto">
            <a:xfrm>
              <a:off x="3857625" y="2933803"/>
              <a:ext cx="152400" cy="152400"/>
            </a:xfrm>
            <a:prstGeom prst="ellipse">
              <a:avLst/>
            </a:prstGeom>
            <a:solidFill>
              <a:srgbClr val="E8161F"/>
            </a:solidFill>
            <a:ln w="9525">
              <a:solidFill>
                <a:schemeClr val="tx1"/>
              </a:solidFill>
              <a:round/>
              <a:headEnd/>
              <a:tailEnd/>
            </a:ln>
          </p:spPr>
          <p:txBody>
            <a:bodyPr/>
            <a:lstStyle/>
            <a:p>
              <a:pPr defTabSz="455613" fontAlgn="base">
                <a:spcBef>
                  <a:spcPct val="0"/>
                </a:spcBef>
                <a:spcAft>
                  <a:spcPct val="0"/>
                </a:spcAft>
                <a:buClr>
                  <a:srgbClr val="000000"/>
                </a:buClr>
                <a:buSzPct val="100000"/>
                <a:buFont typeface="Times New Roman" charset="0"/>
                <a:buNone/>
              </a:pPr>
              <a:endParaRPr lang="en-US" sz="1600">
                <a:solidFill>
                  <a:prstClr val="white"/>
                </a:solidFill>
                <a:latin typeface="Arial" charset="0"/>
                <a:ea typeface="ＭＳ Ｐゴシック" charset="0"/>
                <a:cs typeface="Arial" charset="0"/>
              </a:endParaRPr>
            </a:p>
          </p:txBody>
        </p:sp>
        <p:sp>
          <p:nvSpPr>
            <p:cNvPr id="18" name="Oval 54">
              <a:extLst>
                <a:ext uri="{FF2B5EF4-FFF2-40B4-BE49-F238E27FC236}">
                  <a16:creationId xmlns:a16="http://schemas.microsoft.com/office/drawing/2014/main" id="{E43E983E-34A6-4443-B642-B1087D31FCC2}"/>
                </a:ext>
              </a:extLst>
            </p:cNvPr>
            <p:cNvSpPr>
              <a:spLocks noChangeArrowheads="1"/>
            </p:cNvSpPr>
            <p:nvPr/>
          </p:nvSpPr>
          <p:spPr bwMode="auto">
            <a:xfrm>
              <a:off x="5259231" y="4153003"/>
              <a:ext cx="152400" cy="152400"/>
            </a:xfrm>
            <a:prstGeom prst="ellipse">
              <a:avLst/>
            </a:prstGeom>
            <a:solidFill>
              <a:srgbClr val="008000"/>
            </a:solidFill>
            <a:ln w="9525">
              <a:solidFill>
                <a:schemeClr val="tx1"/>
              </a:solidFill>
              <a:round/>
              <a:headEnd/>
              <a:tailEnd/>
            </a:ln>
          </p:spPr>
          <p:txBody>
            <a:bodyPr/>
            <a:lstStyle/>
            <a:p>
              <a:pPr defTabSz="455613" fontAlgn="base">
                <a:spcBef>
                  <a:spcPct val="0"/>
                </a:spcBef>
                <a:spcAft>
                  <a:spcPct val="0"/>
                </a:spcAft>
                <a:buClr>
                  <a:srgbClr val="000000"/>
                </a:buClr>
                <a:buSzPct val="100000"/>
                <a:buFont typeface="Times New Roman" charset="0"/>
                <a:buNone/>
              </a:pPr>
              <a:endParaRPr lang="en-US" sz="1600">
                <a:solidFill>
                  <a:prstClr val="white"/>
                </a:solidFill>
                <a:latin typeface="Arial" charset="0"/>
                <a:ea typeface="ＭＳ Ｐゴシック" charset="0"/>
                <a:cs typeface="Arial" charset="0"/>
              </a:endParaRPr>
            </a:p>
          </p:txBody>
        </p:sp>
        <p:sp>
          <p:nvSpPr>
            <p:cNvPr id="19" name="Rectangle 58">
              <a:extLst>
                <a:ext uri="{FF2B5EF4-FFF2-40B4-BE49-F238E27FC236}">
                  <a16:creationId xmlns:a16="http://schemas.microsoft.com/office/drawing/2014/main" id="{688BD56A-52A7-144E-904E-A5CCA22F4582}"/>
                </a:ext>
              </a:extLst>
            </p:cNvPr>
            <p:cNvSpPr>
              <a:spLocks noChangeArrowheads="1"/>
            </p:cNvSpPr>
            <p:nvPr/>
          </p:nvSpPr>
          <p:spPr bwMode="auto">
            <a:xfrm>
              <a:off x="3552825" y="3885799"/>
              <a:ext cx="1676400" cy="529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algn="ctr" defTabSz="914400" fontAlgn="base">
                <a:spcBef>
                  <a:spcPct val="0"/>
                </a:spcBef>
                <a:spcAft>
                  <a:spcPct val="0"/>
                </a:spcAft>
              </a:pPr>
              <a:r>
                <a:rPr lang="en-US" b="1" dirty="0">
                  <a:solidFill>
                    <a:srgbClr val="000000"/>
                  </a:solidFill>
                  <a:latin typeface="Arial" charset="0"/>
                  <a:ea typeface="ＭＳ Ｐゴシック" charset="0"/>
                  <a:cs typeface="Arial" charset="0"/>
                </a:rPr>
                <a:t>wakeup</a:t>
              </a:r>
              <a:endParaRPr lang="en-US" sz="2000" b="1" dirty="0">
                <a:solidFill>
                  <a:srgbClr val="000000"/>
                </a:solidFill>
                <a:latin typeface="Arial" charset="0"/>
                <a:ea typeface="ＭＳ Ｐゴシック" charset="0"/>
                <a:cs typeface="Arial" charset="0"/>
              </a:endParaRPr>
            </a:p>
          </p:txBody>
        </p:sp>
        <p:sp>
          <p:nvSpPr>
            <p:cNvPr id="20" name="Rectangle 58">
              <a:extLst>
                <a:ext uri="{FF2B5EF4-FFF2-40B4-BE49-F238E27FC236}">
                  <a16:creationId xmlns:a16="http://schemas.microsoft.com/office/drawing/2014/main" id="{6048AFFA-7A7E-A942-8EAA-71661FE229F5}"/>
                </a:ext>
              </a:extLst>
            </p:cNvPr>
            <p:cNvSpPr>
              <a:spLocks noChangeArrowheads="1"/>
            </p:cNvSpPr>
            <p:nvPr/>
          </p:nvSpPr>
          <p:spPr bwMode="auto">
            <a:xfrm>
              <a:off x="4769000" y="3225767"/>
              <a:ext cx="1295400" cy="400110"/>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dispatch</a:t>
              </a:r>
            </a:p>
          </p:txBody>
        </p:sp>
        <p:sp>
          <p:nvSpPr>
            <p:cNvPr id="21" name="Rectangle 58">
              <a:extLst>
                <a:ext uri="{FF2B5EF4-FFF2-40B4-BE49-F238E27FC236}">
                  <a16:creationId xmlns:a16="http://schemas.microsoft.com/office/drawing/2014/main" id="{F2607056-0A51-914B-B600-621582018786}"/>
                </a:ext>
              </a:extLst>
            </p:cNvPr>
            <p:cNvSpPr>
              <a:spLocks noChangeArrowheads="1"/>
            </p:cNvSpPr>
            <p:nvPr/>
          </p:nvSpPr>
          <p:spPr bwMode="auto">
            <a:xfrm>
              <a:off x="5862936" y="2390921"/>
              <a:ext cx="1136650" cy="674132"/>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yield</a:t>
              </a:r>
            </a:p>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preempt</a:t>
              </a:r>
              <a:endParaRPr lang="en-US" sz="1600" b="1" dirty="0">
                <a:solidFill>
                  <a:srgbClr val="000000"/>
                </a:solidFill>
                <a:latin typeface="Arial" charset="0"/>
                <a:ea typeface="ＭＳ Ｐゴシック" charset="0"/>
                <a:cs typeface="ＭＳ Ｐゴシック" charset="0"/>
              </a:endParaRPr>
            </a:p>
          </p:txBody>
        </p:sp>
      </p:grpSp>
      <p:sp>
        <p:nvSpPr>
          <p:cNvPr id="3" name="TextBox 2">
            <a:extLst>
              <a:ext uri="{FF2B5EF4-FFF2-40B4-BE49-F238E27FC236}">
                <a16:creationId xmlns:a16="http://schemas.microsoft.com/office/drawing/2014/main" id="{E8093ACB-37B5-034E-B827-5EA0870BA3CC}"/>
              </a:ext>
            </a:extLst>
          </p:cNvPr>
          <p:cNvSpPr txBox="1"/>
          <p:nvPr/>
        </p:nvSpPr>
        <p:spPr>
          <a:xfrm>
            <a:off x="2775727" y="4715748"/>
            <a:ext cx="5840372" cy="1200329"/>
          </a:xfrm>
          <a:prstGeom prst="rect">
            <a:avLst/>
          </a:prstGeom>
          <a:solidFill>
            <a:schemeClr val="bg1">
              <a:lumMod val="95000"/>
            </a:schemeClr>
          </a:solidFill>
        </p:spPr>
        <p:txBody>
          <a:bodyPr wrap="square" rtlCol="0">
            <a:spAutoFit/>
          </a:bodyPr>
          <a:lstStyle/>
          <a:p>
            <a:r>
              <a:rPr lang="en-US" u="sng" dirty="0">
                <a:latin typeface="+mj-lt"/>
              </a:rPr>
              <a:t>P1t thread queues:</a:t>
            </a:r>
          </a:p>
          <a:p>
            <a:pPr marL="285750" indent="-285750">
              <a:buFont typeface="Arial" panose="020B0604020202020204" pitchFamily="34" charset="0"/>
              <a:buChar char="•"/>
            </a:pPr>
            <a:r>
              <a:rPr lang="en-US" dirty="0">
                <a:latin typeface="+mj-lt"/>
              </a:rPr>
              <a:t>One FIFO ready queue (for ready threads)</a:t>
            </a:r>
          </a:p>
          <a:p>
            <a:pPr marL="285750" indent="-285750">
              <a:buFont typeface="Arial" panose="020B0604020202020204" pitchFamily="34" charset="0"/>
              <a:buChar char="•"/>
            </a:pPr>
            <a:r>
              <a:rPr lang="en-US" dirty="0">
                <a:latin typeface="+mj-lt"/>
              </a:rPr>
              <a:t>One FIFO lock queue per lock (for blocked threads)</a:t>
            </a:r>
          </a:p>
          <a:p>
            <a:pPr marL="285750" indent="-285750">
              <a:buFont typeface="Arial" panose="020B0604020202020204" pitchFamily="34" charset="0"/>
              <a:buChar char="•"/>
            </a:pPr>
            <a:r>
              <a:rPr lang="en-US" dirty="0">
                <a:latin typeface="+mj-lt"/>
              </a:rPr>
              <a:t>One FIFO waiter queue per CV (for blocked threads)</a:t>
            </a:r>
          </a:p>
        </p:txBody>
      </p:sp>
      <p:cxnSp>
        <p:nvCxnSpPr>
          <p:cNvPr id="22" name="AutoShape 7">
            <a:extLst>
              <a:ext uri="{FF2B5EF4-FFF2-40B4-BE49-F238E27FC236}">
                <a16:creationId xmlns:a16="http://schemas.microsoft.com/office/drawing/2014/main" id="{777585FD-1FA6-0D46-B399-53F29146AFA7}"/>
              </a:ext>
            </a:extLst>
          </p:cNvPr>
          <p:cNvCxnSpPr>
            <a:cxnSpLocks noChangeShapeType="1"/>
          </p:cNvCxnSpPr>
          <p:nvPr/>
        </p:nvCxnSpPr>
        <p:spPr bwMode="auto">
          <a:xfrm flipH="1">
            <a:off x="6934200" y="4094039"/>
            <a:ext cx="665632"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23" name="Rectangle 58">
            <a:extLst>
              <a:ext uri="{FF2B5EF4-FFF2-40B4-BE49-F238E27FC236}">
                <a16:creationId xmlns:a16="http://schemas.microsoft.com/office/drawing/2014/main" id="{AE3F6DB9-7CB9-D844-A0C8-727F2E641E39}"/>
              </a:ext>
            </a:extLst>
          </p:cNvPr>
          <p:cNvSpPr>
            <a:spLocks noChangeArrowheads="1"/>
          </p:cNvSpPr>
          <p:nvPr/>
        </p:nvSpPr>
        <p:spPr bwMode="auto">
          <a:xfrm>
            <a:off x="7655316" y="3830716"/>
            <a:ext cx="792604" cy="470083"/>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create</a:t>
            </a:r>
            <a:endParaRPr lang="en-US" sz="1600" b="1" dirty="0">
              <a:solidFill>
                <a:srgbClr val="000000"/>
              </a:solidFill>
              <a:latin typeface="Arial" charset="0"/>
              <a:ea typeface="ＭＳ Ｐゴシック" charset="0"/>
              <a:cs typeface="ＭＳ Ｐゴシック" charset="0"/>
            </a:endParaRPr>
          </a:p>
        </p:txBody>
      </p:sp>
      <p:cxnSp>
        <p:nvCxnSpPr>
          <p:cNvPr id="24" name="AutoShape 7">
            <a:extLst>
              <a:ext uri="{FF2B5EF4-FFF2-40B4-BE49-F238E27FC236}">
                <a16:creationId xmlns:a16="http://schemas.microsoft.com/office/drawing/2014/main" id="{15702384-41E9-DA46-BC1D-0E64FACBA0F7}"/>
              </a:ext>
            </a:extLst>
          </p:cNvPr>
          <p:cNvCxnSpPr>
            <a:cxnSpLocks noChangeShapeType="1"/>
          </p:cNvCxnSpPr>
          <p:nvPr/>
        </p:nvCxnSpPr>
        <p:spPr bwMode="auto">
          <a:xfrm flipH="1">
            <a:off x="4239184" y="2688127"/>
            <a:ext cx="665632"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25" name="Rectangle 58">
            <a:extLst>
              <a:ext uri="{FF2B5EF4-FFF2-40B4-BE49-F238E27FC236}">
                <a16:creationId xmlns:a16="http://schemas.microsoft.com/office/drawing/2014/main" id="{0F913612-A3A1-924C-847D-A7467608704C}"/>
              </a:ext>
            </a:extLst>
          </p:cNvPr>
          <p:cNvSpPr>
            <a:spLocks noChangeArrowheads="1"/>
          </p:cNvSpPr>
          <p:nvPr/>
        </p:nvSpPr>
        <p:spPr bwMode="auto">
          <a:xfrm flipH="1">
            <a:off x="3573552" y="2428905"/>
            <a:ext cx="792604" cy="470083"/>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charset="0"/>
                <a:ea typeface="ＭＳ Ｐゴシック" charset="0"/>
                <a:cs typeface="ＭＳ Ｐゴシック" charset="0"/>
              </a:rPr>
              <a:t>exit</a:t>
            </a:r>
            <a:endParaRPr lang="en-US" sz="1600" b="1" dirty="0">
              <a:solidFill>
                <a:srgbClr val="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16228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F730-4CA9-2E4A-BBF6-0E975FB31842}"/>
              </a:ext>
            </a:extLst>
          </p:cNvPr>
          <p:cNvSpPr>
            <a:spLocks noGrp="1"/>
          </p:cNvSpPr>
          <p:nvPr>
            <p:ph type="title"/>
          </p:nvPr>
        </p:nvSpPr>
        <p:spPr/>
        <p:txBody>
          <a:bodyPr/>
          <a:lstStyle/>
          <a:p>
            <a:r>
              <a:rPr lang="en-US" sz="2400" dirty="0"/>
              <a:t>In p1t, a live thread’s TCB is on exactly one queue</a:t>
            </a:r>
            <a:r>
              <a:rPr lang="mr-IN" sz="2400" dirty="0"/>
              <a:t>…</a:t>
            </a:r>
            <a:br>
              <a:rPr lang="en-US" sz="2400" dirty="0"/>
            </a:br>
            <a:r>
              <a:rPr lang="en-US" sz="2400" dirty="0"/>
              <a:t>or else it is running.</a:t>
            </a:r>
          </a:p>
        </p:txBody>
      </p:sp>
      <p:grpSp>
        <p:nvGrpSpPr>
          <p:cNvPr id="23" name="Group 22">
            <a:extLst>
              <a:ext uri="{FF2B5EF4-FFF2-40B4-BE49-F238E27FC236}">
                <a16:creationId xmlns:a16="http://schemas.microsoft.com/office/drawing/2014/main" id="{175FF13B-D7AE-7149-84A5-6650F6E39526}"/>
              </a:ext>
            </a:extLst>
          </p:cNvPr>
          <p:cNvGrpSpPr/>
          <p:nvPr/>
        </p:nvGrpSpPr>
        <p:grpSpPr>
          <a:xfrm>
            <a:off x="2666450" y="1296673"/>
            <a:ext cx="3502977" cy="2360776"/>
            <a:chOff x="1976072" y="1782866"/>
            <a:chExt cx="5023514" cy="3385518"/>
          </a:xfrm>
        </p:grpSpPr>
        <p:sp>
          <p:nvSpPr>
            <p:cNvPr id="24" name="Oval 23">
              <a:extLst>
                <a:ext uri="{FF2B5EF4-FFF2-40B4-BE49-F238E27FC236}">
                  <a16:creationId xmlns:a16="http://schemas.microsoft.com/office/drawing/2014/main" id="{1C5C5831-29F5-1D43-AFDD-477CC48D72F8}"/>
                </a:ext>
              </a:extLst>
            </p:cNvPr>
            <p:cNvSpPr>
              <a:spLocks noChangeArrowheads="1"/>
            </p:cNvSpPr>
            <p:nvPr/>
          </p:nvSpPr>
          <p:spPr bwMode="auto">
            <a:xfrm>
              <a:off x="4138613" y="1782866"/>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Arial" charset="0"/>
                  <a:cs typeface="ＭＳ Ｐゴシック" charset="0"/>
                </a:rPr>
                <a:t>running</a:t>
              </a:r>
            </a:p>
          </p:txBody>
        </p:sp>
        <p:sp>
          <p:nvSpPr>
            <p:cNvPr id="25" name="Oval 24">
              <a:extLst>
                <a:ext uri="{FF2B5EF4-FFF2-40B4-BE49-F238E27FC236}">
                  <a16:creationId xmlns:a16="http://schemas.microsoft.com/office/drawing/2014/main" id="{2D563CB8-CF3C-C047-927B-BE6C3BDE72DA}"/>
                </a:ext>
              </a:extLst>
            </p:cNvPr>
            <p:cNvSpPr>
              <a:spLocks noChangeArrowheads="1"/>
            </p:cNvSpPr>
            <p:nvPr/>
          </p:nvSpPr>
          <p:spPr bwMode="auto">
            <a:xfrm>
              <a:off x="58912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Arial" charset="0"/>
                  <a:cs typeface="ＭＳ Ｐゴシック" charset="0"/>
                </a:rPr>
                <a:t>ready</a:t>
              </a:r>
            </a:p>
          </p:txBody>
        </p:sp>
        <p:sp>
          <p:nvSpPr>
            <p:cNvPr id="26" name="Oval 25">
              <a:extLst>
                <a:ext uri="{FF2B5EF4-FFF2-40B4-BE49-F238E27FC236}">
                  <a16:creationId xmlns:a16="http://schemas.microsoft.com/office/drawing/2014/main" id="{63910421-7C40-274C-B849-7F4DD57AB623}"/>
                </a:ext>
              </a:extLst>
            </p:cNvPr>
            <p:cNvSpPr>
              <a:spLocks noChangeArrowheads="1"/>
            </p:cNvSpPr>
            <p:nvPr/>
          </p:nvSpPr>
          <p:spPr bwMode="auto">
            <a:xfrm>
              <a:off x="23860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ctr" defTabSz="4556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Arial" charset="0"/>
                  <a:cs typeface="ＭＳ Ｐゴシック" charset="0"/>
                </a:rPr>
                <a:t>blocked</a:t>
              </a:r>
            </a:p>
          </p:txBody>
        </p:sp>
        <p:cxnSp>
          <p:nvCxnSpPr>
            <p:cNvPr id="27" name="AutoShape 6">
              <a:extLst>
                <a:ext uri="{FF2B5EF4-FFF2-40B4-BE49-F238E27FC236}">
                  <a16:creationId xmlns:a16="http://schemas.microsoft.com/office/drawing/2014/main" id="{A6FD514B-ECA0-5848-9ECC-68F92A3CF71F}"/>
                </a:ext>
              </a:extLst>
            </p:cNvPr>
            <p:cNvCxnSpPr>
              <a:cxnSpLocks noChangeShapeType="1"/>
            </p:cNvCxnSpPr>
            <p:nvPr/>
          </p:nvCxnSpPr>
          <p:spPr bwMode="auto">
            <a:xfrm flipH="1">
              <a:off x="3241675" y="2652816"/>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28" name="AutoShape 7">
              <a:extLst>
                <a:ext uri="{FF2B5EF4-FFF2-40B4-BE49-F238E27FC236}">
                  <a16:creationId xmlns:a16="http://schemas.microsoft.com/office/drawing/2014/main" id="{6E44E286-3651-9945-AFA6-F852436C8148}"/>
                </a:ext>
              </a:extLst>
            </p:cNvPr>
            <p:cNvCxnSpPr>
              <a:cxnSpLocks noChangeShapeType="1"/>
              <a:stCxn id="26" idx="6"/>
              <a:endCxn id="25" idx="2"/>
            </p:cNvCxnSpPr>
            <p:nvPr/>
          </p:nvCxnSpPr>
          <p:spPr bwMode="auto">
            <a:xfrm>
              <a:off x="3452813" y="4343503"/>
              <a:ext cx="2438400"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cxnSp>
          <p:nvCxnSpPr>
            <p:cNvPr id="29" name="AutoShape 11">
              <a:extLst>
                <a:ext uri="{FF2B5EF4-FFF2-40B4-BE49-F238E27FC236}">
                  <a16:creationId xmlns:a16="http://schemas.microsoft.com/office/drawing/2014/main" id="{3EBA4E1E-EE08-FF4E-9B96-26F5C7EC3B3D}"/>
                </a:ext>
              </a:extLst>
            </p:cNvPr>
            <p:cNvCxnSpPr>
              <a:cxnSpLocks noChangeShapeType="1"/>
              <a:stCxn id="24" idx="6"/>
              <a:endCxn id="25" idx="0"/>
            </p:cNvCxnSpPr>
            <p:nvPr/>
          </p:nvCxnSpPr>
          <p:spPr bwMode="auto">
            <a:xfrm>
              <a:off x="5205413" y="2316266"/>
              <a:ext cx="1219200" cy="1493837"/>
            </a:xfrm>
            <a:prstGeom prst="curvedConnector2">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30" name="Text Box 12">
              <a:extLst>
                <a:ext uri="{FF2B5EF4-FFF2-40B4-BE49-F238E27FC236}">
                  <a16:creationId xmlns:a16="http://schemas.microsoft.com/office/drawing/2014/main" id="{D6336E40-A445-FD48-9FCF-18E093C65793}"/>
                </a:ext>
              </a:extLst>
            </p:cNvPr>
            <p:cNvSpPr txBox="1">
              <a:spLocks noChangeArrowheads="1"/>
            </p:cNvSpPr>
            <p:nvPr/>
          </p:nvSpPr>
          <p:spPr bwMode="auto">
            <a:xfrm>
              <a:off x="6164263" y="2460728"/>
              <a:ext cx="264917" cy="441374"/>
            </a:xfrm>
            <a:prstGeom prst="rect">
              <a:avLst/>
            </a:prstGeom>
            <a:noFill/>
            <a:ln w="12700">
              <a:noFill/>
              <a:miter lim="800000"/>
              <a:headEnd type="none" w="sm" len="sm"/>
              <a:tailEnd type="none" w="sm" len="sm"/>
            </a:ln>
          </p:spPr>
          <p:txBody>
            <a:bodyPr wrap="none">
              <a:spAutoFit/>
            </a:bodyPr>
            <a:lstStyle/>
            <a:p>
              <a:pPr marL="0" marR="0" lvl="0" indent="0" defTabSz="455613" eaLnBrk="1" fontAlgn="auto" latinLnBrk="0" hangingPunct="1">
                <a:lnSpc>
                  <a:spcPct val="100000"/>
                </a:lnSpc>
                <a:spcBef>
                  <a:spcPts val="0"/>
                </a:spcBef>
                <a:spcAft>
                  <a:spcPts val="0"/>
                </a:spcAft>
                <a:buClrTx/>
                <a:buSzTx/>
                <a:buFontTx/>
                <a:buNone/>
                <a:tabLst/>
                <a:defRPr/>
              </a:pPr>
              <a:endParaRPr kumimoji="0" lang="en-US" sz="1400" b="0" i="1" u="none" strike="noStrike" kern="0" cap="none" spc="0" normalizeH="0" baseline="0" noProof="0">
                <a:ln>
                  <a:noFill/>
                </a:ln>
                <a:solidFill>
                  <a:sysClr val="windowText" lastClr="000000"/>
                </a:solidFill>
                <a:effectLst/>
                <a:uLnTx/>
                <a:uFillTx/>
                <a:ea typeface="Arial" charset="0"/>
                <a:cs typeface="ＭＳ Ｐゴシック" charset="0"/>
              </a:endParaRPr>
            </a:p>
          </p:txBody>
        </p:sp>
        <p:cxnSp>
          <p:nvCxnSpPr>
            <p:cNvPr id="31" name="AutoShape 13">
              <a:extLst>
                <a:ext uri="{FF2B5EF4-FFF2-40B4-BE49-F238E27FC236}">
                  <a16:creationId xmlns:a16="http://schemas.microsoft.com/office/drawing/2014/main" id="{BB1D779B-850C-8642-93CA-39DA7C70D654}"/>
                </a:ext>
              </a:extLst>
            </p:cNvPr>
            <p:cNvCxnSpPr>
              <a:cxnSpLocks noChangeShapeType="1"/>
              <a:stCxn id="25" idx="1"/>
              <a:endCxn id="24" idx="5"/>
            </p:cNvCxnSpPr>
            <p:nvPr/>
          </p:nvCxnSpPr>
          <p:spPr bwMode="auto">
            <a:xfrm flipH="1" flipV="1">
              <a:off x="5049838" y="2694091"/>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32" name="Rectangle 58">
              <a:extLst>
                <a:ext uri="{FF2B5EF4-FFF2-40B4-BE49-F238E27FC236}">
                  <a16:creationId xmlns:a16="http://schemas.microsoft.com/office/drawing/2014/main" id="{84674039-75E5-D643-81E9-E3C03434E2D8}"/>
                </a:ext>
              </a:extLst>
            </p:cNvPr>
            <p:cNvSpPr>
              <a:spLocks noChangeArrowheads="1"/>
            </p:cNvSpPr>
            <p:nvPr/>
          </p:nvSpPr>
          <p:spPr bwMode="auto">
            <a:xfrm>
              <a:off x="1976072" y="2808253"/>
              <a:ext cx="1726914" cy="753924"/>
            </a:xfrm>
            <a:prstGeom prst="rect">
              <a:avLst/>
            </a:prstGeom>
            <a:solidFill>
              <a:srgbClr val="FFFFFF"/>
            </a:solidFill>
            <a:ln w="12700">
              <a:noFill/>
              <a:miter lim="800000"/>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b="1" kern="0" dirty="0">
                  <a:solidFill>
                    <a:srgbClr val="000000"/>
                  </a:solidFill>
                  <a:ea typeface="ＭＳ Ｐゴシック" charset="0"/>
                  <a:cs typeface="ＭＳ Ｐゴシック" charset="0"/>
                </a:rPr>
                <a:t>sleep:</a:t>
              </a:r>
            </a:p>
            <a:p>
              <a:pPr marL="0" marR="0" lvl="0" indent="0" algn="ctr" defTabSz="914400" eaLnBrk="1" fontAlgn="base" latinLnBrk="0" hangingPunct="1">
                <a:lnSpc>
                  <a:spcPct val="100000"/>
                </a:lnSpc>
                <a:spcBef>
                  <a:spcPct val="0"/>
                </a:spcBef>
                <a:spcAft>
                  <a:spcPct val="0"/>
                </a:spcAft>
                <a:buClrTx/>
                <a:buSzTx/>
                <a:buFontTx/>
                <a:buNone/>
                <a:tabLst/>
                <a:defRPr/>
              </a:pPr>
              <a:r>
                <a:rPr lang="en-US" sz="1600" b="1" kern="0" dirty="0">
                  <a:solidFill>
                    <a:srgbClr val="000000"/>
                  </a:solidFill>
                  <a:ea typeface="ＭＳ Ｐゴシック" charset="0"/>
                  <a:cs typeface="ＭＳ Ｐゴシック" charset="0"/>
                </a:rPr>
                <a:t>l</a:t>
              </a:r>
              <a:r>
                <a:rPr kumimoji="0" lang="en-US" sz="1600" b="1" i="0" u="none" strike="noStrike" kern="0" cap="none" spc="0" normalizeH="0" baseline="0" noProof="0" dirty="0" err="1">
                  <a:ln>
                    <a:noFill/>
                  </a:ln>
                  <a:solidFill>
                    <a:srgbClr val="000000"/>
                  </a:solidFill>
                  <a:effectLst/>
                  <a:uLnTx/>
                  <a:uFillTx/>
                  <a:ea typeface="ＭＳ Ｐゴシック" charset="0"/>
                  <a:cs typeface="ＭＳ Ｐゴシック" charset="0"/>
                </a:rPr>
                <a:t>ock</a:t>
              </a:r>
              <a:r>
                <a:rPr kumimoji="0" lang="en-US" sz="1600" b="1" i="0" u="none" strike="noStrike" kern="0" cap="none" spc="0" normalizeH="0" baseline="0" noProof="0" dirty="0">
                  <a:ln>
                    <a:noFill/>
                  </a:ln>
                  <a:solidFill>
                    <a:srgbClr val="000000"/>
                  </a:solidFill>
                  <a:effectLst/>
                  <a:uLnTx/>
                  <a:uFillTx/>
                  <a:ea typeface="ＭＳ Ｐゴシック" charset="0"/>
                  <a:cs typeface="ＭＳ Ｐゴシック" charset="0"/>
                </a:rPr>
                <a:t> or</a:t>
              </a:r>
              <a:r>
                <a:rPr kumimoji="0" lang="en-US" sz="1600" b="1" i="0" u="none" strike="noStrike" kern="0" cap="none" spc="0" normalizeH="0" noProof="0" dirty="0">
                  <a:ln>
                    <a:noFill/>
                  </a:ln>
                  <a:solidFill>
                    <a:srgbClr val="000000"/>
                  </a:solidFill>
                  <a:effectLst/>
                  <a:uLnTx/>
                  <a:uFillTx/>
                  <a:ea typeface="ＭＳ Ｐゴシック" charset="0"/>
                  <a:cs typeface="ＭＳ Ｐゴシック" charset="0"/>
                </a:rPr>
                <a:t> w</a:t>
              </a:r>
              <a:r>
                <a:rPr lang="en-US" sz="1600" b="1" kern="0" dirty="0" err="1">
                  <a:solidFill>
                    <a:srgbClr val="000000"/>
                  </a:solidFill>
                  <a:ea typeface="ＭＳ Ｐゴシック" charset="0"/>
                  <a:cs typeface="ＭＳ Ｐゴシック" charset="0"/>
                </a:rPr>
                <a:t>ait</a:t>
              </a:r>
              <a:endParaRPr kumimoji="0" lang="en-US" sz="1600" b="1" i="0" u="none" strike="noStrike" kern="0" cap="none" spc="0" normalizeH="0" baseline="0" noProof="0" dirty="0">
                <a:ln>
                  <a:noFill/>
                </a:ln>
                <a:solidFill>
                  <a:srgbClr val="000000"/>
                </a:solidFill>
                <a:effectLst/>
                <a:uLnTx/>
                <a:uFillTx/>
                <a:ea typeface="ＭＳ Ｐゴシック" charset="0"/>
                <a:cs typeface="ＭＳ Ｐゴシック" charset="0"/>
              </a:endParaRPr>
            </a:p>
          </p:txBody>
        </p:sp>
        <p:sp>
          <p:nvSpPr>
            <p:cNvPr id="33" name="Oval 67">
              <a:extLst>
                <a:ext uri="{FF2B5EF4-FFF2-40B4-BE49-F238E27FC236}">
                  <a16:creationId xmlns:a16="http://schemas.microsoft.com/office/drawing/2014/main" id="{07B08614-0C05-5B47-B9FB-B32F3AE57928}"/>
                </a:ext>
              </a:extLst>
            </p:cNvPr>
            <p:cNvSpPr>
              <a:spLocks noChangeArrowheads="1"/>
            </p:cNvSpPr>
            <p:nvPr/>
          </p:nvSpPr>
          <p:spPr bwMode="auto">
            <a:xfrm>
              <a:off x="3857625" y="2933803"/>
              <a:ext cx="152400" cy="152400"/>
            </a:xfrm>
            <a:prstGeom prst="ellipse">
              <a:avLst/>
            </a:prstGeom>
            <a:solidFill>
              <a:srgbClr val="E8161F"/>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0" cap="none" spc="0" normalizeH="0" baseline="0" noProof="0">
                <a:ln>
                  <a:noFill/>
                </a:ln>
                <a:solidFill>
                  <a:prstClr val="white"/>
                </a:solidFill>
                <a:effectLst/>
                <a:uLnTx/>
                <a:uFillTx/>
                <a:ea typeface="ＭＳ Ｐゴシック" charset="0"/>
                <a:cs typeface="Arial" charset="0"/>
              </a:endParaRPr>
            </a:p>
          </p:txBody>
        </p:sp>
        <p:sp>
          <p:nvSpPr>
            <p:cNvPr id="34" name="Oval 54">
              <a:extLst>
                <a:ext uri="{FF2B5EF4-FFF2-40B4-BE49-F238E27FC236}">
                  <a16:creationId xmlns:a16="http://schemas.microsoft.com/office/drawing/2014/main" id="{1D8CD6FA-06C2-3141-8525-4CCDB5619FFE}"/>
                </a:ext>
              </a:extLst>
            </p:cNvPr>
            <p:cNvSpPr>
              <a:spLocks noChangeArrowheads="1"/>
            </p:cNvSpPr>
            <p:nvPr/>
          </p:nvSpPr>
          <p:spPr bwMode="auto">
            <a:xfrm>
              <a:off x="5259231" y="4153003"/>
              <a:ext cx="152400" cy="152400"/>
            </a:xfrm>
            <a:prstGeom prst="ellipse">
              <a:avLst/>
            </a:prstGeom>
            <a:solidFill>
              <a:srgbClr val="008000"/>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0" cap="none" spc="0" normalizeH="0" baseline="0" noProof="0">
                <a:ln>
                  <a:noFill/>
                </a:ln>
                <a:solidFill>
                  <a:prstClr val="white"/>
                </a:solidFill>
                <a:effectLst/>
                <a:uLnTx/>
                <a:uFillTx/>
                <a:ea typeface="ＭＳ Ｐゴシック" charset="0"/>
                <a:cs typeface="Arial" charset="0"/>
              </a:endParaRPr>
            </a:p>
          </p:txBody>
        </p:sp>
        <p:sp>
          <p:nvSpPr>
            <p:cNvPr id="35" name="Rectangle 58">
              <a:extLst>
                <a:ext uri="{FF2B5EF4-FFF2-40B4-BE49-F238E27FC236}">
                  <a16:creationId xmlns:a16="http://schemas.microsoft.com/office/drawing/2014/main" id="{542F9F37-CDA9-1947-B70D-8A9EF5E57084}"/>
                </a:ext>
              </a:extLst>
            </p:cNvPr>
            <p:cNvSpPr>
              <a:spLocks noChangeArrowheads="1"/>
            </p:cNvSpPr>
            <p:nvPr/>
          </p:nvSpPr>
          <p:spPr bwMode="auto">
            <a:xfrm>
              <a:off x="3566426" y="3844264"/>
              <a:ext cx="1676400" cy="1324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b="1" kern="0" dirty="0">
                  <a:solidFill>
                    <a:srgbClr val="000000"/>
                  </a:solidFill>
                  <a:ea typeface="ＭＳ Ｐゴシック" charset="0"/>
                  <a:cs typeface="Arial" charset="0"/>
                </a:rPr>
                <a:t>wakeup:</a:t>
              </a:r>
            </a:p>
            <a:p>
              <a:pPr marL="0" marR="0" lvl="0" indent="0" algn="ctr" defTabSz="914400" eaLnBrk="1" fontAlgn="base" latinLnBrk="0" hangingPunct="1">
                <a:lnSpc>
                  <a:spcPct val="100000"/>
                </a:lnSpc>
                <a:spcBef>
                  <a:spcPct val="0"/>
                </a:spcBef>
                <a:spcAft>
                  <a:spcPct val="0"/>
                </a:spcAft>
                <a:buClrTx/>
                <a:buSzTx/>
                <a:buFontTx/>
                <a:buNone/>
                <a:tabLst/>
                <a:defRPr/>
              </a:pPr>
              <a:r>
                <a:rPr lang="en-US" b="1" kern="0" dirty="0">
                  <a:solidFill>
                    <a:srgbClr val="000000"/>
                  </a:solidFill>
                  <a:ea typeface="ＭＳ Ｐゴシック" charset="0"/>
                  <a:cs typeface="Arial" charset="0"/>
                </a:rPr>
                <a:t>s</a:t>
              </a:r>
              <a:r>
                <a:rPr kumimoji="0" lang="en-US" sz="1800" b="1" i="0" u="none" strike="noStrike" kern="0" cap="none" spc="0" normalizeH="0" baseline="0" noProof="0" dirty="0" err="1">
                  <a:ln>
                    <a:noFill/>
                  </a:ln>
                  <a:solidFill>
                    <a:srgbClr val="000000"/>
                  </a:solidFill>
                  <a:effectLst/>
                  <a:uLnTx/>
                  <a:uFillTx/>
                  <a:ea typeface="ＭＳ Ｐゴシック" charset="0"/>
                  <a:cs typeface="Arial" charset="0"/>
                </a:rPr>
                <a:t>ignal</a:t>
              </a:r>
              <a:endParaRPr kumimoji="0" lang="en-US" sz="1800" b="1" i="0" u="none" strike="noStrike" kern="0" cap="none" spc="0" normalizeH="0" baseline="0" noProof="0" dirty="0">
                <a:ln>
                  <a:noFill/>
                </a:ln>
                <a:solidFill>
                  <a:srgbClr val="000000"/>
                </a:solidFill>
                <a:effectLst/>
                <a:uLnTx/>
                <a:uFillTx/>
                <a:ea typeface="ＭＳ Ｐゴシック" charset="0"/>
                <a:cs typeface="Arial"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000000"/>
                  </a:solidFill>
                  <a:effectLst/>
                  <a:uLnTx/>
                  <a:uFillTx/>
                  <a:ea typeface="ＭＳ Ｐゴシック" charset="0"/>
                  <a:cs typeface="Arial" charset="0"/>
                </a:rPr>
                <a:t>unlock</a:t>
              </a:r>
              <a:endParaRPr kumimoji="0" lang="en-US" sz="2000" b="1"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6" name="Rectangle 58">
              <a:extLst>
                <a:ext uri="{FF2B5EF4-FFF2-40B4-BE49-F238E27FC236}">
                  <a16:creationId xmlns:a16="http://schemas.microsoft.com/office/drawing/2014/main" id="{9B08307E-B031-614E-9487-77F4C3C7C14E}"/>
                </a:ext>
              </a:extLst>
            </p:cNvPr>
            <p:cNvSpPr>
              <a:spLocks noChangeArrowheads="1"/>
            </p:cNvSpPr>
            <p:nvPr/>
          </p:nvSpPr>
          <p:spPr bwMode="auto">
            <a:xfrm>
              <a:off x="4769000" y="3225767"/>
              <a:ext cx="1295400" cy="400110"/>
            </a:xfrm>
            <a:prstGeom prst="rect">
              <a:avLst/>
            </a:prstGeom>
            <a:solidFill>
              <a:srgbClr val="FFFFFF"/>
            </a:solidFill>
            <a:ln w="12700">
              <a:noFill/>
              <a:miter lim="800000"/>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000000"/>
                  </a:solidFill>
                  <a:effectLst/>
                  <a:uLnTx/>
                  <a:uFillTx/>
                  <a:ea typeface="ＭＳ Ｐゴシック" charset="0"/>
                  <a:cs typeface="ＭＳ Ｐゴシック" charset="0"/>
                </a:rPr>
                <a:t>SWITCH</a:t>
              </a:r>
            </a:p>
          </p:txBody>
        </p:sp>
        <p:sp>
          <p:nvSpPr>
            <p:cNvPr id="37" name="Rectangle 58">
              <a:extLst>
                <a:ext uri="{FF2B5EF4-FFF2-40B4-BE49-F238E27FC236}">
                  <a16:creationId xmlns:a16="http://schemas.microsoft.com/office/drawing/2014/main" id="{17D17780-D546-3542-8349-412E2EBFFFF1}"/>
                </a:ext>
              </a:extLst>
            </p:cNvPr>
            <p:cNvSpPr>
              <a:spLocks noChangeArrowheads="1"/>
            </p:cNvSpPr>
            <p:nvPr/>
          </p:nvSpPr>
          <p:spPr bwMode="auto">
            <a:xfrm>
              <a:off x="5862936" y="2390921"/>
              <a:ext cx="1136650" cy="674132"/>
            </a:xfrm>
            <a:prstGeom prst="rect">
              <a:avLst/>
            </a:prstGeom>
            <a:solidFill>
              <a:srgbClr val="FFFFFF"/>
            </a:solidFill>
            <a:ln w="12700">
              <a:noFill/>
              <a:miter lim="800000"/>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000000"/>
                  </a:solidFill>
                  <a:effectLst/>
                  <a:uLnTx/>
                  <a:uFillTx/>
                  <a:ea typeface="ＭＳ Ｐゴシック" charset="0"/>
                  <a:cs typeface="ＭＳ Ｐゴシック" charset="0"/>
                </a:rPr>
                <a:t>yield</a:t>
              </a:r>
            </a:p>
          </p:txBody>
        </p:sp>
      </p:grpSp>
      <p:sp>
        <p:nvSpPr>
          <p:cNvPr id="38" name="TextBox 37">
            <a:extLst>
              <a:ext uri="{FF2B5EF4-FFF2-40B4-BE49-F238E27FC236}">
                <a16:creationId xmlns:a16="http://schemas.microsoft.com/office/drawing/2014/main" id="{0D8051D6-2ED0-3543-AEDF-54F2A03A34B2}"/>
              </a:ext>
            </a:extLst>
          </p:cNvPr>
          <p:cNvSpPr txBox="1"/>
          <p:nvPr/>
        </p:nvSpPr>
        <p:spPr>
          <a:xfrm>
            <a:off x="1811220" y="3744209"/>
            <a:ext cx="5952865" cy="1200329"/>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kern="0" dirty="0">
                <a:solidFill>
                  <a:srgbClr val="003367"/>
                </a:solidFill>
              </a:rPr>
              <a:t>p</a:t>
            </a:r>
            <a:r>
              <a:rPr kumimoji="0" lang="en-US" sz="1800" b="0" i="0" u="sng" strike="noStrike" kern="0" cap="none" spc="0" normalizeH="0" baseline="0" noProof="0" dirty="0">
                <a:ln>
                  <a:noFill/>
                </a:ln>
                <a:solidFill>
                  <a:srgbClr val="003367"/>
                </a:solidFill>
                <a:effectLst/>
                <a:uLnTx/>
                <a:uFillTx/>
              </a:rPr>
              <a:t>1t thread queues: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3367"/>
                </a:solidFill>
                <a:effectLst/>
                <a:uLnTx/>
                <a:uFillTx/>
              </a:rPr>
              <a:t>One FIFO </a:t>
            </a:r>
            <a:r>
              <a:rPr kumimoji="0" lang="en-US" sz="1800" b="1" i="0" u="none" strike="noStrike" kern="0" cap="none" spc="0" normalizeH="0" baseline="0" noProof="0" dirty="0">
                <a:ln>
                  <a:noFill/>
                </a:ln>
                <a:solidFill>
                  <a:srgbClr val="003367"/>
                </a:solidFill>
                <a:effectLst/>
                <a:uLnTx/>
                <a:uFillTx/>
              </a:rPr>
              <a:t>ready queue</a:t>
            </a:r>
            <a:r>
              <a:rPr kumimoji="0" lang="en-US" sz="1800" b="0" i="0" u="none" strike="noStrike" kern="0" cap="none" spc="0" normalizeH="0" baseline="0" noProof="0" dirty="0">
                <a:ln>
                  <a:noFill/>
                </a:ln>
                <a:solidFill>
                  <a:srgbClr val="003367"/>
                </a:solidFill>
                <a:effectLst/>
                <a:uLnTx/>
                <a:uFillTx/>
              </a:rPr>
              <a:t> (for ready threads)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3367"/>
                </a:solidFill>
                <a:effectLst/>
                <a:uLnTx/>
                <a:uFillTx/>
              </a:rPr>
              <a:t>One FIFO </a:t>
            </a:r>
            <a:r>
              <a:rPr kumimoji="0" lang="en-US" sz="1800" b="1" i="0" u="none" strike="noStrike" kern="0" cap="none" spc="0" normalizeH="0" baseline="0" noProof="0" dirty="0">
                <a:ln>
                  <a:noFill/>
                </a:ln>
                <a:solidFill>
                  <a:srgbClr val="003367"/>
                </a:solidFill>
                <a:effectLst/>
                <a:uLnTx/>
                <a:uFillTx/>
              </a:rPr>
              <a:t>lock queue</a:t>
            </a:r>
            <a:r>
              <a:rPr kumimoji="0" lang="en-US" sz="1800" b="0" i="0" u="none" strike="noStrike" kern="0" cap="none" spc="0" normalizeH="0" baseline="0" noProof="0" dirty="0">
                <a:ln>
                  <a:noFill/>
                </a:ln>
                <a:solidFill>
                  <a:srgbClr val="003367"/>
                </a:solidFill>
                <a:effectLst/>
                <a:uLnTx/>
                <a:uFillTx/>
              </a:rPr>
              <a:t> per lock (for blocked threads)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3367"/>
                </a:solidFill>
                <a:effectLst/>
                <a:uLnTx/>
                <a:uFillTx/>
              </a:rPr>
              <a:t>One FIFO </a:t>
            </a:r>
            <a:r>
              <a:rPr kumimoji="0" lang="en-US" sz="1800" b="1" i="0" u="none" strike="noStrike" kern="0" cap="none" spc="0" normalizeH="0" baseline="0" noProof="0" dirty="0">
                <a:ln>
                  <a:noFill/>
                </a:ln>
                <a:solidFill>
                  <a:srgbClr val="003367"/>
                </a:solidFill>
                <a:effectLst/>
                <a:uLnTx/>
                <a:uFillTx/>
              </a:rPr>
              <a:t>waiter queue </a:t>
            </a:r>
            <a:r>
              <a:rPr kumimoji="0" lang="en-US" sz="1800" b="0" i="0" u="none" strike="noStrike" kern="0" cap="none" spc="0" normalizeH="0" baseline="0" noProof="0" dirty="0">
                <a:ln>
                  <a:noFill/>
                </a:ln>
                <a:solidFill>
                  <a:srgbClr val="003367"/>
                </a:solidFill>
                <a:effectLst/>
                <a:uLnTx/>
                <a:uFillTx/>
              </a:rPr>
              <a:t>per CV (for blocked threads)</a:t>
            </a:r>
          </a:p>
        </p:txBody>
      </p:sp>
      <p:cxnSp>
        <p:nvCxnSpPr>
          <p:cNvPr id="39" name="AutoShape 7">
            <a:extLst>
              <a:ext uri="{FF2B5EF4-FFF2-40B4-BE49-F238E27FC236}">
                <a16:creationId xmlns:a16="http://schemas.microsoft.com/office/drawing/2014/main" id="{B5566D3A-9043-8947-8ACA-EAEC9E65C8CE}"/>
              </a:ext>
            </a:extLst>
          </p:cNvPr>
          <p:cNvCxnSpPr>
            <a:cxnSpLocks noChangeShapeType="1"/>
          </p:cNvCxnSpPr>
          <p:nvPr/>
        </p:nvCxnSpPr>
        <p:spPr bwMode="auto">
          <a:xfrm flipH="1">
            <a:off x="6169427" y="3074533"/>
            <a:ext cx="665632"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40" name="Rectangle 58">
            <a:extLst>
              <a:ext uri="{FF2B5EF4-FFF2-40B4-BE49-F238E27FC236}">
                <a16:creationId xmlns:a16="http://schemas.microsoft.com/office/drawing/2014/main" id="{174D7FDE-C3FC-CB48-B3F8-CA1F4953C5E4}"/>
              </a:ext>
            </a:extLst>
          </p:cNvPr>
          <p:cNvSpPr>
            <a:spLocks noChangeArrowheads="1"/>
          </p:cNvSpPr>
          <p:nvPr/>
        </p:nvSpPr>
        <p:spPr bwMode="auto">
          <a:xfrm>
            <a:off x="6890543" y="2811210"/>
            <a:ext cx="792604" cy="470083"/>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ea typeface="ＭＳ Ｐゴシック" charset="0"/>
                <a:cs typeface="ＭＳ Ｐゴシック" charset="0"/>
              </a:rPr>
              <a:t>create</a:t>
            </a:r>
            <a:endParaRPr lang="en-US" sz="1600" b="1" dirty="0">
              <a:solidFill>
                <a:srgbClr val="000000"/>
              </a:solidFill>
              <a:ea typeface="ＭＳ Ｐゴシック" charset="0"/>
              <a:cs typeface="ＭＳ Ｐゴシック" charset="0"/>
            </a:endParaRPr>
          </a:p>
        </p:txBody>
      </p:sp>
      <p:cxnSp>
        <p:nvCxnSpPr>
          <p:cNvPr id="41" name="AutoShape 7">
            <a:extLst>
              <a:ext uri="{FF2B5EF4-FFF2-40B4-BE49-F238E27FC236}">
                <a16:creationId xmlns:a16="http://schemas.microsoft.com/office/drawing/2014/main" id="{713025AF-041D-704E-B311-EBF7088D43B6}"/>
              </a:ext>
            </a:extLst>
          </p:cNvPr>
          <p:cNvCxnSpPr>
            <a:cxnSpLocks noChangeShapeType="1"/>
          </p:cNvCxnSpPr>
          <p:nvPr/>
        </p:nvCxnSpPr>
        <p:spPr bwMode="auto">
          <a:xfrm flipH="1">
            <a:off x="3474411" y="1668621"/>
            <a:ext cx="665632" cy="0"/>
          </a:xfrm>
          <a:prstGeom prst="straightConnector1">
            <a:avLst/>
          </a:prstGeom>
          <a:noFill/>
          <a:ln w="12700">
            <a:solidFill>
              <a:srgbClr val="000000"/>
            </a:solidFill>
            <a:round/>
            <a:headEnd type="none" w="sm" len="sm"/>
            <a:tailEnd type="triangle" w="lg" len="lg"/>
          </a:ln>
          <a:extLst>
            <a:ext uri="{909E8E84-426E-40dd-AFC4-6F175D3DCCD1}">
              <a14:hiddenFill xmlns:a14="http://schemas.microsoft.com/office/drawing/2010/main" xmlns="">
                <a:noFill/>
              </a14:hiddenFill>
            </a:ext>
          </a:extLst>
        </p:spPr>
      </p:cxnSp>
      <p:sp>
        <p:nvSpPr>
          <p:cNvPr id="42" name="Rectangle 58">
            <a:extLst>
              <a:ext uri="{FF2B5EF4-FFF2-40B4-BE49-F238E27FC236}">
                <a16:creationId xmlns:a16="http://schemas.microsoft.com/office/drawing/2014/main" id="{4C288235-F39E-2743-B25F-EEE02F867753}"/>
              </a:ext>
            </a:extLst>
          </p:cNvPr>
          <p:cNvSpPr>
            <a:spLocks noChangeArrowheads="1"/>
          </p:cNvSpPr>
          <p:nvPr/>
        </p:nvSpPr>
        <p:spPr bwMode="auto">
          <a:xfrm flipH="1">
            <a:off x="2808779" y="1409399"/>
            <a:ext cx="792604" cy="470083"/>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ea typeface="ＭＳ Ｐゴシック" charset="0"/>
                <a:cs typeface="ＭＳ Ｐゴシック" charset="0"/>
              </a:rPr>
              <a:t>exit</a:t>
            </a:r>
            <a:endParaRPr lang="en-US" sz="1600" b="1" dirty="0">
              <a:solidFill>
                <a:srgbClr val="000000"/>
              </a:solidFill>
              <a:ea typeface="ＭＳ Ｐゴシック" charset="0"/>
              <a:cs typeface="ＭＳ Ｐゴシック" charset="0"/>
            </a:endParaRPr>
          </a:p>
        </p:txBody>
      </p:sp>
      <p:sp>
        <p:nvSpPr>
          <p:cNvPr id="55" name="TextBox 54">
            <a:extLst>
              <a:ext uri="{FF2B5EF4-FFF2-40B4-BE49-F238E27FC236}">
                <a16:creationId xmlns:a16="http://schemas.microsoft.com/office/drawing/2014/main" id="{0D8051D6-2ED0-3543-AEDF-54F2A03A34B2}"/>
              </a:ext>
            </a:extLst>
          </p:cNvPr>
          <p:cNvSpPr txBox="1"/>
          <p:nvPr/>
        </p:nvSpPr>
        <p:spPr>
          <a:xfrm>
            <a:off x="1822301" y="5027138"/>
            <a:ext cx="5952865" cy="1754326"/>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kern="0" dirty="0">
                <a:solidFill>
                  <a:srgbClr val="003367"/>
                </a:solidFill>
              </a:rPr>
              <a:t>p</a:t>
            </a:r>
            <a:r>
              <a:rPr kumimoji="0" lang="en-US" sz="1800" b="0" i="0" u="sng" strike="noStrike" kern="0" cap="none" spc="0" normalizeH="0" baseline="0" noProof="0" dirty="0">
                <a:ln>
                  <a:noFill/>
                </a:ln>
                <a:solidFill>
                  <a:srgbClr val="003367"/>
                </a:solidFill>
                <a:effectLst/>
                <a:uLnTx/>
                <a:uFillTx/>
              </a:rPr>
              <a:t>1t thread transitions: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kern="0" dirty="0">
                <a:solidFill>
                  <a:srgbClr val="003367"/>
                </a:solidFill>
              </a:rPr>
              <a:t>s</a:t>
            </a:r>
            <a:r>
              <a:rPr kumimoji="0" lang="en-US" sz="1800" b="1" i="0" u="none" strike="noStrike" kern="0" cap="none" spc="0" normalizeH="0" baseline="0" noProof="0" dirty="0" err="1">
                <a:ln>
                  <a:noFill/>
                </a:ln>
                <a:solidFill>
                  <a:srgbClr val="003367"/>
                </a:solidFill>
                <a:effectLst/>
                <a:uLnTx/>
                <a:uFillTx/>
              </a:rPr>
              <a:t>leep</a:t>
            </a:r>
            <a:r>
              <a:rPr kumimoji="0" lang="en-US" sz="1800" b="0" i="0" u="none" strike="noStrike" kern="0" cap="none" spc="0" normalizeH="0" baseline="0" noProof="0" dirty="0">
                <a:ln>
                  <a:noFill/>
                </a:ln>
                <a:solidFill>
                  <a:srgbClr val="003367"/>
                </a:solidFill>
                <a:effectLst/>
                <a:uLnTx/>
                <a:uFillTx/>
              </a:rPr>
              <a:t>: place my TCB</a:t>
            </a:r>
            <a:r>
              <a:rPr kumimoji="0" lang="en-US" sz="1800" b="0" i="0" u="none" strike="noStrike" kern="0" cap="none" spc="0" normalizeH="0" noProof="0" dirty="0">
                <a:ln>
                  <a:noFill/>
                </a:ln>
                <a:solidFill>
                  <a:srgbClr val="003367"/>
                </a:solidFill>
                <a:effectLst/>
                <a:uLnTx/>
                <a:uFillTx/>
              </a:rPr>
              <a:t> on lock/waiter </a:t>
            </a:r>
            <a:r>
              <a:rPr kumimoji="0" lang="en-US" sz="1800" b="0" i="0" u="none" strike="noStrike" kern="0" cap="none" spc="0" normalizeH="0" noProof="0" dirty="0" err="1">
                <a:ln>
                  <a:noFill/>
                </a:ln>
                <a:solidFill>
                  <a:srgbClr val="003367"/>
                </a:solidFill>
                <a:effectLst/>
                <a:uLnTx/>
                <a:uFillTx/>
              </a:rPr>
              <a:t>queue</a:t>
            </a:r>
            <a:r>
              <a:rPr kumimoji="0" lang="en-US" sz="1800" b="0" i="0" u="none" strike="noStrike" kern="0" cap="none" spc="0" normalizeH="0" noProof="0" dirty="0" err="1">
                <a:ln>
                  <a:noFill/>
                </a:ln>
                <a:solidFill>
                  <a:srgbClr val="003367"/>
                </a:solidFill>
                <a:effectLst/>
                <a:uLnTx/>
                <a:uFillTx/>
                <a:sym typeface="Wingdings"/>
              </a:rPr>
              <a:t></a:t>
            </a:r>
            <a:r>
              <a:rPr kumimoji="0" lang="en-US" sz="1800" b="0" i="0" u="none" strike="noStrike" kern="0" cap="none" spc="0" normalizeH="0" noProof="0" dirty="0" err="1">
                <a:ln>
                  <a:noFill/>
                </a:ln>
                <a:solidFill>
                  <a:srgbClr val="003367"/>
                </a:solidFill>
                <a:effectLst/>
                <a:uLnTx/>
                <a:uFillTx/>
              </a:rPr>
              <a:t>switch</a:t>
            </a:r>
            <a:endParaRPr kumimoji="0" lang="en-US" sz="1800" b="0" i="0" u="none" strike="noStrike" kern="0" cap="none" spc="0" normalizeH="0" baseline="0" noProof="0" dirty="0">
              <a:ln>
                <a:noFill/>
              </a:ln>
              <a:solidFill>
                <a:srgbClr val="003367"/>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kern="0" dirty="0">
                <a:solidFill>
                  <a:srgbClr val="003367"/>
                </a:solidFill>
              </a:rPr>
              <a:t>w</a:t>
            </a:r>
            <a:r>
              <a:rPr kumimoji="0" lang="en-US" sz="1800" b="1" i="0" u="none" strike="noStrike" kern="0" cap="none" spc="0" normalizeH="0" baseline="0" noProof="0" dirty="0" err="1">
                <a:ln>
                  <a:noFill/>
                </a:ln>
                <a:solidFill>
                  <a:srgbClr val="003367"/>
                </a:solidFill>
                <a:effectLst/>
                <a:uLnTx/>
                <a:uFillTx/>
              </a:rPr>
              <a:t>akeup</a:t>
            </a:r>
            <a:r>
              <a:rPr kumimoji="0" lang="en-US" sz="1800" b="0" i="0" u="none" strike="noStrike" kern="0" cap="none" spc="0" normalizeH="0" baseline="0" noProof="0" dirty="0">
                <a:ln>
                  <a:noFill/>
                </a:ln>
                <a:solidFill>
                  <a:srgbClr val="003367"/>
                </a:solidFill>
                <a:effectLst/>
                <a:uLnTx/>
                <a:uFillTx/>
              </a:rPr>
              <a:t>: move waking</a:t>
            </a:r>
            <a:r>
              <a:rPr kumimoji="0" lang="en-US" sz="1800" b="0" i="0" u="none" strike="noStrike" kern="0" cap="none" spc="0" normalizeH="0" noProof="0" dirty="0">
                <a:ln>
                  <a:noFill/>
                </a:ln>
                <a:solidFill>
                  <a:srgbClr val="003367"/>
                </a:solidFill>
                <a:effectLst/>
                <a:uLnTx/>
                <a:uFillTx/>
              </a:rPr>
              <a:t> thread TCB to ready queue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kern="0" dirty="0">
                <a:solidFill>
                  <a:srgbClr val="003367"/>
                </a:solidFill>
              </a:rPr>
              <a:t>y</a:t>
            </a:r>
            <a:r>
              <a:rPr lang="en-US" b="1" kern="0" baseline="0" dirty="0">
                <a:solidFill>
                  <a:srgbClr val="003367"/>
                </a:solidFill>
              </a:rPr>
              <a:t>ield</a:t>
            </a:r>
            <a:r>
              <a:rPr lang="en-US" kern="0" baseline="0" dirty="0">
                <a:solidFill>
                  <a:srgbClr val="003367"/>
                </a:solidFill>
              </a:rPr>
              <a:t>: place my TCB on ready</a:t>
            </a:r>
            <a:r>
              <a:rPr lang="en-US" kern="0" dirty="0">
                <a:solidFill>
                  <a:srgbClr val="003367"/>
                </a:solidFill>
              </a:rPr>
              <a:t> </a:t>
            </a:r>
            <a:r>
              <a:rPr lang="en-US" kern="0" dirty="0" err="1">
                <a:solidFill>
                  <a:srgbClr val="003367"/>
                </a:solidFill>
              </a:rPr>
              <a:t>queue</a:t>
            </a:r>
            <a:r>
              <a:rPr lang="en-US" kern="0" dirty="0" err="1">
                <a:solidFill>
                  <a:srgbClr val="003367"/>
                </a:solidFill>
                <a:sym typeface="Wingdings"/>
              </a:rPr>
              <a:t>switch</a:t>
            </a:r>
            <a:endParaRPr lang="en-US" kern="0" dirty="0">
              <a:solidFill>
                <a:srgbClr val="003367"/>
              </a:solidFill>
              <a:sym typeface="Wingding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kern="0" dirty="0">
                <a:solidFill>
                  <a:srgbClr val="003367"/>
                </a:solidFill>
                <a:sym typeface="Wingdings"/>
              </a:rPr>
              <a:t>e</a:t>
            </a:r>
            <a:r>
              <a:rPr kumimoji="0" lang="en-US" sz="1800" b="1" i="0" u="none" strike="noStrike" kern="0" cap="none" spc="0" normalizeH="0" baseline="0" noProof="0" dirty="0" err="1">
                <a:ln>
                  <a:noFill/>
                </a:ln>
                <a:solidFill>
                  <a:srgbClr val="003367"/>
                </a:solidFill>
                <a:effectLst/>
                <a:uLnTx/>
                <a:uFillTx/>
                <a:sym typeface="Wingdings"/>
              </a:rPr>
              <a:t>xit</a:t>
            </a:r>
            <a:r>
              <a:rPr kumimoji="0" lang="en-US" sz="1800" b="0" i="0" u="none" strike="noStrike" kern="0" cap="none" spc="0" normalizeH="0" baseline="0" noProof="0" dirty="0">
                <a:ln>
                  <a:noFill/>
                </a:ln>
                <a:solidFill>
                  <a:srgbClr val="003367"/>
                </a:solidFill>
                <a:effectLst/>
                <a:uLnTx/>
                <a:uFillTx/>
                <a:sym typeface="Wingdings"/>
              </a:rPr>
              <a:t>: arrange to garbage-collect</a:t>
            </a:r>
            <a:r>
              <a:rPr kumimoji="0" lang="en-US" sz="1800" b="0" i="0" u="none" strike="noStrike" kern="0" cap="none" spc="0" normalizeH="0" noProof="0" dirty="0">
                <a:ln>
                  <a:noFill/>
                </a:ln>
                <a:solidFill>
                  <a:srgbClr val="003367"/>
                </a:solidFill>
                <a:effectLst/>
                <a:uLnTx/>
                <a:uFillTx/>
                <a:sym typeface="Wingdings"/>
              </a:rPr>
              <a:t> my </a:t>
            </a:r>
            <a:r>
              <a:rPr lang="en-US" kern="0" dirty="0">
                <a:solidFill>
                  <a:srgbClr val="003367"/>
                </a:solidFill>
                <a:sym typeface="Wingdings"/>
              </a:rPr>
              <a:t>carcass</a:t>
            </a:r>
            <a:r>
              <a:rPr kumimoji="0" lang="en-US" sz="1800" b="0" i="0" u="none" strike="noStrike" kern="0" cap="none" spc="0" normalizeH="0" noProof="0" dirty="0">
                <a:ln>
                  <a:noFill/>
                </a:ln>
                <a:solidFill>
                  <a:srgbClr val="003367"/>
                </a:solidFill>
                <a:effectLst/>
                <a:uLnTx/>
                <a:uFillTx/>
                <a:sym typeface="Wingdings"/>
              </a:rPr>
              <a:t>switch</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kern="0" dirty="0">
                <a:solidFill>
                  <a:srgbClr val="003367"/>
                </a:solidFill>
                <a:sym typeface="Wingdings"/>
              </a:rPr>
              <a:t>c</a:t>
            </a:r>
            <a:r>
              <a:rPr lang="en-US" b="1" kern="0" baseline="0" dirty="0">
                <a:solidFill>
                  <a:srgbClr val="003367"/>
                </a:solidFill>
                <a:sym typeface="Wingdings"/>
              </a:rPr>
              <a:t>reate</a:t>
            </a:r>
            <a:r>
              <a:rPr lang="en-US" kern="0" baseline="0" dirty="0">
                <a:solidFill>
                  <a:srgbClr val="003367"/>
                </a:solidFill>
                <a:sym typeface="Wingdings"/>
              </a:rPr>
              <a:t>: place new TCB on ready</a:t>
            </a:r>
            <a:r>
              <a:rPr lang="en-US" kern="0" dirty="0">
                <a:solidFill>
                  <a:srgbClr val="003367"/>
                </a:solidFill>
                <a:sym typeface="Wingdings"/>
              </a:rPr>
              <a:t> queue</a:t>
            </a:r>
            <a:endParaRPr kumimoji="0" lang="en-US" sz="1800" b="0" i="0" u="none" strike="noStrike" kern="0" cap="none" spc="0" normalizeH="0" baseline="0" noProof="0" dirty="0">
              <a:ln>
                <a:noFill/>
              </a:ln>
              <a:solidFill>
                <a:srgbClr val="003367"/>
              </a:solidFill>
              <a:effectLst/>
              <a:uLnTx/>
              <a:uFillTx/>
            </a:endParaRPr>
          </a:p>
        </p:txBody>
      </p:sp>
    </p:spTree>
    <p:extLst>
      <p:ext uri="{BB962C8B-B14F-4D97-AF65-F5344CB8AC3E}">
        <p14:creationId xmlns:p14="http://schemas.microsoft.com/office/powerpoint/2010/main" val="4012287920"/>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7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51426</TotalTime>
  <Words>2899</Words>
  <Application>Microsoft Macintosh PowerPoint</Application>
  <PresentationFormat>On-screen Show (4:3)</PresentationFormat>
  <Paragraphs>401</Paragraphs>
  <Slides>27</Slides>
  <Notes>3</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27</vt:i4>
      </vt:variant>
    </vt:vector>
  </HeadingPairs>
  <TitlesOfParts>
    <vt:vector size="44" baseType="lpstr">
      <vt:lpstr>Arial</vt:lpstr>
      <vt:lpstr>Calibri</vt:lpstr>
      <vt:lpstr>Courier New</vt:lpstr>
      <vt:lpstr>Gill Sans MT</vt:lpstr>
      <vt:lpstr>Helvetica Neue Light</vt:lpstr>
      <vt:lpstr>Lucida Sans Unicode</vt:lpstr>
      <vt:lpstr>Times New Roman</vt:lpstr>
      <vt:lpstr>Default Design</vt:lpstr>
      <vt:lpstr>1_Office Theme</vt:lpstr>
      <vt:lpstr>1_Default Design</vt:lpstr>
      <vt:lpstr>2_Default Design</vt:lpstr>
      <vt:lpstr>16_Default Design</vt:lpstr>
      <vt:lpstr>1_template</vt:lpstr>
      <vt:lpstr>13_Default Design</vt:lpstr>
      <vt:lpstr>15_Default Design</vt:lpstr>
      <vt:lpstr>2_Office Theme</vt:lpstr>
      <vt:lpstr>17_Default Design</vt:lpstr>
      <vt:lpstr>PowerPoint Presentation</vt:lpstr>
      <vt:lpstr>Threads in Project 1</vt:lpstr>
      <vt:lpstr>Threads in Project 1</vt:lpstr>
      <vt:lpstr>p1 API: naming locks and CVs</vt:lpstr>
      <vt:lpstr>p1 API: locks</vt:lpstr>
      <vt:lpstr>p1 API: Conditions</vt:lpstr>
      <vt:lpstr>Scheduling order that your thread library should follow</vt:lpstr>
      <vt:lpstr>PowerPoint Presentation</vt:lpstr>
      <vt:lpstr>In p1t, a live thread’s TCB is on exactly one queue… or else it is running.</vt:lpstr>
      <vt:lpstr>What to know about context switch</vt:lpstr>
      <vt:lpstr>ucontext_t stdlib API</vt:lpstr>
      <vt:lpstr>Two threads call yield</vt:lpstr>
      <vt:lpstr>Implementing Locks</vt:lpstr>
      <vt:lpstr>Implementing Locks: blocking</vt:lpstr>
      <vt:lpstr>Implementing locks: handoff</vt:lpstr>
      <vt:lpstr>Handing off a lock</vt:lpstr>
      <vt:lpstr>Implementing locks</vt:lpstr>
      <vt:lpstr>Timer interrupts enable timeslicing</vt:lpstr>
      <vt:lpstr>Implementing locks: atomicity</vt:lpstr>
      <vt:lpstr>Break on through to the other side</vt:lpstr>
      <vt:lpstr>A rough idea: core and driver analogy</vt:lpstr>
      <vt:lpstr>Some ready threads and their stacks</vt:lpstr>
      <vt:lpstr>A rough idea</vt:lpstr>
      <vt:lpstr>PowerPoint Presentation</vt:lpstr>
      <vt:lpstr>thread_create</vt:lpstr>
      <vt:lpstr>Project 1t</vt:lpstr>
      <vt:lpstr>Interrupts and returning to switch</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Jeff Chase</cp:lastModifiedBy>
  <cp:revision>188</cp:revision>
  <cp:lastPrinted>2019-09-26T22:08:02Z</cp:lastPrinted>
  <dcterms:created xsi:type="dcterms:W3CDTF">2015-01-09T14:09:45Z</dcterms:created>
  <dcterms:modified xsi:type="dcterms:W3CDTF">2020-09-23T19:27:44Z</dcterms:modified>
</cp:coreProperties>
</file>