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3" r:id="rId2"/>
    <p:sldMasterId id="2147483676" r:id="rId3"/>
    <p:sldMasterId id="2147483817" r:id="rId4"/>
    <p:sldMasterId id="2147483883" r:id="rId5"/>
    <p:sldMasterId id="2147484045" r:id="rId6"/>
    <p:sldMasterId id="2147486643" r:id="rId7"/>
    <p:sldMasterId id="2147486671" r:id="rId8"/>
    <p:sldMasterId id="2147486719" r:id="rId9"/>
    <p:sldMasterId id="2147486724" r:id="rId10"/>
    <p:sldMasterId id="2147486738" r:id="rId11"/>
  </p:sldMasterIdLst>
  <p:notesMasterIdLst>
    <p:notesMasterId r:id="rId36"/>
  </p:notesMasterIdLst>
  <p:handoutMasterIdLst>
    <p:handoutMasterId r:id="rId37"/>
  </p:handoutMasterIdLst>
  <p:sldIdLst>
    <p:sldId id="256" r:id="rId12"/>
    <p:sldId id="966" r:id="rId13"/>
    <p:sldId id="1463" r:id="rId14"/>
    <p:sldId id="930" r:id="rId15"/>
    <p:sldId id="1740" r:id="rId16"/>
    <p:sldId id="1785" r:id="rId17"/>
    <p:sldId id="1786" r:id="rId18"/>
    <p:sldId id="1788" r:id="rId19"/>
    <p:sldId id="934" r:id="rId20"/>
    <p:sldId id="935" r:id="rId21"/>
    <p:sldId id="1135" r:id="rId22"/>
    <p:sldId id="1136" r:id="rId23"/>
    <p:sldId id="1743" r:id="rId24"/>
    <p:sldId id="1132" r:id="rId25"/>
    <p:sldId id="972" r:id="rId26"/>
    <p:sldId id="1137" r:id="rId27"/>
    <p:sldId id="1108" r:id="rId28"/>
    <p:sldId id="1793" r:id="rId29"/>
    <p:sldId id="1138" r:id="rId30"/>
    <p:sldId id="1106" r:id="rId31"/>
    <p:sldId id="1133" r:id="rId32"/>
    <p:sldId id="1134" r:id="rId33"/>
    <p:sldId id="1143" r:id="rId34"/>
    <p:sldId id="1146" r:id="rId3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376"/>
    <p:restoredTop sz="78367"/>
  </p:normalViewPr>
  <p:slideViewPr>
    <p:cSldViewPr>
      <p:cViewPr varScale="1">
        <p:scale>
          <a:sx n="99" d="100"/>
          <a:sy n="99" d="100"/>
        </p:scale>
        <p:origin x="712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86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C7047CAF-C96D-3849-B4B9-71BB22B2D372}" type="datetime1">
              <a:rPr lang="en-US"/>
              <a:pPr>
                <a:defRPr/>
              </a:pPr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7A10DCA7-16BF-5249-B6E1-15CBB72C3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2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8909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364FDC8-A719-0044-BB93-2E4525EC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29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62EB9B-E420-604E-8C18-71CD287B9E21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2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2327-2D31-EA49-A162-D66F289AC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7175-A6DC-4D4B-B68F-6451BFA9B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1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93563-4FAB-AE41-A46A-3C5A6444A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25779-8119-F54C-A481-A6CAA2720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EF1D-4984-1046-9052-61BF7C581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C988C-A77D-8B43-B163-6E50E3796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1253"/>
      </p:ext>
    </p:extLst>
  </p:cSld>
  <p:clrMapOvr>
    <a:masterClrMapping/>
  </p:clrMapOvr>
  <p:transition spd="slow" advClick="0" advTm="7000">
    <p:fade thruBlk="1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883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12036530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4071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020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2327-2D31-EA49-A162-D66F289AC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34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2356F61-EF0C-4640-84C2-914BB73965C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0691803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11F6-4324-0A46-92C6-E91241087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2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21472-5D2D-5E48-AA9B-C97A4916C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38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19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4199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2592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E06C8-F5CD-4C4E-8722-015D7D110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58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26147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7175-A6DC-4D4B-B68F-6451BFA9B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205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5558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B72D-6160-2349-91EA-F511AC754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99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81765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8425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5243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B72D-6160-2349-91EA-F511AC754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03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134369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4674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C4D2DCCC-C58F-8F49-9631-211785B92C1C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78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E310-3D9E-3F45-AF8B-044398DE9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0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CCD64-736D-2141-9760-3F517FDD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2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46E22-6C58-DF48-A15F-48D09CE40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6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7BA3-5B78-BD41-AB5D-790D60F92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3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C7B62-622D-5644-990A-CB4ED0599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5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7881-0A0B-2745-B2BD-4BAA26995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2356F61-EF0C-4640-84C2-914BB73965C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747849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EB8C8-95D8-1347-BE03-C372B9AA8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3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3901-9650-464F-80F1-17CBAEDF9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8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3651-B8DD-0D46-A54B-476D6597B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4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C598-8763-5548-A866-F73FC87F4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4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E9067-5B39-5546-B182-CCAC813C8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7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413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652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980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410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6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11F6-4324-0A46-92C6-E91241087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5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664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162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94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047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019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52798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5454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999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851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0" descr="title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0"/>
            <a:ext cx="3571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8" descr="plush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087813"/>
            <a:ext cx="2486025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1"/>
          <p:cNvGrpSpPr>
            <a:grpSpLocks/>
          </p:cNvGrpSpPr>
          <p:nvPr userDrawn="1"/>
        </p:nvGrpSpPr>
        <p:grpSpPr bwMode="auto">
          <a:xfrm>
            <a:off x="0" y="0"/>
            <a:ext cx="5524500" cy="4800600"/>
            <a:chOff x="0" y="0"/>
            <a:chExt cx="3480" cy="3024"/>
          </a:xfrm>
        </p:grpSpPr>
        <p:sp>
          <p:nvSpPr>
            <p:cNvPr id="7" name="Rectangle 105"/>
            <p:cNvSpPr>
              <a:spLocks noChangeArrowheads="1"/>
            </p:cNvSpPr>
            <p:nvPr userDrawn="1"/>
          </p:nvSpPr>
          <p:spPr bwMode="ltGray">
            <a:xfrm>
              <a:off x="0" y="0"/>
              <a:ext cx="3480" cy="3024"/>
            </a:xfrm>
            <a:prstGeom prst="rect">
              <a:avLst/>
            </a:prstGeom>
            <a:solidFill>
              <a:srgbClr val="0071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09" descr="logo_bluesmall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27" y="165"/>
              <a:ext cx="48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 Box 117"/>
          <p:cNvSpPr txBox="1">
            <a:spLocks noChangeArrowheads="1"/>
          </p:cNvSpPr>
          <p:nvPr userDrawn="1"/>
        </p:nvSpPr>
        <p:spPr bwMode="auto">
          <a:xfrm>
            <a:off x="446088" y="6354763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© 2004 Hewlett-Packard Development Company, L.P. </a:t>
            </a:r>
            <a:br>
              <a:rPr lang="en-US" sz="900">
                <a:solidFill>
                  <a:srgbClr val="000000"/>
                </a:solidFill>
              </a:rPr>
            </a:br>
            <a:r>
              <a:rPr lang="en-US" sz="900">
                <a:solidFill>
                  <a:srgbClr val="000000"/>
                </a:solidFill>
              </a:rPr>
              <a:t>The information contained herein is subject to change without notice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8625" y="5373688"/>
            <a:ext cx="4570413" cy="914400"/>
          </a:xfrm>
        </p:spPr>
        <p:txBody>
          <a:bodyPr/>
          <a:lstStyle>
            <a:lvl1pPr marL="0" indent="0">
              <a:spcBef>
                <a:spcPct val="10000"/>
              </a:spcBef>
              <a:buFontTx/>
              <a:buNone/>
              <a:defRPr sz="2000">
                <a:solidFill>
                  <a:srgbClr val="000000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8625" y="1143000"/>
            <a:ext cx="4829175" cy="2968625"/>
          </a:xfrm>
        </p:spPr>
        <p:txBody>
          <a:bodyPr/>
          <a:lstStyle>
            <a:lvl1pPr>
              <a:defRPr sz="4400"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304723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21472-5D2D-5E48-AA9B-C97A4916C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0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7E2BD-2DA5-A445-8F19-F2EA8A0FF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9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19738-FCA1-B644-91BF-AFB9F629E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7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447800"/>
            <a:ext cx="4151313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447800"/>
            <a:ext cx="4151312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15E-5202-E440-A279-0C713000F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5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B3F2-1806-614D-BD13-B7560753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592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A9155-70BE-1340-A8AB-AF1687FCE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53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3875B-3C75-F34B-A4BA-56FEBFBB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58BA-5593-8942-BA9A-A10BC789D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62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C5340-EA04-2E45-9068-6E037DB11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11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0CAC3-085E-6748-B252-8A03644E3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7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114300"/>
            <a:ext cx="2112962" cy="6361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14300"/>
            <a:ext cx="6189663" cy="6361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4157-E1A8-1245-B7F8-D0F2DFCCE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10107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invGray">
          <a:xfrm>
            <a:off x="465138" y="637698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>
                <a:solidFill>
                  <a:srgbClr val="FFFFFF"/>
                </a:solidFill>
              </a:rPr>
              <a:t>© 2006 Hewlett-Packard Development Company, L.P.</a:t>
            </a:r>
            <a:br>
              <a:rPr lang="en-US" sz="900">
                <a:solidFill>
                  <a:srgbClr val="FFFFFF"/>
                </a:solidFill>
              </a:rPr>
            </a:br>
            <a:r>
              <a:rPr lang="en-US" sz="900">
                <a:solidFill>
                  <a:srgbClr val="FFFFFF"/>
                </a:solidFill>
              </a:rPr>
              <a:t>The information contained herein is subject to change without notice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0" y="4838700"/>
            <a:ext cx="91519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8840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7EE2-B679-3F42-B4D8-6C460E881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3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C7ADD-9951-444C-9E60-F3901B6F3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35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BA63-8435-6C41-BA8B-633F39F56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55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4B29-22BA-1143-89B1-F871CBCA3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3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F7A73-AD3B-7646-9D53-D11B28C63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67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5573E-A00C-214C-B53C-6A8ED0BD0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18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85CD-01CA-574E-9CC3-FE07481B1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55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83F4-D0DD-EE4A-938D-515FA94B6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88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02BC-BC7C-1043-B080-6C8FB2BB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8930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E6DE-539C-8B47-A3BE-ADF8E0BD9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13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447800"/>
            <a:ext cx="4060825" cy="223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840163"/>
            <a:ext cx="4060825" cy="223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684B-1579-C344-A323-084ECBFD0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01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E04DB-D4CF-DB4C-8789-C20A6DE12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62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po0000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b="542"/>
          <a:stretch>
            <a:fillRect/>
          </a:stretch>
        </p:blipFill>
        <p:spPr bwMode="auto">
          <a:xfrm>
            <a:off x="0" y="5149850"/>
            <a:ext cx="91440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npo000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r="-17"/>
          <a:stretch>
            <a:fillRect/>
          </a:stretch>
        </p:blipFill>
        <p:spPr bwMode="auto">
          <a:xfrm>
            <a:off x="0" y="-14288"/>
            <a:ext cx="9147175" cy="170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705725" y="623888"/>
            <a:ext cx="1162050" cy="558800"/>
            <a:chOff x="4738" y="433"/>
            <a:chExt cx="732" cy="352"/>
          </a:xfrm>
        </p:grpSpPr>
        <p:pic>
          <p:nvPicPr>
            <p:cNvPr id="7" name="Picture 19" descr="ibm_white_logo_300dpi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70"/>
            <a:stretch>
              <a:fillRect/>
            </a:stretch>
          </p:blipFill>
          <p:spPr bwMode="invGray">
            <a:xfrm>
              <a:off x="4738" y="433"/>
              <a:ext cx="6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0"/>
            <p:cNvSpPr>
              <a:spLocks noChangeArrowheads="1"/>
            </p:cNvSpPr>
            <p:nvPr/>
          </p:nvSpPr>
          <p:spPr bwMode="black">
            <a:xfrm>
              <a:off x="5325" y="611"/>
              <a:ext cx="1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600"/>
                <a:t>®</a:t>
              </a:r>
            </a:p>
            <a:p>
              <a:pPr algn="r"/>
              <a:endParaRPr lang="en-US" sz="600"/>
            </a:p>
          </p:txBody>
        </p:sp>
      </p:grpSp>
      <p:pic>
        <p:nvPicPr>
          <p:cNvPr id="9" name="Picture 21" descr="DB2_tit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89488"/>
            <a:ext cx="91424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</a:rPr>
              <a:t>© 2009 IBM Corporation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58763" y="711200"/>
            <a:ext cx="1974850" cy="230188"/>
          </a:xfrm>
          <a:prstGeom prst="rect">
            <a:avLst/>
          </a:prstGeom>
          <a:solidFill>
            <a:srgbClr val="0099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12" name="Picture 33" descr="Information Managem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60413"/>
            <a:ext cx="1676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41"/>
          <p:cNvGraphicFramePr>
            <a:graphicFrameLocks noChangeAspect="1"/>
          </p:cNvGraphicFramePr>
          <p:nvPr/>
        </p:nvGraphicFramePr>
        <p:xfrm>
          <a:off x="8099425" y="4264025"/>
          <a:ext cx="7683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26" name="Photo Editor Photo" r:id="rId8" imgW="628571" imgH="304923" progId="MSPhotoEd.3">
                  <p:embed/>
                </p:oleObj>
              </mc:Choice>
              <mc:Fallback>
                <p:oleObj name="Photo Editor Photo" r:id="rId8" imgW="628571" imgH="30492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4264025"/>
                        <a:ext cx="7683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997075"/>
            <a:ext cx="8001000" cy="1223963"/>
          </a:xfrm>
        </p:spPr>
        <p:txBody>
          <a:bodyPr anchor="ctr"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" y="3332163"/>
            <a:ext cx="5286375" cy="122396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mtClean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408147"/>
      </p:ext>
    </p:extLst>
  </p:cSld>
  <p:clrMapOvr>
    <a:masterClrMapping/>
  </p:clrMapOvr>
  <p:transition>
    <p:zoom dir="in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627CB-A481-B04F-B6C5-55304C25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0637"/>
      </p:ext>
    </p:extLst>
  </p:cSld>
  <p:clrMapOvr>
    <a:masterClrMapping/>
  </p:clrMapOvr>
  <p:transition>
    <p:zoom dir="in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0FB6D-7FC3-4A4B-847E-ECD4668EA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0985"/>
      </p:ext>
    </p:extLst>
  </p:cSld>
  <p:clrMapOvr>
    <a:masterClrMapping/>
  </p:clrMapOvr>
  <p:transition>
    <p:zoom dir="in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2716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3" y="142716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0815-37C0-DB4C-AE0C-92CB0EB6F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3865"/>
      </p:ext>
    </p:extLst>
  </p:cSld>
  <p:clrMapOvr>
    <a:masterClrMapping/>
  </p:clrMapOvr>
  <p:transition>
    <p:zoom dir="in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FAB7D-4E84-5A49-B464-2F780F2C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2172"/>
      </p:ext>
    </p:extLst>
  </p:cSld>
  <p:clrMapOvr>
    <a:masterClrMapping/>
  </p:clrMapOvr>
  <p:transition>
    <p:zoom dir="in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C1313-4128-7C43-BD01-FB0CA28F1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650"/>
      </p:ext>
    </p:extLst>
  </p:cSld>
  <p:clrMapOvr>
    <a:masterClrMapping/>
  </p:clrMapOvr>
  <p:transition>
    <p:zoom dir="in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6A6E5-4036-F94A-9546-71BB14D9C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3945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E06C8-F5CD-4C4E-8722-015D7D110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02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736DC-3C83-F447-8244-0489E23E7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6780"/>
      </p:ext>
    </p:extLst>
  </p:cSld>
  <p:clrMapOvr>
    <a:masterClrMapping/>
  </p:clrMapOvr>
  <p:transition>
    <p:zoom dir="in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6382C-44C2-9C43-8360-06F6D399D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4170"/>
      </p:ext>
    </p:extLst>
  </p:cSld>
  <p:clrMapOvr>
    <a:masterClrMapping/>
  </p:clrMapOvr>
  <p:transition>
    <p:zoom dir="in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79631-855C-CD4D-BFCF-FAEE64472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7716"/>
      </p:ext>
    </p:extLst>
  </p:cSld>
  <p:clrMapOvr>
    <a:masterClrMapping/>
  </p:clrMapOvr>
  <p:transition>
    <p:zoom dir="in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8888" y="649288"/>
            <a:ext cx="2060575" cy="4679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9288"/>
            <a:ext cx="6032500" cy="4679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574A-973E-EA45-A193-3FBAAE63F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094"/>
      </p:ext>
    </p:extLst>
  </p:cSld>
  <p:clrMapOvr>
    <a:masterClrMapping/>
  </p:clrMapOvr>
  <p:transition>
    <p:zoom dir="in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2A6B3-F414-164D-A70B-50F4CBB9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73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A1A72DB-D604-1246-8F86-C31798A2B7B7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3869607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CD202-5E40-A746-AAFC-7868AB4C2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29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11D5D-EE97-DA4F-AE15-75E121E84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201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9BD84-4E81-6C48-A8C7-6189E11B3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42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E0B3C-02F8-504F-87AE-1E56BD1FC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7916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B0B15-F033-5F4B-A85F-8CBB8E6B7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11D56-091F-3348-BB0D-46129CD9D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26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1BD98-AC6F-7B4E-8979-B175A9825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53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37424-9A6C-6449-A048-94E2F62FF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57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48727-B3F6-A846-8634-AE628D8C2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7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3F5C-1B88-9C4D-A541-516E08E5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508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69D88-6243-A24D-88C6-AEA34C0EB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338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FB35C-7917-734A-BEB8-F2442E3C7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10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531AB3E-E835-D641-A9D2-07DEBE8216C9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0568715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1C7A3-F2AE-924C-B529-3EEA95A2B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1678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D250-1F31-1E4B-BECA-483B5C350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07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D6D5B-0A7B-BE44-9241-445D70D50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72EF1-6F47-D640-B2E7-CE29AE316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56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943C-0B4E-7540-BE21-8AE447187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3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61F8E-40E6-F244-A197-61ABB368B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3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989D-2DF0-E04F-86F4-5E7523BBD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889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F66F0-ADC0-7944-ACE8-E10F2F605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13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FE78-F78F-E340-8CB8-0DC3663E1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89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C33D-895D-2E41-A011-51E16DD4E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17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AA761-8F8E-D446-AF93-7C15B707A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519AAED-58AC-5743-8B10-D454158F6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13" r:id="rId1"/>
    <p:sldLayoutId id="2147486592" r:id="rId2"/>
    <p:sldLayoutId id="2147486514" r:id="rId3"/>
    <p:sldLayoutId id="2147486515" r:id="rId4"/>
    <p:sldLayoutId id="2147486516" r:id="rId5"/>
    <p:sldLayoutId id="2147486517" r:id="rId6"/>
    <p:sldLayoutId id="2147486518" r:id="rId7"/>
    <p:sldLayoutId id="2147486519" r:id="rId8"/>
    <p:sldLayoutId id="2147486520" r:id="rId9"/>
    <p:sldLayoutId id="2147486521" r:id="rId10"/>
    <p:sldLayoutId id="2147486522" r:id="rId11"/>
    <p:sldLayoutId id="2147486523" r:id="rId12"/>
    <p:sldLayoutId id="2147486524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9AAED-58AC-5743-8B10-D454158F6B93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25" r:id="rId1"/>
    <p:sldLayoutId id="2147486726" r:id="rId2"/>
    <p:sldLayoutId id="2147486727" r:id="rId3"/>
    <p:sldLayoutId id="2147486728" r:id="rId4"/>
    <p:sldLayoutId id="2147486729" r:id="rId5"/>
    <p:sldLayoutId id="2147486730" r:id="rId6"/>
    <p:sldLayoutId id="2147486731" r:id="rId7"/>
    <p:sldLayoutId id="2147486732" r:id="rId8"/>
    <p:sldLayoutId id="2147486733" r:id="rId9"/>
    <p:sldLayoutId id="2147486734" r:id="rId10"/>
    <p:sldLayoutId id="2147486735" r:id="rId11"/>
    <p:sldLayoutId id="2147486736" r:id="rId12"/>
    <p:sldLayoutId id="2147486737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39" r:id="rId1"/>
    <p:sldLayoutId id="2147486740" r:id="rId2"/>
    <p:sldLayoutId id="2147486741" r:id="rId3"/>
    <p:sldLayoutId id="2147486742" r:id="rId4"/>
    <p:sldLayoutId id="2147486743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17850" y="762000"/>
            <a:ext cx="280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354154DC-B2C5-3143-9216-6828CD830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25" r:id="rId1"/>
    <p:sldLayoutId id="2147486526" r:id="rId2"/>
    <p:sldLayoutId id="2147486527" r:id="rId3"/>
    <p:sldLayoutId id="2147486528" r:id="rId4"/>
    <p:sldLayoutId id="2147486529" r:id="rId5"/>
    <p:sldLayoutId id="2147486530" r:id="rId6"/>
    <p:sldLayoutId id="2147486531" r:id="rId7"/>
    <p:sldLayoutId id="2147486532" r:id="rId8"/>
    <p:sldLayoutId id="2147486533" r:id="rId9"/>
    <p:sldLayoutId id="2147486534" r:id="rId10"/>
    <p:sldLayoutId id="2147486535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1" descr="PP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8" descr="GENI-logo-final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9"/>
          <p:cNvSpPr>
            <a:spLocks noChangeArrowheads="1"/>
          </p:cNvSpPr>
          <p:nvPr userDrawn="1"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7653" name="Rectangle 10"/>
          <p:cNvSpPr>
            <a:spLocks noChangeArrowheads="1"/>
          </p:cNvSpPr>
          <p:nvPr userDrawn="1"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charset="0"/>
              <a:buNone/>
            </a:pPr>
            <a:fld id="{EA30B0CC-CAE6-1840-8EE7-7177B4DD482D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765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76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6" name="Rectangle 20"/>
          <p:cNvSpPr>
            <a:spLocks noChangeArrowheads="1"/>
          </p:cNvSpPr>
          <p:nvPr userDrawn="1"/>
        </p:nvSpPr>
        <p:spPr bwMode="auto">
          <a:xfrm>
            <a:off x="3771900" y="6600825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April 1, 2009</a:t>
            </a:r>
          </a:p>
        </p:txBody>
      </p:sp>
      <p:pic>
        <p:nvPicPr>
          <p:cNvPr id="27657" name="Picture 22" descr="nsf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93" r:id="rId1"/>
    <p:sldLayoutId id="2147486536" r:id="rId2"/>
    <p:sldLayoutId id="2147486537" r:id="rId3"/>
    <p:sldLayoutId id="2147486538" r:id="rId4"/>
    <p:sldLayoutId id="2147486539" r:id="rId5"/>
    <p:sldLayoutId id="2147486540" r:id="rId6"/>
    <p:sldLayoutId id="2147486541" r:id="rId7"/>
    <p:sldLayoutId id="2147486542" r:id="rId8"/>
    <p:sldLayoutId id="2147486543" r:id="rId9"/>
    <p:sldLayoutId id="2147486544" r:id="rId10"/>
    <p:sldLayoutId id="2147486545" r:id="rId11"/>
    <p:sldLayoutId id="2147486546" r:id="rId12"/>
    <p:sldLayoutId id="2147486547" r:id="rId13"/>
    <p:sldLayoutId id="2147486548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7629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447800"/>
            <a:ext cx="8455025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0550" y="6629400"/>
            <a:ext cx="1466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629400"/>
            <a:ext cx="4457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2" name="Rectangle 8"/>
          <p:cNvSpPr>
            <a:spLocks noChangeArrowheads="1"/>
          </p:cNvSpPr>
          <p:nvPr userDrawn="1"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6425" y="6629400"/>
            <a:ext cx="758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72A33712-F06A-A94A-8A30-A6C59C969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9704" name="Rectangle 206"/>
          <p:cNvSpPr>
            <a:spLocks noChangeArrowheads="1"/>
          </p:cNvSpPr>
          <p:nvPr userDrawn="1"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705" name="Picture 479" descr="logo_blacksmal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8221663" y="261938"/>
            <a:ext cx="77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94" r:id="rId1"/>
    <p:sldLayoutId id="2147486549" r:id="rId2"/>
    <p:sldLayoutId id="2147486550" r:id="rId3"/>
    <p:sldLayoutId id="2147486551" r:id="rId4"/>
    <p:sldLayoutId id="2147486552" r:id="rId5"/>
    <p:sldLayoutId id="2147486553" r:id="rId6"/>
    <p:sldLayoutId id="2147486554" r:id="rId7"/>
    <p:sldLayoutId id="2147486555" r:id="rId8"/>
    <p:sldLayoutId id="2147486556" r:id="rId9"/>
    <p:sldLayoutId id="2147486557" r:id="rId10"/>
    <p:sldLayoutId id="214748655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74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46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18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90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6261100"/>
            <a:ext cx="555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79F24772-166F-7C4F-AA25-C1606D74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95" r:id="rId1"/>
    <p:sldLayoutId id="2147486559" r:id="rId2"/>
    <p:sldLayoutId id="2147486560" r:id="rId3"/>
    <p:sldLayoutId id="2147486561" r:id="rId4"/>
    <p:sldLayoutId id="2147486562" r:id="rId5"/>
    <p:sldLayoutId id="2147486563" r:id="rId6"/>
    <p:sldLayoutId id="2147486564" r:id="rId7"/>
    <p:sldLayoutId id="2147486565" r:id="rId8"/>
    <p:sldLayoutId id="2147486566" r:id="rId9"/>
    <p:sldLayoutId id="2147486567" r:id="rId10"/>
    <p:sldLayoutId id="2147486568" r:id="rId11"/>
    <p:sldLayoutId id="2147486569" r:id="rId12"/>
    <p:sldLayoutId id="2147486570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charset="0"/>
        <a:buChar char="−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charset="0"/>
        <a:buChar char="−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74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7" descr="npo00000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838" b="72537"/>
          <a:stretch>
            <a:fillRect/>
          </a:stretch>
        </p:blipFill>
        <p:spPr bwMode="auto">
          <a:xfrm>
            <a:off x="0" y="0"/>
            <a:ext cx="9142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5" descr="ibm_light_gray_logo_300dpi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8347075" y="104775"/>
            <a:ext cx="62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4784725" y="64658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charset="0"/>
              <a:buNone/>
            </a:pPr>
            <a:endParaRPr lang="en-US" sz="2800"/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blackWhite">
          <a:xfrm>
            <a:off x="0" y="6775450"/>
            <a:ext cx="9144000" cy="825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56326" name="Picture 19" descr="DB2_tex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91455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5855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328025" y="6624638"/>
            <a:ext cx="6731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41325F3-B234-AF4D-9B09-961FCCF81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63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635000"/>
            <a:ext cx="61737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5738"/>
            <a:ext cx="5757863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6330" name="Group 24"/>
          <p:cNvGrpSpPr>
            <a:grpSpLocks/>
          </p:cNvGrpSpPr>
          <p:nvPr/>
        </p:nvGrpSpPr>
        <p:grpSpPr bwMode="auto">
          <a:xfrm>
            <a:off x="104775" y="144463"/>
            <a:ext cx="1438275" cy="168275"/>
            <a:chOff x="56" y="97"/>
            <a:chExt cx="807" cy="94"/>
          </a:xfrm>
        </p:grpSpPr>
        <p:sp>
          <p:nvSpPr>
            <p:cNvPr id="56332" name="Rectangle 15"/>
            <p:cNvSpPr>
              <a:spLocks noChangeArrowheads="1"/>
            </p:cNvSpPr>
            <p:nvPr userDrawn="1"/>
          </p:nvSpPr>
          <p:spPr bwMode="auto">
            <a:xfrm>
              <a:off x="56" y="97"/>
              <a:ext cx="807" cy="94"/>
            </a:xfrm>
            <a:prstGeom prst="rect">
              <a:avLst/>
            </a:prstGeom>
            <a:solidFill>
              <a:srgbClr val="009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pic>
          <p:nvPicPr>
            <p:cNvPr id="56333" name="Picture 21" descr="Information Management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" y="117"/>
              <a:ext cx="68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6331" name="Object 29"/>
          <p:cNvGraphicFramePr>
            <a:graphicFrameLocks noChangeAspect="1"/>
          </p:cNvGraphicFramePr>
          <p:nvPr/>
        </p:nvGraphicFramePr>
        <p:xfrm>
          <a:off x="8340725" y="6107113"/>
          <a:ext cx="628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3" name="Photo Editor Photo" r:id="rId18" imgW="628571" imgH="304923" progId="MSPhotoEd.3">
                  <p:embed/>
                </p:oleObj>
              </mc:Choice>
              <mc:Fallback>
                <p:oleObj name="Photo Editor Photo" r:id="rId18" imgW="628571" imgH="304923" progId="MSPhotoEd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5" y="6107113"/>
                        <a:ext cx="628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6596" r:id="rId1"/>
    <p:sldLayoutId id="2147486571" r:id="rId2"/>
    <p:sldLayoutId id="2147486572" r:id="rId3"/>
    <p:sldLayoutId id="2147486573" r:id="rId4"/>
    <p:sldLayoutId id="2147486574" r:id="rId5"/>
    <p:sldLayoutId id="2147486575" r:id="rId6"/>
    <p:sldLayoutId id="2147486576" r:id="rId7"/>
    <p:sldLayoutId id="2147486577" r:id="rId8"/>
    <p:sldLayoutId id="2147486578" r:id="rId9"/>
    <p:sldLayoutId id="2147486579" r:id="rId10"/>
    <p:sldLayoutId id="2147486580" r:id="rId11"/>
  </p:sldLayoutIdLst>
  <p:transition>
    <p:zoom dir="in"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57200" indent="-2270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B327130F-3192-1A43-812B-8C0CEA7F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4" r:id="rId1"/>
    <p:sldLayoutId id="2147486645" r:id="rId2"/>
    <p:sldLayoutId id="2147486646" r:id="rId3"/>
    <p:sldLayoutId id="2147486647" r:id="rId4"/>
    <p:sldLayoutId id="2147486648" r:id="rId5"/>
    <p:sldLayoutId id="2147486649" r:id="rId6"/>
    <p:sldLayoutId id="2147486650" r:id="rId7"/>
    <p:sldLayoutId id="2147486651" r:id="rId8"/>
    <p:sldLayoutId id="2147486652" r:id="rId9"/>
    <p:sldLayoutId id="2147486653" r:id="rId10"/>
    <p:sldLayoutId id="2147486654" r:id="rId11"/>
    <p:sldLayoutId id="2147486655" r:id="rId12"/>
    <p:sldLayoutId id="2147486656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033DE0C7-245D-944A-922F-0D8B851A6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2" r:id="rId1"/>
    <p:sldLayoutId id="2147486673" r:id="rId2"/>
    <p:sldLayoutId id="2147486674" r:id="rId3"/>
    <p:sldLayoutId id="2147486675" r:id="rId4"/>
    <p:sldLayoutId id="2147486676" r:id="rId5"/>
    <p:sldLayoutId id="2147486677" r:id="rId6"/>
    <p:sldLayoutId id="2147486678" r:id="rId7"/>
    <p:sldLayoutId id="2147486679" r:id="rId8"/>
    <p:sldLayoutId id="2147486680" r:id="rId9"/>
    <p:sldLayoutId id="2147486681" r:id="rId10"/>
    <p:sldLayoutId id="2147486682" r:id="rId11"/>
    <p:sldLayoutId id="2147486683" r:id="rId12"/>
    <p:sldLayoutId id="2147486684" r:id="rId13"/>
    <p:sldLayoutId id="2147486685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9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20" r:id="rId1"/>
    <p:sldLayoutId id="2147486721" r:id="rId2"/>
    <p:sldLayoutId id="2147486722" r:id="rId3"/>
    <p:sldLayoutId id="2147486723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veithen.github.io/2014/01/01/how-tcp-backlog-works-in-linux.html" TargetMode="External"/><Relationship Id="rId1" Type="http://schemas.openxmlformats.org/officeDocument/2006/relationships/slideLayout" Target="../slideLayouts/slideLayout9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veithen.github.io/2014/01/01/how-tcp-backlog-works-in-linux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rfc-editor.org/info/rfc793" TargetMode="Externa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3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-381000" y="1676400"/>
            <a:ext cx="9448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3200" b="1" dirty="0">
                <a:solidFill>
                  <a:srgbClr val="161645"/>
                </a:solidFill>
                <a:latin typeface="Calibri" charset="0"/>
              </a:rPr>
              <a:t>Of servers and sockets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2400" y="38100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TCP/IP Ports</a:t>
            </a:r>
          </a:p>
        </p:txBody>
      </p:sp>
      <p:sp>
        <p:nvSpPr>
          <p:cNvPr id="1187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0" dirty="0">
                <a:latin typeface="Arial" charset="0"/>
                <a:ea typeface="ＭＳ Ｐゴシック" charset="0"/>
              </a:rPr>
              <a:t>Each IP transport endpoint on a host has a logical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port number</a:t>
            </a:r>
            <a:r>
              <a:rPr lang="en-US" sz="2400" b="0" dirty="0">
                <a:latin typeface="Arial" charset="0"/>
                <a:ea typeface="ＭＳ Ｐゴシック" charset="0"/>
              </a:rPr>
              <a:t> (16-bit integer) that is unique on that host.</a:t>
            </a:r>
          </a:p>
          <a:p>
            <a:pPr lvl="1">
              <a:defRPr/>
            </a:pPr>
            <a:r>
              <a:rPr lang="en-US" sz="2000" b="0" dirty="0">
                <a:latin typeface="Arial" charset="0"/>
                <a:ea typeface="ＭＳ Ｐゴシック" charset="0"/>
              </a:rPr>
              <a:t>Source/</a:t>
            </a:r>
            <a:r>
              <a:rPr lang="en-US" sz="2000" b="0" dirty="0" err="1">
                <a:latin typeface="Arial" charset="0"/>
                <a:ea typeface="ＭＳ Ｐゴシック" charset="0"/>
              </a:rPr>
              <a:t>dest</a:t>
            </a:r>
            <a:r>
              <a:rPr lang="en-US" sz="2000" b="0" dirty="0">
                <a:latin typeface="Arial" charset="0"/>
                <a:ea typeface="ＭＳ Ｐゴシック" charset="0"/>
              </a:rPr>
              <a:t> port is named in every packet.</a:t>
            </a:r>
          </a:p>
          <a:p>
            <a:pPr lvl="1">
              <a:defRPr/>
            </a:pPr>
            <a:r>
              <a:rPr lang="en-US" sz="2000" b="0" dirty="0">
                <a:latin typeface="Arial" charset="0"/>
                <a:ea typeface="ＭＳ Ｐゴシック" charset="0"/>
              </a:rPr>
              <a:t>Receiving kernel looks at port to demultiplex incoming traffic.</a:t>
            </a:r>
            <a:endParaRPr lang="en-US" sz="2400" b="0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400" b="0" dirty="0">
                <a:latin typeface="Arial" charset="0"/>
                <a:ea typeface="ＭＳ Ｐゴシック" charset="0"/>
              </a:rPr>
              <a:t>What port number to connect to?</a:t>
            </a:r>
          </a:p>
          <a:p>
            <a:pPr lvl="1">
              <a:defRPr/>
            </a:pPr>
            <a:r>
              <a:rPr lang="en-US" sz="2000" b="0" dirty="0">
                <a:latin typeface="Arial" charset="0"/>
                <a:ea typeface="ＭＳ Ｐゴシック" charset="0"/>
              </a:rPr>
              <a:t>Ports 1023 and below are </a:t>
            </a:r>
            <a:r>
              <a:rPr lang="ja-JP" altLang="en-US" sz="2000" b="0">
                <a:latin typeface="Arial" charset="0"/>
                <a:ea typeface="ＭＳ Ｐゴシック" charset="0"/>
              </a:rPr>
              <a:t>‘</a:t>
            </a:r>
            <a:r>
              <a:rPr lang="en-US" altLang="ja-JP" sz="2000" b="0" dirty="0">
                <a:latin typeface="Arial" charset="0"/>
                <a:ea typeface="ＭＳ Ｐゴシック" charset="0"/>
              </a:rPr>
              <a:t>reserved’ and </a:t>
            </a:r>
            <a:r>
              <a:rPr lang="en-US" altLang="ja-JP" sz="2000" dirty="0">
                <a:latin typeface="Arial" charset="0"/>
                <a:ea typeface="ＭＳ Ｐゴシック" charset="0"/>
              </a:rPr>
              <a:t>privileged</a:t>
            </a:r>
            <a:r>
              <a:rPr lang="en-US" altLang="ja-JP" sz="2000" b="0" dirty="0">
                <a:latin typeface="Arial" charset="0"/>
                <a:ea typeface="ＭＳ Ｐゴシック" charset="0"/>
              </a:rPr>
              <a:t>: generally you must be root/admin/superuser to bind to them.</a:t>
            </a:r>
          </a:p>
          <a:p>
            <a:pPr lvl="1">
              <a:defRPr/>
            </a:pPr>
            <a:r>
              <a:rPr lang="en-US" sz="2000" b="0" dirty="0">
                <a:latin typeface="Arial" charset="0"/>
                <a:ea typeface="ＭＳ Ｐゴシック" charset="0"/>
              </a:rPr>
              <a:t>Used for 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well-known ports </a:t>
            </a:r>
            <a:r>
              <a:rPr lang="en-US" sz="2000" b="0" dirty="0">
                <a:latin typeface="Arial" charset="0"/>
                <a:ea typeface="ＭＳ Ｐゴシック" charset="0"/>
              </a:rPr>
              <a:t>for common services</a:t>
            </a:r>
          </a:p>
          <a:p>
            <a:pPr lvl="1">
              <a:defRPr/>
            </a:pPr>
            <a:r>
              <a:rPr lang="en-US" sz="2000" b="0" dirty="0">
                <a:latin typeface="Arial" charset="0"/>
                <a:ea typeface="ＭＳ Ｐゴシック" charset="0"/>
              </a:rPr>
              <a:t>Look at </a:t>
            </a:r>
            <a:r>
              <a:rPr lang="en-US" sz="2000" dirty="0">
                <a:latin typeface="Arial" charset="0"/>
                <a:ea typeface="ＭＳ Ｐゴシック" charset="0"/>
              </a:rPr>
              <a:t>/</a:t>
            </a:r>
            <a:r>
              <a:rPr lang="en-US" sz="2000" dirty="0" err="1">
                <a:latin typeface="Arial" charset="0"/>
                <a:ea typeface="ＭＳ Ｐゴシック" charset="0"/>
              </a:rPr>
              <a:t>etc</a:t>
            </a:r>
            <a:r>
              <a:rPr lang="en-US" sz="2000" dirty="0">
                <a:latin typeface="Arial" charset="0"/>
                <a:ea typeface="ＭＳ Ｐゴシック" charset="0"/>
              </a:rPr>
              <a:t>/services</a:t>
            </a:r>
          </a:p>
          <a:p>
            <a:pPr>
              <a:defRPr/>
            </a:pPr>
            <a:r>
              <a:rPr lang="en-US" sz="2400" b="0" dirty="0">
                <a:latin typeface="Arial" charset="0"/>
                <a:ea typeface="ＭＳ Ｐゴシック" charset="0"/>
              </a:rPr>
              <a:t>Clients need a return port, but it can be an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ephemeral</a:t>
            </a:r>
            <a:r>
              <a:rPr lang="en-US" sz="2400" b="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 b="0" dirty="0">
                <a:latin typeface="Arial" charset="0"/>
                <a:ea typeface="ＭＳ Ｐゴシック" charset="0"/>
              </a:rPr>
              <a:t>port assigned dynamically by the kernel.</a:t>
            </a:r>
          </a:p>
          <a:p>
            <a:pPr marL="0" indent="0">
              <a:buFont typeface="Times New Roman" charset="0"/>
              <a:buNone/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2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Server listens on a port</a:t>
            </a:r>
          </a:p>
        </p:txBody>
      </p:sp>
      <p:sp>
        <p:nvSpPr>
          <p:cNvPr id="116738" name="TextBox 2"/>
          <p:cNvSpPr txBox="1">
            <a:spLocks noChangeArrowheads="1"/>
          </p:cNvSpPr>
          <p:nvPr/>
        </p:nvSpPr>
        <p:spPr bwMode="auto">
          <a:xfrm>
            <a:off x="152400" y="1241425"/>
            <a:ext cx="8834726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sockaddr_in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socket_addr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sock = </a:t>
            </a:r>
            <a:r>
              <a:rPr lang="en-US" sz="2000" b="1" dirty="0">
                <a:solidFill>
                  <a:srgbClr val="651222"/>
                </a:solidFill>
                <a:cs typeface="Arial" charset="0"/>
              </a:rPr>
              <a:t>socket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(PF_INET, SOCK_</a:t>
            </a:r>
            <a:r>
              <a:rPr lang="en-US" sz="2000" b="1" dirty="0">
                <a:solidFill>
                  <a:schemeClr val="tx1"/>
                </a:solidFill>
                <a:cs typeface="Arial" charset="0"/>
              </a:rPr>
              <a:t>STREAM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0);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…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memset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(&amp;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socket_addr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0,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sizeof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socket_addr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socket_addr.sin_family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= PF_</a:t>
            </a:r>
            <a:r>
              <a:rPr lang="en-US" sz="2000" b="1" dirty="0">
                <a:solidFill>
                  <a:schemeClr val="tx1"/>
                </a:solidFill>
                <a:cs typeface="Arial" charset="0"/>
              </a:rPr>
              <a:t>INET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socket_addr.sin_port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htons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cs typeface="Arial" charset="0"/>
              </a:rPr>
              <a:t>port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socket_addr.sin_addr.s_</a:t>
            </a:r>
            <a:r>
              <a:rPr lang="en-US" sz="2000" b="1" dirty="0" err="1">
                <a:solidFill>
                  <a:schemeClr val="tx1"/>
                </a:solidFill>
                <a:cs typeface="Arial" charset="0"/>
              </a:rPr>
              <a:t>addr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htonl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(INADDR_ANY);</a:t>
            </a:r>
          </a:p>
          <a:p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if (</a:t>
            </a:r>
            <a:r>
              <a:rPr lang="en-US" sz="2000" b="1" dirty="0">
                <a:solidFill>
                  <a:srgbClr val="651222"/>
                </a:solidFill>
                <a:cs typeface="Arial" charset="0"/>
              </a:rPr>
              <a:t>bind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(sock, (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sockaddr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*)&amp;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socket_addr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sizeof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socket_addr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) &lt; 0) {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perror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(”bind failed");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	exit(1);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}</a:t>
            </a:r>
          </a:p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	</a:t>
            </a:r>
            <a:r>
              <a:rPr lang="en-US" sz="2000" b="1" dirty="0">
                <a:solidFill>
                  <a:srgbClr val="651222"/>
                </a:solidFill>
                <a:cs typeface="Arial" charset="0"/>
              </a:rPr>
              <a:t>listen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(sock, 10);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6121400" y="6324600"/>
            <a:ext cx="304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3367"/>
                </a:solidFill>
              </a:rPr>
              <a:t>Illustration only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47EE99B0-1773-9F44-9FBB-44A30F0C5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511" y="1600200"/>
            <a:ext cx="2089889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Port number is passed as an input.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AB246454-F11E-D344-ADFA-5105A5734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967" y="2401669"/>
            <a:ext cx="2089889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Let kernel fill in this host’s IP address.</a:t>
            </a: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441C5841-3A9E-AE4F-A592-66CB3FFC7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967" y="3163669"/>
            <a:ext cx="2089889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htons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htonl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byte-swap to network endian.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20F9FF5D-E6B3-F144-88CC-93A1CA16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511" y="4840069"/>
            <a:ext cx="2089889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Bind fails if server process is already running on the port.</a:t>
            </a: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F419F112-430E-C148-9D44-EA44457BB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1999" y="2157602"/>
            <a:ext cx="2249967" cy="1271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850EF216-DF27-5E4F-9D18-614408DF1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199" y="2935068"/>
            <a:ext cx="1411764" cy="737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92C3F00C-8A49-A14F-BACB-C67D5947F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840069"/>
            <a:ext cx="3316763" cy="2825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18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3"/>
            <a:ext cx="8226425" cy="1554163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dirty="0" err="1"/>
              <a:t>Endianness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5892800" cy="361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1600200"/>
            <a:ext cx="2032000" cy="1524000"/>
          </a:xfrm>
          <a:prstGeom prst="rect">
            <a:avLst/>
          </a:prstGeom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533400" y="5458361"/>
            <a:ext cx="7924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A silly difference among machine architectures creates a need for </a:t>
            </a:r>
            <a:r>
              <a:rPr lang="en-US" sz="2000" dirty="0">
                <a:solidFill>
                  <a:srgbClr val="800000"/>
                </a:solidFill>
                <a:cs typeface="Arial" charset="0"/>
              </a:rPr>
              <a:t>byte swapping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when unlike machines exchange data over a network.</a:t>
            </a:r>
          </a:p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Intel processors are little-endian, Internet is big-endian: the most significant byte is transmitted on the network first.</a:t>
            </a:r>
            <a:endParaRPr lang="en-US" sz="2000" dirty="0">
              <a:solidFill>
                <a:srgbClr val="8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3124200"/>
            <a:ext cx="243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7305A"/>
                </a:solidFill>
              </a:rPr>
              <a:t>Lilliput and </a:t>
            </a:r>
            <a:r>
              <a:rPr lang="en-US" sz="1800" dirty="0" err="1">
                <a:solidFill>
                  <a:srgbClr val="37305A"/>
                </a:solidFill>
              </a:rPr>
              <a:t>Blefuscu</a:t>
            </a:r>
            <a:r>
              <a:rPr lang="en-US" sz="1800" dirty="0">
                <a:solidFill>
                  <a:srgbClr val="37305A"/>
                </a:solidFill>
              </a:rPr>
              <a:t> are at war over which end of a soft-boiled egg to crack.</a:t>
            </a:r>
          </a:p>
          <a:p>
            <a:endParaRPr lang="en-US" sz="1800" dirty="0">
              <a:solidFill>
                <a:srgbClr val="37305A"/>
              </a:solidFill>
            </a:endParaRPr>
          </a:p>
          <a:p>
            <a:r>
              <a:rPr lang="en-US" sz="1800" dirty="0">
                <a:solidFill>
                  <a:srgbClr val="37305A"/>
                </a:solidFill>
              </a:rPr>
              <a:t>Gulliver’s Travels 1726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211" y="300335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What are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htons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() and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htonl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32099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m-f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29050"/>
            <a:ext cx="1295400" cy="971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view: 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88138" y="2362200"/>
            <a:ext cx="1736725" cy="36576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Text Box 93"/>
          <p:cNvSpPr txBox="1">
            <a:spLocks noChangeArrowheads="1"/>
          </p:cNvSpPr>
          <p:nvPr/>
        </p:nvSpPr>
        <p:spPr bwMode="auto">
          <a:xfrm>
            <a:off x="6822587" y="2386332"/>
            <a:ext cx="1467827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Process</a:t>
            </a:r>
          </a:p>
        </p:txBody>
      </p: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7256205" y="3200400"/>
            <a:ext cx="600591" cy="600710"/>
            <a:chOff x="4480" y="2017"/>
            <a:chExt cx="576" cy="576"/>
          </a:xfrm>
        </p:grpSpPr>
        <p:sp>
          <p:nvSpPr>
            <p:cNvPr id="48" name="Oval 10"/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AutoShape 11"/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AutoShape 12"/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" name="Text Box 93"/>
          <p:cNvSpPr txBox="1">
            <a:spLocks noChangeArrowheads="1"/>
          </p:cNvSpPr>
          <p:nvPr/>
        </p:nvSpPr>
        <p:spPr bwMode="auto">
          <a:xfrm>
            <a:off x="7013087" y="3733800"/>
            <a:ext cx="108682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Thread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Snip Single Corner Rectangle 54"/>
          <p:cNvSpPr/>
          <p:nvPr/>
        </p:nvSpPr>
        <p:spPr bwMode="auto">
          <a:xfrm flipH="1">
            <a:off x="6946900" y="4408487"/>
            <a:ext cx="1219200" cy="1382713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6" name="Text Box 93"/>
          <p:cNvSpPr txBox="1">
            <a:spLocks noChangeArrowheads="1"/>
          </p:cNvSpPr>
          <p:nvPr/>
        </p:nvSpPr>
        <p:spPr bwMode="auto">
          <a:xfrm>
            <a:off x="6943725" y="5346699"/>
            <a:ext cx="12255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Program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097338" y="4724400"/>
            <a:ext cx="1604962" cy="1219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099719" y="46482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099719" y="586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392738" y="25908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392738" y="5372099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5392738" y="28956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5392738" y="32766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5392738" y="49911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5392738" y="35814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5392738" y="37465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138" y="2362200"/>
            <a:ext cx="1066800" cy="10668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 bwMode="auto">
          <a:xfrm>
            <a:off x="4442619" y="4876800"/>
            <a:ext cx="914400" cy="2286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442619" y="5257799"/>
            <a:ext cx="914400" cy="228601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>
            <a:off x="5164138" y="2438400"/>
            <a:ext cx="155448" cy="914400"/>
          </a:xfrm>
          <a:prstGeom prst="leftBrace">
            <a:avLst/>
          </a:prstGeom>
          <a:solidFill>
            <a:srgbClr val="FFFFFF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3429000"/>
            <a:ext cx="1044575" cy="60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Connector 68"/>
          <p:cNvCxnSpPr/>
          <p:nvPr/>
        </p:nvCxnSpPr>
        <p:spPr bwMode="auto">
          <a:xfrm>
            <a:off x="5392738" y="42672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1" name="Text Box 93"/>
          <p:cNvSpPr txBox="1">
            <a:spLocks noChangeArrowheads="1"/>
          </p:cNvSpPr>
          <p:nvPr/>
        </p:nvSpPr>
        <p:spPr bwMode="auto">
          <a:xfrm>
            <a:off x="4114800" y="5434332"/>
            <a:ext cx="1544027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Files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Text Box 93"/>
          <p:cNvSpPr txBox="1">
            <a:spLocks noChangeArrowheads="1"/>
          </p:cNvSpPr>
          <p:nvPr/>
        </p:nvSpPr>
        <p:spPr bwMode="auto">
          <a:xfrm>
            <a:off x="4572000" y="1524000"/>
            <a:ext cx="28956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I/O channels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(“file descriptors”)</a:t>
            </a:r>
          </a:p>
        </p:txBody>
      </p:sp>
      <p:sp>
        <p:nvSpPr>
          <p:cNvPr id="73" name="Text Box 93"/>
          <p:cNvSpPr txBox="1">
            <a:spLocks noChangeArrowheads="1"/>
          </p:cNvSpPr>
          <p:nvPr/>
        </p:nvSpPr>
        <p:spPr bwMode="auto">
          <a:xfrm>
            <a:off x="5638800" y="2209800"/>
            <a:ext cx="8382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stdin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Text Box 93"/>
          <p:cNvSpPr txBox="1">
            <a:spLocks noChangeArrowheads="1"/>
          </p:cNvSpPr>
          <p:nvPr/>
        </p:nvSpPr>
        <p:spPr bwMode="auto">
          <a:xfrm>
            <a:off x="5638800" y="2514600"/>
            <a:ext cx="914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stdout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5" name="Text Box 93"/>
          <p:cNvSpPr txBox="1">
            <a:spLocks noChangeArrowheads="1"/>
          </p:cNvSpPr>
          <p:nvPr/>
        </p:nvSpPr>
        <p:spPr bwMode="auto">
          <a:xfrm>
            <a:off x="5638800" y="2905087"/>
            <a:ext cx="914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stderr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Text Box 93"/>
          <p:cNvSpPr txBox="1">
            <a:spLocks noChangeArrowheads="1"/>
          </p:cNvSpPr>
          <p:nvPr/>
        </p:nvSpPr>
        <p:spPr bwMode="auto">
          <a:xfrm>
            <a:off x="3352800" y="3514687"/>
            <a:ext cx="914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pipe</a:t>
            </a:r>
          </a:p>
        </p:txBody>
      </p:sp>
      <p:sp>
        <p:nvSpPr>
          <p:cNvPr id="77" name="Text Box 93"/>
          <p:cNvSpPr txBox="1">
            <a:spLocks noChangeArrowheads="1"/>
          </p:cNvSpPr>
          <p:nvPr/>
        </p:nvSpPr>
        <p:spPr bwMode="auto">
          <a:xfrm>
            <a:off x="3352800" y="2667000"/>
            <a:ext cx="914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tty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Text Box 93"/>
          <p:cNvSpPr txBox="1">
            <a:spLocks noChangeArrowheads="1"/>
          </p:cNvSpPr>
          <p:nvPr/>
        </p:nvSpPr>
        <p:spPr bwMode="auto">
          <a:xfrm>
            <a:off x="3505200" y="4124287"/>
            <a:ext cx="914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socket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381000" y="1524000"/>
            <a:ext cx="4038600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process has multiple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channels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 data movement in and out of the process (I/O).</a:t>
            </a:r>
          </a:p>
        </p:txBody>
      </p:sp>
      <p:sp>
        <p:nvSpPr>
          <p:cNvPr id="41" name="Text Box 93"/>
          <p:cNvSpPr txBox="1">
            <a:spLocks noChangeArrowheads="1"/>
          </p:cNvSpPr>
          <p:nvPr/>
        </p:nvSpPr>
        <p:spPr bwMode="auto">
          <a:xfrm>
            <a:off x="381000" y="4617980"/>
            <a:ext cx="3200401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file descriptor is an integer value assigned by the kernel (e.g., at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open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381000" y="2633803"/>
            <a:ext cx="304800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channels are typed.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Text Box 93"/>
          <p:cNvSpPr txBox="1">
            <a:spLocks noChangeArrowheads="1"/>
          </p:cNvSpPr>
          <p:nvPr/>
        </p:nvSpPr>
        <p:spPr bwMode="auto">
          <a:xfrm>
            <a:off x="381001" y="3404733"/>
            <a:ext cx="3048001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Each channel is named by an I/O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descriptor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(called a “file descriptor”).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2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10"/>
          <p:cNvSpPr>
            <a:spLocks noChangeArrowheads="1"/>
          </p:cNvSpPr>
          <p:nvPr/>
        </p:nvSpPr>
        <p:spPr bwMode="auto">
          <a:xfrm>
            <a:off x="1904999" y="1828800"/>
            <a:ext cx="6458221" cy="26670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2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“File” (I/O) descriptors in Unix</a:t>
            </a:r>
          </a:p>
        </p:txBody>
      </p:sp>
      <p:sp>
        <p:nvSpPr>
          <p:cNvPr id="979971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15249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white"/>
                </a:solidFill>
              </a:rPr>
              <a:t>user space</a:t>
            </a:r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192515" name="Group 5"/>
          <p:cNvGrpSpPr>
            <a:grpSpLocks/>
          </p:cNvGrpSpPr>
          <p:nvPr/>
        </p:nvGrpSpPr>
        <p:grpSpPr bwMode="auto">
          <a:xfrm>
            <a:off x="2535238" y="2028825"/>
            <a:ext cx="120650" cy="1019175"/>
            <a:chOff x="3171" y="2705"/>
            <a:chExt cx="46" cy="390"/>
          </a:xfrm>
        </p:grpSpPr>
        <p:grpSp>
          <p:nvGrpSpPr>
            <p:cNvPr id="192554" name="Group 6"/>
            <p:cNvGrpSpPr>
              <a:grpSpLocks/>
            </p:cNvGrpSpPr>
            <p:nvPr/>
          </p:nvGrpSpPr>
          <p:grpSpPr bwMode="auto">
            <a:xfrm>
              <a:off x="3171" y="2900"/>
              <a:ext cx="46" cy="195"/>
              <a:chOff x="1296" y="1104"/>
              <a:chExt cx="96" cy="96"/>
            </a:xfrm>
          </p:grpSpPr>
          <p:grpSp>
            <p:nvGrpSpPr>
              <p:cNvPr id="192562" name="Group 7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979976" name="AutoShape 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977" name="AutoShape 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2563" name="Group 10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979979" name="AutoShape 1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980" name="AutoShape 1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92555" name="Group 13"/>
            <p:cNvGrpSpPr>
              <a:grpSpLocks/>
            </p:cNvGrpSpPr>
            <p:nvPr/>
          </p:nvGrpSpPr>
          <p:grpSpPr bwMode="auto">
            <a:xfrm>
              <a:off x="3171" y="2705"/>
              <a:ext cx="46" cy="195"/>
              <a:chOff x="1296" y="1104"/>
              <a:chExt cx="96" cy="96"/>
            </a:xfrm>
          </p:grpSpPr>
          <p:grpSp>
            <p:nvGrpSpPr>
              <p:cNvPr id="192556" name="Group 14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979983" name="AutoShape 15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984" name="AutoShape 16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2557" name="Group 17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979986" name="AutoShape 1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987" name="AutoShape 1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304800" y="1828800"/>
            <a:ext cx="1219200" cy="2666999"/>
            <a:chOff x="1289050" y="2270125"/>
            <a:chExt cx="695325" cy="973138"/>
          </a:xfrm>
        </p:grpSpPr>
        <p:sp>
          <p:nvSpPr>
            <p:cNvPr id="979989" name="AutoShape 21"/>
            <p:cNvSpPr>
              <a:spLocks noChangeArrowheads="1"/>
            </p:cNvSpPr>
            <p:nvPr/>
          </p:nvSpPr>
          <p:spPr bwMode="auto">
            <a:xfrm>
              <a:off x="1289050" y="2270125"/>
              <a:ext cx="695325" cy="193675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979990" name="AutoShape 22"/>
            <p:cNvSpPr>
              <a:spLocks noChangeArrowheads="1"/>
            </p:cNvSpPr>
            <p:nvPr/>
          </p:nvSpPr>
          <p:spPr bwMode="auto">
            <a:xfrm>
              <a:off x="1289050" y="2463800"/>
              <a:ext cx="695325" cy="195263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979991" name="AutoShape 23"/>
            <p:cNvSpPr>
              <a:spLocks noChangeArrowheads="1"/>
            </p:cNvSpPr>
            <p:nvPr/>
          </p:nvSpPr>
          <p:spPr bwMode="auto">
            <a:xfrm>
              <a:off x="1289050" y="2659063"/>
              <a:ext cx="695325" cy="236537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9992" name="AutoShape 24"/>
            <p:cNvSpPr>
              <a:spLocks noChangeArrowheads="1"/>
            </p:cNvSpPr>
            <p:nvPr/>
          </p:nvSpPr>
          <p:spPr bwMode="auto">
            <a:xfrm>
              <a:off x="1289050" y="2852738"/>
              <a:ext cx="695325" cy="196850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979993" name="AutoShape 25"/>
            <p:cNvSpPr>
              <a:spLocks noChangeArrowheads="1"/>
            </p:cNvSpPr>
            <p:nvPr/>
          </p:nvSpPr>
          <p:spPr bwMode="auto">
            <a:xfrm>
              <a:off x="1289050" y="3049588"/>
              <a:ext cx="695325" cy="193675"/>
            </a:xfrm>
            <a:prstGeom prst="flowChartProcess">
              <a:avLst/>
            </a:pr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defRPr/>
              </a:pPr>
              <a:endParaRPr 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979994" name="Line 26"/>
          <p:cNvSpPr>
            <a:spLocks noChangeShapeType="1"/>
          </p:cNvSpPr>
          <p:nvPr/>
        </p:nvSpPr>
        <p:spPr bwMode="auto">
          <a:xfrm>
            <a:off x="1905000" y="1828800"/>
            <a:ext cx="0" cy="266700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79997" name="Rectangle 29"/>
          <p:cNvSpPr>
            <a:spLocks noChangeArrowheads="1"/>
          </p:cNvSpPr>
          <p:nvPr/>
        </p:nvSpPr>
        <p:spPr bwMode="auto">
          <a:xfrm>
            <a:off x="5643563" y="2952750"/>
            <a:ext cx="1004887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socket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979998" name="AutoShape 30"/>
          <p:cNvCxnSpPr>
            <a:cxnSpLocks noChangeShapeType="1"/>
            <a:stCxn id="980019" idx="3"/>
          </p:cNvCxnSpPr>
          <p:nvPr/>
        </p:nvCxnSpPr>
        <p:spPr bwMode="auto">
          <a:xfrm flipV="1">
            <a:off x="4681538" y="2085975"/>
            <a:ext cx="962025" cy="381994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9999" name="AutoShape 31"/>
          <p:cNvCxnSpPr>
            <a:cxnSpLocks noChangeShapeType="1"/>
            <a:stCxn id="980012" idx="3"/>
            <a:endCxn id="979997" idx="1"/>
          </p:cNvCxnSpPr>
          <p:nvPr/>
        </p:nvCxnSpPr>
        <p:spPr bwMode="auto">
          <a:xfrm flipV="1">
            <a:off x="4681538" y="3153569"/>
            <a:ext cx="962025" cy="1383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0000" name="AutoShape 32"/>
          <p:cNvCxnSpPr>
            <a:cxnSpLocks noChangeShapeType="1"/>
            <a:stCxn id="980016" idx="3"/>
          </p:cNvCxnSpPr>
          <p:nvPr/>
        </p:nvCxnSpPr>
        <p:spPr bwMode="auto">
          <a:xfrm flipV="1">
            <a:off x="4681538" y="2619375"/>
            <a:ext cx="962025" cy="260551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0001" name="Text Box 33"/>
          <p:cNvSpPr txBox="1">
            <a:spLocks noChangeArrowheads="1"/>
          </p:cNvSpPr>
          <p:nvPr/>
        </p:nvSpPr>
        <p:spPr bwMode="auto">
          <a:xfrm>
            <a:off x="1871393" y="2990850"/>
            <a:ext cx="15388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per-process</a:t>
            </a:r>
          </a:p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descriptor</a:t>
            </a:r>
          </a:p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table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80002" name="Text Box 34"/>
          <p:cNvSpPr txBox="1">
            <a:spLocks noChangeArrowheads="1"/>
          </p:cNvSpPr>
          <p:nvPr/>
        </p:nvSpPr>
        <p:spPr bwMode="auto">
          <a:xfrm>
            <a:off x="2740025" y="1465263"/>
            <a:ext cx="1738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white"/>
                </a:solidFill>
              </a:rPr>
              <a:t>kernel space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80003" name="Oval 35"/>
          <p:cNvSpPr>
            <a:spLocks noChangeArrowheads="1"/>
          </p:cNvSpPr>
          <p:nvPr/>
        </p:nvSpPr>
        <p:spPr bwMode="auto">
          <a:xfrm>
            <a:off x="6103938" y="3962400"/>
            <a:ext cx="133350" cy="12382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80004" name="Oval 36"/>
          <p:cNvSpPr>
            <a:spLocks noChangeArrowheads="1"/>
          </p:cNvSpPr>
          <p:nvPr/>
        </p:nvSpPr>
        <p:spPr bwMode="auto">
          <a:xfrm>
            <a:off x="6103938" y="4213225"/>
            <a:ext cx="133350" cy="12382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2534" name="Group 38"/>
          <p:cNvGrpSpPr>
            <a:grpSpLocks/>
          </p:cNvGrpSpPr>
          <p:nvPr/>
        </p:nvGrpSpPr>
        <p:grpSpPr bwMode="auto">
          <a:xfrm>
            <a:off x="4178300" y="2159000"/>
            <a:ext cx="503238" cy="1647825"/>
            <a:chOff x="3171" y="2705"/>
            <a:chExt cx="46" cy="390"/>
          </a:xfrm>
        </p:grpSpPr>
        <p:grpSp>
          <p:nvGrpSpPr>
            <p:cNvPr id="192540" name="Group 39"/>
            <p:cNvGrpSpPr>
              <a:grpSpLocks/>
            </p:cNvGrpSpPr>
            <p:nvPr/>
          </p:nvGrpSpPr>
          <p:grpSpPr bwMode="auto">
            <a:xfrm>
              <a:off x="3171" y="2900"/>
              <a:ext cx="46" cy="195"/>
              <a:chOff x="1296" y="1104"/>
              <a:chExt cx="96" cy="96"/>
            </a:xfrm>
          </p:grpSpPr>
          <p:grpSp>
            <p:nvGrpSpPr>
              <p:cNvPr id="192548" name="Group 40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980009" name="AutoShape 4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010" name="AutoShape 4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2549" name="Group 43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980012" name="AutoShape 44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013" name="AutoShape 45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92541" name="Group 46"/>
            <p:cNvGrpSpPr>
              <a:grpSpLocks/>
            </p:cNvGrpSpPr>
            <p:nvPr/>
          </p:nvGrpSpPr>
          <p:grpSpPr bwMode="auto">
            <a:xfrm>
              <a:off x="3171" y="2705"/>
              <a:ext cx="46" cy="195"/>
              <a:chOff x="1296" y="1104"/>
              <a:chExt cx="96" cy="96"/>
            </a:xfrm>
          </p:grpSpPr>
          <p:grpSp>
            <p:nvGrpSpPr>
              <p:cNvPr id="192542" name="Group 47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980016" name="AutoShape 4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017" name="AutoShape 4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2543" name="Group 50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980019" name="AutoShape 5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020" name="AutoShape 5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980021" name="AutoShape 53"/>
          <p:cNvCxnSpPr>
            <a:cxnSpLocks noChangeShapeType="1"/>
            <a:stCxn id="979987" idx="3"/>
            <a:endCxn id="980012" idx="1"/>
          </p:cNvCxnSpPr>
          <p:nvPr/>
        </p:nvCxnSpPr>
        <p:spPr bwMode="auto">
          <a:xfrm>
            <a:off x="2655888" y="2093913"/>
            <a:ext cx="1522412" cy="1198562"/>
          </a:xfrm>
          <a:prstGeom prst="curved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0022" name="Text Box 54"/>
          <p:cNvSpPr txBox="1">
            <a:spLocks noChangeArrowheads="1"/>
          </p:cNvSpPr>
          <p:nvPr/>
        </p:nvSpPr>
        <p:spPr bwMode="auto">
          <a:xfrm>
            <a:off x="3325812" y="3810000"/>
            <a:ext cx="2084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“open file table”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80024" name="Rectangle 56"/>
          <p:cNvSpPr>
            <a:spLocks noChangeArrowheads="1"/>
          </p:cNvSpPr>
          <p:nvPr/>
        </p:nvSpPr>
        <p:spPr bwMode="auto">
          <a:xfrm>
            <a:off x="1905000" y="1494711"/>
            <a:ext cx="3962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u="sng" dirty="0">
                <a:solidFill>
                  <a:srgbClr val="0036A6"/>
                </a:solidFill>
              </a:rPr>
              <a:t>Disclaimer</a:t>
            </a:r>
            <a:r>
              <a:rPr lang="en-US" sz="1600" dirty="0">
                <a:solidFill>
                  <a:srgbClr val="0036A6"/>
                </a:solidFill>
              </a:rPr>
              <a:t>: this drawing is oversimplified</a:t>
            </a:r>
            <a:endParaRPr lang="en-US" sz="1800" dirty="0">
              <a:solidFill>
                <a:srgbClr val="0036A6"/>
              </a:solidFill>
            </a:endParaRPr>
          </a:p>
        </p:txBody>
      </p:sp>
      <p:sp>
        <p:nvSpPr>
          <p:cNvPr id="980025" name="Rectangle 57"/>
          <p:cNvSpPr>
            <a:spLocks noChangeArrowheads="1"/>
          </p:cNvSpPr>
          <p:nvPr/>
        </p:nvSpPr>
        <p:spPr bwMode="auto">
          <a:xfrm>
            <a:off x="609600" y="5504765"/>
            <a:ext cx="568166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58" name="AutoShape 31"/>
          <p:cNvCxnSpPr>
            <a:cxnSpLocks noChangeShapeType="1"/>
            <a:stCxn id="980010" idx="3"/>
          </p:cNvCxnSpPr>
          <p:nvPr/>
        </p:nvCxnSpPr>
        <p:spPr bwMode="auto">
          <a:xfrm>
            <a:off x="4681538" y="3497860"/>
            <a:ext cx="974725" cy="18831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9988" name="AutoShape 20"/>
          <p:cNvCxnSpPr>
            <a:cxnSpLocks noChangeShapeType="1"/>
            <a:endCxn id="979987" idx="1"/>
          </p:cNvCxnSpPr>
          <p:nvPr/>
        </p:nvCxnSpPr>
        <p:spPr bwMode="auto">
          <a:xfrm flipV="1">
            <a:off x="1143000" y="2092524"/>
            <a:ext cx="1392238" cy="574476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2819400" y="2343150"/>
            <a:ext cx="1066800" cy="3693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GB"/>
            </a:defPPr>
            <a:lvl1pPr algn="ctr">
              <a:buClr>
                <a:srgbClr val="000000"/>
              </a:buClr>
              <a:buSzPct val="100000"/>
              <a:buFont typeface="Times New Roman" charset="0"/>
              <a:buNone/>
              <a:defRPr sz="1800">
                <a:solidFill>
                  <a:prstClr val="white"/>
                </a:solidFill>
              </a:defRPr>
            </a:lvl1pPr>
          </a:lstStyle>
          <a:p>
            <a:r>
              <a:rPr lang="en-US" dirty="0">
                <a:solidFill>
                  <a:srgbClr val="003367"/>
                </a:solidFill>
              </a:rPr>
              <a:t>pointer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5000417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An </a:t>
            </a:r>
            <a:r>
              <a:rPr lang="en-US" sz="2000" b="1" kern="0" dirty="0">
                <a:solidFill>
                  <a:srgbClr val="0036A6"/>
                </a:solidFill>
              </a:rPr>
              <a:t>I/O descriptor </a:t>
            </a:r>
            <a:r>
              <a:rPr lang="en-US" sz="2000" kern="0" dirty="0">
                <a:solidFill>
                  <a:srgbClr val="0036A6"/>
                </a:solidFill>
              </a:rPr>
              <a:t>is a positive integer value in an integer variable (e.g., </a:t>
            </a:r>
            <a:r>
              <a:rPr lang="en-US" sz="2000" kern="0" dirty="0" err="1">
                <a:solidFill>
                  <a:srgbClr val="0036A6"/>
                </a:solidFill>
              </a:rPr>
              <a:t>fd</a:t>
            </a:r>
            <a:r>
              <a:rPr lang="en-US" sz="2000" kern="0" dirty="0">
                <a:solidFill>
                  <a:srgbClr val="0036A6"/>
                </a:solidFill>
              </a:rPr>
              <a:t>).  The user program passes it to the kernel  to identify the channel for each I/O </a:t>
            </a:r>
            <a:r>
              <a:rPr lang="en-US" sz="2000" kern="0" dirty="0" err="1">
                <a:solidFill>
                  <a:srgbClr val="0036A6"/>
                </a:solidFill>
              </a:rPr>
              <a:t>syscall</a:t>
            </a:r>
            <a:r>
              <a:rPr lang="en-US" sz="2000" kern="0" dirty="0">
                <a:solidFill>
                  <a:srgbClr val="0036A6"/>
                </a:solidFill>
              </a:rPr>
              <a:t>.  The kernel uses the </a:t>
            </a:r>
            <a:r>
              <a:rPr lang="en-US" sz="2000" kern="0" dirty="0" err="1">
                <a:solidFill>
                  <a:srgbClr val="0036A6"/>
                </a:solidFill>
              </a:rPr>
              <a:t>fd</a:t>
            </a:r>
            <a:r>
              <a:rPr lang="en-US" sz="2000" kern="0" dirty="0">
                <a:solidFill>
                  <a:srgbClr val="0036A6"/>
                </a:solidFill>
              </a:rPr>
              <a:t> to index into an internal per-process table to find a typed object to operate on it. </a:t>
            </a:r>
            <a:endParaRPr lang="en-US" sz="3600" b="1" kern="0" dirty="0">
              <a:solidFill>
                <a:srgbClr val="0036A6"/>
              </a:solidFill>
            </a:endParaRPr>
          </a:p>
        </p:txBody>
      </p:sp>
      <p:sp>
        <p:nvSpPr>
          <p:cNvPr id="62" name="Text Box 54"/>
          <p:cNvSpPr txBox="1">
            <a:spLocks noChangeArrowheads="1"/>
          </p:cNvSpPr>
          <p:nvPr/>
        </p:nvSpPr>
        <p:spPr bwMode="auto">
          <a:xfrm>
            <a:off x="1981200" y="2286000"/>
            <a:ext cx="533400" cy="3693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GB"/>
            </a:defPPr>
            <a:lvl1pPr algn="ctr">
              <a:buClr>
                <a:srgbClr val="000000"/>
              </a:buClr>
              <a:buSzPct val="100000"/>
              <a:buFont typeface="Times New Roman" charset="0"/>
              <a:buNone/>
              <a:defRPr sz="1800">
                <a:solidFill>
                  <a:prstClr val="white"/>
                </a:solidFill>
              </a:defRPr>
            </a:lvl1pPr>
          </a:lstStyle>
          <a:p>
            <a:r>
              <a:rPr lang="en-US" dirty="0" err="1">
                <a:solidFill>
                  <a:srgbClr val="003367"/>
                </a:solidFill>
              </a:rPr>
              <a:t>int</a:t>
            </a:r>
            <a:r>
              <a:rPr lang="en-US" dirty="0">
                <a:solidFill>
                  <a:srgbClr val="003367"/>
                </a:solidFill>
              </a:rPr>
              <a:t> </a:t>
            </a:r>
            <a:r>
              <a:rPr lang="en-US" dirty="0" err="1">
                <a:solidFill>
                  <a:srgbClr val="003367"/>
                </a:solidFill>
              </a:rPr>
              <a:t>fd</a:t>
            </a:r>
            <a:endParaRPr lang="en-US" dirty="0">
              <a:solidFill>
                <a:srgbClr val="003367"/>
              </a:solidFill>
            </a:endParaRP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5643563" y="2419350"/>
            <a:ext cx="1004887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7F7F7F"/>
                </a:solidFill>
              </a:rPr>
              <a:t>pipe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5643563" y="1885950"/>
            <a:ext cx="1004887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file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Rectangle 55"/>
          <p:cNvSpPr>
            <a:spLocks noChangeArrowheads="1"/>
          </p:cNvSpPr>
          <p:nvPr/>
        </p:nvSpPr>
        <p:spPr bwMode="auto">
          <a:xfrm>
            <a:off x="5656263" y="3486150"/>
            <a:ext cx="1004887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rgbClr val="7F7F7F"/>
                </a:solidFill>
              </a:rPr>
              <a:t>tty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69" name="AutoShape 31"/>
          <p:cNvCxnSpPr>
            <a:cxnSpLocks noChangeShapeType="1"/>
            <a:stCxn id="78" idx="1"/>
            <a:endCxn id="64" idx="3"/>
          </p:cNvCxnSpPr>
          <p:nvPr/>
        </p:nvCxnSpPr>
        <p:spPr bwMode="auto">
          <a:xfrm rot="10800000">
            <a:off x="6648450" y="2085975"/>
            <a:ext cx="698500" cy="75063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7346950" y="2518112"/>
            <a:ext cx="120650" cy="1019175"/>
            <a:chOff x="3171" y="2705"/>
            <a:chExt cx="46" cy="390"/>
          </a:xfrm>
        </p:grpSpPr>
        <p:grpSp>
          <p:nvGrpSpPr>
            <p:cNvPr id="71" name="Group 6"/>
            <p:cNvGrpSpPr>
              <a:grpSpLocks/>
            </p:cNvGrpSpPr>
            <p:nvPr/>
          </p:nvGrpSpPr>
          <p:grpSpPr bwMode="auto">
            <a:xfrm>
              <a:off x="3171" y="2900"/>
              <a:ext cx="46" cy="195"/>
              <a:chOff x="1296" y="1104"/>
              <a:chExt cx="96" cy="96"/>
            </a:xfrm>
          </p:grpSpPr>
          <p:grpSp>
            <p:nvGrpSpPr>
              <p:cNvPr id="79" name="Group 7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83" name="AutoShape 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AutoShape 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0" name="Group 10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81" name="AutoShape 1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AutoShape 1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2" name="Group 13"/>
            <p:cNvGrpSpPr>
              <a:grpSpLocks/>
            </p:cNvGrpSpPr>
            <p:nvPr/>
          </p:nvGrpSpPr>
          <p:grpSpPr bwMode="auto">
            <a:xfrm>
              <a:off x="3171" y="2705"/>
              <a:ext cx="46" cy="195"/>
              <a:chOff x="1296" y="1104"/>
              <a:chExt cx="96" cy="96"/>
            </a:xfrm>
          </p:grpSpPr>
          <p:grpSp>
            <p:nvGrpSpPr>
              <p:cNvPr id="73" name="Group 14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77" name="AutoShape 15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AutoShape 16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17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75" name="AutoShape 1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AutoShape 1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6477000" y="3505200"/>
            <a:ext cx="19018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Type-specific structures (e.g</a:t>
            </a:r>
            <a:r>
              <a:rPr lang="en-US" sz="2000">
                <a:solidFill>
                  <a:srgbClr val="000000"/>
                </a:solidFill>
              </a:rPr>
              <a:t>., </a:t>
            </a:r>
            <a:r>
              <a:rPr lang="en-US" sz="2000" b="1">
                <a:solidFill>
                  <a:srgbClr val="000000"/>
                </a:solidFill>
              </a:rPr>
              <a:t>queues</a:t>
            </a:r>
            <a:r>
              <a:rPr lang="en-US" sz="200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10"/>
          <p:cNvSpPr>
            <a:spLocks noChangeArrowheads="1"/>
          </p:cNvSpPr>
          <p:nvPr/>
        </p:nvSpPr>
        <p:spPr bwMode="auto">
          <a:xfrm>
            <a:off x="1905000" y="1828800"/>
            <a:ext cx="6324600" cy="26670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2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Socket descriptors in Unix</a:t>
            </a:r>
          </a:p>
        </p:txBody>
      </p:sp>
      <p:sp>
        <p:nvSpPr>
          <p:cNvPr id="979971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15249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white"/>
                </a:solidFill>
              </a:rPr>
              <a:t>user space</a:t>
            </a:r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192515" name="Group 5"/>
          <p:cNvGrpSpPr>
            <a:grpSpLocks/>
          </p:cNvGrpSpPr>
          <p:nvPr/>
        </p:nvGrpSpPr>
        <p:grpSpPr bwMode="auto">
          <a:xfrm>
            <a:off x="2535238" y="2028825"/>
            <a:ext cx="120650" cy="1019175"/>
            <a:chOff x="3171" y="2705"/>
            <a:chExt cx="46" cy="390"/>
          </a:xfrm>
        </p:grpSpPr>
        <p:grpSp>
          <p:nvGrpSpPr>
            <p:cNvPr id="192554" name="Group 6"/>
            <p:cNvGrpSpPr>
              <a:grpSpLocks/>
            </p:cNvGrpSpPr>
            <p:nvPr/>
          </p:nvGrpSpPr>
          <p:grpSpPr bwMode="auto">
            <a:xfrm>
              <a:off x="3171" y="2900"/>
              <a:ext cx="46" cy="195"/>
              <a:chOff x="1296" y="1104"/>
              <a:chExt cx="96" cy="96"/>
            </a:xfrm>
          </p:grpSpPr>
          <p:grpSp>
            <p:nvGrpSpPr>
              <p:cNvPr id="192562" name="Group 7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979976" name="AutoShape 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977" name="AutoShape 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2563" name="Group 10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979979" name="AutoShape 1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980" name="AutoShape 1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92555" name="Group 13"/>
            <p:cNvGrpSpPr>
              <a:grpSpLocks/>
            </p:cNvGrpSpPr>
            <p:nvPr/>
          </p:nvGrpSpPr>
          <p:grpSpPr bwMode="auto">
            <a:xfrm>
              <a:off x="3171" y="2705"/>
              <a:ext cx="46" cy="195"/>
              <a:chOff x="1296" y="1104"/>
              <a:chExt cx="96" cy="96"/>
            </a:xfrm>
          </p:grpSpPr>
          <p:grpSp>
            <p:nvGrpSpPr>
              <p:cNvPr id="192556" name="Group 14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979983" name="AutoShape 15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984" name="AutoShape 16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2557" name="Group 17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979986" name="AutoShape 1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987" name="AutoShape 1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304800" y="1828800"/>
            <a:ext cx="1219200" cy="2666999"/>
            <a:chOff x="1289050" y="2270125"/>
            <a:chExt cx="695325" cy="973138"/>
          </a:xfrm>
        </p:grpSpPr>
        <p:sp>
          <p:nvSpPr>
            <p:cNvPr id="979989" name="AutoShape 21"/>
            <p:cNvSpPr>
              <a:spLocks noChangeArrowheads="1"/>
            </p:cNvSpPr>
            <p:nvPr/>
          </p:nvSpPr>
          <p:spPr bwMode="auto">
            <a:xfrm>
              <a:off x="1289050" y="2270125"/>
              <a:ext cx="695325" cy="193675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979990" name="AutoShape 22"/>
            <p:cNvSpPr>
              <a:spLocks noChangeArrowheads="1"/>
            </p:cNvSpPr>
            <p:nvPr/>
          </p:nvSpPr>
          <p:spPr bwMode="auto">
            <a:xfrm>
              <a:off x="1289050" y="2463800"/>
              <a:ext cx="695325" cy="195263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solidFill>
                  <a:prstClr val="white"/>
                </a:solidFill>
              </a:endParaRPr>
            </a:p>
          </p:txBody>
        </p:sp>
        <p:sp>
          <p:nvSpPr>
            <p:cNvPr id="979991" name="AutoShape 23"/>
            <p:cNvSpPr>
              <a:spLocks noChangeArrowheads="1"/>
            </p:cNvSpPr>
            <p:nvPr/>
          </p:nvSpPr>
          <p:spPr bwMode="auto">
            <a:xfrm>
              <a:off x="1289050" y="2659063"/>
              <a:ext cx="695325" cy="236537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9992" name="AutoShape 24"/>
            <p:cNvSpPr>
              <a:spLocks noChangeArrowheads="1"/>
            </p:cNvSpPr>
            <p:nvPr/>
          </p:nvSpPr>
          <p:spPr bwMode="auto">
            <a:xfrm>
              <a:off x="1289050" y="2852738"/>
              <a:ext cx="695325" cy="196850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979993" name="AutoShape 25"/>
            <p:cNvSpPr>
              <a:spLocks noChangeArrowheads="1"/>
            </p:cNvSpPr>
            <p:nvPr/>
          </p:nvSpPr>
          <p:spPr bwMode="auto">
            <a:xfrm>
              <a:off x="1289050" y="3049588"/>
              <a:ext cx="695325" cy="193675"/>
            </a:xfrm>
            <a:prstGeom prst="flowChartProcess">
              <a:avLst/>
            </a:pr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>
                <a:defRPr/>
              </a:pPr>
              <a:endParaRPr 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979994" name="Line 26"/>
          <p:cNvSpPr>
            <a:spLocks noChangeShapeType="1"/>
          </p:cNvSpPr>
          <p:nvPr/>
        </p:nvSpPr>
        <p:spPr bwMode="auto">
          <a:xfrm>
            <a:off x="1905000" y="1828800"/>
            <a:ext cx="0" cy="266700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79997" name="Rectangle 29"/>
          <p:cNvSpPr>
            <a:spLocks noChangeArrowheads="1"/>
          </p:cNvSpPr>
          <p:nvPr/>
        </p:nvSpPr>
        <p:spPr bwMode="auto">
          <a:xfrm>
            <a:off x="5643563" y="2952750"/>
            <a:ext cx="1004887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socket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979998" name="AutoShape 30"/>
          <p:cNvCxnSpPr>
            <a:cxnSpLocks noChangeShapeType="1"/>
            <a:stCxn id="980019" idx="3"/>
          </p:cNvCxnSpPr>
          <p:nvPr/>
        </p:nvCxnSpPr>
        <p:spPr bwMode="auto">
          <a:xfrm flipV="1">
            <a:off x="4681538" y="2085975"/>
            <a:ext cx="962025" cy="381994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9999" name="AutoShape 31"/>
          <p:cNvCxnSpPr>
            <a:cxnSpLocks noChangeShapeType="1"/>
            <a:stCxn id="980012" idx="3"/>
            <a:endCxn id="979997" idx="1"/>
          </p:cNvCxnSpPr>
          <p:nvPr/>
        </p:nvCxnSpPr>
        <p:spPr bwMode="auto">
          <a:xfrm flipV="1">
            <a:off x="4681538" y="3153569"/>
            <a:ext cx="962025" cy="1383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0000" name="AutoShape 32"/>
          <p:cNvCxnSpPr>
            <a:cxnSpLocks noChangeShapeType="1"/>
            <a:stCxn id="980016" idx="3"/>
          </p:cNvCxnSpPr>
          <p:nvPr/>
        </p:nvCxnSpPr>
        <p:spPr bwMode="auto">
          <a:xfrm flipV="1">
            <a:off x="4681538" y="2619375"/>
            <a:ext cx="962025" cy="260551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0001" name="Text Box 33"/>
          <p:cNvSpPr txBox="1">
            <a:spLocks noChangeArrowheads="1"/>
          </p:cNvSpPr>
          <p:nvPr/>
        </p:nvSpPr>
        <p:spPr bwMode="auto">
          <a:xfrm>
            <a:off x="1871393" y="2990850"/>
            <a:ext cx="15388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per-process</a:t>
            </a:r>
          </a:p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descriptor</a:t>
            </a:r>
          </a:p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table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80002" name="Text Box 34"/>
          <p:cNvSpPr txBox="1">
            <a:spLocks noChangeArrowheads="1"/>
          </p:cNvSpPr>
          <p:nvPr/>
        </p:nvSpPr>
        <p:spPr bwMode="auto">
          <a:xfrm>
            <a:off x="2740025" y="1465263"/>
            <a:ext cx="1738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prstClr val="white"/>
                </a:solidFill>
              </a:rPr>
              <a:t>kernel space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80003" name="Oval 35"/>
          <p:cNvSpPr>
            <a:spLocks noChangeArrowheads="1"/>
          </p:cNvSpPr>
          <p:nvPr/>
        </p:nvSpPr>
        <p:spPr bwMode="auto">
          <a:xfrm>
            <a:off x="6103938" y="3962400"/>
            <a:ext cx="133350" cy="12382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80004" name="Oval 36"/>
          <p:cNvSpPr>
            <a:spLocks noChangeArrowheads="1"/>
          </p:cNvSpPr>
          <p:nvPr/>
        </p:nvSpPr>
        <p:spPr bwMode="auto">
          <a:xfrm>
            <a:off x="6103938" y="4213225"/>
            <a:ext cx="133350" cy="12382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2534" name="Group 38"/>
          <p:cNvGrpSpPr>
            <a:grpSpLocks/>
          </p:cNvGrpSpPr>
          <p:nvPr/>
        </p:nvGrpSpPr>
        <p:grpSpPr bwMode="auto">
          <a:xfrm>
            <a:off x="4178300" y="2159000"/>
            <a:ext cx="503238" cy="1647825"/>
            <a:chOff x="3171" y="2705"/>
            <a:chExt cx="46" cy="390"/>
          </a:xfrm>
        </p:grpSpPr>
        <p:grpSp>
          <p:nvGrpSpPr>
            <p:cNvPr id="192540" name="Group 39"/>
            <p:cNvGrpSpPr>
              <a:grpSpLocks/>
            </p:cNvGrpSpPr>
            <p:nvPr/>
          </p:nvGrpSpPr>
          <p:grpSpPr bwMode="auto">
            <a:xfrm>
              <a:off x="3171" y="2900"/>
              <a:ext cx="46" cy="195"/>
              <a:chOff x="1296" y="1104"/>
              <a:chExt cx="96" cy="96"/>
            </a:xfrm>
          </p:grpSpPr>
          <p:grpSp>
            <p:nvGrpSpPr>
              <p:cNvPr id="192548" name="Group 40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980009" name="AutoShape 4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010" name="AutoShape 4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2549" name="Group 43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980012" name="AutoShape 44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013" name="AutoShape 45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92541" name="Group 46"/>
            <p:cNvGrpSpPr>
              <a:grpSpLocks/>
            </p:cNvGrpSpPr>
            <p:nvPr/>
          </p:nvGrpSpPr>
          <p:grpSpPr bwMode="auto">
            <a:xfrm>
              <a:off x="3171" y="2705"/>
              <a:ext cx="46" cy="195"/>
              <a:chOff x="1296" y="1104"/>
              <a:chExt cx="96" cy="96"/>
            </a:xfrm>
          </p:grpSpPr>
          <p:grpSp>
            <p:nvGrpSpPr>
              <p:cNvPr id="192542" name="Group 47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980016" name="AutoShape 4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017" name="AutoShape 4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2543" name="Group 50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980019" name="AutoShape 5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020" name="AutoShape 5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980021" name="AutoShape 53"/>
          <p:cNvCxnSpPr>
            <a:cxnSpLocks noChangeShapeType="1"/>
            <a:stCxn id="979987" idx="3"/>
            <a:endCxn id="980012" idx="1"/>
          </p:cNvCxnSpPr>
          <p:nvPr/>
        </p:nvCxnSpPr>
        <p:spPr bwMode="auto">
          <a:xfrm>
            <a:off x="2655888" y="2093913"/>
            <a:ext cx="1522412" cy="1198562"/>
          </a:xfrm>
          <a:prstGeom prst="curved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0022" name="Text Box 54"/>
          <p:cNvSpPr txBox="1">
            <a:spLocks noChangeArrowheads="1"/>
          </p:cNvSpPr>
          <p:nvPr/>
        </p:nvSpPr>
        <p:spPr bwMode="auto">
          <a:xfrm>
            <a:off x="3325812" y="3810000"/>
            <a:ext cx="2084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“open file table”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80024" name="Rectangle 56"/>
          <p:cNvSpPr>
            <a:spLocks noChangeArrowheads="1"/>
          </p:cNvSpPr>
          <p:nvPr/>
        </p:nvSpPr>
        <p:spPr bwMode="auto">
          <a:xfrm>
            <a:off x="1905000" y="1494711"/>
            <a:ext cx="3962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u="sng" dirty="0">
                <a:solidFill>
                  <a:srgbClr val="0036A6"/>
                </a:solidFill>
              </a:rPr>
              <a:t>Disclaimer</a:t>
            </a:r>
            <a:r>
              <a:rPr lang="en-US" sz="1600" dirty="0">
                <a:solidFill>
                  <a:srgbClr val="0036A6"/>
                </a:solidFill>
              </a:rPr>
              <a:t>: this drawing is oversimplified</a:t>
            </a:r>
            <a:endParaRPr lang="en-US" sz="1800" dirty="0">
              <a:solidFill>
                <a:srgbClr val="0036A6"/>
              </a:solidFill>
            </a:endParaRPr>
          </a:p>
        </p:txBody>
      </p:sp>
      <p:sp>
        <p:nvSpPr>
          <p:cNvPr id="980025" name="Rectangle 57"/>
          <p:cNvSpPr>
            <a:spLocks noChangeArrowheads="1"/>
          </p:cNvSpPr>
          <p:nvPr/>
        </p:nvSpPr>
        <p:spPr bwMode="auto">
          <a:xfrm>
            <a:off x="609600" y="5504765"/>
            <a:ext cx="568166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58" name="AutoShape 31"/>
          <p:cNvCxnSpPr>
            <a:cxnSpLocks noChangeShapeType="1"/>
            <a:stCxn id="980010" idx="3"/>
          </p:cNvCxnSpPr>
          <p:nvPr/>
        </p:nvCxnSpPr>
        <p:spPr bwMode="auto">
          <a:xfrm>
            <a:off x="4681538" y="3497860"/>
            <a:ext cx="974725" cy="18831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9988" name="AutoShape 20"/>
          <p:cNvCxnSpPr>
            <a:cxnSpLocks noChangeShapeType="1"/>
            <a:endCxn id="979987" idx="1"/>
          </p:cNvCxnSpPr>
          <p:nvPr/>
        </p:nvCxnSpPr>
        <p:spPr bwMode="auto">
          <a:xfrm flipV="1">
            <a:off x="1143000" y="2092524"/>
            <a:ext cx="1392238" cy="574476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2819400" y="2343150"/>
            <a:ext cx="1066800" cy="3693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GB"/>
            </a:defPPr>
            <a:lvl1pPr algn="ctr">
              <a:buClr>
                <a:srgbClr val="000000"/>
              </a:buClr>
              <a:buSzPct val="100000"/>
              <a:buFont typeface="Times New Roman" charset="0"/>
              <a:buNone/>
              <a:defRPr sz="1800">
                <a:solidFill>
                  <a:prstClr val="white"/>
                </a:solidFill>
              </a:defRPr>
            </a:lvl1pPr>
          </a:lstStyle>
          <a:p>
            <a:r>
              <a:rPr lang="en-US" dirty="0">
                <a:solidFill>
                  <a:srgbClr val="003367"/>
                </a:solidFill>
              </a:rPr>
              <a:t>pointer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33400" y="5029200"/>
            <a:ext cx="84582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There’s no magic here: processes use </a:t>
            </a:r>
            <a:r>
              <a:rPr lang="en-US" sz="2000" b="1" kern="0" dirty="0">
                <a:solidFill>
                  <a:srgbClr val="0036A6"/>
                </a:solidFill>
              </a:rPr>
              <a:t>read/write </a:t>
            </a:r>
            <a:r>
              <a:rPr lang="en-US" sz="2000" kern="0" dirty="0">
                <a:solidFill>
                  <a:srgbClr val="0036A6"/>
                </a:solidFill>
              </a:rPr>
              <a:t>(and similar </a:t>
            </a:r>
            <a:r>
              <a:rPr lang="en-US" sz="2000" kern="0" dirty="0" err="1">
                <a:solidFill>
                  <a:srgbClr val="0036A6"/>
                </a:solidFill>
              </a:rPr>
              <a:t>syscalls</a:t>
            </a:r>
            <a:r>
              <a:rPr lang="en-US" sz="2000" kern="0" dirty="0">
                <a:solidFill>
                  <a:srgbClr val="0036A6"/>
                </a:solidFill>
              </a:rPr>
              <a:t> called </a:t>
            </a:r>
            <a:r>
              <a:rPr lang="en-US" sz="2000" b="1" kern="0" dirty="0">
                <a:solidFill>
                  <a:srgbClr val="0036A6"/>
                </a:solidFill>
              </a:rPr>
              <a:t>send* and </a:t>
            </a:r>
            <a:r>
              <a:rPr lang="en-US" sz="2000" b="1" kern="0" dirty="0" err="1">
                <a:solidFill>
                  <a:srgbClr val="0036A6"/>
                </a:solidFill>
              </a:rPr>
              <a:t>recv</a:t>
            </a:r>
            <a:r>
              <a:rPr lang="en-US" sz="2000" b="1" kern="0" dirty="0">
                <a:solidFill>
                  <a:srgbClr val="0036A6"/>
                </a:solidFill>
              </a:rPr>
              <a:t>*</a:t>
            </a:r>
            <a:r>
              <a:rPr lang="en-US" sz="2000" kern="0" dirty="0">
                <a:solidFill>
                  <a:srgbClr val="0036A6"/>
                </a:solidFill>
              </a:rPr>
              <a:t>) to operate on sockets.  </a:t>
            </a:r>
            <a:endParaRPr lang="en-US" sz="3600" b="1" kern="0" dirty="0">
              <a:solidFill>
                <a:srgbClr val="0036A6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3400" y="5867400"/>
            <a:ext cx="84582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Deeper in the kernel, sockets are handled differently from files, pipes, etc.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Sockets are the entry/exit point for the </a:t>
            </a:r>
            <a:r>
              <a:rPr lang="en-US" sz="2000" b="1" kern="0" dirty="0">
                <a:solidFill>
                  <a:srgbClr val="651222"/>
                </a:solidFill>
              </a:rPr>
              <a:t>network protocol stack</a:t>
            </a:r>
            <a:r>
              <a:rPr lang="en-US" sz="2000" kern="0" dirty="0">
                <a:solidFill>
                  <a:srgbClr val="0036A6"/>
                </a:solidFill>
              </a:rPr>
              <a:t>.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62" name="Text Box 54"/>
          <p:cNvSpPr txBox="1">
            <a:spLocks noChangeArrowheads="1"/>
          </p:cNvSpPr>
          <p:nvPr/>
        </p:nvSpPr>
        <p:spPr bwMode="auto">
          <a:xfrm>
            <a:off x="1981200" y="2286000"/>
            <a:ext cx="533400" cy="3693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GB"/>
            </a:defPPr>
            <a:lvl1pPr algn="ctr">
              <a:buClr>
                <a:srgbClr val="000000"/>
              </a:buClr>
              <a:buSzPct val="100000"/>
              <a:buFont typeface="Times New Roman" charset="0"/>
              <a:buNone/>
              <a:defRPr sz="1800">
                <a:solidFill>
                  <a:prstClr val="white"/>
                </a:solidFill>
              </a:defRPr>
            </a:lvl1pPr>
          </a:lstStyle>
          <a:p>
            <a:r>
              <a:rPr lang="en-US" dirty="0" err="1">
                <a:solidFill>
                  <a:srgbClr val="003367"/>
                </a:solidFill>
              </a:rPr>
              <a:t>int</a:t>
            </a:r>
            <a:r>
              <a:rPr lang="en-US" dirty="0">
                <a:solidFill>
                  <a:srgbClr val="003367"/>
                </a:solidFill>
              </a:rPr>
              <a:t> </a:t>
            </a:r>
            <a:r>
              <a:rPr lang="en-US" dirty="0" err="1">
                <a:solidFill>
                  <a:srgbClr val="003367"/>
                </a:solidFill>
              </a:rPr>
              <a:t>fd</a:t>
            </a:r>
            <a:endParaRPr lang="en-US" dirty="0">
              <a:solidFill>
                <a:srgbClr val="003367"/>
              </a:solidFill>
            </a:endParaRP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5643563" y="2419350"/>
            <a:ext cx="1004887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7F7F7F"/>
                </a:solidFill>
              </a:rPr>
              <a:t>pipe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5643563" y="1885950"/>
            <a:ext cx="1004887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file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Rectangle 55"/>
          <p:cNvSpPr>
            <a:spLocks noChangeArrowheads="1"/>
          </p:cNvSpPr>
          <p:nvPr/>
        </p:nvSpPr>
        <p:spPr bwMode="auto">
          <a:xfrm>
            <a:off x="5656263" y="3486150"/>
            <a:ext cx="1004887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rgbClr val="7F7F7F"/>
                </a:solidFill>
              </a:rPr>
              <a:t>tty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69" name="AutoShape 31"/>
          <p:cNvCxnSpPr>
            <a:cxnSpLocks noChangeShapeType="1"/>
            <a:stCxn id="78" idx="1"/>
          </p:cNvCxnSpPr>
          <p:nvPr/>
        </p:nvCxnSpPr>
        <p:spPr bwMode="auto">
          <a:xfrm rot="10800000" flipV="1">
            <a:off x="6629400" y="2836604"/>
            <a:ext cx="717550" cy="28759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7346950" y="2518112"/>
            <a:ext cx="120650" cy="1019175"/>
            <a:chOff x="3171" y="2705"/>
            <a:chExt cx="46" cy="390"/>
          </a:xfrm>
        </p:grpSpPr>
        <p:grpSp>
          <p:nvGrpSpPr>
            <p:cNvPr id="71" name="Group 6"/>
            <p:cNvGrpSpPr>
              <a:grpSpLocks/>
            </p:cNvGrpSpPr>
            <p:nvPr/>
          </p:nvGrpSpPr>
          <p:grpSpPr bwMode="auto">
            <a:xfrm>
              <a:off x="3171" y="2900"/>
              <a:ext cx="46" cy="195"/>
              <a:chOff x="1296" y="1104"/>
              <a:chExt cx="96" cy="96"/>
            </a:xfrm>
          </p:grpSpPr>
          <p:grpSp>
            <p:nvGrpSpPr>
              <p:cNvPr id="79" name="Group 7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83" name="AutoShape 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AutoShape 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0" name="Group 10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81" name="AutoShape 1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AutoShape 1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2" name="Group 13"/>
            <p:cNvGrpSpPr>
              <a:grpSpLocks/>
            </p:cNvGrpSpPr>
            <p:nvPr/>
          </p:nvGrpSpPr>
          <p:grpSpPr bwMode="auto">
            <a:xfrm>
              <a:off x="3171" y="2705"/>
              <a:ext cx="46" cy="195"/>
              <a:chOff x="1296" y="1104"/>
              <a:chExt cx="96" cy="96"/>
            </a:xfrm>
          </p:grpSpPr>
          <p:grpSp>
            <p:nvGrpSpPr>
              <p:cNvPr id="73" name="Group 14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77" name="AutoShape 15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AutoShape 16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17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75" name="AutoShape 1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AutoShape 1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6781800" y="3505200"/>
            <a:ext cx="121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global</a:t>
            </a:r>
          </a:p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port</a:t>
            </a:r>
          </a:p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</a:rPr>
              <a:t>table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86" name="AutoShape 20"/>
          <p:cNvCxnSpPr>
            <a:cxnSpLocks noChangeShapeType="1"/>
            <a:stCxn id="88" idx="1"/>
            <a:endCxn id="78" idx="3"/>
          </p:cNvCxnSpPr>
          <p:nvPr/>
        </p:nvCxnSpPr>
        <p:spPr bwMode="auto">
          <a:xfrm rot="10800000">
            <a:off x="7467600" y="2836606"/>
            <a:ext cx="457200" cy="305961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7924800" y="2819400"/>
            <a:ext cx="12192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</a:rPr>
              <a:t>Inbound traffic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9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6425" cy="15541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Server accept loop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sz="2400" dirty="0">
                <a:latin typeface="Arial" charset="0"/>
                <a:ea typeface="ＭＳ Ｐゴシック" charset="0"/>
              </a:rPr>
              <a:t>A trivial example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31074" name="TextBox 2"/>
          <p:cNvSpPr txBox="1">
            <a:spLocks noChangeArrowheads="1"/>
          </p:cNvSpPr>
          <p:nvPr/>
        </p:nvSpPr>
        <p:spPr bwMode="auto">
          <a:xfrm>
            <a:off x="0" y="1724025"/>
            <a:ext cx="65229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cs typeface="Arial" charset="0"/>
              </a:rPr>
              <a:t>	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while (1) {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int </a:t>
            </a:r>
            <a:r>
              <a:rPr lang="en-US" sz="2000" dirty="0" err="1">
                <a:solidFill>
                  <a:srgbClr val="003367"/>
                </a:solidFill>
                <a:cs typeface="Arial" charset="0"/>
              </a:rPr>
              <a:t>acceptsock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= </a:t>
            </a:r>
            <a:r>
              <a:rPr lang="en-US" sz="2000" dirty="0">
                <a:solidFill>
                  <a:srgbClr val="651222"/>
                </a:solidFill>
                <a:cs typeface="Arial" charset="0"/>
              </a:rPr>
              <a:t>accept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(sock, NULL, NULL);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char *input = (char *)malloc(1024*</a:t>
            </a:r>
            <a:r>
              <a:rPr lang="en-US" sz="2000" dirty="0" err="1">
                <a:solidFill>
                  <a:srgbClr val="003367"/>
                </a:solidFill>
                <a:cs typeface="Arial" charset="0"/>
              </a:rPr>
              <a:t>sizeof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(char));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</a:t>
            </a:r>
            <a:r>
              <a:rPr lang="en-US" sz="2000" dirty="0" err="1">
                <a:solidFill>
                  <a:srgbClr val="651222"/>
                </a:solidFill>
                <a:cs typeface="Arial" charset="0"/>
              </a:rPr>
              <a:t>recv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(</a:t>
            </a:r>
            <a:r>
              <a:rPr lang="en-US" sz="2000" dirty="0" err="1">
                <a:solidFill>
                  <a:srgbClr val="003367"/>
                </a:solidFill>
                <a:cs typeface="Arial" charset="0"/>
              </a:rPr>
              <a:t>acceptsock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, input, 1024, 0);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int </a:t>
            </a:r>
            <a:r>
              <a:rPr lang="en-US" sz="2000" dirty="0" err="1">
                <a:solidFill>
                  <a:srgbClr val="003367"/>
                </a:solidFill>
                <a:cs typeface="Arial" charset="0"/>
              </a:rPr>
              <a:t>is_html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= 0;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char *contents = handle(input,&amp;</a:t>
            </a:r>
            <a:r>
              <a:rPr lang="en-US" sz="2000" dirty="0" err="1">
                <a:solidFill>
                  <a:srgbClr val="003367"/>
                </a:solidFill>
                <a:cs typeface="Arial" charset="0"/>
              </a:rPr>
              <a:t>is_html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);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free(input);</a:t>
            </a:r>
          </a:p>
          <a:p>
            <a:endParaRPr lang="en-US" sz="2000" dirty="0">
              <a:solidFill>
                <a:srgbClr val="003367"/>
              </a:solidFill>
              <a:cs typeface="Arial" charset="0"/>
            </a:endParaRP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</a:t>
            </a:r>
            <a:r>
              <a:rPr lang="en-US" sz="2000" i="1" dirty="0">
                <a:solidFill>
                  <a:srgbClr val="003367"/>
                </a:solidFill>
                <a:cs typeface="Arial" charset="0"/>
              </a:rPr>
              <a:t>…send response…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	</a:t>
            </a:r>
            <a:r>
              <a:rPr lang="en-US" sz="2000" dirty="0">
                <a:solidFill>
                  <a:srgbClr val="651222"/>
                </a:solidFill>
                <a:cs typeface="Arial" charset="0"/>
              </a:rPr>
              <a:t>close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(</a:t>
            </a:r>
            <a:r>
              <a:rPr lang="en-US" sz="2000" dirty="0" err="1">
                <a:solidFill>
                  <a:srgbClr val="003367"/>
                </a:solidFill>
                <a:cs typeface="Arial" charset="0"/>
              </a:rPr>
              <a:t>acceptsock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);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	}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121400" y="6324600"/>
            <a:ext cx="304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3367"/>
                </a:solidFill>
              </a:rPr>
              <a:t>Illustration only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131CBBDA-D075-2E46-ACA3-91687164F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240236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Accept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returns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another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socket for connection.</a:t>
            </a: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BEC42294-126A-D748-A7C5-5FDC30465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905000"/>
            <a:ext cx="388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6BED7CD3-941B-724E-8D97-DB653EF7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77869"/>
            <a:ext cx="240236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Accept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blocks to wait for a connection.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166102CB-1E5D-F444-B564-29DACB1CE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316069"/>
            <a:ext cx="2402365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Use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read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/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write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or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send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recv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syscalls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for I/O on connection.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E93048D2-61BB-C24E-964E-F003E987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19600"/>
            <a:ext cx="2402365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Always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close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alibri"/>
                <a:ea typeface="+mn-ea"/>
                <a:cs typeface="Arial"/>
              </a:rPr>
              <a:t> descriptor when done with it, e.g., else client waits.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66691C1D-2F38-A544-82F7-E52F3CCFAE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2948522"/>
            <a:ext cx="1676400" cy="5384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35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Request/reply over a connection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534559" y="1828800"/>
            <a:ext cx="0" cy="4771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5425179" y="1828800"/>
            <a:ext cx="0" cy="4771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534559" y="3798026"/>
            <a:ext cx="2890620" cy="778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534559" y="5799224"/>
            <a:ext cx="2890620" cy="667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676400" y="1305581"/>
            <a:ext cx="2255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Client </a:t>
            </a:r>
            <a:r>
              <a:rPr lang="en-US" sz="2800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(active)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400214" y="1295400"/>
            <a:ext cx="24871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Server </a:t>
            </a:r>
            <a:r>
              <a:rPr lang="en-US" sz="2800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(passive) </a:t>
            </a:r>
          </a:p>
        </p:txBody>
      </p:sp>
      <p:sp>
        <p:nvSpPr>
          <p:cNvPr id="11" name="AutoShape 20"/>
          <p:cNvSpPr>
            <a:spLocks/>
          </p:cNvSpPr>
          <p:nvPr/>
        </p:nvSpPr>
        <p:spPr bwMode="auto">
          <a:xfrm>
            <a:off x="5536357" y="4576270"/>
            <a:ext cx="111178" cy="1222954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3508800" y="3686849"/>
            <a:ext cx="2357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request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508800" y="6243935"/>
            <a:ext cx="2357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3367"/>
                </a:solidFill>
                <a:latin typeface="Calibri"/>
                <a:ea typeface="+mn-ea"/>
                <a:cs typeface="Arial"/>
              </a:rPr>
              <a:t>reply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758712" y="4558991"/>
            <a:ext cx="1556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Handle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143000" y="21336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connect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530112" y="2829581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accept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530112" y="2296181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bind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530112" y="1838981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socket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43000" y="17526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socket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262912" y="3439181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write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535265" y="2743200"/>
            <a:ext cx="2895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2590800" y="3200400"/>
            <a:ext cx="2819400" cy="286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509506" y="2514600"/>
            <a:ext cx="2357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TCP SYN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565041" y="3264111"/>
            <a:ext cx="2357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SYN-ACK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562600" y="37338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read</a:t>
            </a: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606312" y="56388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write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1371600" y="61722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read</a:t>
            </a:r>
          </a:p>
        </p:txBody>
      </p:sp>
      <p:sp>
        <p:nvSpPr>
          <p:cNvPr id="31" name="AutoShape 20"/>
          <p:cNvSpPr>
            <a:spLocks/>
          </p:cNvSpPr>
          <p:nvPr/>
        </p:nvSpPr>
        <p:spPr bwMode="auto">
          <a:xfrm>
            <a:off x="6831757" y="2531879"/>
            <a:ext cx="111178" cy="1222954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03367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054111" y="2565737"/>
            <a:ext cx="193748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r>
              <a:rPr lang="en-US" sz="2000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Connection establishment (TCP handshake)</a:t>
            </a:r>
          </a:p>
        </p:txBody>
      </p:sp>
    </p:spTree>
    <p:extLst>
      <p:ext uri="{BB962C8B-B14F-4D97-AF65-F5344CB8AC3E}">
        <p14:creationId xmlns:p14="http://schemas.microsoft.com/office/powerpoint/2010/main" val="73014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Streams over a TCP/IP connection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534559" y="1828800"/>
            <a:ext cx="0" cy="4771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5425179" y="1828800"/>
            <a:ext cx="0" cy="4771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676400" y="1305581"/>
            <a:ext cx="2255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Client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(active)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400214" y="1295400"/>
            <a:ext cx="24871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Server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(passive) 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143000" y="21336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connect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530112" y="2829581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accept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530112" y="2296181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bind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530112" y="1838981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socket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43000" y="17526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socket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262912" y="3439181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write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535265" y="2743200"/>
            <a:ext cx="2895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2590800" y="3200400"/>
            <a:ext cx="2819400" cy="286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509506" y="2514600"/>
            <a:ext cx="2357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TCP SYN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565041" y="3264111"/>
            <a:ext cx="2357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SYN-ACK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562600" y="37338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read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1371600" y="61722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read</a:t>
            </a:r>
          </a:p>
        </p:txBody>
      </p:sp>
      <p:sp>
        <p:nvSpPr>
          <p:cNvPr id="31" name="AutoShape 20"/>
          <p:cNvSpPr>
            <a:spLocks/>
          </p:cNvSpPr>
          <p:nvPr/>
        </p:nvSpPr>
        <p:spPr bwMode="auto">
          <a:xfrm>
            <a:off x="6831757" y="2531879"/>
            <a:ext cx="111178" cy="1222954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054111" y="2565737"/>
            <a:ext cx="193748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Connection establishment (TCP handshake)</a:t>
            </a: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31F0F73B-1690-3C42-98AD-F1E0375CF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4559" y="3798026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E08995D7-0FD3-A043-8D9A-D45CFBE0E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950426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56A062FF-2514-2344-BB7F-EDD511E0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102826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7DF47EEC-7C13-2E4C-860B-73059640BC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4559" y="4778445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2906059D-F9D2-C441-B69C-7F1C09058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4559" y="4930845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2A2746-9919-1245-BE6D-4D6B76B170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083245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39" name="Line 16">
            <a:extLst>
              <a:ext uri="{FF2B5EF4-FFF2-40B4-BE49-F238E27FC236}">
                <a16:creationId xmlns:a16="http://schemas.microsoft.com/office/drawing/2014/main" id="{9A2AC7C2-100D-BA4E-B32B-B6D73DCAD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4559" y="5562600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E1F4ADBC-1274-2446-883D-BCC338DF1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715000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id="{D9FC36D0-8D60-8440-8446-24D49A6FE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867400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72F3BDD9-76C7-CC47-A6AF-6F99C001D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4559" y="5410200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43" name="Line 16">
            <a:extLst>
              <a:ext uri="{FF2B5EF4-FFF2-40B4-BE49-F238E27FC236}">
                <a16:creationId xmlns:a16="http://schemas.microsoft.com/office/drawing/2014/main" id="{6146EBA3-34D3-0E46-A29C-E2F37D6DF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4559" y="5562600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EE76B35F-0E53-8A4E-8B3C-037371A7E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715000"/>
            <a:ext cx="2819383" cy="40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F4FE78-2F12-1C4D-9681-36F687C85BBB}"/>
              </a:ext>
            </a:extLst>
          </p:cNvPr>
          <p:cNvSpPr txBox="1"/>
          <p:nvPr/>
        </p:nvSpPr>
        <p:spPr>
          <a:xfrm>
            <a:off x="3509506" y="60198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…</a:t>
            </a:r>
          </a:p>
        </p:txBody>
      </p:sp>
      <p:sp>
        <p:nvSpPr>
          <p:cNvPr id="46" name="AutoShape 20">
            <a:extLst>
              <a:ext uri="{FF2B5EF4-FFF2-40B4-BE49-F238E27FC236}">
                <a16:creationId xmlns:a16="http://schemas.microsoft.com/office/drawing/2014/main" id="{F6AAE0CB-397B-2E4E-B223-8E53D777D282}"/>
              </a:ext>
            </a:extLst>
          </p:cNvPr>
          <p:cNvSpPr>
            <a:spLocks/>
          </p:cNvSpPr>
          <p:nvPr/>
        </p:nvSpPr>
        <p:spPr bwMode="auto">
          <a:xfrm>
            <a:off x="6858000" y="3962400"/>
            <a:ext cx="111176" cy="2638076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C736E024-3265-E44C-8A43-B3B3C9CE6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354" y="4227835"/>
            <a:ext cx="17587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Bi-directional reliable byte stream </a:t>
            </a:r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271B44B2-923D-8640-8C35-41E71531B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312" y="4495800"/>
            <a:ext cx="155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ＭＳ Ｐゴシック" charset="0"/>
                <a:cs typeface="Arial"/>
              </a:rPr>
              <a:t>write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05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Send HTTP/HTML response</a:t>
            </a:r>
          </a:p>
        </p:txBody>
      </p:sp>
      <p:sp>
        <p:nvSpPr>
          <p:cNvPr id="118786" name="TextBox 2"/>
          <p:cNvSpPr txBox="1">
            <a:spLocks noChangeArrowheads="1"/>
          </p:cNvSpPr>
          <p:nvPr/>
        </p:nvSpPr>
        <p:spPr bwMode="auto">
          <a:xfrm>
            <a:off x="374650" y="2146300"/>
            <a:ext cx="82708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const char *resp_ok = "HTTP/1.1 200 OK\nServer: BuggyServer/1.0\n";</a:t>
            </a: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const char *content_html = "Content-type: text/html\n\n";</a:t>
            </a:r>
          </a:p>
          <a:p>
            <a:endParaRPr lang="en-US" sz="2000">
              <a:solidFill>
                <a:schemeClr val="tx1"/>
              </a:solidFill>
              <a:cs typeface="Arial" charset="0"/>
            </a:endParaRP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send(acceptsock, resp_ok, strlen(resp_ok), 0);</a:t>
            </a: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send(acceptsock, content_html, strlen(content_html), 0);</a:t>
            </a: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send(acceptsock, contents, strlen(contents), 0);</a:t>
            </a: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send(acceptsock, "\n", 1, 0);</a:t>
            </a:r>
          </a:p>
          <a:p>
            <a:endParaRPr lang="en-US" sz="2000">
              <a:solidFill>
                <a:schemeClr val="tx1"/>
              </a:solidFill>
              <a:cs typeface="Arial" charset="0"/>
            </a:endParaRPr>
          </a:p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free(contents);</a:t>
            </a:r>
          </a:p>
          <a:p>
            <a:endParaRPr lang="en-US" sz="20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6121400" y="6324600"/>
            <a:ext cx="304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3367"/>
                </a:solidFill>
              </a:rPr>
              <a:t>Illustration only</a:t>
            </a:r>
          </a:p>
        </p:txBody>
      </p:sp>
    </p:spTree>
    <p:extLst>
      <p:ext uri="{BB962C8B-B14F-4D97-AF65-F5344CB8AC3E}">
        <p14:creationId xmlns:p14="http://schemas.microsoft.com/office/powerpoint/2010/main" val="2038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5" name="Group 15"/>
          <p:cNvGrpSpPr>
            <a:grpSpLocks/>
          </p:cNvGrpSpPr>
          <p:nvPr/>
        </p:nvGrpSpPr>
        <p:grpSpPr bwMode="auto">
          <a:xfrm>
            <a:off x="1600200" y="3886200"/>
            <a:ext cx="5638800" cy="736600"/>
            <a:chOff x="1904999" y="3689128"/>
            <a:chExt cx="5638801" cy="1009650"/>
          </a:xfrm>
        </p:grpSpPr>
        <p:cxnSp>
          <p:nvCxnSpPr>
            <p:cNvPr id="139274" name="Elbow Connector 36"/>
            <p:cNvCxnSpPr>
              <a:cxnSpLocks noChangeShapeType="1"/>
            </p:cNvCxnSpPr>
            <p:nvPr/>
          </p:nvCxnSpPr>
          <p:spPr bwMode="auto">
            <a:xfrm>
              <a:off x="1904999" y="3733800"/>
              <a:ext cx="4920651" cy="964978"/>
            </a:xfrm>
            <a:prstGeom prst="bentConnector3">
              <a:avLst>
                <a:gd name="adj1" fmla="val 102"/>
              </a:avLst>
            </a:prstGeom>
            <a:noFill/>
            <a:ln w="57150">
              <a:solidFill>
                <a:srgbClr val="001934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275" name="Elbow Connector 36"/>
            <p:cNvCxnSpPr>
              <a:cxnSpLocks noChangeShapeType="1"/>
            </p:cNvCxnSpPr>
            <p:nvPr/>
          </p:nvCxnSpPr>
          <p:spPr bwMode="auto">
            <a:xfrm rot="5400000" flipH="1" flipV="1">
              <a:off x="6679900" y="3834878"/>
              <a:ext cx="1009650" cy="718150"/>
            </a:xfrm>
            <a:prstGeom prst="bentConnector3">
              <a:avLst>
                <a:gd name="adj1" fmla="val -315"/>
              </a:avLst>
            </a:prstGeom>
            <a:noFill/>
            <a:ln w="57150">
              <a:solidFill>
                <a:srgbClr val="001934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Servers and the cloud</a:t>
            </a:r>
          </a:p>
        </p:txBody>
      </p:sp>
      <p:pic>
        <p:nvPicPr>
          <p:cNvPr id="1392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16002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268" name="Group 15"/>
          <p:cNvGrpSpPr>
            <a:grpSpLocks noChangeAspect="1"/>
          </p:cNvGrpSpPr>
          <p:nvPr/>
        </p:nvGrpSpPr>
        <p:grpSpPr bwMode="auto">
          <a:xfrm>
            <a:off x="5921375" y="2127250"/>
            <a:ext cx="2636838" cy="1792288"/>
            <a:chOff x="2489" y="1435"/>
            <a:chExt cx="1401" cy="952"/>
          </a:xfrm>
        </p:grpSpPr>
        <p:sp>
          <p:nvSpPr>
            <p:cNvPr id="139271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2" name="Freeform 16"/>
            <p:cNvSpPr>
              <a:spLocks/>
            </p:cNvSpPr>
            <p:nvPr/>
          </p:nvSpPr>
          <p:spPr bwMode="auto">
            <a:xfrm>
              <a:off x="2489" y="1440"/>
              <a:ext cx="1362" cy="938"/>
            </a:xfrm>
            <a:custGeom>
              <a:avLst/>
              <a:gdLst>
                <a:gd name="T0" fmla="*/ 1 w 1892"/>
                <a:gd name="T1" fmla="*/ 1 h 1303"/>
                <a:gd name="T2" fmla="*/ 1 w 1892"/>
                <a:gd name="T3" fmla="*/ 1 h 1303"/>
                <a:gd name="T4" fmla="*/ 1 w 1892"/>
                <a:gd name="T5" fmla="*/ 1 h 1303"/>
                <a:gd name="T6" fmla="*/ 1 w 1892"/>
                <a:gd name="T7" fmla="*/ 1 h 1303"/>
                <a:gd name="T8" fmla="*/ 1 w 1892"/>
                <a:gd name="T9" fmla="*/ 1 h 1303"/>
                <a:gd name="T10" fmla="*/ 1 w 1892"/>
                <a:gd name="T11" fmla="*/ 1 h 1303"/>
                <a:gd name="T12" fmla="*/ 1 w 1892"/>
                <a:gd name="T13" fmla="*/ 1 h 1303"/>
                <a:gd name="T14" fmla="*/ 1 w 1892"/>
                <a:gd name="T15" fmla="*/ 1 h 1303"/>
                <a:gd name="T16" fmla="*/ 1 w 1892"/>
                <a:gd name="T17" fmla="*/ 1 h 1303"/>
                <a:gd name="T18" fmla="*/ 1 w 1892"/>
                <a:gd name="T19" fmla="*/ 1 h 1303"/>
                <a:gd name="T20" fmla="*/ 1 w 1892"/>
                <a:gd name="T21" fmla="*/ 1 h 1303"/>
                <a:gd name="T22" fmla="*/ 1 w 1892"/>
                <a:gd name="T23" fmla="*/ 1 h 1303"/>
                <a:gd name="T24" fmla="*/ 1 w 1892"/>
                <a:gd name="T25" fmla="*/ 1 h 1303"/>
                <a:gd name="T26" fmla="*/ 1 w 1892"/>
                <a:gd name="T27" fmla="*/ 1 h 1303"/>
                <a:gd name="T28" fmla="*/ 1 w 1892"/>
                <a:gd name="T29" fmla="*/ 1 h 1303"/>
                <a:gd name="T30" fmla="*/ 1 w 1892"/>
                <a:gd name="T31" fmla="*/ 1 h 1303"/>
                <a:gd name="T32" fmla="*/ 1 w 1892"/>
                <a:gd name="T33" fmla="*/ 1 h 1303"/>
                <a:gd name="T34" fmla="*/ 1 w 1892"/>
                <a:gd name="T35" fmla="*/ 1 h 1303"/>
                <a:gd name="T36" fmla="*/ 1 w 1892"/>
                <a:gd name="T37" fmla="*/ 1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3" name="Freeform 17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269" name="Rectangle 21"/>
          <p:cNvSpPr>
            <a:spLocks noChangeArrowheads="1"/>
          </p:cNvSpPr>
          <p:nvPr/>
        </p:nvSpPr>
        <p:spPr bwMode="auto">
          <a:xfrm>
            <a:off x="762000" y="5257800"/>
            <a:ext cx="769302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u="sng" dirty="0">
                <a:solidFill>
                  <a:srgbClr val="003367"/>
                </a:solidFill>
              </a:rPr>
              <a:t>Cloud and Software-as-a-Service (</a:t>
            </a:r>
            <a:r>
              <a:rPr lang="en-US" sz="2000" b="1" u="sng" dirty="0" err="1">
                <a:solidFill>
                  <a:srgbClr val="003367"/>
                </a:solidFill>
              </a:rPr>
              <a:t>SaaS</a:t>
            </a:r>
            <a:r>
              <a:rPr lang="en-US" sz="2000" b="1" u="sng" dirty="0">
                <a:solidFill>
                  <a:srgbClr val="003367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003367"/>
                </a:solidFill>
              </a:rPr>
              <a:t>Rapid evolution, no user upgrade, no user data management.</a:t>
            </a:r>
          </a:p>
          <a:p>
            <a:r>
              <a:rPr lang="en-US" sz="2000" b="1" dirty="0">
                <a:solidFill>
                  <a:srgbClr val="003367"/>
                </a:solidFill>
              </a:rPr>
              <a:t>Agile/elastic deployment on clusters and virtual cloud utility-infrastructure.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  <p:sp>
        <p:nvSpPr>
          <p:cNvPr id="139270" name="Rectangle 22"/>
          <p:cNvSpPr>
            <a:spLocks noChangeArrowheads="1"/>
          </p:cNvSpPr>
          <p:nvPr/>
        </p:nvSpPr>
        <p:spPr bwMode="auto">
          <a:xfrm>
            <a:off x="2514600" y="1981200"/>
            <a:ext cx="76930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3367"/>
                </a:solidFill>
              </a:rPr>
              <a:t>Where is your application?</a:t>
            </a:r>
          </a:p>
          <a:p>
            <a:r>
              <a:rPr lang="en-US" sz="2000" b="1" dirty="0">
                <a:solidFill>
                  <a:srgbClr val="003367"/>
                </a:solidFill>
              </a:rPr>
              <a:t>Where is your data?</a:t>
            </a:r>
          </a:p>
          <a:p>
            <a:r>
              <a:rPr lang="en-US" sz="2000" b="1" dirty="0">
                <a:solidFill>
                  <a:srgbClr val="003367"/>
                </a:solidFill>
              </a:rPr>
              <a:t>Where is your OS?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6096000" y="2590800"/>
            <a:ext cx="220979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3367"/>
                </a:solidFill>
              </a:rPr>
              <a:t>networked server “cloud”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8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socket system calls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Socket</a:t>
            </a:r>
            <a:r>
              <a:rPr lang="en-US" sz="2400" b="0" dirty="0"/>
              <a:t>.  Create/open a </a:t>
            </a:r>
            <a:r>
              <a:rPr lang="en-US" sz="2400" dirty="0"/>
              <a:t>socket</a:t>
            </a:r>
            <a:r>
              <a:rPr lang="en-US" sz="2400" b="0" dirty="0"/>
              <a:t> that can be one side of a connection.  </a:t>
            </a:r>
            <a:r>
              <a:rPr lang="en-US" sz="2400" dirty="0">
                <a:solidFill>
                  <a:srgbClr val="00B050"/>
                </a:solidFill>
              </a:rPr>
              <a:t>Does not block.</a:t>
            </a:r>
          </a:p>
          <a:p>
            <a:r>
              <a:rPr lang="en-US" sz="2400" dirty="0"/>
              <a:t>Bind</a:t>
            </a:r>
            <a:r>
              <a:rPr lang="en-US" sz="2400" b="0" dirty="0"/>
              <a:t>.  Advertise an open socket as an open </a:t>
            </a:r>
            <a:r>
              <a:rPr lang="en-US" sz="2400" dirty="0"/>
              <a:t>port</a:t>
            </a:r>
            <a:r>
              <a:rPr lang="en-US" sz="2400" b="0" dirty="0"/>
              <a:t> on the network for clients to connect to (a </a:t>
            </a:r>
            <a:r>
              <a:rPr lang="en-US" sz="2400" b="0" dirty="0" err="1"/>
              <a:t>ServerSocket</a:t>
            </a:r>
            <a:r>
              <a:rPr lang="en-US" sz="2400" b="0" dirty="0"/>
              <a:t>).  </a:t>
            </a:r>
            <a:r>
              <a:rPr lang="en-US" sz="2400" dirty="0">
                <a:solidFill>
                  <a:srgbClr val="00B050"/>
                </a:solidFill>
              </a:rPr>
              <a:t>Does not block.</a:t>
            </a:r>
          </a:p>
          <a:p>
            <a:r>
              <a:rPr lang="en-US" sz="2400" dirty="0"/>
              <a:t>Connect</a:t>
            </a:r>
            <a:r>
              <a:rPr lang="en-US" sz="2400" b="0" dirty="0"/>
              <a:t> an open socket to a server port.  Used by client.  </a:t>
            </a:r>
            <a:r>
              <a:rPr lang="en-US" sz="2400" b="0" dirty="0">
                <a:solidFill>
                  <a:srgbClr val="C00000"/>
                </a:solidFill>
              </a:rPr>
              <a:t>Blocks</a:t>
            </a:r>
            <a:r>
              <a:rPr lang="en-US" sz="2400" b="0" dirty="0"/>
              <a:t> waiting for an accept reply from server.</a:t>
            </a:r>
          </a:p>
          <a:p>
            <a:r>
              <a:rPr lang="en-US" sz="2400" dirty="0"/>
              <a:t>Accept</a:t>
            </a:r>
            <a:r>
              <a:rPr lang="en-US" sz="2400" b="0" dirty="0"/>
              <a:t> a connect request from a client.  Used by server.  </a:t>
            </a:r>
            <a:r>
              <a:rPr lang="en-US" sz="2400" b="0" dirty="0">
                <a:solidFill>
                  <a:srgbClr val="C00000"/>
                </a:solidFill>
              </a:rPr>
              <a:t>Blocks</a:t>
            </a:r>
            <a:r>
              <a:rPr lang="en-US" sz="2400" b="0" dirty="0"/>
              <a:t> waiting for next client connect request.</a:t>
            </a:r>
          </a:p>
          <a:p>
            <a:r>
              <a:rPr lang="en-US" sz="2400" dirty="0"/>
              <a:t>Read/write</a:t>
            </a:r>
            <a:r>
              <a:rPr lang="en-US" sz="2400" b="0" dirty="0"/>
              <a:t> or </a:t>
            </a:r>
            <a:r>
              <a:rPr lang="en-US" sz="2400" dirty="0"/>
              <a:t>send/receive</a:t>
            </a:r>
            <a:r>
              <a:rPr lang="en-US" sz="2400" b="0" dirty="0"/>
              <a:t>.  Write data into a connected socket, or read data from a connected socket.  </a:t>
            </a:r>
            <a:r>
              <a:rPr lang="en-US" sz="2400" b="0" dirty="0">
                <a:solidFill>
                  <a:srgbClr val="C00000"/>
                </a:solidFill>
              </a:rPr>
              <a:t>Blocks</a:t>
            </a:r>
            <a:r>
              <a:rPr lang="en-US" sz="2400" b="0" dirty="0"/>
              <a:t> waiting for data or for space.  (soda machine)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3443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Inside your Web server</a:t>
            </a: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460375" y="3352800"/>
            <a:ext cx="3654425" cy="2438400"/>
          </a:xfrm>
          <a:prstGeom prst="rect">
            <a:avLst/>
          </a:prstGeom>
          <a:solidFill>
            <a:srgbClr val="BBE0E3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130051" name="Group 6"/>
          <p:cNvGrpSpPr>
            <a:grpSpLocks/>
          </p:cNvGrpSpPr>
          <p:nvPr/>
        </p:nvGrpSpPr>
        <p:grpSpPr bwMode="auto">
          <a:xfrm flipH="1">
            <a:off x="511175" y="5003800"/>
            <a:ext cx="1085850" cy="406400"/>
            <a:chOff x="1180" y="3423"/>
            <a:chExt cx="684" cy="256"/>
          </a:xfrm>
        </p:grpSpPr>
        <p:grpSp>
          <p:nvGrpSpPr>
            <p:cNvPr id="130116" name="Group 7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75" name="Rectangle 8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77" name="Rectangle 10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78" name="Line 11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79" name="Line 12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</p:grpSp>
      <p:sp>
        <p:nvSpPr>
          <p:cNvPr id="88" name="Oval 22"/>
          <p:cNvSpPr>
            <a:spLocks noChangeArrowheads="1"/>
          </p:cNvSpPr>
          <p:nvPr/>
        </p:nvSpPr>
        <p:spPr bwMode="auto">
          <a:xfrm>
            <a:off x="1676400" y="5041900"/>
            <a:ext cx="152400" cy="152400"/>
          </a:xfrm>
          <a:prstGeom prst="ellipse">
            <a:avLst/>
          </a:prstGeom>
          <a:solidFill>
            <a:srgbClr val="8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89" name="Oval 23"/>
          <p:cNvSpPr>
            <a:spLocks noChangeArrowheads="1"/>
          </p:cNvSpPr>
          <p:nvPr/>
        </p:nvSpPr>
        <p:spPr bwMode="auto">
          <a:xfrm>
            <a:off x="2032000" y="4724400"/>
            <a:ext cx="152400" cy="152400"/>
          </a:xfrm>
          <a:prstGeom prst="ellipse">
            <a:avLst/>
          </a:prstGeom>
          <a:solidFill>
            <a:srgbClr val="8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90" name="Oval 24"/>
          <p:cNvSpPr>
            <a:spLocks noChangeArrowheads="1"/>
          </p:cNvSpPr>
          <p:nvPr/>
        </p:nvSpPr>
        <p:spPr bwMode="auto">
          <a:xfrm>
            <a:off x="2260600" y="4343400"/>
            <a:ext cx="152400" cy="152400"/>
          </a:xfrm>
          <a:prstGeom prst="ellipse">
            <a:avLst/>
          </a:prstGeom>
          <a:solidFill>
            <a:srgbClr val="8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460375" y="1676400"/>
            <a:ext cx="3654425" cy="1674813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130056" name="Group 26"/>
          <p:cNvGrpSpPr>
            <a:grpSpLocks/>
          </p:cNvGrpSpPr>
          <p:nvPr/>
        </p:nvGrpSpPr>
        <p:grpSpPr bwMode="auto">
          <a:xfrm rot="5400000" flipH="1">
            <a:off x="3317875" y="5445125"/>
            <a:ext cx="1085850" cy="406400"/>
            <a:chOff x="1180" y="3423"/>
            <a:chExt cx="684" cy="256"/>
          </a:xfrm>
        </p:grpSpPr>
        <p:grpSp>
          <p:nvGrpSpPr>
            <p:cNvPr id="130109" name="Group 27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95" name="Rectangle 28"/>
              <p:cNvSpPr>
                <a:spLocks noChangeArrowheads="1"/>
              </p:cNvSpPr>
              <p:nvPr/>
            </p:nvSpPr>
            <p:spPr bwMode="auto">
              <a:xfrm>
                <a:off x="3885" y="3436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96" name="Rectangle 29"/>
              <p:cNvSpPr>
                <a:spLocks noChangeArrowheads="1"/>
              </p:cNvSpPr>
              <p:nvPr/>
            </p:nvSpPr>
            <p:spPr bwMode="auto">
              <a:xfrm>
                <a:off x="3935" y="3436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97" name="Rectangle 30"/>
              <p:cNvSpPr>
                <a:spLocks noChangeArrowheads="1"/>
              </p:cNvSpPr>
              <p:nvPr/>
            </p:nvSpPr>
            <p:spPr bwMode="auto">
              <a:xfrm>
                <a:off x="3988" y="3436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98" name="Line 31"/>
              <p:cNvSpPr>
                <a:spLocks noChangeShapeType="1"/>
              </p:cNvSpPr>
              <p:nvPr/>
            </p:nvSpPr>
            <p:spPr bwMode="auto">
              <a:xfrm>
                <a:off x="3768" y="3436"/>
                <a:ext cx="117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>
                <a:off x="3768" y="3545"/>
                <a:ext cx="117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flipH="1">
              <a:off x="1187" y="3556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30057" name="Group 34"/>
          <p:cNvGrpSpPr>
            <a:grpSpLocks/>
          </p:cNvGrpSpPr>
          <p:nvPr/>
        </p:nvGrpSpPr>
        <p:grpSpPr bwMode="auto">
          <a:xfrm flipH="1">
            <a:off x="2743200" y="5867400"/>
            <a:ext cx="1135063" cy="568325"/>
            <a:chOff x="883" y="1284"/>
            <a:chExt cx="1184" cy="592"/>
          </a:xfrm>
        </p:grpSpPr>
        <p:sp useBgFill="1">
          <p:nvSpPr>
            <p:cNvPr id="101" name="Oval 35"/>
            <p:cNvSpPr>
              <a:spLocks noChangeArrowheads="1"/>
            </p:cNvSpPr>
            <p:nvPr/>
          </p:nvSpPr>
          <p:spPr bwMode="auto">
            <a:xfrm>
              <a:off x="1284" y="1636"/>
              <a:ext cx="783" cy="240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2" name="Oval 36"/>
            <p:cNvSpPr>
              <a:spLocks noChangeArrowheads="1"/>
            </p:cNvSpPr>
            <p:nvPr/>
          </p:nvSpPr>
          <p:spPr bwMode="auto">
            <a:xfrm>
              <a:off x="1403" y="1669"/>
              <a:ext cx="503" cy="137"/>
            </a:xfrm>
            <a:prstGeom prst="ellips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 useBgFill="1">
          <p:nvSpPr>
            <p:cNvPr id="103" name="Oval 37"/>
            <p:cNvSpPr>
              <a:spLocks noChangeArrowheads="1"/>
            </p:cNvSpPr>
            <p:nvPr/>
          </p:nvSpPr>
          <p:spPr bwMode="auto">
            <a:xfrm>
              <a:off x="1284" y="1492"/>
              <a:ext cx="783" cy="240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 useBgFill="1">
          <p:nvSpPr>
            <p:cNvPr id="104" name="Oval 38"/>
            <p:cNvSpPr>
              <a:spLocks noChangeArrowheads="1"/>
            </p:cNvSpPr>
            <p:nvPr/>
          </p:nvSpPr>
          <p:spPr bwMode="auto">
            <a:xfrm>
              <a:off x="1267" y="1380"/>
              <a:ext cx="783" cy="240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 useBgFill="1"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267" y="1284"/>
              <a:ext cx="783" cy="240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6" name="Line 40"/>
            <p:cNvSpPr>
              <a:spLocks noChangeShapeType="1"/>
            </p:cNvSpPr>
            <p:nvPr/>
          </p:nvSpPr>
          <p:spPr bwMode="auto">
            <a:xfrm>
              <a:off x="1643" y="1388"/>
              <a:ext cx="161" cy="127"/>
            </a:xfrm>
            <a:prstGeom prst="line">
              <a:avLst/>
            </a:prstGeom>
            <a:noFill/>
            <a:ln w="12700">
              <a:solidFill>
                <a:srgbClr val="BBE0E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7" name="Line 41"/>
            <p:cNvSpPr>
              <a:spLocks noChangeShapeType="1"/>
            </p:cNvSpPr>
            <p:nvPr/>
          </p:nvSpPr>
          <p:spPr bwMode="auto">
            <a:xfrm>
              <a:off x="1627" y="1372"/>
              <a:ext cx="384" cy="64"/>
            </a:xfrm>
            <a:prstGeom prst="line">
              <a:avLst/>
            </a:prstGeom>
            <a:noFill/>
            <a:ln w="12700">
              <a:solidFill>
                <a:srgbClr val="BBE0E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406" y="1335"/>
              <a:ext cx="505" cy="137"/>
            </a:xfrm>
            <a:prstGeom prst="ellips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9" name="Line 43"/>
            <p:cNvSpPr>
              <a:spLocks noChangeShapeType="1"/>
            </p:cNvSpPr>
            <p:nvPr/>
          </p:nvSpPr>
          <p:spPr bwMode="auto">
            <a:xfrm>
              <a:off x="1411" y="1403"/>
              <a:ext cx="0" cy="336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0" name="Line 44"/>
            <p:cNvSpPr>
              <a:spLocks noChangeShapeType="1"/>
            </p:cNvSpPr>
            <p:nvPr/>
          </p:nvSpPr>
          <p:spPr bwMode="auto">
            <a:xfrm>
              <a:off x="1915" y="1396"/>
              <a:ext cx="0" cy="359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1" name="Line 45"/>
            <p:cNvSpPr>
              <a:spLocks noChangeShapeType="1"/>
            </p:cNvSpPr>
            <p:nvPr/>
          </p:nvSpPr>
          <p:spPr bwMode="auto">
            <a:xfrm>
              <a:off x="1140" y="1357"/>
              <a:ext cx="0" cy="415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2" name="Line 46"/>
            <p:cNvSpPr>
              <a:spLocks noChangeShapeType="1"/>
            </p:cNvSpPr>
            <p:nvPr/>
          </p:nvSpPr>
          <p:spPr bwMode="auto">
            <a:xfrm>
              <a:off x="1123" y="1357"/>
              <a:ext cx="263" cy="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3" name="Line 47"/>
            <p:cNvSpPr>
              <a:spLocks noChangeShapeType="1"/>
            </p:cNvSpPr>
            <p:nvPr/>
          </p:nvSpPr>
          <p:spPr bwMode="auto">
            <a:xfrm>
              <a:off x="1140" y="1532"/>
              <a:ext cx="199" cy="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4" name="Line 48"/>
            <p:cNvSpPr>
              <a:spLocks noChangeShapeType="1"/>
            </p:cNvSpPr>
            <p:nvPr/>
          </p:nvSpPr>
          <p:spPr bwMode="auto">
            <a:xfrm>
              <a:off x="1140" y="1653"/>
              <a:ext cx="240" cy="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5" name="Line 49"/>
            <p:cNvSpPr>
              <a:spLocks noChangeShapeType="1"/>
            </p:cNvSpPr>
            <p:nvPr/>
          </p:nvSpPr>
          <p:spPr bwMode="auto">
            <a:xfrm>
              <a:off x="1140" y="1788"/>
              <a:ext cx="247" cy="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6" name="Line 50"/>
            <p:cNvSpPr>
              <a:spLocks noChangeShapeType="1"/>
            </p:cNvSpPr>
            <p:nvPr/>
          </p:nvSpPr>
          <p:spPr bwMode="auto">
            <a:xfrm flipH="1">
              <a:off x="883" y="1597"/>
              <a:ext cx="257" cy="0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</p:grpSp>
      <p:sp>
        <p:nvSpPr>
          <p:cNvPr id="117" name="Text Box 51"/>
          <p:cNvSpPr txBox="1">
            <a:spLocks noChangeArrowheads="1"/>
          </p:cNvSpPr>
          <p:nvPr/>
        </p:nvSpPr>
        <p:spPr bwMode="auto">
          <a:xfrm>
            <a:off x="304800" y="3962400"/>
            <a:ext cx="1139825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cs typeface="Arial"/>
              </a:rPr>
              <a:t>packet queues</a:t>
            </a:r>
          </a:p>
        </p:txBody>
      </p:sp>
      <p:sp>
        <p:nvSpPr>
          <p:cNvPr id="118" name="Text Box 52"/>
          <p:cNvSpPr txBox="1">
            <a:spLocks noChangeArrowheads="1"/>
          </p:cNvSpPr>
          <p:nvPr/>
        </p:nvSpPr>
        <p:spPr bwMode="auto">
          <a:xfrm>
            <a:off x="1371600" y="5181600"/>
            <a:ext cx="987425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cs typeface="Arial"/>
              </a:rPr>
              <a:t>listen queue</a:t>
            </a:r>
          </a:p>
        </p:txBody>
      </p:sp>
      <p:sp>
        <p:nvSpPr>
          <p:cNvPr id="119" name="Text Box 53"/>
          <p:cNvSpPr txBox="1">
            <a:spLocks noChangeArrowheads="1"/>
          </p:cNvSpPr>
          <p:nvPr/>
        </p:nvSpPr>
        <p:spPr bwMode="auto">
          <a:xfrm>
            <a:off x="2441575" y="3505200"/>
            <a:ext cx="987425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cs typeface="Arial"/>
              </a:rPr>
              <a:t>accept queue</a:t>
            </a:r>
          </a:p>
        </p:txBody>
      </p:sp>
      <p:sp>
        <p:nvSpPr>
          <p:cNvPr id="120" name="Text Box 55"/>
          <p:cNvSpPr txBox="1">
            <a:spLocks noChangeArrowheads="1"/>
          </p:cNvSpPr>
          <p:nvPr/>
        </p:nvSpPr>
        <p:spPr bwMode="auto">
          <a:xfrm>
            <a:off x="1219200" y="1981200"/>
            <a:ext cx="2147888" cy="915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cs typeface="Arial"/>
              </a:rPr>
              <a:t>Server application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cs typeface="Arial"/>
              </a:rPr>
              <a:t>(Apache, Tomcat/Java, </a:t>
            </a:r>
            <a:r>
              <a:rPr lang="en-US" sz="1800" kern="0" dirty="0" err="1">
                <a:solidFill>
                  <a:srgbClr val="000000"/>
                </a:solidFill>
                <a:cs typeface="Arial"/>
              </a:rPr>
              <a:t>etc</a:t>
            </a:r>
            <a:r>
              <a:rPr lang="en-US" sz="1800" kern="0" dirty="0">
                <a:solidFill>
                  <a:srgbClr val="000000"/>
                </a:solidFill>
                <a:cs typeface="Arial"/>
              </a:rPr>
              <a:t>)</a:t>
            </a:r>
          </a:p>
        </p:txBody>
      </p:sp>
      <p:sp>
        <p:nvSpPr>
          <p:cNvPr id="121" name="Oval 56"/>
          <p:cNvSpPr>
            <a:spLocks noChangeArrowheads="1"/>
          </p:cNvSpPr>
          <p:nvPr/>
        </p:nvSpPr>
        <p:spPr bwMode="auto">
          <a:xfrm>
            <a:off x="1828800" y="3276600"/>
            <a:ext cx="127000" cy="1270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2" name="Oval 57"/>
          <p:cNvSpPr>
            <a:spLocks noChangeArrowheads="1"/>
          </p:cNvSpPr>
          <p:nvPr/>
        </p:nvSpPr>
        <p:spPr bwMode="auto">
          <a:xfrm>
            <a:off x="1981200" y="3276600"/>
            <a:ext cx="127000" cy="1270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3" name="Oval 58"/>
          <p:cNvSpPr>
            <a:spLocks noChangeArrowheads="1"/>
          </p:cNvSpPr>
          <p:nvPr/>
        </p:nvSpPr>
        <p:spPr bwMode="auto">
          <a:xfrm>
            <a:off x="2133600" y="3276600"/>
            <a:ext cx="127000" cy="1270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5" name="Oval 61"/>
          <p:cNvSpPr>
            <a:spLocks noChangeArrowheads="1"/>
          </p:cNvSpPr>
          <p:nvPr/>
        </p:nvSpPr>
        <p:spPr bwMode="auto">
          <a:xfrm>
            <a:off x="3454400" y="3276600"/>
            <a:ext cx="127000" cy="1270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6" name="Oval 62"/>
          <p:cNvSpPr>
            <a:spLocks noChangeArrowheads="1"/>
          </p:cNvSpPr>
          <p:nvPr/>
        </p:nvSpPr>
        <p:spPr bwMode="auto">
          <a:xfrm>
            <a:off x="3606800" y="3276600"/>
            <a:ext cx="127000" cy="1270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7" name="Oval 63"/>
          <p:cNvSpPr>
            <a:spLocks noChangeArrowheads="1"/>
          </p:cNvSpPr>
          <p:nvPr/>
        </p:nvSpPr>
        <p:spPr bwMode="auto">
          <a:xfrm>
            <a:off x="3759200" y="3276600"/>
            <a:ext cx="127000" cy="1270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8" name="Oval 64"/>
          <p:cNvSpPr>
            <a:spLocks noChangeArrowheads="1"/>
          </p:cNvSpPr>
          <p:nvPr/>
        </p:nvSpPr>
        <p:spPr bwMode="auto">
          <a:xfrm>
            <a:off x="3911600" y="3276600"/>
            <a:ext cx="127000" cy="1270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30069" name="AutoShape 65"/>
          <p:cNvCxnSpPr>
            <a:cxnSpLocks noChangeShapeType="1"/>
            <a:stCxn id="127" idx="5"/>
            <a:endCxn id="95" idx="1"/>
          </p:cNvCxnSpPr>
          <p:nvPr/>
        </p:nvCxnSpPr>
        <p:spPr bwMode="auto">
          <a:xfrm rot="5400000">
            <a:off x="2867025" y="4378325"/>
            <a:ext cx="1993900" cy="63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0070" name="Group 66"/>
          <p:cNvGrpSpPr>
            <a:grpSpLocks/>
          </p:cNvGrpSpPr>
          <p:nvPr/>
        </p:nvGrpSpPr>
        <p:grpSpPr bwMode="auto">
          <a:xfrm>
            <a:off x="454025" y="3556000"/>
            <a:ext cx="1085850" cy="406400"/>
            <a:chOff x="1180" y="3423"/>
            <a:chExt cx="684" cy="256"/>
          </a:xfrm>
        </p:grpSpPr>
        <p:grpSp>
          <p:nvGrpSpPr>
            <p:cNvPr id="130086" name="Group 67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33" name="Rectangle 68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34" name="Rectangle 69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35" name="Rectangle 70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36" name="Line 71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37" name="Line 72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132" name="Line 73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</p:grpSp>
      <p:cxnSp>
        <p:nvCxnSpPr>
          <p:cNvPr id="130071" name="AutoShape 74"/>
          <p:cNvCxnSpPr>
            <a:cxnSpLocks noChangeShapeType="1"/>
            <a:stCxn id="91" idx="2"/>
            <a:endCxn id="133" idx="1"/>
          </p:cNvCxnSpPr>
          <p:nvPr/>
        </p:nvCxnSpPr>
        <p:spPr bwMode="auto">
          <a:xfrm rot="5400000">
            <a:off x="1573213" y="3044825"/>
            <a:ext cx="407987" cy="102076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0072" name="Group 66"/>
          <p:cNvGrpSpPr>
            <a:grpSpLocks/>
          </p:cNvGrpSpPr>
          <p:nvPr/>
        </p:nvGrpSpPr>
        <p:grpSpPr bwMode="auto">
          <a:xfrm rot="5400000" flipV="1">
            <a:off x="1793875" y="3692525"/>
            <a:ext cx="1085850" cy="406400"/>
            <a:chOff x="1180" y="3423"/>
            <a:chExt cx="684" cy="256"/>
          </a:xfrm>
        </p:grpSpPr>
        <p:grpSp>
          <p:nvGrpSpPr>
            <p:cNvPr id="130079" name="Group 67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43" name="Rectangle 68"/>
              <p:cNvSpPr>
                <a:spLocks noChangeArrowheads="1"/>
              </p:cNvSpPr>
              <p:nvPr/>
            </p:nvSpPr>
            <p:spPr bwMode="auto">
              <a:xfrm>
                <a:off x="3913" y="3416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44" name="Rectangle 69"/>
              <p:cNvSpPr>
                <a:spLocks noChangeArrowheads="1"/>
              </p:cNvSpPr>
              <p:nvPr/>
            </p:nvSpPr>
            <p:spPr bwMode="auto">
              <a:xfrm>
                <a:off x="3963" y="3416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45" name="Rectangle 70"/>
              <p:cNvSpPr>
                <a:spLocks noChangeArrowheads="1"/>
              </p:cNvSpPr>
              <p:nvPr/>
            </p:nvSpPr>
            <p:spPr bwMode="auto">
              <a:xfrm>
                <a:off x="4017" y="3416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46" name="Line 71"/>
              <p:cNvSpPr>
                <a:spLocks noChangeShapeType="1"/>
              </p:cNvSpPr>
              <p:nvPr/>
            </p:nvSpPr>
            <p:spPr bwMode="auto">
              <a:xfrm>
                <a:off x="3792" y="3416"/>
                <a:ext cx="117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3792" y="3525"/>
                <a:ext cx="117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142" name="Line 73"/>
            <p:cNvSpPr>
              <a:spLocks noChangeShapeType="1"/>
            </p:cNvSpPr>
            <p:nvPr/>
          </p:nvSpPr>
          <p:spPr bwMode="auto">
            <a:xfrm flipH="1">
              <a:off x="1167" y="3536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cs typeface="Arial"/>
              </a:endParaRPr>
            </a:p>
          </p:txBody>
        </p:sp>
      </p:grpSp>
      <p:sp>
        <p:nvSpPr>
          <p:cNvPr id="124" name="Oval 59"/>
          <p:cNvSpPr>
            <a:spLocks noChangeArrowheads="1"/>
          </p:cNvSpPr>
          <p:nvPr/>
        </p:nvSpPr>
        <p:spPr bwMode="auto">
          <a:xfrm>
            <a:off x="2286000" y="3276600"/>
            <a:ext cx="127000" cy="1270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3007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152400"/>
            <a:ext cx="19383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75" name="Text Box 93"/>
          <p:cNvSpPr txBox="1">
            <a:spLocks noChangeArrowheads="1"/>
          </p:cNvSpPr>
          <p:nvPr/>
        </p:nvSpPr>
        <p:spPr bwMode="auto">
          <a:xfrm>
            <a:off x="4876800" y="1549400"/>
            <a:ext cx="4038600" cy="348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2200" u="sng" dirty="0">
                <a:solidFill>
                  <a:srgbClr val="000000"/>
                </a:solidFill>
              </a:rPr>
              <a:t>Server operations</a:t>
            </a:r>
            <a:endParaRPr lang="en-US" sz="2200" dirty="0">
              <a:solidFill>
                <a:srgbClr val="000000"/>
              </a:solidFill>
            </a:endParaRPr>
          </a:p>
          <a:p>
            <a:pPr defTabSz="914400" eaLnBrk="1" hangingPunct="1"/>
            <a:r>
              <a:rPr lang="en-US" sz="2200" dirty="0">
                <a:solidFill>
                  <a:srgbClr val="000000"/>
                </a:solidFill>
              </a:rPr>
              <a:t>create</a:t>
            </a:r>
            <a:r>
              <a:rPr lang="en-US" sz="2200" b="1" dirty="0">
                <a:solidFill>
                  <a:srgbClr val="000000"/>
                </a:solidFill>
              </a:rPr>
              <a:t> socket</a:t>
            </a:r>
            <a:r>
              <a:rPr lang="en-US" sz="2200" dirty="0">
                <a:solidFill>
                  <a:srgbClr val="000000"/>
                </a:solidFill>
              </a:rPr>
              <a:t>(s)</a:t>
            </a:r>
            <a:endParaRPr lang="en-US" sz="2200" b="1" dirty="0">
              <a:solidFill>
                <a:srgbClr val="000000"/>
              </a:solidFill>
            </a:endParaRPr>
          </a:p>
          <a:p>
            <a:pPr defTabSz="914400" eaLnBrk="1" hangingPunct="1"/>
            <a:r>
              <a:rPr lang="en-US" sz="2200" b="1" dirty="0">
                <a:solidFill>
                  <a:srgbClr val="000000"/>
                </a:solidFill>
              </a:rPr>
              <a:t>bind</a:t>
            </a:r>
            <a:r>
              <a:rPr lang="en-US" sz="2200" dirty="0">
                <a:solidFill>
                  <a:srgbClr val="000000"/>
                </a:solidFill>
              </a:rPr>
              <a:t> to port number(s)</a:t>
            </a:r>
          </a:p>
          <a:p>
            <a:pPr defTabSz="914400" eaLnBrk="1" hangingPunct="1"/>
            <a:r>
              <a:rPr lang="en-US" sz="2200" b="1" dirty="0">
                <a:solidFill>
                  <a:srgbClr val="000000"/>
                </a:solidFill>
              </a:rPr>
              <a:t>listen</a:t>
            </a:r>
            <a:r>
              <a:rPr lang="en-US" sz="2200" dirty="0">
                <a:solidFill>
                  <a:srgbClr val="000000"/>
                </a:solidFill>
              </a:rPr>
              <a:t> to advertise port</a:t>
            </a:r>
          </a:p>
          <a:p>
            <a:pPr defTabSz="914400" eaLnBrk="1" hangingPunct="1"/>
            <a:endParaRPr lang="en-US" sz="2200" dirty="0">
              <a:solidFill>
                <a:srgbClr val="000000"/>
              </a:solidFill>
            </a:endParaRPr>
          </a:p>
          <a:p>
            <a:pPr defTabSz="914400" eaLnBrk="1" hangingPunct="1"/>
            <a:r>
              <a:rPr lang="en-US" sz="2200" dirty="0">
                <a:solidFill>
                  <a:srgbClr val="000000"/>
                </a:solidFill>
              </a:rPr>
              <a:t>wait for client to arrive on port </a:t>
            </a:r>
          </a:p>
          <a:p>
            <a:pPr defTabSz="914400" eaLnBrk="1" hangingPunct="1"/>
            <a:r>
              <a:rPr lang="en-US" sz="2200" b="1" dirty="0">
                <a:solidFill>
                  <a:srgbClr val="000000"/>
                </a:solidFill>
              </a:rPr>
              <a:t>accept</a:t>
            </a:r>
            <a:r>
              <a:rPr lang="en-US" sz="2200" dirty="0">
                <a:solidFill>
                  <a:srgbClr val="000000"/>
                </a:solidFill>
              </a:rPr>
              <a:t> client connection </a:t>
            </a:r>
          </a:p>
          <a:p>
            <a:pPr defTabSz="914400" eaLnBrk="1" hangingPunct="1"/>
            <a:r>
              <a:rPr lang="en-US" sz="2200" b="1" dirty="0">
                <a:solidFill>
                  <a:srgbClr val="000000"/>
                </a:solidFill>
              </a:rPr>
              <a:t>read</a:t>
            </a:r>
            <a:r>
              <a:rPr lang="en-US" sz="2200" dirty="0">
                <a:solidFill>
                  <a:srgbClr val="000000"/>
                </a:solidFill>
              </a:rPr>
              <a:t> or </a:t>
            </a:r>
            <a:r>
              <a:rPr lang="en-US" sz="2200" b="1" dirty="0" err="1">
                <a:solidFill>
                  <a:srgbClr val="000000"/>
                </a:solidFill>
              </a:rPr>
              <a:t>recv</a:t>
            </a:r>
            <a:r>
              <a:rPr lang="en-US" sz="2200" dirty="0">
                <a:solidFill>
                  <a:srgbClr val="000000"/>
                </a:solidFill>
              </a:rPr>
              <a:t> request</a:t>
            </a:r>
          </a:p>
          <a:p>
            <a:pPr defTabSz="914400" eaLnBrk="1" hangingPunct="1"/>
            <a:r>
              <a:rPr lang="en-US" sz="2200" b="1" dirty="0">
                <a:solidFill>
                  <a:srgbClr val="000000"/>
                </a:solidFill>
              </a:rPr>
              <a:t>write</a:t>
            </a:r>
            <a:r>
              <a:rPr lang="en-US" sz="2200" dirty="0">
                <a:solidFill>
                  <a:srgbClr val="000000"/>
                </a:solidFill>
              </a:rPr>
              <a:t> or </a:t>
            </a:r>
            <a:r>
              <a:rPr lang="en-US" sz="2200" b="1" dirty="0">
                <a:solidFill>
                  <a:srgbClr val="000000"/>
                </a:solidFill>
              </a:rPr>
              <a:t>send</a:t>
            </a:r>
            <a:r>
              <a:rPr lang="en-US" sz="2200" dirty="0">
                <a:solidFill>
                  <a:srgbClr val="000000"/>
                </a:solidFill>
              </a:rPr>
              <a:t> response</a:t>
            </a:r>
          </a:p>
          <a:p>
            <a:pPr defTabSz="914400" eaLnBrk="1" hangingPunct="1"/>
            <a:r>
              <a:rPr lang="en-US" sz="2200" b="1" dirty="0">
                <a:solidFill>
                  <a:srgbClr val="000000"/>
                </a:solidFill>
              </a:rPr>
              <a:t>close </a:t>
            </a:r>
            <a:r>
              <a:rPr lang="en-US" sz="2200" dirty="0">
                <a:solidFill>
                  <a:srgbClr val="000000"/>
                </a:solidFill>
              </a:rPr>
              <a:t>client connection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130076" name="Freeform 14"/>
          <p:cNvSpPr>
            <a:spLocks/>
          </p:cNvSpPr>
          <p:nvPr/>
        </p:nvSpPr>
        <p:spPr bwMode="auto">
          <a:xfrm>
            <a:off x="8001000" y="4114800"/>
            <a:ext cx="381000" cy="381000"/>
          </a:xfrm>
          <a:custGeom>
            <a:avLst/>
            <a:gdLst>
              <a:gd name="T0" fmla="*/ 0 w 480"/>
              <a:gd name="T1" fmla="*/ 504031250 h 288"/>
              <a:gd name="T2" fmla="*/ 302418750 w 480"/>
              <a:gd name="T3" fmla="*/ 504031250 h 288"/>
              <a:gd name="T4" fmla="*/ 302418750 w 480"/>
              <a:gd name="T5" fmla="*/ 0 h 288"/>
              <a:gd name="T6" fmla="*/ 0 w 480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288"/>
              <a:gd name="T14" fmla="*/ 480 w 48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288">
                <a:moveTo>
                  <a:pt x="0" y="288"/>
                </a:moveTo>
                <a:lnTo>
                  <a:pt x="480" y="288"/>
                </a:ln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0077" name="Freeform 14"/>
          <p:cNvSpPr>
            <a:spLocks/>
          </p:cNvSpPr>
          <p:nvPr/>
        </p:nvSpPr>
        <p:spPr bwMode="auto">
          <a:xfrm flipH="1">
            <a:off x="4495800" y="3505200"/>
            <a:ext cx="381000" cy="1371600"/>
          </a:xfrm>
          <a:custGeom>
            <a:avLst/>
            <a:gdLst>
              <a:gd name="T0" fmla="*/ 0 w 480"/>
              <a:gd name="T1" fmla="*/ 2147483647 h 288"/>
              <a:gd name="T2" fmla="*/ 302418750 w 480"/>
              <a:gd name="T3" fmla="*/ 2147483647 h 288"/>
              <a:gd name="T4" fmla="*/ 302418750 w 480"/>
              <a:gd name="T5" fmla="*/ 0 h 288"/>
              <a:gd name="T6" fmla="*/ 0 w 480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288"/>
              <a:gd name="T14" fmla="*/ 480 w 48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288">
                <a:moveTo>
                  <a:pt x="0" y="288"/>
                </a:moveTo>
                <a:lnTo>
                  <a:pt x="480" y="288"/>
                </a:ln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Text Box 53"/>
          <p:cNvSpPr txBox="1">
            <a:spLocks noChangeArrowheads="1"/>
          </p:cNvSpPr>
          <p:nvPr/>
        </p:nvSpPr>
        <p:spPr bwMode="auto">
          <a:xfrm>
            <a:off x="2746375" y="5181600"/>
            <a:ext cx="987425" cy="646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cs typeface="Arial"/>
              </a:rPr>
              <a:t>disk queue</a:t>
            </a:r>
          </a:p>
        </p:txBody>
      </p:sp>
    </p:spTree>
    <p:extLst>
      <p:ext uri="{BB962C8B-B14F-4D97-AF65-F5344CB8AC3E}">
        <p14:creationId xmlns:p14="http://schemas.microsoft.com/office/powerpoint/2010/main" val="186925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listen queue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61956"/>
            <a:ext cx="8382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Why do we have both a listen queue and an accept queue?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is part of the next level of detail on TCP socket behavior to know about.  It explains some of the behaviors we observe.  E.g., why you can connect() to a server process even if the server process does not accept() or respond to input, e.g., because you smashed it.</a:t>
            </a:r>
          </a:p>
          <a:p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sk-SK" sz="1800" u="sng" dirty="0" err="1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fter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listen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(),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kernel handles the connection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handshake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incoming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connect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requests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independent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user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process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v"/>
            </a:pPr>
            <a:endParaRPr lang="sk-SK" sz="1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Established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connections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go on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b="1" dirty="0" err="1">
                <a:solidFill>
                  <a:schemeClr val="tx1">
                    <a:lumMod val="50000"/>
                  </a:schemeClr>
                </a:solidFill>
              </a:rPr>
              <a:t>accept</a:t>
            </a:r>
            <a:r>
              <a:rPr lang="sk-SK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b="1" dirty="0" err="1">
                <a:solidFill>
                  <a:schemeClr val="tx1">
                    <a:lumMod val="50000"/>
                  </a:schemeClr>
                </a:solidFill>
              </a:rPr>
              <a:t>queue</a:t>
            </a:r>
            <a:r>
              <a:rPr lang="sk-SK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until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(on Linux) the accept queue is full up to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specified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listen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backlog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e.g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., 10). 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full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kernel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rejects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connect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requests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until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accept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makes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space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on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queue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sk-SK" sz="1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While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handshake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progress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connection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partially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established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(“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half-open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“)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Those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go on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b="1" dirty="0" err="1">
                <a:solidFill>
                  <a:schemeClr val="tx1">
                    <a:lumMod val="50000"/>
                  </a:schemeClr>
                </a:solidFill>
              </a:rPr>
              <a:t>listen</a:t>
            </a:r>
            <a:r>
              <a:rPr lang="sk-SK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b="1" dirty="0" err="1">
                <a:solidFill>
                  <a:schemeClr val="tx1">
                    <a:lumMod val="50000"/>
                  </a:schemeClr>
                </a:solidFill>
              </a:rPr>
              <a:t>queue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which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also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bounded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but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separate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. 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Putting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them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on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accept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queue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could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allow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sk-SK" sz="1800" b="1" dirty="0" err="1">
                <a:solidFill>
                  <a:schemeClr val="tx1">
                    <a:lumMod val="50000"/>
                  </a:schemeClr>
                </a:solidFill>
              </a:rPr>
              <a:t>denial</a:t>
            </a:r>
            <a:r>
              <a:rPr lang="sk-SK" sz="1800" b="1" dirty="0">
                <a:solidFill>
                  <a:schemeClr val="tx1">
                    <a:lumMod val="50000"/>
                  </a:schemeClr>
                </a:solidFill>
              </a:rPr>
              <a:t>-of-</a:t>
            </a:r>
            <a:r>
              <a:rPr lang="sk-SK" sz="1800" b="1" dirty="0" err="1">
                <a:solidFill>
                  <a:schemeClr val="tx1">
                    <a:lumMod val="50000"/>
                  </a:schemeClr>
                </a:solidFill>
              </a:rPr>
              <a:t>service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attacker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jam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server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process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half-open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sk-SK" sz="1800" dirty="0" err="1">
                <a:solidFill>
                  <a:schemeClr val="tx1">
                    <a:lumMod val="50000"/>
                  </a:schemeClr>
                </a:solidFill>
              </a:rPr>
              <a:t>connnections</a:t>
            </a:r>
            <a:r>
              <a:rPr lang="sk-SK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sk-SK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</a:p>
          <a:p>
            <a:r>
              <a:rPr lang="sk-SK" sz="2000" dirty="0">
                <a:hlinkClick r:id="rId2"/>
              </a:rPr>
              <a:t>http://veithen.github.io/2014/01/01/how-tcp-backlog-works-in-linux.html</a:t>
            </a:r>
          </a:p>
          <a:p>
            <a:r>
              <a:rPr lang="sk-SK" sz="2000" dirty="0"/>
              <a:t> 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37434-5A71-6545-A965-BB73C0858E6B}"/>
              </a:ext>
            </a:extLst>
          </p:cNvPr>
          <p:cNvSpPr txBox="1"/>
          <p:nvPr/>
        </p:nvSpPr>
        <p:spPr>
          <a:xfrm>
            <a:off x="7620000" y="76200"/>
            <a:ext cx="13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Not tested</a:t>
            </a:r>
          </a:p>
        </p:txBody>
      </p:sp>
    </p:spTree>
    <p:extLst>
      <p:ext uri="{BB962C8B-B14F-4D97-AF65-F5344CB8AC3E}">
        <p14:creationId xmlns:p14="http://schemas.microsoft.com/office/powerpoint/2010/main" val="203802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state is a FSM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7576"/>
            <a:ext cx="3733800" cy="5138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2649" y="1600200"/>
            <a:ext cx="36003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64D"/>
                </a:solidFill>
              </a:rPr>
              <a:t>Both peers of a TCP connection track its state as a </a:t>
            </a:r>
            <a:r>
              <a:rPr lang="en-US" sz="2000" b="1" dirty="0">
                <a:solidFill>
                  <a:srgbClr val="00264D"/>
                </a:solidFill>
              </a:rPr>
              <a:t>finite state machine </a:t>
            </a:r>
            <a:r>
              <a:rPr lang="en-US" sz="2000" dirty="0">
                <a:solidFill>
                  <a:srgbClr val="00264D"/>
                </a:solidFill>
              </a:rPr>
              <a:t>(FSM). </a:t>
            </a:r>
          </a:p>
          <a:p>
            <a:endParaRPr lang="en-US" sz="2000" dirty="0">
              <a:solidFill>
                <a:srgbClr val="00264D"/>
              </a:solidFill>
            </a:endParaRPr>
          </a:p>
          <a:p>
            <a:r>
              <a:rPr lang="en-US" sz="2000" dirty="0">
                <a:solidFill>
                  <a:srgbClr val="00264D"/>
                </a:solidFill>
              </a:rPr>
              <a:t>Connections in </a:t>
            </a:r>
            <a:r>
              <a:rPr lang="en-US" sz="2000" b="1" dirty="0">
                <a:solidFill>
                  <a:srgbClr val="00264D"/>
                </a:solidFill>
              </a:rPr>
              <a:t>syn-sent</a:t>
            </a:r>
            <a:r>
              <a:rPr lang="en-US" sz="2000" dirty="0">
                <a:solidFill>
                  <a:srgbClr val="00264D"/>
                </a:solidFill>
              </a:rPr>
              <a:t> or </a:t>
            </a:r>
            <a:r>
              <a:rPr lang="en-US" sz="2000" b="1" dirty="0">
                <a:solidFill>
                  <a:srgbClr val="00264D"/>
                </a:solidFill>
              </a:rPr>
              <a:t>syn-rcvd</a:t>
            </a:r>
            <a:r>
              <a:rPr lang="en-US" sz="2000" dirty="0">
                <a:solidFill>
                  <a:srgbClr val="00264D"/>
                </a:solidFill>
              </a:rPr>
              <a:t> states are “half open”.</a:t>
            </a:r>
          </a:p>
          <a:p>
            <a:endParaRPr lang="en-US" sz="2000" dirty="0">
              <a:solidFill>
                <a:srgbClr val="00264D"/>
              </a:solidFill>
            </a:endParaRPr>
          </a:p>
          <a:p>
            <a:r>
              <a:rPr lang="en-US" sz="2000" dirty="0">
                <a:solidFill>
                  <a:srgbClr val="00264D"/>
                </a:solidFill>
              </a:rPr>
              <a:t>Connections in *wait* or closing states are “half closed”.  These can cause a bind() for the port to fail after server restart.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9811" y="543827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ADDF4-F9A6-0340-806F-066B747F9DA0}"/>
              </a:ext>
            </a:extLst>
          </p:cNvPr>
          <p:cNvSpPr txBox="1"/>
          <p:nvPr/>
        </p:nvSpPr>
        <p:spPr>
          <a:xfrm>
            <a:off x="7620000" y="76200"/>
            <a:ext cx="13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Not tested</a:t>
            </a:r>
          </a:p>
        </p:txBody>
      </p:sp>
    </p:spTree>
    <p:extLst>
      <p:ext uri="{BB962C8B-B14F-4D97-AF65-F5344CB8AC3E}">
        <p14:creationId xmlns:p14="http://schemas.microsoft.com/office/powerpoint/2010/main" val="3275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711440" cy="467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200" y="6509312"/>
            <a:ext cx="655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sz="1600" dirty="0">
                <a:solidFill>
                  <a:prstClr val="white"/>
                </a:solidFill>
                <a:hlinkClick r:id="rId3"/>
              </a:rPr>
              <a:t>http://veithen.github.io/2014/01/01/how-tcp-backlog-works-in-linux.html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43714-DC6A-564A-BAD6-328CFBB6EAFD}"/>
              </a:ext>
            </a:extLst>
          </p:cNvPr>
          <p:cNvSpPr txBox="1"/>
          <p:nvPr/>
        </p:nvSpPr>
        <p:spPr>
          <a:xfrm>
            <a:off x="7620000" y="76200"/>
            <a:ext cx="13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Not tested</a:t>
            </a:r>
          </a:p>
        </p:txBody>
      </p:sp>
    </p:spTree>
    <p:extLst>
      <p:ext uri="{BB962C8B-B14F-4D97-AF65-F5344CB8AC3E}">
        <p14:creationId xmlns:p14="http://schemas.microsoft.com/office/powerpoint/2010/main" val="511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Servers: request/reply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9599" y="1667438"/>
            <a:ext cx="4335930" cy="4780641"/>
            <a:chOff x="609600" y="2133600"/>
            <a:chExt cx="2971800" cy="327660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838200" y="24384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2819400" y="24384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838200" y="2819400"/>
              <a:ext cx="1981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H="1">
              <a:off x="838200" y="4191000"/>
              <a:ext cx="1981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1066800" cy="35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rPr>
                <a:t>client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514600" y="2133600"/>
              <a:ext cx="1066800" cy="35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rPr>
                <a:t>server</a:t>
              </a:r>
            </a:p>
          </p:txBody>
        </p:sp>
        <p:sp>
          <p:nvSpPr>
            <p:cNvPr id="11" name="AutoShape 20"/>
            <p:cNvSpPr>
              <a:spLocks/>
            </p:cNvSpPr>
            <p:nvPr/>
          </p:nvSpPr>
          <p:spPr bwMode="auto">
            <a:xfrm>
              <a:off x="2895600" y="3352800"/>
              <a:ext cx="76200" cy="838200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05934" y="2743200"/>
              <a:ext cx="1616075" cy="31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rPr>
                <a:t>request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505934" y="4495800"/>
              <a:ext cx="1616075" cy="31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rPr>
                <a:t>reply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103314" y="3642259"/>
            <a:ext cx="1556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handle request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101316" y="1708057"/>
            <a:ext cx="25823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Client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initiates.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Server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accepts.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Client waits.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Server replies.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RPC, </a:t>
            </a:r>
            <a:r>
              <a:rPr lang="en-US" b="1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HTTP/S </a:t>
            </a:r>
            <a:r>
              <a:rPr lang="en-US" dirty="0">
                <a:solidFill>
                  <a:srgbClr val="003367"/>
                </a:solidFill>
                <a:latin typeface="Calibri"/>
                <a:ea typeface="+mn-ea"/>
                <a:cs typeface="Arial"/>
              </a:rPr>
              <a:t>(web)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9B7424-596D-BE42-9D9C-45342D344168}"/>
              </a:ext>
            </a:extLst>
          </p:cNvPr>
          <p:cNvGrpSpPr/>
          <p:nvPr/>
        </p:nvGrpSpPr>
        <p:grpSpPr>
          <a:xfrm>
            <a:off x="547051" y="2820858"/>
            <a:ext cx="792162" cy="639763"/>
            <a:chOff x="-1747324" y="5536290"/>
            <a:chExt cx="792162" cy="639763"/>
          </a:xfrm>
        </p:grpSpPr>
        <p:sp>
          <p:nvSpPr>
            <p:cNvPr id="19" name="Merge 60">
              <a:extLst>
                <a:ext uri="{FF2B5EF4-FFF2-40B4-BE49-F238E27FC236}">
                  <a16:creationId xmlns:a16="http://schemas.microsoft.com/office/drawing/2014/main" id="{D79F09FD-6C6E-6642-865D-1F9266FEB4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-1747324" y="5536290"/>
              <a:ext cx="792162" cy="639763"/>
            </a:xfrm>
            <a:prstGeom prst="flowChartMerge">
              <a:avLst/>
            </a:prstGeom>
            <a:solidFill>
              <a:srgbClr val="FFFB0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Arial" charset="0"/>
              </a:endParaRP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9D793715-E9E3-F44E-BDB8-C0E2A62A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8040" y="5805244"/>
              <a:ext cx="633594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1" name="Oval 67">
            <a:extLst>
              <a:ext uri="{FF2B5EF4-FFF2-40B4-BE49-F238E27FC236}">
                <a16:creationId xmlns:a16="http://schemas.microsoft.com/office/drawing/2014/main" id="{51A5D0E4-5561-B248-AC5F-77ECB6AD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6671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id="{75DCCF53-B943-B34E-8837-064D9262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52" y="5348936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Oval 67">
            <a:extLst>
              <a:ext uri="{FF2B5EF4-FFF2-40B4-BE49-F238E27FC236}">
                <a16:creationId xmlns:a16="http://schemas.microsoft.com/office/drawing/2014/main" id="{6645EA60-0F40-BF4F-B2D5-FCEF8E46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0829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25C420-A86A-5246-B9DC-AB4F58F690FC}"/>
              </a:ext>
            </a:extLst>
          </p:cNvPr>
          <p:cNvGrpSpPr/>
          <p:nvPr/>
        </p:nvGrpSpPr>
        <p:grpSpPr>
          <a:xfrm>
            <a:off x="3436144" y="2251762"/>
            <a:ext cx="792162" cy="639763"/>
            <a:chOff x="-1747324" y="5536290"/>
            <a:chExt cx="792162" cy="639763"/>
          </a:xfrm>
        </p:grpSpPr>
        <p:sp>
          <p:nvSpPr>
            <p:cNvPr id="25" name="Merge 60">
              <a:extLst>
                <a:ext uri="{FF2B5EF4-FFF2-40B4-BE49-F238E27FC236}">
                  <a16:creationId xmlns:a16="http://schemas.microsoft.com/office/drawing/2014/main" id="{ECF282E8-8367-DA47-B09E-7455887BE5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-1747324" y="5536290"/>
              <a:ext cx="792162" cy="639763"/>
            </a:xfrm>
            <a:prstGeom prst="flowChartMerge">
              <a:avLst/>
            </a:prstGeom>
            <a:solidFill>
              <a:srgbClr val="FFFB0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Arial" charset="0"/>
              </a:endParaRP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2C1552FB-30D4-2E45-8246-FC96F484E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8040" y="5805244"/>
              <a:ext cx="633594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7" name="Oval 54">
            <a:extLst>
              <a:ext uri="{FF2B5EF4-FFF2-40B4-BE49-F238E27FC236}">
                <a16:creationId xmlns:a16="http://schemas.microsoft.com/office/drawing/2014/main" id="{5E12ACBC-5BD2-5340-8E84-0A68997B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552" y="3482036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Oval 67">
            <a:extLst>
              <a:ext uri="{FF2B5EF4-FFF2-40B4-BE49-F238E27FC236}">
                <a16:creationId xmlns:a16="http://schemas.microsoft.com/office/drawing/2014/main" id="{C190D8DD-F382-1246-A351-2E7A3E40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46864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B677A9-365C-9D45-9C40-80D662744839}"/>
              </a:ext>
            </a:extLst>
          </p:cNvPr>
          <p:cNvGrpSpPr/>
          <p:nvPr/>
        </p:nvGrpSpPr>
        <p:grpSpPr>
          <a:xfrm>
            <a:off x="3447594" y="4839731"/>
            <a:ext cx="792162" cy="639763"/>
            <a:chOff x="-1747324" y="5536290"/>
            <a:chExt cx="792162" cy="639763"/>
          </a:xfrm>
        </p:grpSpPr>
        <p:sp>
          <p:nvSpPr>
            <p:cNvPr id="31" name="Merge 60">
              <a:extLst>
                <a:ext uri="{FF2B5EF4-FFF2-40B4-BE49-F238E27FC236}">
                  <a16:creationId xmlns:a16="http://schemas.microsoft.com/office/drawing/2014/main" id="{9561560F-E86C-D04F-AFF2-DD6D30B13B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-1747324" y="5536290"/>
              <a:ext cx="792162" cy="639763"/>
            </a:xfrm>
            <a:prstGeom prst="flowChartMerge">
              <a:avLst/>
            </a:prstGeom>
            <a:solidFill>
              <a:srgbClr val="FFFB0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Arial" charset="0"/>
              </a:endParaRPr>
            </a:p>
          </p:txBody>
        </p:sp>
        <p:sp>
          <p:nvSpPr>
            <p:cNvPr id="32" name="Text Box 23">
              <a:extLst>
                <a:ext uri="{FF2B5EF4-FFF2-40B4-BE49-F238E27FC236}">
                  <a16:creationId xmlns:a16="http://schemas.microsoft.com/office/drawing/2014/main" id="{99A58BEF-25EB-3644-B3E2-B16CF898E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8040" y="5805244"/>
              <a:ext cx="633594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5ABA67-7223-0749-8EC3-2E7E467F5159}"/>
              </a:ext>
            </a:extLst>
          </p:cNvPr>
          <p:cNvCxnSpPr>
            <a:cxnSpLocks/>
          </p:cNvCxnSpPr>
          <p:nvPr/>
        </p:nvCxnSpPr>
        <p:spPr bwMode="auto">
          <a:xfrm>
            <a:off x="939707" y="2070203"/>
            <a:ext cx="0" cy="60651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E8951E-8787-3A4F-A4FF-7159A3E28FF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 bwMode="auto">
          <a:xfrm flipH="1">
            <a:off x="3832225" y="3634436"/>
            <a:ext cx="1527" cy="105196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1BFDDD-7C41-7A46-9B70-C08764F2BA4C}"/>
              </a:ext>
            </a:extLst>
          </p:cNvPr>
          <p:cNvCxnSpPr>
            <a:cxnSpLocks/>
          </p:cNvCxnSpPr>
          <p:nvPr/>
        </p:nvCxnSpPr>
        <p:spPr bwMode="auto">
          <a:xfrm flipH="1">
            <a:off x="943875" y="5501270"/>
            <a:ext cx="1" cy="985264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E23A20-3811-854F-8EC6-553607EB08F3}"/>
              </a:ext>
            </a:extLst>
          </p:cNvPr>
          <p:cNvSpPr txBox="1"/>
          <p:nvPr/>
        </p:nvSpPr>
        <p:spPr>
          <a:xfrm>
            <a:off x="6019800" y="4508520"/>
            <a:ext cx="311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Servers combine multiple threading design patterns.  </a:t>
            </a:r>
          </a:p>
        </p:txBody>
      </p:sp>
    </p:spTree>
    <p:extLst>
      <p:ext uri="{BB962C8B-B14F-4D97-AF65-F5344CB8AC3E}">
        <p14:creationId xmlns:p14="http://schemas.microsoft.com/office/powerpoint/2010/main" val="296340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381000" y="1828800"/>
            <a:ext cx="44196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819400" y="1828800"/>
            <a:ext cx="761999" cy="33528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Networked services: big picture</a:t>
            </a:r>
          </a:p>
        </p:txBody>
      </p:sp>
      <p:pic>
        <p:nvPicPr>
          <p:cNvPr id="99330" name="Picture 3" descr="LimeWireP2P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7" descr="kcmpc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6"/>
          <p:cNvSpPr>
            <a:spLocks noChangeArrowheads="1"/>
          </p:cNvSpPr>
          <p:nvPr/>
        </p:nvSpPr>
        <p:spPr bwMode="auto">
          <a:xfrm>
            <a:off x="5562600" y="2819400"/>
            <a:ext cx="2133600" cy="1828800"/>
          </a:xfrm>
          <a:custGeom>
            <a:avLst/>
            <a:gdLst>
              <a:gd name="T0" fmla="*/ 2131822 w 43200"/>
              <a:gd name="T1" fmla="*/ 914400 h 43200"/>
              <a:gd name="T2" fmla="*/ 1066800 w 43200"/>
              <a:gd name="T3" fmla="*/ 1826853 h 43200"/>
              <a:gd name="T4" fmla="*/ 6618 w 43200"/>
              <a:gd name="T5" fmla="*/ 914400 h 43200"/>
              <a:gd name="T6" fmla="*/ 1066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noFill/>
          <a:ln w="57150">
            <a:solidFill>
              <a:srgbClr val="636464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b="1">
              <a:solidFill>
                <a:srgbClr val="003367">
                  <a:alpha val="100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6" name="Curved Connector 11"/>
          <p:cNvCxnSpPr>
            <a:cxnSpLocks noChangeShapeType="1"/>
          </p:cNvCxnSpPr>
          <p:nvPr/>
        </p:nvCxnSpPr>
        <p:spPr bwMode="auto">
          <a:xfrm>
            <a:off x="2667000" y="3505200"/>
            <a:ext cx="914400" cy="1588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C00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630363" y="2574925"/>
            <a:ext cx="1920875" cy="701675"/>
          </a:xfrm>
          <a:custGeom>
            <a:avLst/>
            <a:gdLst>
              <a:gd name="T0" fmla="*/ 0 w 1920240"/>
              <a:gd name="T1" fmla="*/ 15254 h 701040"/>
              <a:gd name="T2" fmla="*/ 1112888 w 1920240"/>
              <a:gd name="T3" fmla="*/ 0 h 701040"/>
              <a:gd name="T4" fmla="*/ 1920875 w 1920240"/>
              <a:gd name="T5" fmla="*/ 701675 h 701040"/>
              <a:gd name="T6" fmla="*/ 0 60000 65536"/>
              <a:gd name="T7" fmla="*/ 0 60000 65536"/>
              <a:gd name="T8" fmla="*/ 0 60000 65536"/>
              <a:gd name="T9" fmla="*/ 0 w 1920240"/>
              <a:gd name="T10" fmla="*/ 0 h 701040"/>
              <a:gd name="T11" fmla="*/ 1920240 w 1920240"/>
              <a:gd name="T12" fmla="*/ 701040 h 7010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240" h="701040">
                <a:moveTo>
                  <a:pt x="0" y="15240"/>
                </a:moveTo>
                <a:cubicBezTo>
                  <a:pt x="396240" y="-49530"/>
                  <a:pt x="792480" y="-114300"/>
                  <a:pt x="1112520" y="0"/>
                </a:cubicBezTo>
                <a:cubicBezTo>
                  <a:pt x="1432560" y="114300"/>
                  <a:pt x="1920240" y="701040"/>
                  <a:pt x="1920240" y="701040"/>
                </a:cubicBezTo>
              </a:path>
            </a:pathLst>
          </a:custGeom>
          <a:noFill/>
          <a:ln w="57150">
            <a:solidFill>
              <a:srgbClr val="99CC0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584325" y="3779838"/>
            <a:ext cx="1966913" cy="914400"/>
          </a:xfrm>
          <a:custGeom>
            <a:avLst/>
            <a:gdLst>
              <a:gd name="T0" fmla="*/ 0 w 1965960"/>
              <a:gd name="T1" fmla="*/ 746760 h 914400"/>
              <a:gd name="T2" fmla="*/ 1006328 w 1965960"/>
              <a:gd name="T3" fmla="*/ 914400 h 914400"/>
              <a:gd name="T4" fmla="*/ 1966913 w 1965960"/>
              <a:gd name="T5" fmla="*/ 0 h 914400"/>
              <a:gd name="T6" fmla="*/ 0 60000 65536"/>
              <a:gd name="T7" fmla="*/ 0 60000 65536"/>
              <a:gd name="T8" fmla="*/ 0 60000 65536"/>
              <a:gd name="T9" fmla="*/ 0 w 1965960"/>
              <a:gd name="T10" fmla="*/ 0 h 914400"/>
              <a:gd name="T11" fmla="*/ 1965960 w 1965960"/>
              <a:gd name="T12" fmla="*/ 9144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5960" h="914400">
                <a:moveTo>
                  <a:pt x="0" y="746760"/>
                </a:moveTo>
                <a:cubicBezTo>
                  <a:pt x="339090" y="892810"/>
                  <a:pt x="678180" y="1038860"/>
                  <a:pt x="1005840" y="914400"/>
                </a:cubicBezTo>
                <a:cubicBezTo>
                  <a:pt x="1333500" y="789940"/>
                  <a:pt x="1965960" y="0"/>
                  <a:pt x="1965960" y="0"/>
                </a:cubicBezTo>
              </a:path>
            </a:pathLst>
          </a:custGeom>
          <a:noFill/>
          <a:ln w="57150">
            <a:solidFill>
              <a:srgbClr val="3C8C93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/>
              <a:cs typeface="Arial"/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4800600" y="3200400"/>
            <a:ext cx="1600200" cy="304800"/>
          </a:xfrm>
          <a:prstGeom prst="straightConnector1">
            <a:avLst/>
          </a:prstGeom>
          <a:noFill/>
          <a:ln w="57150">
            <a:solidFill>
              <a:srgbClr val="3C8C93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800600" y="3505200"/>
            <a:ext cx="1371600" cy="152400"/>
          </a:xfrm>
          <a:prstGeom prst="straightConnector1">
            <a:avLst/>
          </a:prstGeom>
          <a:noFill/>
          <a:ln w="57150">
            <a:solidFill>
              <a:srgbClr val="99CC0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800600" y="3505200"/>
            <a:ext cx="1524000" cy="838200"/>
          </a:xfrm>
          <a:prstGeom prst="straightConnector1">
            <a:avLst/>
          </a:prstGeom>
          <a:noFill/>
          <a:ln w="57150">
            <a:solidFill>
              <a:srgbClr val="FFC00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pic>
        <p:nvPicPr>
          <p:cNvPr id="99339" name="Picture 34" descr="syste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0" name="Picture 35" descr="syste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196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1" name="Picture 36" descr="syste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3528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6934200" y="2819400"/>
            <a:ext cx="685800" cy="457200"/>
          </a:xfrm>
          <a:prstGeom prst="straightConnector1">
            <a:avLst/>
          </a:prstGeom>
          <a:noFill/>
          <a:ln w="57150">
            <a:solidFill>
              <a:srgbClr val="99CC0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086600" y="3733800"/>
            <a:ext cx="762000" cy="114300"/>
          </a:xfrm>
          <a:prstGeom prst="straightConnector1">
            <a:avLst/>
          </a:prstGeom>
          <a:noFill/>
          <a:ln w="57150">
            <a:solidFill>
              <a:srgbClr val="FFC00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5400000" flipV="1">
            <a:off x="6762750" y="4210050"/>
            <a:ext cx="723900" cy="685800"/>
          </a:xfrm>
          <a:prstGeom prst="straightConnector1">
            <a:avLst/>
          </a:prstGeom>
          <a:noFill/>
          <a:ln w="57150">
            <a:solidFill>
              <a:srgbClr val="3C8C93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pic>
        <p:nvPicPr>
          <p:cNvPr id="99345" name="Picture 20" descr="thunderbir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6" name="Picture 21" descr="firefo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13208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6200000" flipH="1">
            <a:off x="6057900" y="3467100"/>
            <a:ext cx="1066800" cy="533400"/>
          </a:xfrm>
          <a:prstGeom prst="straightConnector1">
            <a:avLst/>
          </a:prstGeom>
          <a:noFill/>
          <a:ln w="57150">
            <a:solidFill>
              <a:srgbClr val="3C8C93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V="1">
            <a:off x="6324600" y="3733800"/>
            <a:ext cx="762000" cy="609600"/>
          </a:xfrm>
          <a:prstGeom prst="straightConnector1">
            <a:avLst/>
          </a:prstGeom>
          <a:noFill/>
          <a:ln w="57150">
            <a:solidFill>
              <a:srgbClr val="FFC00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6172200" y="3276600"/>
            <a:ext cx="762000" cy="381000"/>
          </a:xfrm>
          <a:prstGeom prst="straightConnector1">
            <a:avLst/>
          </a:prstGeom>
          <a:noFill/>
          <a:ln w="57150">
            <a:solidFill>
              <a:srgbClr val="99CC0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34000" y="4724400"/>
            <a:ext cx="12954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3367"/>
                </a:solidFill>
              </a:rPr>
              <a:t>Internet “cloud”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086600" y="5410200"/>
            <a:ext cx="18288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3367"/>
                </a:solidFill>
              </a:rPr>
              <a:t>server hosts with server applications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09600" y="5257800"/>
            <a:ext cx="17526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3367"/>
                </a:solidFill>
              </a:rPr>
              <a:t>client applications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3581400" y="3968115"/>
            <a:ext cx="12192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3367"/>
                </a:solidFill>
              </a:rPr>
              <a:t>NIC device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2514600" y="5257800"/>
            <a:ext cx="12954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3367"/>
                </a:solidFill>
              </a:rPr>
              <a:t>kernel network software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914400" y="1752600"/>
            <a:ext cx="2057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3367"/>
                </a:solidFill>
              </a:rPr>
              <a:t>client host</a:t>
            </a:r>
          </a:p>
          <a:p>
            <a:endParaRPr lang="en-US" sz="1800" b="1" dirty="0">
              <a:solidFill>
                <a:srgbClr val="003367"/>
              </a:solidFill>
            </a:endParaRPr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4267200" y="5780089"/>
            <a:ext cx="274320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 dirty="0">
                <a:solidFill>
                  <a:srgbClr val="003367"/>
                </a:solidFill>
              </a:rPr>
              <a:t>Data is sent on the network as messages called </a:t>
            </a:r>
            <a:r>
              <a:rPr lang="en-US" sz="1800" b="1" dirty="0">
                <a:solidFill>
                  <a:srgbClr val="003367"/>
                </a:solidFill>
              </a:rPr>
              <a:t>packets</a:t>
            </a:r>
            <a:r>
              <a:rPr lang="en-US" sz="1800" dirty="0">
                <a:solidFill>
                  <a:srgbClr val="003367"/>
                </a:solidFill>
              </a:rPr>
              <a:t>.`</a:t>
            </a:r>
            <a:endParaRPr lang="en-US" sz="1800" b="1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2" y="3886200"/>
            <a:ext cx="8381998" cy="1295400"/>
          </a:xfrm>
        </p:spPr>
        <p:txBody>
          <a:bodyPr/>
          <a:lstStyle/>
          <a:p>
            <a:r>
              <a:rPr lang="en-US" dirty="0"/>
              <a:t>Computers (nodes, hosts) send and receive </a:t>
            </a:r>
            <a:r>
              <a:rPr lang="en-US" b="1" dirty="0"/>
              <a:t>packets</a:t>
            </a:r>
            <a:r>
              <a:rPr lang="en-US" dirty="0"/>
              <a:t>.</a:t>
            </a:r>
          </a:p>
          <a:p>
            <a:r>
              <a:rPr lang="en-US" dirty="0"/>
              <a:t>A packet has a maximum size. e.g., 1536 bytes.</a:t>
            </a:r>
          </a:p>
          <a:p>
            <a:r>
              <a:rPr lang="en-US" dirty="0"/>
              <a:t>A </a:t>
            </a:r>
            <a:r>
              <a:rPr lang="en-US" b="1" dirty="0"/>
              <a:t>message</a:t>
            </a:r>
            <a:r>
              <a:rPr lang="en-US" dirty="0"/>
              <a:t> could be sent as one or more packets.</a:t>
            </a:r>
          </a:p>
          <a:p>
            <a:r>
              <a:rPr lang="en-US" dirty="0"/>
              <a:t>Nodes often communicate with a </a:t>
            </a:r>
            <a:r>
              <a:rPr lang="en-US" b="1" dirty="0"/>
              <a:t>stream</a:t>
            </a:r>
            <a:r>
              <a:rPr lang="en-US" dirty="0"/>
              <a:t> (sequence, flow) of many packets over a </a:t>
            </a:r>
            <a:r>
              <a:rPr lang="en-US" b="1" dirty="0"/>
              <a:t>connection</a:t>
            </a:r>
            <a:r>
              <a:rPr lang="en-US" dirty="0"/>
              <a:t> to a peer.</a:t>
            </a:r>
          </a:p>
        </p:txBody>
      </p:sp>
      <p:pic>
        <p:nvPicPr>
          <p:cNvPr id="5" name="Picture 15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42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74825"/>
            <a:ext cx="1066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895600" y="1600200"/>
            <a:ext cx="0" cy="2057400"/>
          </a:xfrm>
          <a:prstGeom prst="line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lg" len="lg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71800" y="2133600"/>
            <a:ext cx="2438400" cy="381000"/>
          </a:xfrm>
          <a:prstGeom prst="line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lg" len="lg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410200" y="1600200"/>
            <a:ext cx="0" cy="2057400"/>
          </a:xfrm>
          <a:prstGeom prst="line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lg" len="lg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124200" y="3276600"/>
            <a:ext cx="2198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Message network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219207" y="2667000"/>
            <a:ext cx="1676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Source node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486400" y="2971800"/>
            <a:ext cx="2109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Destination node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(host, peer)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" name="Cloud 6"/>
          <p:cNvSpPr>
            <a:spLocks noChangeArrowheads="1"/>
          </p:cNvSpPr>
          <p:nvPr/>
        </p:nvSpPr>
        <p:spPr bwMode="auto">
          <a:xfrm>
            <a:off x="3200400" y="1676400"/>
            <a:ext cx="1866900" cy="1600200"/>
          </a:xfrm>
          <a:custGeom>
            <a:avLst/>
            <a:gdLst>
              <a:gd name="T0" fmla="*/ 2131822 w 43200"/>
              <a:gd name="T1" fmla="*/ 914400 h 43200"/>
              <a:gd name="T2" fmla="*/ 1066800 w 43200"/>
              <a:gd name="T3" fmla="*/ 1826853 h 43200"/>
              <a:gd name="T4" fmla="*/ 6618 w 43200"/>
              <a:gd name="T5" fmla="*/ 914400 h 43200"/>
              <a:gd name="T6" fmla="*/ 1066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noFill/>
          <a:ln w="57150">
            <a:solidFill>
              <a:srgbClr val="636464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3367">
                  <a:alpha val="100000"/>
                </a:srgbClr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7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communication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2" y="4114800"/>
            <a:ext cx="8381998" cy="1295400"/>
          </a:xfrm>
        </p:spPr>
        <p:txBody>
          <a:bodyPr/>
          <a:lstStyle/>
          <a:p>
            <a:r>
              <a:rPr lang="en-US" dirty="0"/>
              <a:t>We consider networks using Internet Protocol (IP).</a:t>
            </a:r>
          </a:p>
          <a:p>
            <a:r>
              <a:rPr lang="en-US" dirty="0"/>
              <a:t>IP networks may delay or discard packets arbitrarily.  So</a:t>
            </a:r>
          </a:p>
          <a:p>
            <a:r>
              <a:rPr lang="en-US" dirty="0"/>
              <a:t>Hosts run a </a:t>
            </a:r>
            <a:r>
              <a:rPr lang="en-US" b="1" dirty="0"/>
              <a:t>transport protocol </a:t>
            </a:r>
            <a:r>
              <a:rPr lang="en-US" dirty="0"/>
              <a:t>to communicate reliably.</a:t>
            </a:r>
          </a:p>
          <a:p>
            <a:r>
              <a:rPr lang="en-US" dirty="0"/>
              <a:t>E.g. Transmission Control Protocol (TCP) for </a:t>
            </a:r>
            <a:r>
              <a:rPr lang="en-US" b="1" dirty="0"/>
              <a:t>streams</a:t>
            </a:r>
            <a:r>
              <a:rPr lang="en-US" dirty="0"/>
              <a:t>.</a:t>
            </a:r>
          </a:p>
          <a:p>
            <a:r>
              <a:rPr lang="en-US" dirty="0"/>
              <a:t>“Everybody uses it”—the foundation of the Web.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5" descr="node.png">
            <a:extLst>
              <a:ext uri="{FF2B5EF4-FFF2-40B4-BE49-F238E27FC236}">
                <a16:creationId xmlns:a16="http://schemas.microsoft.com/office/drawing/2014/main" id="{76C3FFEF-0E78-2D45-B9B2-6B69BCE80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42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6" descr="node.png">
            <a:extLst>
              <a:ext uri="{FF2B5EF4-FFF2-40B4-BE49-F238E27FC236}">
                <a16:creationId xmlns:a16="http://schemas.microsoft.com/office/drawing/2014/main" id="{479FCF8F-6882-3046-AB5C-CEEC37E85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74825"/>
            <a:ext cx="1066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8">
            <a:extLst>
              <a:ext uri="{FF2B5EF4-FFF2-40B4-BE49-F238E27FC236}">
                <a16:creationId xmlns:a16="http://schemas.microsoft.com/office/drawing/2014/main" id="{F0916E73-7728-DF4B-9011-6C5939269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00200"/>
            <a:ext cx="0" cy="2057400"/>
          </a:xfrm>
          <a:prstGeom prst="line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lg" len="lg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475ECD43-E242-644C-A7D7-4583780E6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33600"/>
            <a:ext cx="2438400" cy="381000"/>
          </a:xfrm>
          <a:prstGeom prst="line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lg" len="lg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FDF77F81-934C-914D-8CDE-EFB044DEC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0200"/>
            <a:ext cx="0" cy="2057400"/>
          </a:xfrm>
          <a:prstGeom prst="line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lg" len="lg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D7FA7457-1712-374F-9447-7BCCF1C2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83" y="3276600"/>
            <a:ext cx="139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network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A672C9E3-F9DE-924A-84EE-1DA91843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7" y="2667000"/>
            <a:ext cx="1676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Source node</a:t>
            </a: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id="{0A8C1947-1F2B-7A4C-872A-8CAC66A90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2109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Destination node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(host, peer)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" name="Cloud 6">
            <a:extLst>
              <a:ext uri="{FF2B5EF4-FFF2-40B4-BE49-F238E27FC236}">
                <a16:creationId xmlns:a16="http://schemas.microsoft.com/office/drawing/2014/main" id="{561F801B-9240-FB46-AD40-9743FBD4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76400"/>
            <a:ext cx="1866900" cy="1600200"/>
          </a:xfrm>
          <a:custGeom>
            <a:avLst/>
            <a:gdLst>
              <a:gd name="T0" fmla="*/ 2131822 w 43200"/>
              <a:gd name="T1" fmla="*/ 914400 h 43200"/>
              <a:gd name="T2" fmla="*/ 1066800 w 43200"/>
              <a:gd name="T3" fmla="*/ 1826853 h 43200"/>
              <a:gd name="T4" fmla="*/ 6618 w 43200"/>
              <a:gd name="T5" fmla="*/ 914400 h 43200"/>
              <a:gd name="T6" fmla="*/ 1066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noFill/>
          <a:ln w="57150">
            <a:solidFill>
              <a:srgbClr val="636464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3367">
                  <a:alpha val="100000"/>
                </a:srgbClr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93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communication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2" y="3886200"/>
            <a:ext cx="8381998" cy="1295400"/>
          </a:xfrm>
        </p:spPr>
        <p:txBody>
          <a:bodyPr/>
          <a:lstStyle/>
          <a:p>
            <a:r>
              <a:rPr lang="en-US" dirty="0"/>
              <a:t>TCP is a reliable stream protocol implemented in host software “above” IP, </a:t>
            </a:r>
            <a:r>
              <a:rPr lang="en-US" b="1" dirty="0"/>
              <a:t>end-to-end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2"/>
              </a:rPr>
              <a:t>https://www.rfc-editor.org/info/rfc793</a:t>
            </a:r>
            <a:r>
              <a:rPr lang="en-US" dirty="0"/>
              <a:t> (1981)</a:t>
            </a:r>
          </a:p>
          <a:p>
            <a:r>
              <a:rPr lang="en-US" dirty="0"/>
              <a:t>A client initiates a TCP </a:t>
            </a:r>
            <a:r>
              <a:rPr lang="en-US" b="1" dirty="0"/>
              <a:t>connection</a:t>
            </a:r>
            <a:r>
              <a:rPr lang="en-US" dirty="0"/>
              <a:t> to a server.</a:t>
            </a:r>
          </a:p>
          <a:p>
            <a:r>
              <a:rPr lang="en-US" dirty="0"/>
              <a:t>A TCP connection enables bi-directional </a:t>
            </a:r>
            <a:r>
              <a:rPr lang="en-US" b="1" dirty="0"/>
              <a:t>stream</a:t>
            </a:r>
            <a:r>
              <a:rPr lang="en-US" dirty="0"/>
              <a:t> communication between a pair of endpoints (</a:t>
            </a:r>
            <a:r>
              <a:rPr lang="en-US" dirty="0" err="1"/>
              <a:t>IP+</a:t>
            </a:r>
            <a:r>
              <a:rPr lang="en-US" b="1" dirty="0" err="1"/>
              <a:t>port</a:t>
            </a:r>
            <a:r>
              <a:rPr lang="en-US" dirty="0"/>
              <a:t>).</a:t>
            </a:r>
          </a:p>
        </p:txBody>
      </p:sp>
      <p:pic>
        <p:nvPicPr>
          <p:cNvPr id="5" name="Picture 15" descr="n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81" y="1981200"/>
            <a:ext cx="542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n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74825"/>
            <a:ext cx="1066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2971800" y="2267712"/>
            <a:ext cx="2553843" cy="0"/>
          </a:xfrm>
          <a:prstGeom prst="line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lg" len="lg"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486483" y="3276600"/>
            <a:ext cx="139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network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160344" y="2667000"/>
            <a:ext cx="1239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Client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400800" y="312420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server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" name="Cloud 6"/>
          <p:cNvSpPr>
            <a:spLocks noChangeArrowheads="1"/>
          </p:cNvSpPr>
          <p:nvPr/>
        </p:nvSpPr>
        <p:spPr bwMode="auto">
          <a:xfrm>
            <a:off x="3200400" y="1676400"/>
            <a:ext cx="1866900" cy="1600200"/>
          </a:xfrm>
          <a:custGeom>
            <a:avLst/>
            <a:gdLst>
              <a:gd name="T0" fmla="*/ 2131822 w 43200"/>
              <a:gd name="T1" fmla="*/ 914400 h 43200"/>
              <a:gd name="T2" fmla="*/ 1066800 w 43200"/>
              <a:gd name="T3" fmla="*/ 1826853 h 43200"/>
              <a:gd name="T4" fmla="*/ 6618 w 43200"/>
              <a:gd name="T5" fmla="*/ 914400 h 43200"/>
              <a:gd name="T6" fmla="*/ 1066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noFill/>
          <a:ln w="57150">
            <a:solidFill>
              <a:srgbClr val="636464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3367">
                  <a:alpha val="100000"/>
                </a:srgbClr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2B52F816-626B-4B43-BD38-5E3DFB2BD6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2420112"/>
            <a:ext cx="2553843" cy="0"/>
          </a:xfrm>
          <a:prstGeom prst="line">
            <a:avLst/>
          </a:prstGeom>
          <a:noFill/>
          <a:ln w="44450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lg" len="lg"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42227-363F-6944-9AEC-562518C1156E}"/>
              </a:ext>
            </a:extLst>
          </p:cNvPr>
          <p:cNvSpPr txBox="1"/>
          <p:nvPr/>
        </p:nvSpPr>
        <p:spPr>
          <a:xfrm>
            <a:off x="5489007" y="2069402"/>
            <a:ext cx="800219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31A31-0BA7-8045-B4F8-42648E2233FD}"/>
              </a:ext>
            </a:extLst>
          </p:cNvPr>
          <p:cNvSpPr txBox="1"/>
          <p:nvPr/>
        </p:nvSpPr>
        <p:spPr>
          <a:xfrm>
            <a:off x="2095381" y="2057400"/>
            <a:ext cx="800219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3274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6425" cy="1554163"/>
          </a:xfrm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</a:rPr>
              <a:t>Client/server connection</a:t>
            </a:r>
            <a:br>
              <a:rPr lang="en-US" sz="3600" dirty="0">
                <a:latin typeface="Arial" charset="0"/>
                <a:ea typeface="ＭＳ Ｐゴシック" charset="0"/>
              </a:rPr>
            </a:br>
            <a:r>
              <a:rPr lang="en-US" sz="2400" dirty="0">
                <a:latin typeface="Arial" charset="0"/>
                <a:ea typeface="ＭＳ Ｐゴシック" charset="0"/>
              </a:rPr>
              <a:t>Using the socket </a:t>
            </a:r>
            <a:r>
              <a:rPr lang="en-US" sz="2400" dirty="0" err="1">
                <a:latin typeface="Arial" charset="0"/>
                <a:ea typeface="ＭＳ Ｐゴシック" charset="0"/>
              </a:rPr>
              <a:t>syscall</a:t>
            </a:r>
            <a:r>
              <a:rPr lang="en-US" sz="2400" dirty="0">
                <a:latin typeface="Arial" charset="0"/>
                <a:ea typeface="ＭＳ Ｐゴシック" charset="0"/>
              </a:rPr>
              <a:t> API</a:t>
            </a:r>
            <a:endParaRPr lang="en-US" sz="3600" dirty="0">
              <a:latin typeface="Arial" charset="0"/>
              <a:ea typeface="ＭＳ Ｐゴシック" charset="0"/>
            </a:endParaRPr>
          </a:p>
        </p:txBody>
      </p:sp>
      <p:pic>
        <p:nvPicPr>
          <p:cNvPr id="96258" name="Picture 4" descr="web_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5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1951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 bwMode="auto">
          <a:xfrm>
            <a:off x="3063875" y="2484438"/>
            <a:ext cx="3048000" cy="471487"/>
          </a:xfrm>
          <a:custGeom>
            <a:avLst/>
            <a:gdLst>
              <a:gd name="connsiteX0" fmla="*/ 0 w 3048000"/>
              <a:gd name="connsiteY0" fmla="*/ 396240 h 472440"/>
              <a:gd name="connsiteX1" fmla="*/ 1356360 w 3048000"/>
              <a:gd name="connsiteY1" fmla="*/ 0 h 472440"/>
              <a:gd name="connsiteX2" fmla="*/ 3048000 w 3048000"/>
              <a:gd name="connsiteY2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472440">
                <a:moveTo>
                  <a:pt x="0" y="396240"/>
                </a:moveTo>
                <a:cubicBezTo>
                  <a:pt x="424180" y="191770"/>
                  <a:pt x="848360" y="-12700"/>
                  <a:pt x="1356360" y="0"/>
                </a:cubicBezTo>
                <a:cubicBezTo>
                  <a:pt x="1864360" y="12700"/>
                  <a:pt x="2456180" y="242570"/>
                  <a:pt x="3048000" y="472440"/>
                </a:cubicBezTo>
              </a:path>
            </a:pathLst>
          </a:custGeom>
          <a:noFill/>
          <a:ln w="571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96261" name="TextBox 5"/>
          <p:cNvSpPr txBox="1">
            <a:spLocks noChangeArrowheads="1"/>
          </p:cNvSpPr>
          <p:nvPr/>
        </p:nvSpPr>
        <p:spPr bwMode="auto">
          <a:xfrm>
            <a:off x="2971800" y="1905000"/>
            <a:ext cx="502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Courier New" charset="0"/>
              </a:rPr>
              <a:t>“</a:t>
            </a:r>
            <a:r>
              <a:rPr kumimoji="0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Courier New" charset="0"/>
              </a:rPr>
              <a:t>GET /images/fish.gif HTTP/1.1</a:t>
            </a:r>
            <a:r>
              <a:rPr kumimoji="0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Courier New" charset="0"/>
              </a:rPr>
              <a:t>”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 flipV="1">
            <a:off x="3048000" y="3429000"/>
            <a:ext cx="3048000" cy="473075"/>
          </a:xfrm>
          <a:custGeom>
            <a:avLst/>
            <a:gdLst>
              <a:gd name="connsiteX0" fmla="*/ 0 w 3048000"/>
              <a:gd name="connsiteY0" fmla="*/ 396240 h 472440"/>
              <a:gd name="connsiteX1" fmla="*/ 1356360 w 3048000"/>
              <a:gd name="connsiteY1" fmla="*/ 0 h 472440"/>
              <a:gd name="connsiteX2" fmla="*/ 3048000 w 3048000"/>
              <a:gd name="connsiteY2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472440">
                <a:moveTo>
                  <a:pt x="0" y="396240"/>
                </a:moveTo>
                <a:cubicBezTo>
                  <a:pt x="424180" y="191770"/>
                  <a:pt x="848360" y="-12700"/>
                  <a:pt x="1356360" y="0"/>
                </a:cubicBezTo>
                <a:cubicBezTo>
                  <a:pt x="1864360" y="12700"/>
                  <a:pt x="2456180" y="242570"/>
                  <a:pt x="3048000" y="472440"/>
                </a:cubicBezTo>
              </a:path>
            </a:pathLst>
          </a:custGeom>
          <a:noFill/>
          <a:ln w="571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pic>
        <p:nvPicPr>
          <p:cNvPr id="96263" name="Picture 7" descr="kanoti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4" name="Picture 10" descr="firef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93"/>
          <p:cNvSpPr txBox="1">
            <a:spLocks noChangeArrowheads="1"/>
          </p:cNvSpPr>
          <p:nvPr/>
        </p:nvSpPr>
        <p:spPr bwMode="auto">
          <a:xfrm>
            <a:off x="1066800" y="4419600"/>
            <a:ext cx="31242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= socket(…);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connect(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name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write(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request…);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read(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reply…);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close(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);</a:t>
            </a:r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6096000" y="4343400"/>
            <a:ext cx="3124200" cy="224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 = socket(…);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bind(s,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name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listen(s, 10);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= accept(s);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read(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request…);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write(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reply…);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close(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);</a:t>
            </a:r>
          </a:p>
        </p:txBody>
      </p:sp>
      <p:sp>
        <p:nvSpPr>
          <p:cNvPr id="12" name="Text Box 93"/>
          <p:cNvSpPr txBox="1">
            <a:spLocks noChangeArrowheads="1"/>
          </p:cNvSpPr>
          <p:nvPr/>
        </p:nvSpPr>
        <p:spPr bwMode="auto">
          <a:xfrm>
            <a:off x="2971800" y="1600200"/>
            <a:ext cx="1295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request</a:t>
            </a:r>
          </a:p>
        </p:txBody>
      </p:sp>
      <p:sp>
        <p:nvSpPr>
          <p:cNvPr id="13" name="Text Box 93"/>
          <p:cNvSpPr txBox="1">
            <a:spLocks noChangeArrowheads="1"/>
          </p:cNvSpPr>
          <p:nvPr/>
        </p:nvSpPr>
        <p:spPr bwMode="auto">
          <a:xfrm>
            <a:off x="4191000" y="2951163"/>
            <a:ext cx="1295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reply</a:t>
            </a:r>
          </a:p>
        </p:txBody>
      </p:sp>
      <p:sp>
        <p:nvSpPr>
          <p:cNvPr id="14" name="Text Box 93"/>
          <p:cNvSpPr txBox="1">
            <a:spLocks noChangeArrowheads="1"/>
          </p:cNvSpPr>
          <p:nvPr/>
        </p:nvSpPr>
        <p:spPr bwMode="auto">
          <a:xfrm>
            <a:off x="1143000" y="3810000"/>
            <a:ext cx="2667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client (initiator)</a:t>
            </a:r>
          </a:p>
        </p:txBody>
      </p:sp>
      <p:sp>
        <p:nvSpPr>
          <p:cNvPr id="15" name="Text Box 93"/>
          <p:cNvSpPr txBox="1">
            <a:spLocks noChangeArrowheads="1"/>
          </p:cNvSpPr>
          <p:nvPr/>
        </p:nvSpPr>
        <p:spPr bwMode="auto">
          <a:xfrm>
            <a:off x="6172200" y="3810000"/>
            <a:ext cx="2667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4643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Ports and packet </a:t>
            </a:r>
            <a:r>
              <a:rPr lang="en-US" dirty="0" err="1">
                <a:latin typeface="Arial" charset="0"/>
                <a:ea typeface="ＭＳ Ｐゴシック" charset="0"/>
              </a:rPr>
              <a:t>demultiplexing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204802" name="Picture 3" descr="kcmpc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3" name="Rounded Rectangle 4"/>
          <p:cNvSpPr>
            <a:spLocks noChangeArrowheads="1"/>
          </p:cNvSpPr>
          <p:nvPr/>
        </p:nvSpPr>
        <p:spPr bwMode="auto">
          <a:xfrm>
            <a:off x="2133600" y="4114800"/>
            <a:ext cx="381000" cy="3810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04804" name="Rounded Rectangle 5"/>
          <p:cNvSpPr>
            <a:spLocks noChangeArrowheads="1"/>
          </p:cNvSpPr>
          <p:nvPr/>
        </p:nvSpPr>
        <p:spPr bwMode="auto">
          <a:xfrm>
            <a:off x="3048000" y="4114800"/>
            <a:ext cx="381000" cy="3810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04805" name="Rounded Rectangle 6"/>
          <p:cNvSpPr>
            <a:spLocks noChangeArrowheads="1"/>
          </p:cNvSpPr>
          <p:nvPr/>
        </p:nvSpPr>
        <p:spPr bwMode="auto">
          <a:xfrm>
            <a:off x="2590800" y="4114800"/>
            <a:ext cx="381000" cy="381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>
            <a:solidFill>
              <a:srgbClr val="CC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 rot="16200000">
            <a:off x="3810000" y="4038600"/>
            <a:ext cx="457200" cy="6096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>
              <a:solidFill>
                <a:srgbClr val="003367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04807" name="Rounded Rectangle 8"/>
          <p:cNvSpPr>
            <a:spLocks noChangeArrowheads="1"/>
          </p:cNvSpPr>
          <p:nvPr/>
        </p:nvSpPr>
        <p:spPr bwMode="auto">
          <a:xfrm>
            <a:off x="1676400" y="4114800"/>
            <a:ext cx="381000" cy="3810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04808" name="Rounded Rectangle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>
            <a:solidFill>
              <a:srgbClr val="CC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3500000">
            <a:off x="6019800" y="3730625"/>
            <a:ext cx="457200" cy="6096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>
              <a:solidFill>
                <a:srgbClr val="003367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8900000">
            <a:off x="6016625" y="4422775"/>
            <a:ext cx="457200" cy="6096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>
              <a:solidFill>
                <a:srgbClr val="003367">
                  <a:alpha val="10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204811" name="Picture 12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76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3" descr="limeWireP2P-12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648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04813" name="Rectangle 1"/>
          <p:cNvSpPr>
            <a:spLocks noChangeArrowheads="1"/>
          </p:cNvSpPr>
          <p:nvPr/>
        </p:nvSpPr>
        <p:spPr bwMode="auto">
          <a:xfrm>
            <a:off x="914400" y="1648361"/>
            <a:ext cx="762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3367"/>
                </a:solidFill>
              </a:rPr>
              <a:t>The IP network carries data </a:t>
            </a:r>
            <a:r>
              <a:rPr lang="en-US" altLang="ja-JP" sz="2000" b="1" dirty="0">
                <a:solidFill>
                  <a:srgbClr val="003367"/>
                </a:solidFill>
              </a:rPr>
              <a:t>packets</a:t>
            </a:r>
            <a:r>
              <a:rPr lang="en-US" altLang="ja-JP" sz="2000" dirty="0">
                <a:solidFill>
                  <a:srgbClr val="003367"/>
                </a:solidFill>
              </a:rPr>
              <a:t> addressed to a destination node (host named by IP address) and </a:t>
            </a:r>
            <a:r>
              <a:rPr lang="en-US" altLang="ja-JP" sz="2000" b="1" dirty="0">
                <a:solidFill>
                  <a:srgbClr val="003367"/>
                </a:solidFill>
              </a:rPr>
              <a:t>port</a:t>
            </a:r>
            <a:r>
              <a:rPr lang="en-US" altLang="ja-JP" sz="2000" dirty="0">
                <a:solidFill>
                  <a:srgbClr val="003367"/>
                </a:solidFill>
              </a:rPr>
              <a:t>.  Kernel network stack </a:t>
            </a:r>
            <a:r>
              <a:rPr lang="en-US" altLang="ja-JP" sz="2000" b="1" dirty="0">
                <a:solidFill>
                  <a:srgbClr val="003367"/>
                </a:solidFill>
              </a:rPr>
              <a:t>demultiplexes</a:t>
            </a:r>
            <a:r>
              <a:rPr lang="en-US" altLang="ja-JP" sz="2000" dirty="0">
                <a:solidFill>
                  <a:srgbClr val="003367"/>
                </a:solidFill>
              </a:rPr>
              <a:t> incoming network traffic: choose process/socket to receive it based on destination port and source address.</a:t>
            </a:r>
          </a:p>
        </p:txBody>
      </p:sp>
      <p:cxnSp>
        <p:nvCxnSpPr>
          <p:cNvPr id="204814" name="Straight Connector 292"/>
          <p:cNvCxnSpPr>
            <a:cxnSpLocks noChangeShapeType="1"/>
          </p:cNvCxnSpPr>
          <p:nvPr/>
        </p:nvCxnSpPr>
        <p:spPr bwMode="auto">
          <a:xfrm flipH="1" flipV="1">
            <a:off x="5257800" y="2971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276600" y="5410200"/>
            <a:ext cx="3048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</a:rPr>
              <a:t>Network adapter hardware aka, network interface controller (“NIC”)</a:t>
            </a:r>
          </a:p>
        </p:txBody>
      </p:sp>
      <p:cxnSp>
        <p:nvCxnSpPr>
          <p:cNvPr id="17" name="Straight Connector 292"/>
          <p:cNvCxnSpPr>
            <a:cxnSpLocks noChangeShapeType="1"/>
            <a:endCxn id="16" idx="0"/>
          </p:cNvCxnSpPr>
          <p:nvPr/>
        </p:nvCxnSpPr>
        <p:spPr bwMode="auto">
          <a:xfrm flipH="1">
            <a:off x="4800600" y="48006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914400" y="4572000"/>
            <a:ext cx="32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</a:rPr>
              <a:t>Incoming network packets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7231996" y="3886200"/>
            <a:ext cx="16072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3367"/>
                </a:solidFill>
              </a:rPr>
              <a:t>Apps with </a:t>
            </a:r>
            <a:r>
              <a:rPr lang="en-US" sz="1800">
                <a:solidFill>
                  <a:srgbClr val="003367"/>
                </a:solidFill>
              </a:rPr>
              <a:t>open ports/sockets</a:t>
            </a:r>
            <a:endParaRPr lang="en-US" sz="1800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220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3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ue_HP_Light">
  <a:themeElements>
    <a:clrScheme name="Blue_HP_Light 2">
      <a:dk1>
        <a:srgbClr val="000000"/>
      </a:dk1>
      <a:lt1>
        <a:srgbClr val="FFFFFF"/>
      </a:lt1>
      <a:dk2>
        <a:srgbClr val="000000"/>
      </a:dk2>
      <a:lt2>
        <a:srgbClr val="AAABB0"/>
      </a:lt2>
      <a:accent1>
        <a:srgbClr val="0071B5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7"/>
      </a:accent5>
      <a:accent6>
        <a:srgbClr val="5AA700"/>
      </a:accent6>
      <a:hlink>
        <a:srgbClr val="EB5F01"/>
      </a:hlink>
      <a:folHlink>
        <a:srgbClr val="CC0066"/>
      </a:folHlink>
    </a:clrScheme>
    <a:fontScheme name="Blue_HP_Ligh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_HP_Light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5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_HP_Light 2">
        <a:dk1>
          <a:srgbClr val="000000"/>
        </a:dk1>
        <a:lt1>
          <a:srgbClr val="FFFFFF"/>
        </a:lt1>
        <a:dk2>
          <a:srgbClr val="000000"/>
        </a:dk2>
        <a:lt2>
          <a:srgbClr val="AAABB0"/>
        </a:lt2>
        <a:accent1>
          <a:srgbClr val="0071B5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00_light_52206_2">
  <a:themeElements>
    <a:clrScheme name="2000_light_52206_2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2000_light_52206_2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2000_light_52206_2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white">
  <a:themeElements>
    <a:clrScheme name="whit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_HP_Light 1">
    <a:dk1>
      <a:srgbClr val="000000"/>
    </a:dk1>
    <a:lt1>
      <a:srgbClr val="FFFFFF"/>
    </a:lt1>
    <a:dk2>
      <a:srgbClr val="001D58"/>
    </a:dk2>
    <a:lt2>
      <a:srgbClr val="FFFFFF"/>
    </a:lt2>
    <a:accent1>
      <a:srgbClr val="0071B5"/>
    </a:accent1>
    <a:accent2>
      <a:srgbClr val="64B900"/>
    </a:accent2>
    <a:accent3>
      <a:srgbClr val="AAABB4"/>
    </a:accent3>
    <a:accent4>
      <a:srgbClr val="DADADA"/>
    </a:accent4>
    <a:accent5>
      <a:srgbClr val="AABBD7"/>
    </a:accent5>
    <a:accent6>
      <a:srgbClr val="5AA700"/>
    </a:accent6>
    <a:hlink>
      <a:srgbClr val="EB5F01"/>
    </a:hlink>
    <a:folHlink>
      <a:srgbClr val="CC00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95622</TotalTime>
  <Words>1952</Words>
  <Application>Microsoft Macintosh PowerPoint</Application>
  <PresentationFormat>On-screen Show (4:3)</PresentationFormat>
  <Paragraphs>289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7" baseType="lpstr">
      <vt:lpstr>Arial</vt:lpstr>
      <vt:lpstr>Calibri</vt:lpstr>
      <vt:lpstr>Courier New</vt:lpstr>
      <vt:lpstr>Franklin Gothic Medium</vt:lpstr>
      <vt:lpstr>Futura Bk</vt:lpstr>
      <vt:lpstr>Futura Hv</vt:lpstr>
      <vt:lpstr>Futura Lt</vt:lpstr>
      <vt:lpstr>Gill Sans MT</vt:lpstr>
      <vt:lpstr>Lucida Sans Unicode</vt:lpstr>
      <vt:lpstr>Times New Roman</vt:lpstr>
      <vt:lpstr>Wingdings</vt:lpstr>
      <vt:lpstr>Default Design</vt:lpstr>
      <vt:lpstr>1_Default Design</vt:lpstr>
      <vt:lpstr>2_Default Design</vt:lpstr>
      <vt:lpstr>Blue_HP_Light</vt:lpstr>
      <vt:lpstr>2000_light_52206_2</vt:lpstr>
      <vt:lpstr>1_white</vt:lpstr>
      <vt:lpstr>template</vt:lpstr>
      <vt:lpstr>5_Default Design</vt:lpstr>
      <vt:lpstr>3_Default Design</vt:lpstr>
      <vt:lpstr>4_Default Design</vt:lpstr>
      <vt:lpstr>13_Default Design</vt:lpstr>
      <vt:lpstr>Photo Editor Photo</vt:lpstr>
      <vt:lpstr>PowerPoint Presentation</vt:lpstr>
      <vt:lpstr>Servers and the cloud</vt:lpstr>
      <vt:lpstr>Servers: request/reply</vt:lpstr>
      <vt:lpstr>Networked services: big picture</vt:lpstr>
      <vt:lpstr>Network communication</vt:lpstr>
      <vt:lpstr>Internet communication</vt:lpstr>
      <vt:lpstr>TCP/IP communication</vt:lpstr>
      <vt:lpstr>Client/server connection Using the socket syscall API</vt:lpstr>
      <vt:lpstr>Ports and packet demultiplexing</vt:lpstr>
      <vt:lpstr>TCP/IP Ports</vt:lpstr>
      <vt:lpstr>Server listens on a port</vt:lpstr>
      <vt:lpstr>    Endianness</vt:lpstr>
      <vt:lpstr>Unix process view: data</vt:lpstr>
      <vt:lpstr>“File” (I/O) descriptors in Unix</vt:lpstr>
      <vt:lpstr>Socket descriptors in Unix</vt:lpstr>
      <vt:lpstr>Server accept loop A trivial example</vt:lpstr>
      <vt:lpstr>Request/reply over a connection</vt:lpstr>
      <vt:lpstr>Streams over a TCP/IP connection</vt:lpstr>
      <vt:lpstr>Send HTTP/HTML response</vt:lpstr>
      <vt:lpstr>Know the socket system calls</vt:lpstr>
      <vt:lpstr>Inside your Web server</vt:lpstr>
      <vt:lpstr>The listen queue</vt:lpstr>
      <vt:lpstr>TCP connection state is a FSM</vt:lpstr>
      <vt:lpstr>Listen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5280</cp:revision>
  <cp:lastPrinted>2019-11-08T00:22:00Z</cp:lastPrinted>
  <dcterms:created xsi:type="dcterms:W3CDTF">2011-04-11T18:52:21Z</dcterms:created>
  <dcterms:modified xsi:type="dcterms:W3CDTF">2020-09-15T14:53:59Z</dcterms:modified>
  <cp:category/>
</cp:coreProperties>
</file>