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3" r:id="rId2"/>
    <p:sldMasterId id="2147483676" r:id="rId3"/>
    <p:sldMasterId id="2147483817" r:id="rId4"/>
    <p:sldMasterId id="2147483883" r:id="rId5"/>
    <p:sldMasterId id="2147484045" r:id="rId6"/>
    <p:sldMasterId id="2147486674" r:id="rId7"/>
    <p:sldMasterId id="2147486715" r:id="rId8"/>
    <p:sldMasterId id="2147486730" r:id="rId9"/>
  </p:sldMasterIdLst>
  <p:notesMasterIdLst>
    <p:notesMasterId r:id="rId37"/>
  </p:notesMasterIdLst>
  <p:handoutMasterIdLst>
    <p:handoutMasterId r:id="rId38"/>
  </p:handoutMasterIdLst>
  <p:sldIdLst>
    <p:sldId id="256" r:id="rId10"/>
    <p:sldId id="1012" r:id="rId11"/>
    <p:sldId id="1221" r:id="rId12"/>
    <p:sldId id="670" r:id="rId13"/>
    <p:sldId id="1107" r:id="rId14"/>
    <p:sldId id="1108" r:id="rId15"/>
    <p:sldId id="1087" r:id="rId16"/>
    <p:sldId id="1088" r:id="rId17"/>
    <p:sldId id="1099" r:id="rId18"/>
    <p:sldId id="1089" r:id="rId19"/>
    <p:sldId id="1090" r:id="rId20"/>
    <p:sldId id="1091" r:id="rId21"/>
    <p:sldId id="1120" r:id="rId22"/>
    <p:sldId id="1093" r:id="rId23"/>
    <p:sldId id="1092" r:id="rId24"/>
    <p:sldId id="1104" r:id="rId25"/>
    <p:sldId id="1132" r:id="rId26"/>
    <p:sldId id="1094" r:id="rId27"/>
    <p:sldId id="1095" r:id="rId28"/>
    <p:sldId id="1096" r:id="rId29"/>
    <p:sldId id="1097" r:id="rId30"/>
    <p:sldId id="1101" r:id="rId31"/>
    <p:sldId id="1100" r:id="rId32"/>
    <p:sldId id="1134" r:id="rId33"/>
    <p:sldId id="1133" r:id="rId34"/>
    <p:sldId id="1754" r:id="rId35"/>
    <p:sldId id="1977" r:id="rId36"/>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70F"/>
    <a:srgbClr val="00264D"/>
    <a:srgbClr val="636464"/>
    <a:srgbClr val="F3F3F3"/>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266"/>
    <p:restoredTop sz="88844" autoAdjust="0"/>
  </p:normalViewPr>
  <p:slideViewPr>
    <p:cSldViewPr>
      <p:cViewPr varScale="1">
        <p:scale>
          <a:sx n="113" d="100"/>
          <a:sy n="113" d="100"/>
        </p:scale>
        <p:origin x="1528" y="176"/>
      </p:cViewPr>
      <p:guideLst>
        <p:guide orient="horz" pos="2160"/>
        <p:guide pos="2880"/>
      </p:guideLst>
    </p:cSldViewPr>
  </p:slideViewPr>
  <p:outlineViewPr>
    <p:cViewPr varScale="1">
      <p:scale>
        <a:sx n="170" d="200"/>
        <a:sy n="170" d="200"/>
      </p:scale>
      <p:origin x="-780" y="-84"/>
    </p:cViewPr>
    <p:sldLst>
      <p:sld r:id="rId1" collapse="1"/>
      <p:sld r:id="rId2" collapse="1"/>
      <p:sld r:id="rId3" collapse="1"/>
      <p:sld r:id="rId4" collapse="1"/>
    </p:sldLst>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8.xml"/><Relationship Id="rId1" Type="http://schemas.openxmlformats.org/officeDocument/2006/relationships/slide" Target="slides/slide7.xml"/><Relationship Id="rId4"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C7047CAF-C96D-3849-B4B9-71BB22B2D372}" type="datetime1">
              <a:rPr lang="en-US"/>
              <a:pPr>
                <a:defRPr/>
              </a:pPr>
              <a:t>9/15/20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7A10DCA7-16BF-5249-B6E1-15CBB72C333B}" type="slidenum">
              <a:rPr lang="en-US"/>
              <a:pPr>
                <a:defRPr/>
              </a:pPr>
              <a:t>‹#›</a:t>
            </a:fld>
            <a:endParaRPr lang="en-US"/>
          </a:p>
        </p:txBody>
      </p:sp>
    </p:spTree>
    <p:extLst>
      <p:ext uri="{BB962C8B-B14F-4D97-AF65-F5344CB8AC3E}">
        <p14:creationId xmlns:p14="http://schemas.microsoft.com/office/powerpoint/2010/main" val="15509528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89091"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89092" name="Text Box 3"/>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89094"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89096"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D364FDC8-A719-0044-BB93-2E4525EC66DE}" type="slidenum">
              <a:rPr lang="en-US"/>
              <a:pPr>
                <a:defRPr/>
              </a:pPr>
              <a:t>‹#›</a:t>
            </a:fld>
            <a:endParaRPr lang="en-US"/>
          </a:p>
        </p:txBody>
      </p:sp>
    </p:spTree>
    <p:extLst>
      <p:ext uri="{BB962C8B-B14F-4D97-AF65-F5344CB8AC3E}">
        <p14:creationId xmlns:p14="http://schemas.microsoft.com/office/powerpoint/2010/main" val="122569293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EF62EB9B-E420-604E-8C18-71CD287B9E21}"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9113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charset="0"/>
              <a:buNone/>
            </a:pPr>
            <a:endParaRPr lang="en-US" sz="1800"/>
          </a:p>
        </p:txBody>
      </p:sp>
      <p:sp>
        <p:nvSpPr>
          <p:cNvPr id="91140" name="Rectangle 2"/>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589266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fld id="{FAFE425A-9357-3144-A075-ECC1B5083E16}" type="slidenum">
              <a:rPr lang="en-US" sz="1200">
                <a:solidFill>
                  <a:prstClr val="black"/>
                </a:solidFill>
                <a:latin typeface="Calibri" charset="0"/>
              </a:rPr>
              <a:pPr eaLnBrk="1" hangingPunct="1"/>
              <a:t>6</a:t>
            </a:fld>
            <a:endParaRPr lang="en-US" sz="1200">
              <a:solidFill>
                <a:prstClr val="black"/>
              </a:solidFill>
              <a:latin typeface="Calibri" charset="0"/>
            </a:endParaRPr>
          </a:p>
        </p:txBody>
      </p:sp>
      <p:sp>
        <p:nvSpPr>
          <p:cNvPr id="64515" name="Rectangle 2"/>
          <p:cNvSpPr>
            <a:spLocks noGrp="1" noRot="1" noChangeAspect="1" noChangeArrowheads="1" noTextEdit="1"/>
          </p:cNvSpPr>
          <p:nvPr>
            <p:ph type="sldImg"/>
          </p:nvPr>
        </p:nvSpPr>
        <p:spPr>
          <a:xfrm>
            <a:off x="3400425" y="2401888"/>
            <a:ext cx="0" cy="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4516" name="Rectangle 3"/>
          <p:cNvSpPr>
            <a:spLocks noGrp="1" noChangeArrowheads="1"/>
          </p:cNvSpPr>
          <p:nvPr>
            <p:ph type="body" idx="1"/>
          </p:nvPr>
        </p:nvSpPr>
        <p:spPr bwMode="auto">
          <a:xfrm>
            <a:off x="896938" y="4354513"/>
            <a:ext cx="4986337" cy="21463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40831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D364FDC8-A719-0044-BB93-2E4525EC66DE}" type="slidenum">
              <a:rPr lang="en-US" smtClean="0"/>
              <a:pPr>
                <a:defRPr/>
              </a:pPr>
              <a:t>13</a:t>
            </a:fld>
            <a:endParaRPr lang="en-US"/>
          </a:p>
        </p:txBody>
      </p:sp>
    </p:spTree>
    <p:extLst>
      <p:ext uri="{BB962C8B-B14F-4D97-AF65-F5344CB8AC3E}">
        <p14:creationId xmlns:p14="http://schemas.microsoft.com/office/powerpoint/2010/main" val="164336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4.xml"/><Relationship Id="rId1" Type="http://schemas.openxmlformats.org/officeDocument/2006/relationships/themeOverride" Target="../theme/themeOverride1.xml"/><Relationship Id="rId5" Type="http://schemas.openxmlformats.org/officeDocument/2006/relationships/image" Target="../media/image8.jpe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6.png"/><Relationship Id="rId7" Type="http://schemas.openxmlformats.org/officeDocument/2006/relationships/image" Target="../media/image15.png"/><Relationship Id="rId2" Type="http://schemas.openxmlformats.org/officeDocument/2006/relationships/slideMaster" Target="../slideMasters/slideMaster6.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2.png"/><Relationship Id="rId9" Type="http://schemas.openxmlformats.org/officeDocument/2006/relationships/image" Target="../media/image1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A13A2327-2D31-EA49-A162-D66F289AC959}" type="slidenum">
              <a:rPr lang="en-US"/>
              <a:pPr>
                <a:defRPr/>
              </a:pPr>
              <a:t>‹#›</a:t>
            </a:fld>
            <a:endParaRPr lang="en-US"/>
          </a:p>
        </p:txBody>
      </p:sp>
    </p:spTree>
    <p:extLst>
      <p:ext uri="{BB962C8B-B14F-4D97-AF65-F5344CB8AC3E}">
        <p14:creationId xmlns:p14="http://schemas.microsoft.com/office/powerpoint/2010/main" val="3110593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E9307175-A6DC-4D4B-B68F-6451BFA9B108}" type="slidenum">
              <a:rPr lang="en-US"/>
              <a:pPr>
                <a:defRPr/>
              </a:pPr>
              <a:t>‹#›</a:t>
            </a:fld>
            <a:endParaRPr lang="en-US"/>
          </a:p>
        </p:txBody>
      </p:sp>
    </p:spTree>
    <p:extLst>
      <p:ext uri="{BB962C8B-B14F-4D97-AF65-F5344CB8AC3E}">
        <p14:creationId xmlns:p14="http://schemas.microsoft.com/office/powerpoint/2010/main" val="84498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0E35A4BC-259B-DA46-BCFE-2E7FDA1AB9FB}" type="slidenum">
              <a:rPr lang="en-US"/>
              <a:pPr>
                <a:defRPr/>
              </a:pPr>
              <a:t>‹#›</a:t>
            </a:fld>
            <a:endParaRPr lang="en-US"/>
          </a:p>
        </p:txBody>
      </p:sp>
    </p:spTree>
    <p:extLst>
      <p:ext uri="{BB962C8B-B14F-4D97-AF65-F5344CB8AC3E}">
        <p14:creationId xmlns:p14="http://schemas.microsoft.com/office/powerpoint/2010/main" val="1968419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8CFFB72D-6160-2349-91EA-F511AC75485A}" type="slidenum">
              <a:rPr lang="en-US"/>
              <a:pPr>
                <a:defRPr/>
              </a:pPr>
              <a:t>‹#›</a:t>
            </a:fld>
            <a:endParaRPr lang="en-US"/>
          </a:p>
        </p:txBody>
      </p:sp>
    </p:spTree>
    <p:extLst>
      <p:ext uri="{BB962C8B-B14F-4D97-AF65-F5344CB8AC3E}">
        <p14:creationId xmlns:p14="http://schemas.microsoft.com/office/powerpoint/2010/main" val="126795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268E8F0F-6AD0-8947-AB89-78682FBEEEEF}" type="slidenum">
              <a:rPr lang="en-US"/>
              <a:pPr>
                <a:defRPr/>
              </a:pPr>
              <a:t>‹#›</a:t>
            </a:fld>
            <a:endParaRPr lang="en-US"/>
          </a:p>
        </p:txBody>
      </p:sp>
    </p:spTree>
    <p:extLst>
      <p:ext uri="{BB962C8B-B14F-4D97-AF65-F5344CB8AC3E}">
        <p14:creationId xmlns:p14="http://schemas.microsoft.com/office/powerpoint/2010/main" val="829781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0DB9E310-3D9E-3F45-AF8B-044398DE939B}" type="slidenum">
              <a:rPr lang="en-US"/>
              <a:pPr>
                <a:defRPr/>
              </a:pPr>
              <a:t>‹#›</a:t>
            </a:fld>
            <a:endParaRPr lang="en-US"/>
          </a:p>
        </p:txBody>
      </p:sp>
    </p:spTree>
    <p:extLst>
      <p:ext uri="{BB962C8B-B14F-4D97-AF65-F5344CB8AC3E}">
        <p14:creationId xmlns:p14="http://schemas.microsoft.com/office/powerpoint/2010/main" val="3632180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5DCCD64-736D-2141-9760-3F517FDD37E7}" type="slidenum">
              <a:rPr lang="en-US"/>
              <a:pPr>
                <a:defRPr/>
              </a:pPr>
              <a:t>‹#›</a:t>
            </a:fld>
            <a:endParaRPr lang="en-US"/>
          </a:p>
        </p:txBody>
      </p:sp>
    </p:spTree>
    <p:extLst>
      <p:ext uri="{BB962C8B-B14F-4D97-AF65-F5344CB8AC3E}">
        <p14:creationId xmlns:p14="http://schemas.microsoft.com/office/powerpoint/2010/main" val="4250862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F0246E22-6C58-DF48-A15F-48D09CE400D9}" type="slidenum">
              <a:rPr lang="en-US"/>
              <a:pPr>
                <a:defRPr/>
              </a:pPr>
              <a:t>‹#›</a:t>
            </a:fld>
            <a:endParaRPr lang="en-US"/>
          </a:p>
        </p:txBody>
      </p:sp>
    </p:spTree>
    <p:extLst>
      <p:ext uri="{BB962C8B-B14F-4D97-AF65-F5344CB8AC3E}">
        <p14:creationId xmlns:p14="http://schemas.microsoft.com/office/powerpoint/2010/main" val="2056496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66357BA3-5B78-BD41-AB5D-790D60F92008}" type="slidenum">
              <a:rPr lang="en-US"/>
              <a:pPr>
                <a:defRPr/>
              </a:pPr>
              <a:t>‹#›</a:t>
            </a:fld>
            <a:endParaRPr lang="en-US"/>
          </a:p>
        </p:txBody>
      </p:sp>
    </p:spTree>
    <p:extLst>
      <p:ext uri="{BB962C8B-B14F-4D97-AF65-F5344CB8AC3E}">
        <p14:creationId xmlns:p14="http://schemas.microsoft.com/office/powerpoint/2010/main" val="712053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021C7B62-622D-5644-990A-CB4ED0599554}" type="slidenum">
              <a:rPr lang="en-US"/>
              <a:pPr>
                <a:defRPr/>
              </a:pPr>
              <a:t>‹#›</a:t>
            </a:fld>
            <a:endParaRPr lang="en-US"/>
          </a:p>
        </p:txBody>
      </p:sp>
    </p:spTree>
    <p:extLst>
      <p:ext uri="{BB962C8B-B14F-4D97-AF65-F5344CB8AC3E}">
        <p14:creationId xmlns:p14="http://schemas.microsoft.com/office/powerpoint/2010/main" val="13347751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F84D7881-0A0B-2745-B2BD-4BAA26995326}" type="slidenum">
              <a:rPr lang="en-US"/>
              <a:pPr>
                <a:defRPr/>
              </a:pPr>
              <a:t>‹#›</a:t>
            </a:fld>
            <a:endParaRPr lang="en-US"/>
          </a:p>
        </p:txBody>
      </p:sp>
    </p:spTree>
    <p:extLst>
      <p:ext uri="{BB962C8B-B14F-4D97-AF65-F5344CB8AC3E}">
        <p14:creationId xmlns:p14="http://schemas.microsoft.com/office/powerpoint/2010/main" val="50367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82356F61-EF0C-4640-84C2-914BB73965C8}" type="slidenum">
              <a:rPr lang="en-US"/>
              <a:pPr>
                <a:defRPr/>
              </a:pPr>
              <a:t>‹#›</a:t>
            </a:fld>
            <a:r>
              <a:rPr lang="en-US"/>
              <a:t> of 12</a:t>
            </a:r>
          </a:p>
        </p:txBody>
      </p:sp>
    </p:spTree>
    <p:extLst>
      <p:ext uri="{BB962C8B-B14F-4D97-AF65-F5344CB8AC3E}">
        <p14:creationId xmlns:p14="http://schemas.microsoft.com/office/powerpoint/2010/main" val="7478490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28EB8C8-95D8-1347-BE03-C372B9AA831A}" type="slidenum">
              <a:rPr lang="en-US"/>
              <a:pPr>
                <a:defRPr/>
              </a:pPr>
              <a:t>‹#›</a:t>
            </a:fld>
            <a:endParaRPr lang="en-US"/>
          </a:p>
        </p:txBody>
      </p:sp>
    </p:spTree>
    <p:extLst>
      <p:ext uri="{BB962C8B-B14F-4D97-AF65-F5344CB8AC3E}">
        <p14:creationId xmlns:p14="http://schemas.microsoft.com/office/powerpoint/2010/main" val="2233733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40163901-9650-464F-80F1-17CBAEDF93AC}" type="slidenum">
              <a:rPr lang="en-US"/>
              <a:pPr>
                <a:defRPr/>
              </a:pPr>
              <a:t>‹#›</a:t>
            </a:fld>
            <a:endParaRPr lang="en-US"/>
          </a:p>
        </p:txBody>
      </p:sp>
    </p:spTree>
    <p:extLst>
      <p:ext uri="{BB962C8B-B14F-4D97-AF65-F5344CB8AC3E}">
        <p14:creationId xmlns:p14="http://schemas.microsoft.com/office/powerpoint/2010/main" val="3180098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36C3651-B8DD-0D46-A54B-476D6597B758}" type="slidenum">
              <a:rPr lang="en-US"/>
              <a:pPr>
                <a:defRPr/>
              </a:pPr>
              <a:t>‹#›</a:t>
            </a:fld>
            <a:endParaRPr lang="en-US"/>
          </a:p>
        </p:txBody>
      </p:sp>
    </p:spTree>
    <p:extLst>
      <p:ext uri="{BB962C8B-B14F-4D97-AF65-F5344CB8AC3E}">
        <p14:creationId xmlns:p14="http://schemas.microsoft.com/office/powerpoint/2010/main" val="31566148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768C598-8763-5548-A866-F73FC87F42C5}" type="slidenum">
              <a:rPr lang="en-US"/>
              <a:pPr>
                <a:defRPr/>
              </a:pPr>
              <a:t>‹#›</a:t>
            </a:fld>
            <a:endParaRPr lang="en-US"/>
          </a:p>
        </p:txBody>
      </p:sp>
    </p:spTree>
    <p:extLst>
      <p:ext uri="{BB962C8B-B14F-4D97-AF65-F5344CB8AC3E}">
        <p14:creationId xmlns:p14="http://schemas.microsoft.com/office/powerpoint/2010/main" val="22504349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8BE9067-5B39-5546-B182-CCAC813C82F2}" type="slidenum">
              <a:rPr lang="en-US"/>
              <a:pPr>
                <a:defRPr/>
              </a:pPr>
              <a:t>‹#›</a:t>
            </a:fld>
            <a:endParaRPr lang="en-US"/>
          </a:p>
        </p:txBody>
      </p:sp>
    </p:spTree>
    <p:extLst>
      <p:ext uri="{BB962C8B-B14F-4D97-AF65-F5344CB8AC3E}">
        <p14:creationId xmlns:p14="http://schemas.microsoft.com/office/powerpoint/2010/main" val="9346976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PP"/>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3" descr="GENI-logo-fina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4"/>
          <p:cNvSpPr>
            <a:spLocks noChangeArrowheads="1"/>
          </p:cNvSpPr>
          <p:nvPr userDrawn="1"/>
        </p:nvSpPr>
        <p:spPr bwMode="auto">
          <a:xfrm>
            <a:off x="482600" y="6577013"/>
            <a:ext cx="33083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Clr>
                <a:srgbClr val="000000"/>
              </a:buClr>
              <a:buSzPct val="100000"/>
              <a:buFont typeface="Times New Roman" charset="0"/>
              <a:buNone/>
            </a:pPr>
            <a:r>
              <a:rPr lang="en-US" sz="1000">
                <a:solidFill>
                  <a:schemeClr val="bg2"/>
                </a:solidFill>
                <a:ea typeface="Kozuka Gothic Pro L" charset="0"/>
                <a:cs typeface="Kozuka Gothic Pro L" charset="0"/>
              </a:rPr>
              <a:t>Sponsored by the National Science Foundation</a:t>
            </a:r>
          </a:p>
        </p:txBody>
      </p:sp>
      <p:pic>
        <p:nvPicPr>
          <p:cNvPr id="7" name="Picture 15" descr="nsf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0" name="Rectangle 6"/>
          <p:cNvSpPr>
            <a:spLocks noGrp="1" noChangeArrowheads="1"/>
          </p:cNvSpPr>
          <p:nvPr>
            <p:ph type="ctrTitle"/>
          </p:nvPr>
        </p:nvSpPr>
        <p:spPr>
          <a:xfrm>
            <a:off x="685800" y="1447800"/>
            <a:ext cx="7772400" cy="1470025"/>
          </a:xfrm>
        </p:spPr>
        <p:txBody>
          <a:bodyPr/>
          <a:lstStyle>
            <a:lvl1pPr>
              <a:defRPr sz="3200">
                <a:solidFill>
                  <a:srgbClr val="1C1C1C"/>
                </a:solidFill>
              </a:defRPr>
            </a:lvl1pPr>
          </a:lstStyle>
          <a:p>
            <a:r>
              <a:rPr lang="en-US"/>
              <a:t>Click to edit Master title style</a:t>
            </a:r>
          </a:p>
        </p:txBody>
      </p:sp>
      <p:sp>
        <p:nvSpPr>
          <p:cNvPr id="16395" name="Rectangle 11"/>
          <p:cNvSpPr>
            <a:spLocks noGrp="1" noChangeArrowheads="1"/>
          </p:cNvSpPr>
          <p:nvPr>
            <p:ph type="subTitle" sz="quarter" idx="1"/>
          </p:nvPr>
        </p:nvSpPr>
        <p:spPr>
          <a:xfrm>
            <a:off x="2057400" y="4495800"/>
            <a:ext cx="6400800" cy="1752600"/>
          </a:xfrm>
        </p:spPr>
        <p:txBody>
          <a:bodyPr/>
          <a:lstStyle>
            <a:lvl1pPr marL="0" indent="0" algn="r">
              <a:buFontTx/>
              <a:buNone/>
              <a:defRPr>
                <a:solidFill>
                  <a:srgbClr val="4D4D4D"/>
                </a:solidFill>
              </a:defRPr>
            </a:lvl1pPr>
          </a:lstStyle>
          <a:p>
            <a:r>
              <a:rPr lang="en-US"/>
              <a:t>Click to edit Master subtitle style</a:t>
            </a:r>
          </a:p>
        </p:txBody>
      </p:sp>
    </p:spTree>
    <p:extLst>
      <p:ext uri="{BB962C8B-B14F-4D97-AF65-F5344CB8AC3E}">
        <p14:creationId xmlns:p14="http://schemas.microsoft.com/office/powerpoint/2010/main" val="3551413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86526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719806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8410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161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50FE11F6-4324-0A46-92C6-E91241087E94}" type="slidenum">
              <a:rPr lang="en-US"/>
              <a:pPr>
                <a:defRPr/>
              </a:pPr>
              <a:t>‹#›</a:t>
            </a:fld>
            <a:endParaRPr lang="en-US"/>
          </a:p>
        </p:txBody>
      </p:sp>
    </p:spTree>
    <p:extLst>
      <p:ext uri="{BB962C8B-B14F-4D97-AF65-F5344CB8AC3E}">
        <p14:creationId xmlns:p14="http://schemas.microsoft.com/office/powerpoint/2010/main" val="22539052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664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162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14940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90472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50196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2798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4478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1447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3962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4545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0"/>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447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1447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62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62500" y="3962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99956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447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 y="3962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762500" y="14478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8518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pic>
        <p:nvPicPr>
          <p:cNvPr id="4" name="Picture 120" descr="title_blu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72125" y="0"/>
            <a:ext cx="357187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18" descr="plushp"/>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49900" y="4087813"/>
            <a:ext cx="2486025" cy="1919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111"/>
          <p:cNvGrpSpPr>
            <a:grpSpLocks/>
          </p:cNvGrpSpPr>
          <p:nvPr userDrawn="1"/>
        </p:nvGrpSpPr>
        <p:grpSpPr bwMode="auto">
          <a:xfrm>
            <a:off x="0" y="0"/>
            <a:ext cx="5524500" cy="4800600"/>
            <a:chOff x="0" y="0"/>
            <a:chExt cx="3480" cy="3024"/>
          </a:xfrm>
        </p:grpSpPr>
        <p:sp>
          <p:nvSpPr>
            <p:cNvPr id="7" name="Rectangle 105"/>
            <p:cNvSpPr>
              <a:spLocks noChangeArrowheads="1"/>
            </p:cNvSpPr>
            <p:nvPr userDrawn="1"/>
          </p:nvSpPr>
          <p:spPr bwMode="ltGray">
            <a:xfrm>
              <a:off x="0" y="0"/>
              <a:ext cx="3480" cy="3024"/>
            </a:xfrm>
            <a:prstGeom prst="rect">
              <a:avLst/>
            </a:prstGeom>
            <a:solidFill>
              <a:srgbClr val="0071B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pic>
          <p:nvPicPr>
            <p:cNvPr id="8" name="Picture 109" descr="logo_bluesmall"/>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ltGray">
            <a:xfrm>
              <a:off x="127" y="165"/>
              <a:ext cx="489"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 name="Text Box 117"/>
          <p:cNvSpPr txBox="1">
            <a:spLocks noChangeArrowheads="1"/>
          </p:cNvSpPr>
          <p:nvPr userDrawn="1"/>
        </p:nvSpPr>
        <p:spPr bwMode="auto">
          <a:xfrm>
            <a:off x="446088" y="6354763"/>
            <a:ext cx="60198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r>
              <a:rPr lang="en-US" sz="900">
                <a:solidFill>
                  <a:srgbClr val="000000"/>
                </a:solidFill>
              </a:rPr>
              <a:t>© 2004 Hewlett-Packard Development Company, L.P. </a:t>
            </a:r>
            <a:br>
              <a:rPr lang="en-US" sz="900">
                <a:solidFill>
                  <a:srgbClr val="000000"/>
                </a:solidFill>
              </a:rPr>
            </a:br>
            <a:r>
              <a:rPr lang="en-US" sz="900">
                <a:solidFill>
                  <a:srgbClr val="000000"/>
                </a:solidFill>
              </a:rPr>
              <a:t>The information contained herein is subject to change without notice </a:t>
            </a:r>
          </a:p>
        </p:txBody>
      </p:sp>
      <p:sp>
        <p:nvSpPr>
          <p:cNvPr id="5124" name="Rectangle 4"/>
          <p:cNvSpPr>
            <a:spLocks noGrp="1" noChangeArrowheads="1"/>
          </p:cNvSpPr>
          <p:nvPr>
            <p:ph type="subTitle" idx="1"/>
          </p:nvPr>
        </p:nvSpPr>
        <p:spPr>
          <a:xfrm>
            <a:off x="428625" y="5373688"/>
            <a:ext cx="4570413" cy="914400"/>
          </a:xfrm>
        </p:spPr>
        <p:txBody>
          <a:bodyPr/>
          <a:lstStyle>
            <a:lvl1pPr marL="0" indent="0">
              <a:spcBef>
                <a:spcPct val="10000"/>
              </a:spcBef>
              <a:buFontTx/>
              <a:buNone/>
              <a:defRPr sz="2000">
                <a:solidFill>
                  <a:srgbClr val="000000"/>
                </a:solidFill>
                <a:latin typeface="Futura Hv" pitchFamily="34" charset="0"/>
              </a:defRPr>
            </a:lvl1pPr>
          </a:lstStyle>
          <a:p>
            <a:r>
              <a:rPr lang="en-US"/>
              <a:t>Click to edit Master subtitle style</a:t>
            </a:r>
          </a:p>
        </p:txBody>
      </p:sp>
      <p:sp>
        <p:nvSpPr>
          <p:cNvPr id="5125" name="Rectangle 5"/>
          <p:cNvSpPr>
            <a:spLocks noGrp="1" noChangeArrowheads="1"/>
          </p:cNvSpPr>
          <p:nvPr>
            <p:ph type="ctrTitle"/>
          </p:nvPr>
        </p:nvSpPr>
        <p:spPr>
          <a:xfrm>
            <a:off x="428625" y="1143000"/>
            <a:ext cx="4829175" cy="2968625"/>
          </a:xfrm>
        </p:spPr>
        <p:txBody>
          <a:bodyPr/>
          <a:lstStyle>
            <a:lvl1pPr>
              <a:defRPr sz="4400">
                <a:latin typeface="Futura Lt" pitchFamily="34" charset="0"/>
              </a:defRPr>
            </a:lvl1pPr>
          </a:lstStyle>
          <a:p>
            <a:r>
              <a:rPr lang="en-US"/>
              <a:t>Click to edit Master title style</a:t>
            </a:r>
          </a:p>
        </p:txBody>
      </p:sp>
    </p:spTree>
    <p:extLst>
      <p:ext uri="{BB962C8B-B14F-4D97-AF65-F5344CB8AC3E}">
        <p14:creationId xmlns:p14="http://schemas.microsoft.com/office/powerpoint/2010/main" val="4213047237"/>
      </p:ext>
    </p:extLst>
  </p:cSld>
  <p:clrMapOvr>
    <a:overrideClrMapping bg1="dk2" tx1="lt1" bg2="dk1"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3B21472-5D2D-5E48-AA9B-C97A4916CE05}" type="slidenum">
              <a:rPr lang="en-US"/>
              <a:pPr>
                <a:defRPr/>
              </a:pPr>
              <a:t>‹#›</a:t>
            </a:fld>
            <a:endParaRPr lang="en-US"/>
          </a:p>
        </p:txBody>
      </p:sp>
    </p:spTree>
    <p:extLst>
      <p:ext uri="{BB962C8B-B14F-4D97-AF65-F5344CB8AC3E}">
        <p14:creationId xmlns:p14="http://schemas.microsoft.com/office/powerpoint/2010/main" val="22987307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E357E2BD-2DA5-A445-8F19-F2EA8A0FF227}" type="slidenum">
              <a:rPr lang="en-US"/>
              <a:pPr>
                <a:defRPr/>
              </a:pPr>
              <a:t>‹#›</a:t>
            </a:fld>
            <a:endParaRPr lang="en-US"/>
          </a:p>
        </p:txBody>
      </p:sp>
    </p:spTree>
    <p:extLst>
      <p:ext uri="{BB962C8B-B14F-4D97-AF65-F5344CB8AC3E}">
        <p14:creationId xmlns:p14="http://schemas.microsoft.com/office/powerpoint/2010/main" val="1486799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60019738-FCA1-B644-91BF-AFB9F629EDF7}" type="slidenum">
              <a:rPr lang="en-US"/>
              <a:pPr>
                <a:defRPr/>
              </a:pPr>
              <a:t>‹#›</a:t>
            </a:fld>
            <a:endParaRPr lang="en-US"/>
          </a:p>
        </p:txBody>
      </p:sp>
    </p:spTree>
    <p:extLst>
      <p:ext uri="{BB962C8B-B14F-4D97-AF65-F5344CB8AC3E}">
        <p14:creationId xmlns:p14="http://schemas.microsoft.com/office/powerpoint/2010/main" val="26417877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9100" y="1447800"/>
            <a:ext cx="4151313"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2813" y="1447800"/>
            <a:ext cx="4151312"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F480915E-5202-E440-A279-0C713000F601}" type="slidenum">
              <a:rPr lang="en-US"/>
              <a:pPr>
                <a:defRPr/>
              </a:pPr>
              <a:t>‹#›</a:t>
            </a:fld>
            <a:endParaRPr lang="en-US"/>
          </a:p>
        </p:txBody>
      </p:sp>
    </p:spTree>
    <p:extLst>
      <p:ext uri="{BB962C8B-B14F-4D97-AF65-F5344CB8AC3E}">
        <p14:creationId xmlns:p14="http://schemas.microsoft.com/office/powerpoint/2010/main" val="37280555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9" name="Rectangle 6"/>
          <p:cNvSpPr>
            <a:spLocks noGrp="1" noChangeArrowheads="1"/>
          </p:cNvSpPr>
          <p:nvPr>
            <p:ph type="sldNum" sz="quarter" idx="12"/>
          </p:nvPr>
        </p:nvSpPr>
        <p:spPr>
          <a:ln/>
        </p:spPr>
        <p:txBody>
          <a:bodyPr/>
          <a:lstStyle>
            <a:lvl1pPr>
              <a:defRPr/>
            </a:lvl1pPr>
          </a:lstStyle>
          <a:p>
            <a:pPr>
              <a:defRPr/>
            </a:pPr>
            <a:fld id="{DC39B3F2-1806-614D-BD13-B7560753B33B}" type="slidenum">
              <a:rPr lang="en-US"/>
              <a:pPr>
                <a:defRPr/>
              </a:pPr>
              <a:t>‹#›</a:t>
            </a:fld>
            <a:endParaRPr lang="en-US"/>
          </a:p>
        </p:txBody>
      </p:sp>
    </p:spTree>
    <p:extLst>
      <p:ext uri="{BB962C8B-B14F-4D97-AF65-F5344CB8AC3E}">
        <p14:creationId xmlns:p14="http://schemas.microsoft.com/office/powerpoint/2010/main" val="15743592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5" name="Rectangle 6"/>
          <p:cNvSpPr>
            <a:spLocks noGrp="1" noChangeArrowheads="1"/>
          </p:cNvSpPr>
          <p:nvPr>
            <p:ph type="sldNum" sz="quarter" idx="12"/>
          </p:nvPr>
        </p:nvSpPr>
        <p:spPr>
          <a:ln/>
        </p:spPr>
        <p:txBody>
          <a:bodyPr/>
          <a:lstStyle>
            <a:lvl1pPr>
              <a:defRPr/>
            </a:lvl1pPr>
          </a:lstStyle>
          <a:p>
            <a:pPr>
              <a:defRPr/>
            </a:pPr>
            <a:fld id="{121A9155-70BE-1340-A8AB-AF1687FCE835}" type="slidenum">
              <a:rPr lang="en-US"/>
              <a:pPr>
                <a:defRPr/>
              </a:pPr>
              <a:t>‹#›</a:t>
            </a:fld>
            <a:endParaRPr lang="en-US"/>
          </a:p>
        </p:txBody>
      </p:sp>
    </p:spTree>
    <p:extLst>
      <p:ext uri="{BB962C8B-B14F-4D97-AF65-F5344CB8AC3E}">
        <p14:creationId xmlns:p14="http://schemas.microsoft.com/office/powerpoint/2010/main" val="36995453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4" name="Rectangle 6"/>
          <p:cNvSpPr>
            <a:spLocks noGrp="1" noChangeArrowheads="1"/>
          </p:cNvSpPr>
          <p:nvPr>
            <p:ph type="sldNum" sz="quarter" idx="12"/>
          </p:nvPr>
        </p:nvSpPr>
        <p:spPr>
          <a:ln/>
        </p:spPr>
        <p:txBody>
          <a:bodyPr/>
          <a:lstStyle>
            <a:lvl1pPr>
              <a:defRPr/>
            </a:lvl1pPr>
          </a:lstStyle>
          <a:p>
            <a:pPr>
              <a:defRPr/>
            </a:pPr>
            <a:fld id="{15E3875B-3C75-F34B-A4BA-56FEBFBB6580}" type="slidenum">
              <a:rPr lang="en-US"/>
              <a:pPr>
                <a:defRPr/>
              </a:pPr>
              <a:t>‹#›</a:t>
            </a:fld>
            <a:endParaRPr lang="en-US"/>
          </a:p>
        </p:txBody>
      </p:sp>
    </p:spTree>
    <p:extLst>
      <p:ext uri="{BB962C8B-B14F-4D97-AF65-F5344CB8AC3E}">
        <p14:creationId xmlns:p14="http://schemas.microsoft.com/office/powerpoint/2010/main" val="33803310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99AB58BA-5593-8942-BA9A-A10BC789DF27}" type="slidenum">
              <a:rPr lang="en-US"/>
              <a:pPr>
                <a:defRPr/>
              </a:pPr>
              <a:t>‹#›</a:t>
            </a:fld>
            <a:endParaRPr lang="en-US"/>
          </a:p>
        </p:txBody>
      </p:sp>
    </p:spTree>
    <p:extLst>
      <p:ext uri="{BB962C8B-B14F-4D97-AF65-F5344CB8AC3E}">
        <p14:creationId xmlns:p14="http://schemas.microsoft.com/office/powerpoint/2010/main" val="31686762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B3BC5340-EA04-2E45-9068-6E037DB11CF9}" type="slidenum">
              <a:rPr lang="en-US"/>
              <a:pPr>
                <a:defRPr/>
              </a:pPr>
              <a:t>‹#›</a:t>
            </a:fld>
            <a:endParaRPr lang="en-US"/>
          </a:p>
        </p:txBody>
      </p:sp>
    </p:spTree>
    <p:extLst>
      <p:ext uri="{BB962C8B-B14F-4D97-AF65-F5344CB8AC3E}">
        <p14:creationId xmlns:p14="http://schemas.microsoft.com/office/powerpoint/2010/main" val="34412311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7280CAC3-085E-6748-B252-8A03644E36C1}" type="slidenum">
              <a:rPr lang="en-US"/>
              <a:pPr>
                <a:defRPr/>
              </a:pPr>
              <a:t>‹#›</a:t>
            </a:fld>
            <a:endParaRPr lang="en-US"/>
          </a:p>
        </p:txBody>
      </p:sp>
    </p:spTree>
    <p:extLst>
      <p:ext uri="{BB962C8B-B14F-4D97-AF65-F5344CB8AC3E}">
        <p14:creationId xmlns:p14="http://schemas.microsoft.com/office/powerpoint/2010/main" val="35417276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114300"/>
            <a:ext cx="2112962" cy="6361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9100" y="114300"/>
            <a:ext cx="6189663" cy="6361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April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Emergent (Mis)behavior vs. Complex Software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F04A4157-E1A8-1245-B7F8-D0F2DFCCE07D}" type="slidenum">
              <a:rPr lang="en-US"/>
              <a:pPr>
                <a:defRPr/>
              </a:pPr>
              <a:t>‹#›</a:t>
            </a:fld>
            <a:endParaRPr lang="en-US"/>
          </a:p>
        </p:txBody>
      </p:sp>
    </p:spTree>
    <p:extLst>
      <p:ext uri="{BB962C8B-B14F-4D97-AF65-F5344CB8AC3E}">
        <p14:creationId xmlns:p14="http://schemas.microsoft.com/office/powerpoint/2010/main" val="1877727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81DFE305-38E0-A644-9903-1E047B5D0796}" type="slidenum">
              <a:rPr lang="en-US"/>
              <a:pPr>
                <a:defRPr/>
              </a:pPr>
              <a:t>‹#›</a:t>
            </a:fld>
            <a:endParaRPr lang="en-US"/>
          </a:p>
        </p:txBody>
      </p:sp>
    </p:spTree>
    <p:extLst>
      <p:ext uri="{BB962C8B-B14F-4D97-AF65-F5344CB8AC3E}">
        <p14:creationId xmlns:p14="http://schemas.microsoft.com/office/powerpoint/2010/main" val="27210107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Text Box 4"/>
          <p:cNvSpPr txBox="1">
            <a:spLocks noChangeArrowheads="1"/>
          </p:cNvSpPr>
          <p:nvPr/>
        </p:nvSpPr>
        <p:spPr bwMode="invGray">
          <a:xfrm>
            <a:off x="465138" y="6376988"/>
            <a:ext cx="60198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900">
                <a:solidFill>
                  <a:srgbClr val="FFFFFF"/>
                </a:solidFill>
              </a:rPr>
              <a:t>© 2006 Hewlett-Packard Development Company, L.P.</a:t>
            </a:r>
            <a:br>
              <a:rPr lang="en-US" sz="900">
                <a:solidFill>
                  <a:srgbClr val="FFFFFF"/>
                </a:solidFill>
              </a:rPr>
            </a:br>
            <a:r>
              <a:rPr lang="en-US" sz="900">
                <a:solidFill>
                  <a:srgbClr val="FFFFFF"/>
                </a:solidFill>
              </a:rPr>
              <a:t>The information contained herein is subject to change without notice </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
          <a:xfrm>
            <a:off x="0" y="4838700"/>
            <a:ext cx="9151938"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pic>
      <p:sp>
        <p:nvSpPr>
          <p:cNvPr id="10242" name="Rectangle 2"/>
          <p:cNvSpPr>
            <a:spLocks noGrp="1" noChangeArrowheads="1"/>
          </p:cNvSpPr>
          <p:nvPr>
            <p:ph type="subTitle" idx="1"/>
          </p:nvPr>
        </p:nvSpPr>
        <p:spPr bwMode="invGray">
          <a:xfrm>
            <a:off x="433388" y="3741738"/>
            <a:ext cx="4570412" cy="914400"/>
          </a:xfrm>
        </p:spPr>
        <p:txBody>
          <a:bodyPr/>
          <a:lstStyle>
            <a:lvl1pPr marL="0" indent="0">
              <a:buFontTx/>
              <a:buNone/>
              <a:defRPr sz="2000">
                <a:solidFill>
                  <a:schemeClr val="bg1"/>
                </a:solidFill>
                <a:latin typeface="Futura Hv" pitchFamily="34" charset="0"/>
              </a:defRPr>
            </a:lvl1pPr>
          </a:lstStyle>
          <a:p>
            <a:r>
              <a:rPr lang="en-US"/>
              <a:t>Click to edit Master subtitle style</a:t>
            </a:r>
          </a:p>
        </p:txBody>
      </p:sp>
      <p:sp>
        <p:nvSpPr>
          <p:cNvPr id="10243" name="Rectangle 3"/>
          <p:cNvSpPr>
            <a:spLocks noGrp="1" noChangeArrowheads="1"/>
          </p:cNvSpPr>
          <p:nvPr>
            <p:ph type="ctrTitle"/>
          </p:nvPr>
        </p:nvSpPr>
        <p:spPr bwMode="invGray">
          <a:xfrm>
            <a:off x="441325" y="274638"/>
            <a:ext cx="4551363" cy="3059112"/>
          </a:xfrm>
        </p:spPr>
        <p:txBody>
          <a:bodyPr/>
          <a:lstStyle>
            <a:lvl1pPr>
              <a:defRPr sz="4400">
                <a:solidFill>
                  <a:schemeClr val="bg1"/>
                </a:solidFill>
                <a:latin typeface="Futura Lt" pitchFamily="34" charset="0"/>
              </a:defRPr>
            </a:lvl1pPr>
          </a:lstStyle>
          <a:p>
            <a:r>
              <a:rPr lang="en-US"/>
              <a:t>Click to edit Master title style</a:t>
            </a:r>
          </a:p>
        </p:txBody>
      </p:sp>
    </p:spTree>
    <p:extLst>
      <p:ext uri="{BB962C8B-B14F-4D97-AF65-F5344CB8AC3E}">
        <p14:creationId xmlns:p14="http://schemas.microsoft.com/office/powerpoint/2010/main" val="32818840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31997EE2-B679-3F42-B4D8-6C460E8816BA}" type="slidenum">
              <a:rPr lang="en-US"/>
              <a:pPr>
                <a:defRPr/>
              </a:pPr>
              <a:t>‹#›</a:t>
            </a:fld>
            <a:endParaRPr lang="en-US"/>
          </a:p>
        </p:txBody>
      </p:sp>
      <p:sp>
        <p:nvSpPr>
          <p:cNvPr id="5" name="Rectangle 8"/>
          <p:cNvSpPr>
            <a:spLocks noGrp="1" noChangeArrowheads="1"/>
          </p:cNvSpPr>
          <p:nvPr>
            <p:ph type="dt" sz="half" idx="11"/>
          </p:nvPr>
        </p:nvSpPr>
        <p:spPr>
          <a:ln/>
        </p:spPr>
        <p:txBody>
          <a:bodyPr/>
          <a:lstStyle>
            <a:lvl1pPr>
              <a:defRPr/>
            </a:lvl1pPr>
          </a:lstStyle>
          <a:p>
            <a:pPr>
              <a:defRPr/>
            </a:pPr>
            <a:endParaRPr lang="en-US"/>
          </a:p>
        </p:txBody>
      </p:sp>
      <p:sp>
        <p:nvSpPr>
          <p:cNvPr id="6"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272532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2D3C7ADD-9951-444C-9E60-F3901B6F3DB6}" type="slidenum">
              <a:rPr lang="en-US"/>
              <a:pPr>
                <a:defRPr/>
              </a:pPr>
              <a:t>‹#›</a:t>
            </a:fld>
            <a:endParaRPr lang="en-US"/>
          </a:p>
        </p:txBody>
      </p:sp>
      <p:sp>
        <p:nvSpPr>
          <p:cNvPr id="5" name="Rectangle 8"/>
          <p:cNvSpPr>
            <a:spLocks noGrp="1" noChangeArrowheads="1"/>
          </p:cNvSpPr>
          <p:nvPr>
            <p:ph type="dt" sz="half" idx="11"/>
          </p:nvPr>
        </p:nvSpPr>
        <p:spPr>
          <a:ln/>
        </p:spPr>
        <p:txBody>
          <a:bodyPr/>
          <a:lstStyle>
            <a:lvl1pPr>
              <a:defRPr/>
            </a:lvl1pPr>
          </a:lstStyle>
          <a:p>
            <a:pPr>
              <a:defRPr/>
            </a:pPr>
            <a:endParaRPr lang="en-US"/>
          </a:p>
        </p:txBody>
      </p:sp>
      <p:sp>
        <p:nvSpPr>
          <p:cNvPr id="6"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711354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0050" y="1447800"/>
            <a:ext cx="4059238" cy="4632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688" y="1447800"/>
            <a:ext cx="4060825" cy="4632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a:ln/>
        </p:spPr>
        <p:txBody>
          <a:bodyPr/>
          <a:lstStyle>
            <a:lvl1pPr>
              <a:defRPr/>
            </a:lvl1pPr>
          </a:lstStyle>
          <a:p>
            <a:pPr>
              <a:defRPr/>
            </a:pPr>
            <a:fld id="{AD06BA63-8435-6C41-BA8B-633F39F5623B}" type="slidenum">
              <a:rPr lang="en-US"/>
              <a:pPr>
                <a:defRPr/>
              </a:pPr>
              <a:t>‹#›</a:t>
            </a:fld>
            <a:endParaRPr lang="en-US"/>
          </a:p>
        </p:txBody>
      </p:sp>
      <p:sp>
        <p:nvSpPr>
          <p:cNvPr id="6" name="Rectangle 8"/>
          <p:cNvSpPr>
            <a:spLocks noGrp="1" noChangeArrowheads="1"/>
          </p:cNvSpPr>
          <p:nvPr>
            <p:ph type="dt" sz="half" idx="11"/>
          </p:nvPr>
        </p:nvSpPr>
        <p:spPr>
          <a:ln/>
        </p:spPr>
        <p:txBody>
          <a:bodyPr/>
          <a:lstStyle>
            <a:lvl1pPr>
              <a:defRPr/>
            </a:lvl1pPr>
          </a:lstStyle>
          <a:p>
            <a:pPr>
              <a:defRPr/>
            </a:pPr>
            <a:endParaRPr lang="en-US"/>
          </a:p>
        </p:txBody>
      </p:sp>
      <p:sp>
        <p:nvSpPr>
          <p:cNvPr id="7"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120555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sldNum" sz="quarter" idx="10"/>
          </p:nvPr>
        </p:nvSpPr>
        <p:spPr>
          <a:ln/>
        </p:spPr>
        <p:txBody>
          <a:bodyPr/>
          <a:lstStyle>
            <a:lvl1pPr>
              <a:defRPr/>
            </a:lvl1pPr>
          </a:lstStyle>
          <a:p>
            <a:pPr>
              <a:defRPr/>
            </a:pPr>
            <a:fld id="{B4524B29-22BA-1143-89B1-F871CBCA3882}" type="slidenum">
              <a:rPr lang="en-US"/>
              <a:pPr>
                <a:defRPr/>
              </a:pPr>
              <a:t>‹#›</a:t>
            </a:fld>
            <a:endParaRPr lang="en-US"/>
          </a:p>
        </p:txBody>
      </p:sp>
      <p:sp>
        <p:nvSpPr>
          <p:cNvPr id="8" name="Rectangle 8"/>
          <p:cNvSpPr>
            <a:spLocks noGrp="1" noChangeArrowheads="1"/>
          </p:cNvSpPr>
          <p:nvPr>
            <p:ph type="dt" sz="half" idx="11"/>
          </p:nvPr>
        </p:nvSpPr>
        <p:spPr>
          <a:ln/>
        </p:spPr>
        <p:txBody>
          <a:bodyPr/>
          <a:lstStyle>
            <a:lvl1pPr>
              <a:defRPr/>
            </a:lvl1pPr>
          </a:lstStyle>
          <a:p>
            <a:pPr>
              <a:defRPr/>
            </a:pPr>
            <a:endParaRPr lang="en-US"/>
          </a:p>
        </p:txBody>
      </p:sp>
      <p:sp>
        <p:nvSpPr>
          <p:cNvPr id="9"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41736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sldNum" sz="quarter" idx="10"/>
          </p:nvPr>
        </p:nvSpPr>
        <p:spPr>
          <a:ln/>
        </p:spPr>
        <p:txBody>
          <a:bodyPr/>
          <a:lstStyle>
            <a:lvl1pPr>
              <a:defRPr/>
            </a:lvl1pPr>
          </a:lstStyle>
          <a:p>
            <a:pPr>
              <a:defRPr/>
            </a:pPr>
            <a:fld id="{816F7A73-AD3B-7646-9D53-D11B28C63372}" type="slidenum">
              <a:rPr lang="en-US"/>
              <a:pPr>
                <a:defRPr/>
              </a:pPr>
              <a:t>‹#›</a:t>
            </a:fld>
            <a:endParaRPr lang="en-US"/>
          </a:p>
        </p:txBody>
      </p:sp>
      <p:sp>
        <p:nvSpPr>
          <p:cNvPr id="4" name="Rectangle 8"/>
          <p:cNvSpPr>
            <a:spLocks noGrp="1" noChangeArrowheads="1"/>
          </p:cNvSpPr>
          <p:nvPr>
            <p:ph type="dt" sz="half" idx="11"/>
          </p:nvPr>
        </p:nvSpPr>
        <p:spPr>
          <a:ln/>
        </p:spPr>
        <p:txBody>
          <a:bodyPr/>
          <a:lstStyle>
            <a:lvl1pPr>
              <a:defRPr/>
            </a:lvl1pPr>
          </a:lstStyle>
          <a:p>
            <a:pPr>
              <a:defRPr/>
            </a:pPr>
            <a:endParaRPr lang="en-US"/>
          </a:p>
        </p:txBody>
      </p:sp>
      <p:sp>
        <p:nvSpPr>
          <p:cNvPr id="5"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488267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72C5573E-A00C-214C-B53C-6A8ED0BD0968}" type="slidenum">
              <a:rPr lang="en-US"/>
              <a:pPr>
                <a:defRPr/>
              </a:pPr>
              <a:t>‹#›</a:t>
            </a:fld>
            <a:endParaRPr lang="en-US"/>
          </a:p>
        </p:txBody>
      </p:sp>
      <p:sp>
        <p:nvSpPr>
          <p:cNvPr id="3" name="Rectangle 8"/>
          <p:cNvSpPr>
            <a:spLocks noGrp="1" noChangeArrowheads="1"/>
          </p:cNvSpPr>
          <p:nvPr>
            <p:ph type="dt" sz="half" idx="11"/>
          </p:nvPr>
        </p:nvSpPr>
        <p:spPr>
          <a:ln/>
        </p:spPr>
        <p:txBody>
          <a:bodyPr/>
          <a:lstStyle>
            <a:lvl1pPr>
              <a:defRPr/>
            </a:lvl1pPr>
          </a:lstStyle>
          <a:p>
            <a:pPr>
              <a:defRPr/>
            </a:pPr>
            <a:endParaRPr lang="en-US"/>
          </a:p>
        </p:txBody>
      </p:sp>
      <p:sp>
        <p:nvSpPr>
          <p:cNvPr id="4"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860218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ABE585CD-01CA-574E-9CC3-FE07481B13A5}" type="slidenum">
              <a:rPr lang="en-US"/>
              <a:pPr>
                <a:defRPr/>
              </a:pPr>
              <a:t>‹#›</a:t>
            </a:fld>
            <a:endParaRPr lang="en-US"/>
          </a:p>
        </p:txBody>
      </p:sp>
      <p:sp>
        <p:nvSpPr>
          <p:cNvPr id="6" name="Rectangle 8"/>
          <p:cNvSpPr>
            <a:spLocks noGrp="1" noChangeArrowheads="1"/>
          </p:cNvSpPr>
          <p:nvPr>
            <p:ph type="dt" sz="half" idx="11"/>
          </p:nvPr>
        </p:nvSpPr>
        <p:spPr>
          <a:ln/>
        </p:spPr>
        <p:txBody>
          <a:bodyPr/>
          <a:lstStyle>
            <a:lvl1pPr>
              <a:defRPr/>
            </a:lvl1pPr>
          </a:lstStyle>
          <a:p>
            <a:pPr>
              <a:defRPr/>
            </a:pPr>
            <a:endParaRPr lang="en-US"/>
          </a:p>
        </p:txBody>
      </p:sp>
      <p:sp>
        <p:nvSpPr>
          <p:cNvPr id="7"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029555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52A883F4-D0DD-EE4A-938D-515FA94B6007}" type="slidenum">
              <a:rPr lang="en-US"/>
              <a:pPr>
                <a:defRPr/>
              </a:pPr>
              <a:t>‹#›</a:t>
            </a:fld>
            <a:endParaRPr lang="en-US"/>
          </a:p>
        </p:txBody>
      </p:sp>
      <p:sp>
        <p:nvSpPr>
          <p:cNvPr id="6" name="Rectangle 8"/>
          <p:cNvSpPr>
            <a:spLocks noGrp="1" noChangeArrowheads="1"/>
          </p:cNvSpPr>
          <p:nvPr>
            <p:ph type="dt" sz="half" idx="11"/>
          </p:nvPr>
        </p:nvSpPr>
        <p:spPr>
          <a:ln/>
        </p:spPr>
        <p:txBody>
          <a:bodyPr/>
          <a:lstStyle>
            <a:lvl1pPr>
              <a:defRPr/>
            </a:lvl1pPr>
          </a:lstStyle>
          <a:p>
            <a:pPr>
              <a:defRPr/>
            </a:pPr>
            <a:endParaRPr lang="en-US"/>
          </a:p>
        </p:txBody>
      </p:sp>
      <p:sp>
        <p:nvSpPr>
          <p:cNvPr id="7"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289788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AAA602BC-BC7C-1043-B080-6C8FB2BBB606}" type="slidenum">
              <a:rPr lang="en-US"/>
              <a:pPr>
                <a:defRPr/>
              </a:pPr>
              <a:t>‹#›</a:t>
            </a:fld>
            <a:endParaRPr lang="en-US"/>
          </a:p>
        </p:txBody>
      </p:sp>
      <p:sp>
        <p:nvSpPr>
          <p:cNvPr id="5" name="Rectangle 8"/>
          <p:cNvSpPr>
            <a:spLocks noGrp="1" noChangeArrowheads="1"/>
          </p:cNvSpPr>
          <p:nvPr>
            <p:ph type="dt" sz="half" idx="11"/>
          </p:nvPr>
        </p:nvSpPr>
        <p:spPr>
          <a:ln/>
        </p:spPr>
        <p:txBody>
          <a:bodyPr/>
          <a:lstStyle>
            <a:lvl1pPr>
              <a:defRPr/>
            </a:lvl1pPr>
          </a:lstStyle>
          <a:p>
            <a:pPr>
              <a:defRPr/>
            </a:pPr>
            <a:endParaRPr lang="en-US"/>
          </a:p>
        </p:txBody>
      </p:sp>
      <p:sp>
        <p:nvSpPr>
          <p:cNvPr id="6"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2136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209C6C0F-72A4-CC43-ADB9-BD832F80F549}" type="slidenum">
              <a:rPr lang="en-US"/>
              <a:pPr>
                <a:defRPr/>
              </a:pPr>
              <a:t>‹#›</a:t>
            </a:fld>
            <a:endParaRPr lang="en-US"/>
          </a:p>
        </p:txBody>
      </p:sp>
    </p:spTree>
    <p:extLst>
      <p:ext uri="{BB962C8B-B14F-4D97-AF65-F5344CB8AC3E}">
        <p14:creationId xmlns:p14="http://schemas.microsoft.com/office/powerpoint/2010/main" val="24328930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5588" y="114300"/>
            <a:ext cx="2068512" cy="59658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0050" y="114300"/>
            <a:ext cx="6053138" cy="5965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14B4E6DE-539C-8B47-A3BE-ADF8E0BD9122}" type="slidenum">
              <a:rPr lang="en-US"/>
              <a:pPr>
                <a:defRPr/>
              </a:pPr>
              <a:t>‹#›</a:t>
            </a:fld>
            <a:endParaRPr lang="en-US"/>
          </a:p>
        </p:txBody>
      </p:sp>
      <p:sp>
        <p:nvSpPr>
          <p:cNvPr id="5" name="Rectangle 8"/>
          <p:cNvSpPr>
            <a:spLocks noGrp="1" noChangeArrowheads="1"/>
          </p:cNvSpPr>
          <p:nvPr>
            <p:ph type="dt" sz="half" idx="11"/>
          </p:nvPr>
        </p:nvSpPr>
        <p:spPr>
          <a:ln/>
        </p:spPr>
        <p:txBody>
          <a:bodyPr/>
          <a:lstStyle>
            <a:lvl1pPr>
              <a:defRPr/>
            </a:lvl1pPr>
          </a:lstStyle>
          <a:p>
            <a:pPr>
              <a:defRPr/>
            </a:pPr>
            <a:endParaRPr lang="en-US"/>
          </a:p>
        </p:txBody>
      </p:sp>
      <p:sp>
        <p:nvSpPr>
          <p:cNvPr id="6"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71521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114300"/>
            <a:ext cx="8245475" cy="1143000"/>
          </a:xfrm>
        </p:spPr>
        <p:txBody>
          <a:bodyPr/>
          <a:lstStyle/>
          <a:p>
            <a:r>
              <a:rPr lang="en-US"/>
              <a:t>Click to edit Master title style</a:t>
            </a:r>
          </a:p>
        </p:txBody>
      </p:sp>
      <p:sp>
        <p:nvSpPr>
          <p:cNvPr id="3" name="Text Placeholder 2"/>
          <p:cNvSpPr>
            <a:spLocks noGrp="1"/>
          </p:cNvSpPr>
          <p:nvPr>
            <p:ph type="body" sz="half" idx="1"/>
          </p:nvPr>
        </p:nvSpPr>
        <p:spPr>
          <a:xfrm>
            <a:off x="400050" y="1447800"/>
            <a:ext cx="4059238" cy="463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1688" y="1447800"/>
            <a:ext cx="4060825" cy="2239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1688" y="3840163"/>
            <a:ext cx="4060825" cy="2239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sldNum" sz="quarter" idx="10"/>
          </p:nvPr>
        </p:nvSpPr>
        <p:spPr>
          <a:ln/>
        </p:spPr>
        <p:txBody>
          <a:bodyPr/>
          <a:lstStyle>
            <a:lvl1pPr>
              <a:defRPr/>
            </a:lvl1pPr>
          </a:lstStyle>
          <a:p>
            <a:pPr>
              <a:defRPr/>
            </a:pPr>
            <a:fld id="{54FE684B-1579-C344-A323-084ECBFD060B}" type="slidenum">
              <a:rPr lang="en-US"/>
              <a:pPr>
                <a:defRPr/>
              </a:pPr>
              <a:t>‹#›</a:t>
            </a:fld>
            <a:endParaRPr lang="en-US"/>
          </a:p>
        </p:txBody>
      </p:sp>
      <p:sp>
        <p:nvSpPr>
          <p:cNvPr id="7" name="Rectangle 8"/>
          <p:cNvSpPr>
            <a:spLocks noGrp="1" noChangeArrowheads="1"/>
          </p:cNvSpPr>
          <p:nvPr>
            <p:ph type="dt" sz="half" idx="11"/>
          </p:nvPr>
        </p:nvSpPr>
        <p:spPr>
          <a:ln/>
        </p:spPr>
        <p:txBody>
          <a:bodyPr/>
          <a:lstStyle>
            <a:lvl1pPr>
              <a:defRPr/>
            </a:lvl1pPr>
          </a:lstStyle>
          <a:p>
            <a:pPr>
              <a:defRPr/>
            </a:pPr>
            <a:endParaRPr lang="en-US"/>
          </a:p>
        </p:txBody>
      </p:sp>
      <p:sp>
        <p:nvSpPr>
          <p:cNvPr id="8"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23501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114300"/>
            <a:ext cx="8245475" cy="1143000"/>
          </a:xfrm>
        </p:spPr>
        <p:txBody>
          <a:bodyPr/>
          <a:lstStyle/>
          <a:p>
            <a:r>
              <a:rPr lang="en-US"/>
              <a:t>Click to edit Master title style</a:t>
            </a:r>
          </a:p>
        </p:txBody>
      </p:sp>
      <p:sp>
        <p:nvSpPr>
          <p:cNvPr id="3" name="Text Placeholder 2"/>
          <p:cNvSpPr>
            <a:spLocks noGrp="1"/>
          </p:cNvSpPr>
          <p:nvPr>
            <p:ph type="body" sz="half" idx="1"/>
          </p:nvPr>
        </p:nvSpPr>
        <p:spPr>
          <a:xfrm>
            <a:off x="400050" y="1447800"/>
            <a:ext cx="4059238" cy="463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688" y="1447800"/>
            <a:ext cx="4060825" cy="4632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a:ln/>
        </p:spPr>
        <p:txBody>
          <a:bodyPr/>
          <a:lstStyle>
            <a:lvl1pPr>
              <a:defRPr/>
            </a:lvl1pPr>
          </a:lstStyle>
          <a:p>
            <a:pPr>
              <a:defRPr/>
            </a:pPr>
            <a:fld id="{24AE04DB-D4CF-DB4C-8789-C20A6DE121C5}" type="slidenum">
              <a:rPr lang="en-US"/>
              <a:pPr>
                <a:defRPr/>
              </a:pPr>
              <a:t>‹#›</a:t>
            </a:fld>
            <a:endParaRPr lang="en-US"/>
          </a:p>
        </p:txBody>
      </p:sp>
      <p:sp>
        <p:nvSpPr>
          <p:cNvPr id="6" name="Rectangle 8"/>
          <p:cNvSpPr>
            <a:spLocks noGrp="1" noChangeArrowheads="1"/>
          </p:cNvSpPr>
          <p:nvPr>
            <p:ph type="dt" sz="half" idx="11"/>
          </p:nvPr>
        </p:nvSpPr>
        <p:spPr>
          <a:ln/>
        </p:spPr>
        <p:txBody>
          <a:bodyPr/>
          <a:lstStyle>
            <a:lvl1pPr>
              <a:defRPr/>
            </a:lvl1pPr>
          </a:lstStyle>
          <a:p>
            <a:pPr>
              <a:defRPr/>
            </a:pPr>
            <a:endParaRPr lang="en-US"/>
          </a:p>
        </p:txBody>
      </p:sp>
      <p:sp>
        <p:nvSpPr>
          <p:cNvPr id="7" name="Rectangle 9"/>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44126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npo000003"/>
          <p:cNvPicPr>
            <a:picLocks noChangeArrowheads="1"/>
          </p:cNvPicPr>
          <p:nvPr/>
        </p:nvPicPr>
        <p:blipFill>
          <a:blip r:embed="rId3">
            <a:extLst>
              <a:ext uri="{28A0092B-C50C-407E-A947-70E740481C1C}">
                <a14:useLocalDpi xmlns:a14="http://schemas.microsoft.com/office/drawing/2010/main" val="0"/>
              </a:ext>
            </a:extLst>
          </a:blip>
          <a:srcRect l="156" b="542"/>
          <a:stretch>
            <a:fillRect/>
          </a:stretch>
        </p:blipFill>
        <p:spPr bwMode="auto">
          <a:xfrm>
            <a:off x="0" y="5149850"/>
            <a:ext cx="9144000" cy="1709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7" descr="npo000007"/>
          <p:cNvPicPr>
            <a:picLocks noChangeAspect="1" noChangeArrowheads="1"/>
          </p:cNvPicPr>
          <p:nvPr/>
        </p:nvPicPr>
        <p:blipFill>
          <a:blip r:embed="rId4">
            <a:extLst>
              <a:ext uri="{28A0092B-C50C-407E-A947-70E740481C1C}">
                <a14:useLocalDpi xmlns:a14="http://schemas.microsoft.com/office/drawing/2010/main" val="0"/>
              </a:ext>
            </a:extLst>
          </a:blip>
          <a:srcRect l="121" r="-17"/>
          <a:stretch>
            <a:fillRect/>
          </a:stretch>
        </p:blipFill>
        <p:spPr bwMode="auto">
          <a:xfrm>
            <a:off x="0" y="-14288"/>
            <a:ext cx="9147175" cy="1708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18"/>
          <p:cNvGrpSpPr>
            <a:grpSpLocks/>
          </p:cNvGrpSpPr>
          <p:nvPr/>
        </p:nvGrpSpPr>
        <p:grpSpPr bwMode="auto">
          <a:xfrm>
            <a:off x="7705725" y="623888"/>
            <a:ext cx="1162050" cy="558800"/>
            <a:chOff x="4738" y="433"/>
            <a:chExt cx="732" cy="352"/>
          </a:xfrm>
        </p:grpSpPr>
        <p:pic>
          <p:nvPicPr>
            <p:cNvPr id="7" name="Picture 19" descr="ibm_white_logo_300dpi"/>
            <p:cNvPicPr>
              <a:picLocks noChangeAspect="1" noChangeArrowheads="1"/>
            </p:cNvPicPr>
            <p:nvPr/>
          </p:nvPicPr>
          <p:blipFill>
            <a:blip r:embed="rId5">
              <a:clrChange>
                <a:clrFrom>
                  <a:srgbClr val="7889FB"/>
                </a:clrFrom>
                <a:clrTo>
                  <a:srgbClr val="7889FB">
                    <a:alpha val="0"/>
                  </a:srgbClr>
                </a:clrTo>
              </a:clrChange>
              <a:extLst>
                <a:ext uri="{28A0092B-C50C-407E-A947-70E740481C1C}">
                  <a14:useLocalDpi xmlns:a14="http://schemas.microsoft.com/office/drawing/2010/main" val="0"/>
                </a:ext>
              </a:extLst>
            </a:blip>
            <a:srcRect r="6470"/>
            <a:stretch>
              <a:fillRect/>
            </a:stretch>
          </p:blipFill>
          <p:spPr bwMode="invGray">
            <a:xfrm>
              <a:off x="4738" y="433"/>
              <a:ext cx="63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20"/>
            <p:cNvSpPr>
              <a:spLocks noChangeArrowheads="1"/>
            </p:cNvSpPr>
            <p:nvPr/>
          </p:nvSpPr>
          <p:spPr bwMode="black">
            <a:xfrm>
              <a:off x="5325" y="611"/>
              <a:ext cx="145"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600"/>
                <a:t>®</a:t>
              </a:r>
            </a:p>
            <a:p>
              <a:pPr algn="r"/>
              <a:endParaRPr lang="en-US" sz="600"/>
            </a:p>
          </p:txBody>
        </p:sp>
      </p:grpSp>
      <p:pic>
        <p:nvPicPr>
          <p:cNvPr id="9" name="Picture 21" descr="DB2_tit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4789488"/>
            <a:ext cx="9142412"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15"/>
          <p:cNvSpPr>
            <a:spLocks noChangeArrowheads="1"/>
          </p:cNvSpPr>
          <p:nvPr/>
        </p:nvSpPr>
        <p:spPr bwMode="black">
          <a:xfrm>
            <a:off x="7239000" y="6248400"/>
            <a:ext cx="16398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sz="1000">
                <a:solidFill>
                  <a:srgbClr val="FFFFFF"/>
                </a:solidFill>
              </a:rPr>
              <a:t>© 2009 IBM Corporation</a:t>
            </a:r>
          </a:p>
        </p:txBody>
      </p:sp>
      <p:sp>
        <p:nvSpPr>
          <p:cNvPr id="11" name="Rectangle 21"/>
          <p:cNvSpPr>
            <a:spLocks noChangeArrowheads="1"/>
          </p:cNvSpPr>
          <p:nvPr/>
        </p:nvSpPr>
        <p:spPr bwMode="auto">
          <a:xfrm>
            <a:off x="258763" y="711200"/>
            <a:ext cx="1974850" cy="230188"/>
          </a:xfrm>
          <a:prstGeom prst="rect">
            <a:avLst/>
          </a:prstGeom>
          <a:solidFill>
            <a:srgbClr val="0099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CA"/>
          </a:p>
        </p:txBody>
      </p:sp>
      <p:pic>
        <p:nvPicPr>
          <p:cNvPr id="12" name="Picture 33" descr="Information Managem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575" y="760413"/>
            <a:ext cx="1676400" cy="16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3" name="Object 41"/>
          <p:cNvGraphicFramePr>
            <a:graphicFrameLocks noChangeAspect="1"/>
          </p:cNvGraphicFramePr>
          <p:nvPr/>
        </p:nvGraphicFramePr>
        <p:xfrm>
          <a:off x="8099425" y="4264025"/>
          <a:ext cx="768350" cy="373063"/>
        </p:xfrm>
        <a:graphic>
          <a:graphicData uri="http://schemas.openxmlformats.org/presentationml/2006/ole">
            <mc:AlternateContent xmlns:mc="http://schemas.openxmlformats.org/markup-compatibility/2006">
              <mc:Choice xmlns:v="urn:schemas-microsoft-com:vml" Requires="v">
                <p:oleObj spid="_x0000_s270615" name="Photo Editor Photo" r:id="rId8" imgW="628571" imgH="304923" progId="MSPhotoEd.3">
                  <p:embed/>
                </p:oleObj>
              </mc:Choice>
              <mc:Fallback>
                <p:oleObj name="Photo Editor Photo" r:id="rId8" imgW="628571" imgH="304923"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99425" y="4264025"/>
                        <a:ext cx="768350" cy="37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2249" name="Rectangle 2"/>
          <p:cNvSpPr>
            <a:spLocks noGrp="1" noChangeArrowheads="1"/>
          </p:cNvSpPr>
          <p:nvPr>
            <p:ph type="ctrTitle"/>
          </p:nvPr>
        </p:nvSpPr>
        <p:spPr>
          <a:xfrm>
            <a:off x="571500" y="1997075"/>
            <a:ext cx="8001000" cy="1223963"/>
          </a:xfrm>
        </p:spPr>
        <p:txBody>
          <a:bodyPr anchor="ctr"/>
          <a:lstStyle>
            <a:lvl1pPr>
              <a:defRPr smtClean="0"/>
            </a:lvl1pPr>
          </a:lstStyle>
          <a:p>
            <a:r>
              <a:rPr lang="en-US"/>
              <a:t>Click to edit Master title style</a:t>
            </a:r>
          </a:p>
        </p:txBody>
      </p:sp>
      <p:sp>
        <p:nvSpPr>
          <p:cNvPr id="52250" name="Rectangle 3"/>
          <p:cNvSpPr>
            <a:spLocks noGrp="1" noChangeArrowheads="1"/>
          </p:cNvSpPr>
          <p:nvPr>
            <p:ph type="subTitle" idx="1"/>
          </p:nvPr>
        </p:nvSpPr>
        <p:spPr>
          <a:xfrm>
            <a:off x="571500" y="3332163"/>
            <a:ext cx="5286375" cy="1223962"/>
          </a:xfrm>
        </p:spPr>
        <p:txBody>
          <a:bodyPr/>
          <a:lstStyle>
            <a:lvl1pPr marL="0" indent="0">
              <a:buFont typeface="Wingdings" pitchFamily="2" charset="2"/>
              <a:buNone/>
              <a:defRPr b="1" smtClean="0">
                <a:solidFill>
                  <a:schemeClr val="accent1"/>
                </a:solidFill>
              </a:defRPr>
            </a:lvl1pPr>
          </a:lstStyle>
          <a:p>
            <a:r>
              <a:rPr lang="en-US"/>
              <a:t>Click to edit Master subtitle style</a:t>
            </a:r>
          </a:p>
        </p:txBody>
      </p:sp>
    </p:spTree>
    <p:extLst>
      <p:ext uri="{BB962C8B-B14F-4D97-AF65-F5344CB8AC3E}">
        <p14:creationId xmlns:p14="http://schemas.microsoft.com/office/powerpoint/2010/main" val="2521408147"/>
      </p:ext>
    </p:extLst>
  </p:cSld>
  <p:clrMapOvr>
    <a:masterClrMapping/>
  </p:clrMapOvr>
  <p:transition>
    <p:zoom dir="in"/>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
          <p:cNvSpPr>
            <a:spLocks noGrp="1" noChangeArrowheads="1"/>
          </p:cNvSpPr>
          <p:nvPr>
            <p:ph type="sldNum" sz="quarter" idx="10"/>
          </p:nvPr>
        </p:nvSpPr>
        <p:spPr>
          <a:ln/>
        </p:spPr>
        <p:txBody>
          <a:bodyPr/>
          <a:lstStyle>
            <a:lvl1pPr>
              <a:defRPr/>
            </a:lvl1pPr>
          </a:lstStyle>
          <a:p>
            <a:pPr>
              <a:defRPr/>
            </a:pPr>
            <a:fld id="{387627CB-A481-B04F-B6C5-55304C25AD73}" type="slidenum">
              <a:rPr lang="en-US"/>
              <a:pPr>
                <a:defRPr/>
              </a:pPr>
              <a:t>‹#›</a:t>
            </a:fld>
            <a:endParaRPr lang="en-US"/>
          </a:p>
        </p:txBody>
      </p:sp>
    </p:spTree>
    <p:extLst>
      <p:ext uri="{BB962C8B-B14F-4D97-AF65-F5344CB8AC3E}">
        <p14:creationId xmlns:p14="http://schemas.microsoft.com/office/powerpoint/2010/main" val="4010770637"/>
      </p:ext>
    </p:extLst>
  </p:cSld>
  <p:clrMapOvr>
    <a:masterClrMapping/>
  </p:clrMapOvr>
  <p:transition>
    <p:zoom dir="in"/>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a:ln/>
        </p:spPr>
        <p:txBody>
          <a:bodyPr/>
          <a:lstStyle>
            <a:lvl1pPr>
              <a:defRPr/>
            </a:lvl1pPr>
          </a:lstStyle>
          <a:p>
            <a:pPr>
              <a:defRPr/>
            </a:pPr>
            <a:fld id="{2870FB6D-7FC3-4A4B-847E-ECD4668EAB9F}" type="slidenum">
              <a:rPr lang="en-US"/>
              <a:pPr>
                <a:defRPr/>
              </a:pPr>
              <a:t>‹#›</a:t>
            </a:fld>
            <a:endParaRPr lang="en-US"/>
          </a:p>
        </p:txBody>
      </p:sp>
    </p:spTree>
    <p:extLst>
      <p:ext uri="{BB962C8B-B14F-4D97-AF65-F5344CB8AC3E}">
        <p14:creationId xmlns:p14="http://schemas.microsoft.com/office/powerpoint/2010/main" val="611090985"/>
      </p:ext>
    </p:extLst>
  </p:cSld>
  <p:clrMapOvr>
    <a:masterClrMapping/>
  </p:clrMapOvr>
  <p:transition>
    <p:zoom dir="in"/>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52425" y="1427163"/>
            <a:ext cx="3811588"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316413" y="1427163"/>
            <a:ext cx="3811587"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
          <p:cNvSpPr>
            <a:spLocks noGrp="1" noChangeArrowheads="1"/>
          </p:cNvSpPr>
          <p:nvPr>
            <p:ph type="sldNum" sz="quarter" idx="10"/>
          </p:nvPr>
        </p:nvSpPr>
        <p:spPr>
          <a:ln/>
        </p:spPr>
        <p:txBody>
          <a:bodyPr/>
          <a:lstStyle>
            <a:lvl1pPr>
              <a:defRPr/>
            </a:lvl1pPr>
          </a:lstStyle>
          <a:p>
            <a:pPr>
              <a:defRPr/>
            </a:pPr>
            <a:fld id="{06A70815-37C0-DB4C-AE0C-92CB0EB6F268}" type="slidenum">
              <a:rPr lang="en-US"/>
              <a:pPr>
                <a:defRPr/>
              </a:pPr>
              <a:t>‹#›</a:t>
            </a:fld>
            <a:endParaRPr lang="en-US"/>
          </a:p>
        </p:txBody>
      </p:sp>
    </p:spTree>
    <p:extLst>
      <p:ext uri="{BB962C8B-B14F-4D97-AF65-F5344CB8AC3E}">
        <p14:creationId xmlns:p14="http://schemas.microsoft.com/office/powerpoint/2010/main" val="1061643865"/>
      </p:ext>
    </p:extLst>
  </p:cSld>
  <p:clrMapOvr>
    <a:masterClrMapping/>
  </p:clrMapOvr>
  <p:transition>
    <p:zoom dir="in"/>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
          <p:cNvSpPr>
            <a:spLocks noGrp="1" noChangeArrowheads="1"/>
          </p:cNvSpPr>
          <p:nvPr>
            <p:ph type="sldNum" sz="quarter" idx="10"/>
          </p:nvPr>
        </p:nvSpPr>
        <p:spPr>
          <a:ln/>
        </p:spPr>
        <p:txBody>
          <a:bodyPr/>
          <a:lstStyle>
            <a:lvl1pPr>
              <a:defRPr/>
            </a:lvl1pPr>
          </a:lstStyle>
          <a:p>
            <a:pPr>
              <a:defRPr/>
            </a:pPr>
            <a:fld id="{C27FAB7D-4E84-5A49-B464-2F780F2C3E47}" type="slidenum">
              <a:rPr lang="en-US"/>
              <a:pPr>
                <a:defRPr/>
              </a:pPr>
              <a:t>‹#›</a:t>
            </a:fld>
            <a:endParaRPr lang="en-US"/>
          </a:p>
        </p:txBody>
      </p:sp>
    </p:spTree>
    <p:extLst>
      <p:ext uri="{BB962C8B-B14F-4D97-AF65-F5344CB8AC3E}">
        <p14:creationId xmlns:p14="http://schemas.microsoft.com/office/powerpoint/2010/main" val="578702172"/>
      </p:ext>
    </p:extLst>
  </p:cSld>
  <p:clrMapOvr>
    <a:masterClrMapping/>
  </p:clrMapOvr>
  <p:transition>
    <p:zoom dir="in"/>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
          <p:cNvSpPr>
            <a:spLocks noGrp="1" noChangeArrowheads="1"/>
          </p:cNvSpPr>
          <p:nvPr>
            <p:ph type="sldNum" sz="quarter" idx="10"/>
          </p:nvPr>
        </p:nvSpPr>
        <p:spPr>
          <a:ln/>
        </p:spPr>
        <p:txBody>
          <a:bodyPr/>
          <a:lstStyle>
            <a:lvl1pPr>
              <a:defRPr/>
            </a:lvl1pPr>
          </a:lstStyle>
          <a:p>
            <a:pPr>
              <a:defRPr/>
            </a:pPr>
            <a:fld id="{D1EC1313-4128-7C43-BD01-FB0CA28F1853}" type="slidenum">
              <a:rPr lang="en-US"/>
              <a:pPr>
                <a:defRPr/>
              </a:pPr>
              <a:t>‹#›</a:t>
            </a:fld>
            <a:endParaRPr lang="en-US"/>
          </a:p>
        </p:txBody>
      </p:sp>
    </p:spTree>
    <p:extLst>
      <p:ext uri="{BB962C8B-B14F-4D97-AF65-F5344CB8AC3E}">
        <p14:creationId xmlns:p14="http://schemas.microsoft.com/office/powerpoint/2010/main" val="101951650"/>
      </p:ext>
    </p:extLst>
  </p:cSld>
  <p:clrMapOvr>
    <a:masterClrMapping/>
  </p:clrMapOvr>
  <p:transition>
    <p:zoom dir="in"/>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ln/>
        </p:spPr>
        <p:txBody>
          <a:bodyPr/>
          <a:lstStyle>
            <a:lvl1pPr>
              <a:defRPr/>
            </a:lvl1pPr>
          </a:lstStyle>
          <a:p>
            <a:pPr>
              <a:defRPr/>
            </a:pPr>
            <a:fld id="{8E96A6E5-4036-F94A-9546-71BB14D9C21D}" type="slidenum">
              <a:rPr lang="en-US"/>
              <a:pPr>
                <a:defRPr/>
              </a:pPr>
              <a:t>‹#›</a:t>
            </a:fld>
            <a:endParaRPr lang="en-US"/>
          </a:p>
        </p:txBody>
      </p:sp>
    </p:spTree>
    <p:extLst>
      <p:ext uri="{BB962C8B-B14F-4D97-AF65-F5344CB8AC3E}">
        <p14:creationId xmlns:p14="http://schemas.microsoft.com/office/powerpoint/2010/main" val="3188973945"/>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1CAE06C8-F5CD-4C4E-8722-015D7D110AF7}" type="slidenum">
              <a:rPr lang="en-US"/>
              <a:pPr>
                <a:defRPr/>
              </a:pPr>
              <a:t>‹#›</a:t>
            </a:fld>
            <a:endParaRPr lang="en-US"/>
          </a:p>
        </p:txBody>
      </p:sp>
    </p:spTree>
    <p:extLst>
      <p:ext uri="{BB962C8B-B14F-4D97-AF65-F5344CB8AC3E}">
        <p14:creationId xmlns:p14="http://schemas.microsoft.com/office/powerpoint/2010/main" val="36977402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079736DC-3C83-F447-8244-0489E23E74BC}" type="slidenum">
              <a:rPr lang="en-US"/>
              <a:pPr>
                <a:defRPr/>
              </a:pPr>
              <a:t>‹#›</a:t>
            </a:fld>
            <a:endParaRPr lang="en-US"/>
          </a:p>
        </p:txBody>
      </p:sp>
    </p:spTree>
    <p:extLst>
      <p:ext uri="{BB962C8B-B14F-4D97-AF65-F5344CB8AC3E}">
        <p14:creationId xmlns:p14="http://schemas.microsoft.com/office/powerpoint/2010/main" val="3681436780"/>
      </p:ext>
    </p:extLst>
  </p:cSld>
  <p:clrMapOvr>
    <a:masterClrMapping/>
  </p:clrMapOvr>
  <p:transition>
    <p:zoom dir="in"/>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ln/>
        </p:spPr>
        <p:txBody>
          <a:bodyPr/>
          <a:lstStyle>
            <a:lvl1pPr>
              <a:defRPr/>
            </a:lvl1pPr>
          </a:lstStyle>
          <a:p>
            <a:pPr>
              <a:defRPr/>
            </a:pPr>
            <a:fld id="{10B6382C-44C2-9C43-8360-06F6D399D9E4}" type="slidenum">
              <a:rPr lang="en-US"/>
              <a:pPr>
                <a:defRPr/>
              </a:pPr>
              <a:t>‹#›</a:t>
            </a:fld>
            <a:endParaRPr lang="en-US"/>
          </a:p>
        </p:txBody>
      </p:sp>
    </p:spTree>
    <p:extLst>
      <p:ext uri="{BB962C8B-B14F-4D97-AF65-F5344CB8AC3E}">
        <p14:creationId xmlns:p14="http://schemas.microsoft.com/office/powerpoint/2010/main" val="1837284170"/>
      </p:ext>
    </p:extLst>
  </p:cSld>
  <p:clrMapOvr>
    <a:masterClrMapping/>
  </p:clrMapOvr>
  <p:transition>
    <p:zoom dir="in"/>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
          <p:cNvSpPr>
            <a:spLocks noGrp="1" noChangeArrowheads="1"/>
          </p:cNvSpPr>
          <p:nvPr>
            <p:ph type="sldNum" sz="quarter" idx="10"/>
          </p:nvPr>
        </p:nvSpPr>
        <p:spPr>
          <a:ln/>
        </p:spPr>
        <p:txBody>
          <a:bodyPr/>
          <a:lstStyle>
            <a:lvl1pPr>
              <a:defRPr/>
            </a:lvl1pPr>
          </a:lstStyle>
          <a:p>
            <a:pPr>
              <a:defRPr/>
            </a:pPr>
            <a:fld id="{02C79631-855C-CD4D-BFCF-FAEE64472F2C}" type="slidenum">
              <a:rPr lang="en-US"/>
              <a:pPr>
                <a:defRPr/>
              </a:pPr>
              <a:t>‹#›</a:t>
            </a:fld>
            <a:endParaRPr lang="en-US"/>
          </a:p>
        </p:txBody>
      </p:sp>
    </p:spTree>
    <p:extLst>
      <p:ext uri="{BB962C8B-B14F-4D97-AF65-F5344CB8AC3E}">
        <p14:creationId xmlns:p14="http://schemas.microsoft.com/office/powerpoint/2010/main" val="463187716"/>
      </p:ext>
    </p:extLst>
  </p:cSld>
  <p:clrMapOvr>
    <a:masterClrMapping/>
  </p:clrMapOvr>
  <p:transition>
    <p:zoom dir="in"/>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38888" y="649288"/>
            <a:ext cx="2060575" cy="467995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53988" y="649288"/>
            <a:ext cx="6032500" cy="4679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
          <p:cNvSpPr>
            <a:spLocks noGrp="1" noChangeArrowheads="1"/>
          </p:cNvSpPr>
          <p:nvPr>
            <p:ph type="sldNum" sz="quarter" idx="10"/>
          </p:nvPr>
        </p:nvSpPr>
        <p:spPr>
          <a:ln/>
        </p:spPr>
        <p:txBody>
          <a:bodyPr/>
          <a:lstStyle>
            <a:lvl1pPr>
              <a:defRPr/>
            </a:lvl1pPr>
          </a:lstStyle>
          <a:p>
            <a:pPr>
              <a:defRPr/>
            </a:pPr>
            <a:fld id="{7D56574A-973E-EA45-A193-3FBAAE63F15B}" type="slidenum">
              <a:rPr lang="en-US"/>
              <a:pPr>
                <a:defRPr/>
              </a:pPr>
              <a:t>‹#›</a:t>
            </a:fld>
            <a:endParaRPr lang="en-US"/>
          </a:p>
        </p:txBody>
      </p:sp>
    </p:spTree>
    <p:extLst>
      <p:ext uri="{BB962C8B-B14F-4D97-AF65-F5344CB8AC3E}">
        <p14:creationId xmlns:p14="http://schemas.microsoft.com/office/powerpoint/2010/main" val="304036094"/>
      </p:ext>
    </p:extLst>
  </p:cSld>
  <p:clrMapOvr>
    <a:masterClrMapping/>
  </p:clrMapOvr>
  <p:transition>
    <p:zoom dir="in"/>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defTabSz="457200">
              <a:defRPr>
                <a:ea typeface="ＭＳ Ｐゴシック" charset="-128"/>
                <a:cs typeface="ＭＳ Ｐゴシック" charset="-128"/>
              </a:defRPr>
            </a:lvl1pPr>
          </a:lstStyle>
          <a:p>
            <a:pPr>
              <a:defRPr/>
            </a:pPr>
            <a:fld id="{31094F3B-6033-EA4E-9041-84EA9F910BFA}" type="slidenum">
              <a:rPr lang="en-US"/>
              <a:pPr>
                <a:defRPr/>
              </a:pPr>
              <a:t>‹#›</a:t>
            </a:fld>
            <a:r>
              <a:rPr lang="en-US"/>
              <a:t> of 12</a:t>
            </a:r>
          </a:p>
        </p:txBody>
      </p:sp>
    </p:spTree>
    <p:extLst>
      <p:ext uri="{BB962C8B-B14F-4D97-AF65-F5344CB8AC3E}">
        <p14:creationId xmlns:p14="http://schemas.microsoft.com/office/powerpoint/2010/main" val="18386508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p:txBody>
          <a:bodyPr/>
          <a:lstStyle>
            <a:lvl1pPr>
              <a:defRPr/>
            </a:lvl1pPr>
          </a:lstStyle>
          <a:p>
            <a:fld id="{2C8903FE-A7E4-F841-AD96-0FC7F069689B}" type="slidenum">
              <a:rPr lang="en-US"/>
              <a:pPr/>
              <a:t>‹#›</a:t>
            </a:fld>
            <a:endParaRPr lang="en-US"/>
          </a:p>
        </p:txBody>
      </p:sp>
    </p:spTree>
    <p:extLst>
      <p:ext uri="{BB962C8B-B14F-4D97-AF65-F5344CB8AC3E}">
        <p14:creationId xmlns:p14="http://schemas.microsoft.com/office/powerpoint/2010/main" val="309494365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365B7102-0CB9-2C4E-AEDB-C4FD3D7C4C68}"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34023803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D7740E11-9CFB-B54D-84A8-E9F7C80E41CB}" type="slidenum">
              <a:rPr lang="en-US">
                <a:solidFill>
                  <a:srgbClr val="37305A"/>
                </a:solidFill>
              </a:rPr>
              <a:pPr>
                <a:defRPr/>
              </a:pPr>
              <a:t>‹#›</a:t>
            </a:fld>
            <a:r>
              <a:rPr lang="en-US">
                <a:solidFill>
                  <a:srgbClr val="37305A"/>
                </a:solidFill>
              </a:rPr>
              <a:t> of 12</a:t>
            </a:r>
          </a:p>
        </p:txBody>
      </p:sp>
    </p:spTree>
    <p:extLst>
      <p:ext uri="{BB962C8B-B14F-4D97-AF65-F5344CB8AC3E}">
        <p14:creationId xmlns:p14="http://schemas.microsoft.com/office/powerpoint/2010/main" val="41585839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745380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58E93E3D-F40E-5E49-AE61-FB4A0F70F1C0}"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346290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5E5E6D6-B13D-6548-BFCA-17548FA5269B}" type="slidenum">
              <a:rPr lang="en-US"/>
              <a:pPr>
                <a:defRPr/>
              </a:pPr>
              <a:t>‹#›</a:t>
            </a:fld>
            <a:endParaRPr lang="en-US"/>
          </a:p>
        </p:txBody>
      </p:sp>
    </p:spTree>
    <p:extLst>
      <p:ext uri="{BB962C8B-B14F-4D97-AF65-F5344CB8AC3E}">
        <p14:creationId xmlns:p14="http://schemas.microsoft.com/office/powerpoint/2010/main" val="172579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0C928758-2740-B441-8F82-B38D29024DE0}" type="slidenum">
              <a:rPr lang="en-US"/>
              <a:pPr>
                <a:defRPr/>
              </a:pPr>
              <a:t>‹#›</a:t>
            </a:fld>
            <a:endParaRPr lang="en-US"/>
          </a:p>
        </p:txBody>
      </p:sp>
    </p:spTree>
    <p:extLst>
      <p:ext uri="{BB962C8B-B14F-4D97-AF65-F5344CB8AC3E}">
        <p14:creationId xmlns:p14="http://schemas.microsoft.com/office/powerpoint/2010/main" val="63116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4.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3.jpeg"/><Relationship Id="rId2" Type="http://schemas.openxmlformats.org/officeDocument/2006/relationships/slideLayout" Target="../slideLayouts/slideLayout26.xml"/><Relationship Id="rId16" Type="http://schemas.openxmlformats.org/officeDocument/2006/relationships/image" Target="../media/image2.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5.jpe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9.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vmlDrawing" Target="../drawings/vmlDrawing1.vml"/><Relationship Id="rId18" Type="http://schemas.openxmlformats.org/officeDocument/2006/relationships/oleObject" Target="../embeddings/oleObject1.bin"/><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17" Type="http://schemas.openxmlformats.org/officeDocument/2006/relationships/image" Target="../media/image15.png"/><Relationship Id="rId2" Type="http://schemas.openxmlformats.org/officeDocument/2006/relationships/slideLayout" Target="../slideLayouts/slideLayout64.xml"/><Relationship Id="rId16" Type="http://schemas.openxmlformats.org/officeDocument/2006/relationships/image" Target="../media/image14.png"/><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image" Target="../media/image13.jpeg"/><Relationship Id="rId10" Type="http://schemas.openxmlformats.org/officeDocument/2006/relationships/slideLayout" Target="../slideLayouts/slideLayout72.xml"/><Relationship Id="rId19" Type="http://schemas.openxmlformats.org/officeDocument/2006/relationships/image" Target="../media/image11.png"/><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12.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75.xml"/><Relationship Id="rId1"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theme" Target="../theme/theme8.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5" Type="http://schemas.openxmlformats.org/officeDocument/2006/relationships/theme" Target="../theme/theme9.xml"/><Relationship Id="rId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a:defRPr/>
            </a:pPr>
            <a:fld id="{F519AAED-58AC-5743-8B10-D454158F6B9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513" r:id="rId1"/>
    <p:sldLayoutId id="2147486592" r:id="rId2"/>
    <p:sldLayoutId id="2147486514" r:id="rId3"/>
    <p:sldLayoutId id="2147486515" r:id="rId4"/>
    <p:sldLayoutId id="2147486516" r:id="rId5"/>
    <p:sldLayoutId id="2147486517" r:id="rId6"/>
    <p:sldLayoutId id="2147486518" r:id="rId7"/>
    <p:sldLayoutId id="2147486519" r:id="rId8"/>
    <p:sldLayoutId id="2147486520" r:id="rId9"/>
    <p:sldLayoutId id="2147486521" r:id="rId10"/>
    <p:sldLayoutId id="2147486522" r:id="rId11"/>
    <p:sldLayoutId id="2147486523" r:id="rId12"/>
    <p:sldLayoutId id="2147486524"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pic>
        <p:nvPicPr>
          <p:cNvPr id="1536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5" name="Text Box 4"/>
          <p:cNvSpPr txBox="1">
            <a:spLocks noChangeArrowheads="1"/>
          </p:cNvSpPr>
          <p:nvPr/>
        </p:nvSpPr>
        <p:spPr bwMode="auto">
          <a:xfrm>
            <a:off x="3117850" y="762000"/>
            <a:ext cx="280193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latin typeface="Times New Roman" charset="0"/>
                <a:cs typeface="Arial" charset="0"/>
              </a:defRPr>
            </a:lvl1pPr>
          </a:lstStyle>
          <a:p>
            <a:pPr>
              <a:defRPr/>
            </a:pPr>
            <a:fld id="{354154DC-B2C5-3143-9216-6828CD83028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6525" r:id="rId1"/>
    <p:sldLayoutId id="2147486526" r:id="rId2"/>
    <p:sldLayoutId id="2147486527" r:id="rId3"/>
    <p:sldLayoutId id="2147486528" r:id="rId4"/>
    <p:sldLayoutId id="2147486529" r:id="rId5"/>
    <p:sldLayoutId id="2147486530" r:id="rId6"/>
    <p:sldLayoutId id="2147486531" r:id="rId7"/>
    <p:sldLayoutId id="2147486532" r:id="rId8"/>
    <p:sldLayoutId id="2147486533" r:id="rId9"/>
    <p:sldLayoutId id="2147486534" r:id="rId10"/>
    <p:sldLayoutId id="2147486535" r:id="rId11"/>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7200"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Picture 21" descr="PP"/>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1" name="Picture 8" descr="GENI-logo-final"/>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2" name="Rectangle 9"/>
          <p:cNvSpPr>
            <a:spLocks noChangeArrowheads="1"/>
          </p:cNvSpPr>
          <p:nvPr userDrawn="1"/>
        </p:nvSpPr>
        <p:spPr bwMode="auto">
          <a:xfrm>
            <a:off x="485775" y="6589713"/>
            <a:ext cx="3200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Clr>
                <a:srgbClr val="000000"/>
              </a:buClr>
              <a:buSzPct val="100000"/>
              <a:buFont typeface="Times New Roman" charset="0"/>
              <a:buNone/>
            </a:pPr>
            <a:r>
              <a:rPr lang="en-US" sz="1000">
                <a:solidFill>
                  <a:schemeClr val="bg2"/>
                </a:solidFill>
                <a:ea typeface="Kozuka Gothic Pro L" charset="0"/>
                <a:cs typeface="Kozuka Gothic Pro L" charset="0"/>
              </a:rPr>
              <a:t>Sponsored by the National Science Foundation</a:t>
            </a:r>
          </a:p>
        </p:txBody>
      </p:sp>
      <p:sp>
        <p:nvSpPr>
          <p:cNvPr id="27653" name="Rectangle 10"/>
          <p:cNvSpPr>
            <a:spLocks noChangeArrowheads="1"/>
          </p:cNvSpPr>
          <p:nvPr userDrawn="1"/>
        </p:nvSpPr>
        <p:spPr bwMode="auto">
          <a:xfrm>
            <a:off x="8458200" y="6537325"/>
            <a:ext cx="533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buClr>
                <a:srgbClr val="000000"/>
              </a:buClr>
              <a:buSzPct val="100000"/>
              <a:buFont typeface="Times New Roman" charset="0"/>
              <a:buNone/>
            </a:pPr>
            <a:fld id="{EA30B0CC-CAE6-1840-8EE7-7177B4DD482D}" type="slidenum">
              <a:rPr lang="en-US" sz="1000">
                <a:solidFill>
                  <a:schemeClr val="bg2"/>
                </a:solidFill>
                <a:ea typeface="Kozuka Gothic Pro L" charset="0"/>
                <a:cs typeface="Kozuka Gothic Pro L" charset="0"/>
              </a:rPr>
              <a:pPr algn="r">
                <a:buClr>
                  <a:srgbClr val="000000"/>
                </a:buClr>
                <a:buSzPct val="100000"/>
                <a:buFont typeface="Times New Roman" charset="0"/>
                <a:buNone/>
              </a:pPr>
              <a:t>‹#›</a:t>
            </a:fld>
            <a:endParaRPr lang="en-US" sz="1000">
              <a:solidFill>
                <a:schemeClr val="bg2"/>
              </a:solidFill>
              <a:ea typeface="Kozuka Gothic Pro L" charset="0"/>
              <a:cs typeface="Kozuka Gothic Pro L" charset="0"/>
            </a:endParaRPr>
          </a:p>
        </p:txBody>
      </p:sp>
      <p:sp>
        <p:nvSpPr>
          <p:cNvPr id="27654"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27655"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6" name="Rectangle 20"/>
          <p:cNvSpPr>
            <a:spLocks noChangeArrowheads="1"/>
          </p:cNvSpPr>
          <p:nvPr userDrawn="1"/>
        </p:nvSpPr>
        <p:spPr bwMode="auto">
          <a:xfrm>
            <a:off x="3771900" y="6600825"/>
            <a:ext cx="2057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buClr>
                <a:srgbClr val="000000"/>
              </a:buClr>
              <a:buSzPct val="100000"/>
              <a:buFont typeface="Times New Roman" charset="0"/>
              <a:buNone/>
            </a:pPr>
            <a:r>
              <a:rPr lang="en-US" sz="1000">
                <a:solidFill>
                  <a:schemeClr val="bg2"/>
                </a:solidFill>
                <a:ea typeface="Kozuka Gothic Pro L" charset="0"/>
                <a:cs typeface="Kozuka Gothic Pro L" charset="0"/>
              </a:rPr>
              <a:t>April 1, 2009</a:t>
            </a:r>
          </a:p>
        </p:txBody>
      </p:sp>
      <p:pic>
        <p:nvPicPr>
          <p:cNvPr id="27657" name="Picture 22" descr="nsf2"/>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593" r:id="rId1"/>
    <p:sldLayoutId id="2147486536" r:id="rId2"/>
    <p:sldLayoutId id="2147486537" r:id="rId3"/>
    <p:sldLayoutId id="2147486538" r:id="rId4"/>
    <p:sldLayoutId id="2147486539" r:id="rId5"/>
    <p:sldLayoutId id="2147486540" r:id="rId6"/>
    <p:sldLayoutId id="2147486541" r:id="rId7"/>
    <p:sldLayoutId id="2147486542" r:id="rId8"/>
    <p:sldLayoutId id="2147486543" r:id="rId9"/>
    <p:sldLayoutId id="2147486544" r:id="rId10"/>
    <p:sldLayoutId id="2147486545" r:id="rId11"/>
    <p:sldLayoutId id="2147486546" r:id="rId12"/>
    <p:sldLayoutId id="2147486547" r:id="rId13"/>
    <p:sldLayoutId id="2147486548" r:id="rId14"/>
  </p:sldLayoutIdLst>
  <p:txStyles>
    <p:titleStyle>
      <a:lvl1pPr algn="r" rtl="0" eaLnBrk="0" fontAlgn="base" hangingPunct="0">
        <a:spcBef>
          <a:spcPct val="0"/>
        </a:spcBef>
        <a:spcAft>
          <a:spcPct val="0"/>
        </a:spcAft>
        <a:defRPr sz="2500">
          <a:solidFill>
            <a:srgbClr val="333333"/>
          </a:solidFill>
          <a:latin typeface="+mj-lt"/>
          <a:ea typeface="ＭＳ Ｐゴシック" charset="-128"/>
          <a:cs typeface="ＭＳ Ｐゴシック"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5pPr>
      <a:lvl6pPr marL="457200" algn="r" rtl="0" fontAlgn="base">
        <a:spcBef>
          <a:spcPct val="0"/>
        </a:spcBef>
        <a:spcAft>
          <a:spcPct val="0"/>
        </a:spcAft>
        <a:defRPr sz="2500">
          <a:solidFill>
            <a:srgbClr val="333333"/>
          </a:solidFill>
          <a:latin typeface="Franklin Gothic Medium" charset="0"/>
        </a:defRPr>
      </a:lvl6pPr>
      <a:lvl7pPr marL="914400" algn="r" rtl="0" fontAlgn="base">
        <a:spcBef>
          <a:spcPct val="0"/>
        </a:spcBef>
        <a:spcAft>
          <a:spcPct val="0"/>
        </a:spcAft>
        <a:defRPr sz="2500">
          <a:solidFill>
            <a:srgbClr val="333333"/>
          </a:solidFill>
          <a:latin typeface="Franklin Gothic Medium" charset="0"/>
        </a:defRPr>
      </a:lvl7pPr>
      <a:lvl8pPr marL="1371600" algn="r" rtl="0" fontAlgn="base">
        <a:spcBef>
          <a:spcPct val="0"/>
        </a:spcBef>
        <a:spcAft>
          <a:spcPct val="0"/>
        </a:spcAft>
        <a:defRPr sz="2500">
          <a:solidFill>
            <a:srgbClr val="333333"/>
          </a:solidFill>
          <a:latin typeface="Franklin Gothic Medium" charset="0"/>
        </a:defRPr>
      </a:lvl8pPr>
      <a:lvl9pPr marL="1828800" algn="r" rtl="0" fontAlgn="base">
        <a:spcBef>
          <a:spcPct val="0"/>
        </a:spcBef>
        <a:spcAft>
          <a:spcPct val="0"/>
        </a:spcAft>
        <a:defRPr sz="2500">
          <a:solidFill>
            <a:srgbClr val="333333"/>
          </a:solidFill>
          <a:latin typeface="Franklin Gothic Medium" charset="0"/>
        </a:defRPr>
      </a:lvl9pPr>
    </p:titleStyle>
    <p:bodyStyle>
      <a:lvl1pPr marL="342900" indent="-342900" algn="l" rtl="0" eaLnBrk="0" fontAlgn="base" hangingPunct="0">
        <a:spcBef>
          <a:spcPct val="20000"/>
        </a:spcBef>
        <a:spcAft>
          <a:spcPct val="0"/>
        </a:spcAft>
        <a:buChar char="•"/>
        <a:defRPr sz="3200">
          <a:solidFill>
            <a:srgbClr val="080808"/>
          </a:solidFill>
          <a:latin typeface="+mn-lt"/>
          <a:ea typeface="+mn-ea"/>
          <a:cs typeface="+mn-cs"/>
        </a:defRPr>
      </a:lvl1pPr>
      <a:lvl2pPr marL="742950" indent="-285750" algn="l" rtl="0" eaLnBrk="0" fontAlgn="base" hangingPunct="0">
        <a:spcBef>
          <a:spcPct val="20000"/>
        </a:spcBef>
        <a:spcAft>
          <a:spcPct val="0"/>
        </a:spcAft>
        <a:buChar char="–"/>
        <a:defRPr sz="2800">
          <a:solidFill>
            <a:srgbClr val="080808"/>
          </a:solidFill>
          <a:latin typeface="+mn-lt"/>
          <a:ea typeface="+mn-ea"/>
          <a:cs typeface="+mn-cs"/>
        </a:defRPr>
      </a:lvl2pPr>
      <a:lvl3pPr marL="1143000" indent="-228600" algn="l" rtl="0" eaLnBrk="0" fontAlgn="base" hangingPunct="0">
        <a:spcBef>
          <a:spcPct val="20000"/>
        </a:spcBef>
        <a:spcAft>
          <a:spcPct val="0"/>
        </a:spcAft>
        <a:buChar char="•"/>
        <a:defRPr sz="2400">
          <a:solidFill>
            <a:srgbClr val="080808"/>
          </a:solidFill>
          <a:latin typeface="+mn-lt"/>
          <a:ea typeface="+mn-ea"/>
          <a:cs typeface="+mn-cs"/>
        </a:defRPr>
      </a:lvl3pPr>
      <a:lvl4pPr marL="1600200" indent="-228600" algn="l" rtl="0" eaLnBrk="0" fontAlgn="base" hangingPunct="0">
        <a:spcBef>
          <a:spcPct val="20000"/>
        </a:spcBef>
        <a:spcAft>
          <a:spcPct val="0"/>
        </a:spcAft>
        <a:buChar char="–"/>
        <a:defRPr sz="2000">
          <a:solidFill>
            <a:srgbClr val="080808"/>
          </a:solidFill>
          <a:latin typeface="+mn-lt"/>
          <a:ea typeface="+mn-ea"/>
          <a:cs typeface="+mn-cs"/>
        </a:defRPr>
      </a:lvl4pPr>
      <a:lvl5pPr marL="2057400" indent="-228600" algn="l" rtl="0" eaLnBrk="0" fontAlgn="base" hangingPunct="0">
        <a:spcBef>
          <a:spcPct val="20000"/>
        </a:spcBef>
        <a:spcAft>
          <a:spcPct val="0"/>
        </a:spcAft>
        <a:buChar char="»"/>
        <a:defRPr sz="2000">
          <a:solidFill>
            <a:srgbClr val="080808"/>
          </a:solidFill>
          <a:latin typeface="+mn-lt"/>
          <a:ea typeface="+mn-ea"/>
          <a:cs typeface="+mn-cs"/>
        </a:defRPr>
      </a:lvl5pPr>
      <a:lvl6pPr marL="2514600" indent="-228600" algn="l" rtl="0" fontAlgn="base">
        <a:spcBef>
          <a:spcPct val="20000"/>
        </a:spcBef>
        <a:spcAft>
          <a:spcPct val="0"/>
        </a:spcAft>
        <a:buChar char="»"/>
        <a:defRPr sz="2000">
          <a:solidFill>
            <a:srgbClr val="080808"/>
          </a:solidFill>
          <a:latin typeface="+mn-lt"/>
          <a:ea typeface="+mn-ea"/>
          <a:cs typeface="+mn-cs"/>
        </a:defRPr>
      </a:lvl6pPr>
      <a:lvl7pPr marL="2971800" indent="-228600" algn="l" rtl="0" fontAlgn="base">
        <a:spcBef>
          <a:spcPct val="20000"/>
        </a:spcBef>
        <a:spcAft>
          <a:spcPct val="0"/>
        </a:spcAft>
        <a:buChar char="»"/>
        <a:defRPr sz="2000">
          <a:solidFill>
            <a:srgbClr val="080808"/>
          </a:solidFill>
          <a:latin typeface="+mn-lt"/>
          <a:ea typeface="+mn-ea"/>
          <a:cs typeface="+mn-cs"/>
        </a:defRPr>
      </a:lvl7pPr>
      <a:lvl8pPr marL="3429000" indent="-228600" algn="l" rtl="0" fontAlgn="base">
        <a:spcBef>
          <a:spcPct val="20000"/>
        </a:spcBef>
        <a:spcAft>
          <a:spcPct val="0"/>
        </a:spcAft>
        <a:buChar char="»"/>
        <a:defRPr sz="2000">
          <a:solidFill>
            <a:srgbClr val="080808"/>
          </a:solidFill>
          <a:latin typeface="+mn-lt"/>
          <a:ea typeface="+mn-ea"/>
          <a:cs typeface="+mn-cs"/>
        </a:defRPr>
      </a:lvl8pPr>
      <a:lvl9pPr marL="3886200" indent="-228600"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28625" y="114300"/>
            <a:ext cx="762952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9699" name="Rectangle 3"/>
          <p:cNvSpPr>
            <a:spLocks noGrp="1" noChangeArrowheads="1"/>
          </p:cNvSpPr>
          <p:nvPr>
            <p:ph type="body" idx="1"/>
          </p:nvPr>
        </p:nvSpPr>
        <p:spPr bwMode="auto">
          <a:xfrm>
            <a:off x="419100" y="1447800"/>
            <a:ext cx="8455025" cy="502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0" name="Rectangle 4"/>
          <p:cNvSpPr>
            <a:spLocks noGrp="1" noChangeArrowheads="1"/>
          </p:cNvSpPr>
          <p:nvPr>
            <p:ph type="dt" sz="half" idx="2"/>
          </p:nvPr>
        </p:nvSpPr>
        <p:spPr bwMode="auto">
          <a:xfrm>
            <a:off x="590550" y="6629400"/>
            <a:ext cx="146685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a:solidFill>
                  <a:srgbClr val="848589"/>
                </a:solidFill>
                <a:ea typeface="ＭＳ Ｐゴシック" charset="-128"/>
                <a:cs typeface="ＭＳ Ｐゴシック" charset="-128"/>
              </a:defRPr>
            </a:lvl1pPr>
          </a:lstStyle>
          <a:p>
            <a:pPr>
              <a:defRPr/>
            </a:pPr>
            <a:r>
              <a:rPr lang="en-US"/>
              <a:t>April 2006</a:t>
            </a:r>
          </a:p>
        </p:txBody>
      </p:sp>
      <p:sp>
        <p:nvSpPr>
          <p:cNvPr id="4101" name="Rectangle 5"/>
          <p:cNvSpPr>
            <a:spLocks noGrp="1" noChangeArrowheads="1"/>
          </p:cNvSpPr>
          <p:nvPr>
            <p:ph type="ftr" sz="quarter" idx="3"/>
          </p:nvPr>
        </p:nvSpPr>
        <p:spPr bwMode="auto">
          <a:xfrm>
            <a:off x="2133600" y="6629400"/>
            <a:ext cx="44577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a:solidFill>
                  <a:srgbClr val="848589"/>
                </a:solidFill>
                <a:ea typeface="ＭＳ Ｐゴシック" charset="-128"/>
                <a:cs typeface="ＭＳ Ｐゴシック" charset="-128"/>
              </a:defRPr>
            </a:lvl1pPr>
          </a:lstStyle>
          <a:p>
            <a:pPr>
              <a:defRPr/>
            </a:pPr>
            <a:r>
              <a:rPr lang="en-US"/>
              <a:t>Emergent (Mis)behavior vs. Complex Software Systems</a:t>
            </a:r>
          </a:p>
        </p:txBody>
      </p:sp>
      <p:sp>
        <p:nvSpPr>
          <p:cNvPr id="29702" name="Rectangle 8"/>
          <p:cNvSpPr>
            <a:spLocks noChangeArrowheads="1"/>
          </p:cNvSpPr>
          <p:nvPr userDrawn="1"/>
        </p:nvSpPr>
        <p:spPr bwMode="ltGray">
          <a:xfrm>
            <a:off x="0" y="0"/>
            <a:ext cx="257175" cy="1114425"/>
          </a:xfrm>
          <a:prstGeom prst="rect">
            <a:avLst/>
          </a:prstGeom>
          <a:solidFill>
            <a:srgbClr val="0071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4102" name="Rectangle 6"/>
          <p:cNvSpPr>
            <a:spLocks noGrp="1" noChangeArrowheads="1"/>
          </p:cNvSpPr>
          <p:nvPr>
            <p:ph type="sldNum" sz="quarter" idx="4"/>
          </p:nvPr>
        </p:nvSpPr>
        <p:spPr bwMode="auto">
          <a:xfrm>
            <a:off x="8226425" y="6629400"/>
            <a:ext cx="758825"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900">
                <a:solidFill>
                  <a:srgbClr val="848589"/>
                </a:solidFill>
              </a:defRPr>
            </a:lvl1pPr>
          </a:lstStyle>
          <a:p>
            <a:pPr>
              <a:defRPr/>
            </a:pPr>
            <a:fld id="{72A33712-F06A-A94A-8A30-A6C59C9694C0}" type="slidenum">
              <a:rPr lang="en-US"/>
              <a:pPr>
                <a:defRPr/>
              </a:pPr>
              <a:t>‹#›</a:t>
            </a:fld>
            <a:endParaRPr lang="en-US"/>
          </a:p>
        </p:txBody>
      </p:sp>
      <p:sp>
        <p:nvSpPr>
          <p:cNvPr id="29704" name="Rectangle 206"/>
          <p:cNvSpPr>
            <a:spLocks noChangeArrowheads="1"/>
          </p:cNvSpPr>
          <p:nvPr userDrawn="1"/>
        </p:nvSpPr>
        <p:spPr bwMode="ltGray">
          <a:xfrm>
            <a:off x="0" y="1171575"/>
            <a:ext cx="257175" cy="5686425"/>
          </a:xfrm>
          <a:prstGeom prst="rect">
            <a:avLst/>
          </a:prstGeom>
          <a:solidFill>
            <a:srgbClr val="0071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pic>
        <p:nvPicPr>
          <p:cNvPr id="29705" name="Picture 479" descr="logo_blacksma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ltGray">
          <a:xfrm>
            <a:off x="8221663" y="261938"/>
            <a:ext cx="776287"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594" r:id="rId1"/>
    <p:sldLayoutId id="2147486549" r:id="rId2"/>
    <p:sldLayoutId id="2147486550" r:id="rId3"/>
    <p:sldLayoutId id="2147486551" r:id="rId4"/>
    <p:sldLayoutId id="2147486552" r:id="rId5"/>
    <p:sldLayoutId id="2147486553" r:id="rId6"/>
    <p:sldLayoutId id="2147486554" r:id="rId7"/>
    <p:sldLayoutId id="2147486555" r:id="rId8"/>
    <p:sldLayoutId id="2147486556" r:id="rId9"/>
    <p:sldLayoutId id="2147486557" r:id="rId10"/>
    <p:sldLayoutId id="2147486558" r:id="rId11"/>
  </p:sldLayoutIdLst>
  <p:hf hdr="0"/>
  <p:txStyles>
    <p:titleStyle>
      <a:lvl1pPr algn="l" rtl="0" eaLnBrk="0" fontAlgn="base" hangingPunct="0">
        <a:lnSpc>
          <a:spcPct val="90000"/>
        </a:lnSpc>
        <a:spcBef>
          <a:spcPct val="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3600">
          <a:solidFill>
            <a:schemeClr val="tx2"/>
          </a:solidFill>
          <a:latin typeface="Futura Bk" pitchFamily="34" charset="0"/>
          <a:ea typeface="ＭＳ Ｐゴシック" charset="-128"/>
          <a:cs typeface="ＭＳ Ｐゴシック" charset="-128"/>
        </a:defRPr>
      </a:lvl2pPr>
      <a:lvl3pPr algn="l" rtl="0" eaLnBrk="0" fontAlgn="base" hangingPunct="0">
        <a:lnSpc>
          <a:spcPct val="90000"/>
        </a:lnSpc>
        <a:spcBef>
          <a:spcPct val="0"/>
        </a:spcBef>
        <a:spcAft>
          <a:spcPct val="0"/>
        </a:spcAft>
        <a:defRPr sz="3600">
          <a:solidFill>
            <a:schemeClr val="tx2"/>
          </a:solidFill>
          <a:latin typeface="Futura Bk" pitchFamily="34" charset="0"/>
          <a:ea typeface="ＭＳ Ｐゴシック" charset="-128"/>
          <a:cs typeface="ＭＳ Ｐゴシック" charset="-128"/>
        </a:defRPr>
      </a:lvl3pPr>
      <a:lvl4pPr algn="l" rtl="0" eaLnBrk="0" fontAlgn="base" hangingPunct="0">
        <a:lnSpc>
          <a:spcPct val="90000"/>
        </a:lnSpc>
        <a:spcBef>
          <a:spcPct val="0"/>
        </a:spcBef>
        <a:spcAft>
          <a:spcPct val="0"/>
        </a:spcAft>
        <a:defRPr sz="3600">
          <a:solidFill>
            <a:schemeClr val="tx2"/>
          </a:solidFill>
          <a:latin typeface="Futura Bk" pitchFamily="34" charset="0"/>
          <a:ea typeface="ＭＳ Ｐゴシック" charset="-128"/>
          <a:cs typeface="ＭＳ Ｐゴシック" charset="-128"/>
        </a:defRPr>
      </a:lvl4pPr>
      <a:lvl5pPr algn="l" rtl="0" eaLnBrk="0" fontAlgn="base" hangingPunct="0">
        <a:lnSpc>
          <a:spcPct val="90000"/>
        </a:lnSpc>
        <a:spcBef>
          <a:spcPct val="0"/>
        </a:spcBef>
        <a:spcAft>
          <a:spcPct val="0"/>
        </a:spcAft>
        <a:defRPr sz="3600">
          <a:solidFill>
            <a:schemeClr val="tx2"/>
          </a:solidFill>
          <a:latin typeface="Futura Bk" pitchFamily="34" charset="0"/>
          <a:ea typeface="ＭＳ Ｐゴシック" charset="-128"/>
          <a:cs typeface="ＭＳ Ｐゴシック" charset="-128"/>
        </a:defRPr>
      </a:lvl5pPr>
      <a:lvl6pPr marL="457200" algn="l" rtl="0" fontAlgn="base">
        <a:lnSpc>
          <a:spcPct val="90000"/>
        </a:lnSpc>
        <a:spcBef>
          <a:spcPct val="0"/>
        </a:spcBef>
        <a:spcAft>
          <a:spcPct val="0"/>
        </a:spcAft>
        <a:defRPr sz="3600">
          <a:solidFill>
            <a:schemeClr val="tx2"/>
          </a:solidFill>
          <a:latin typeface="Futura Bk" pitchFamily="34" charset="0"/>
        </a:defRPr>
      </a:lvl6pPr>
      <a:lvl7pPr marL="914400" algn="l" rtl="0" fontAlgn="base">
        <a:lnSpc>
          <a:spcPct val="90000"/>
        </a:lnSpc>
        <a:spcBef>
          <a:spcPct val="0"/>
        </a:spcBef>
        <a:spcAft>
          <a:spcPct val="0"/>
        </a:spcAft>
        <a:defRPr sz="3600">
          <a:solidFill>
            <a:schemeClr val="tx2"/>
          </a:solidFill>
          <a:latin typeface="Futura Bk" pitchFamily="34" charset="0"/>
        </a:defRPr>
      </a:lvl7pPr>
      <a:lvl8pPr marL="1371600" algn="l" rtl="0" fontAlgn="base">
        <a:lnSpc>
          <a:spcPct val="90000"/>
        </a:lnSpc>
        <a:spcBef>
          <a:spcPct val="0"/>
        </a:spcBef>
        <a:spcAft>
          <a:spcPct val="0"/>
        </a:spcAft>
        <a:defRPr sz="3600">
          <a:solidFill>
            <a:schemeClr val="tx2"/>
          </a:solidFill>
          <a:latin typeface="Futura Bk" pitchFamily="34" charset="0"/>
        </a:defRPr>
      </a:lvl8pPr>
      <a:lvl9pPr marL="1828800" algn="l" rtl="0" fontAlgn="base">
        <a:lnSpc>
          <a:spcPct val="90000"/>
        </a:lnSpc>
        <a:spcBef>
          <a:spcPct val="0"/>
        </a:spcBef>
        <a:spcAft>
          <a:spcPct val="0"/>
        </a:spcAft>
        <a:defRPr sz="3600">
          <a:solidFill>
            <a:schemeClr val="tx2"/>
          </a:solidFill>
          <a:latin typeface="Futura Bk" pitchFamily="34" charset="0"/>
        </a:defRPr>
      </a:lvl9pPr>
    </p:titleStyle>
    <p:bodyStyle>
      <a:lvl1pPr marL="228600" indent="-228600" algn="l" rtl="0" eaLnBrk="0" fontAlgn="base" hangingPunct="0">
        <a:lnSpc>
          <a:spcPct val="90000"/>
        </a:lnSpc>
        <a:spcBef>
          <a:spcPct val="30000"/>
        </a:spcBef>
        <a:spcAft>
          <a:spcPct val="10000"/>
        </a:spcAft>
        <a:buClr>
          <a:srgbClr val="B2B3B5"/>
        </a:buClr>
        <a:buSzPct val="75000"/>
        <a:buChar char="•"/>
        <a:defRPr sz="2800">
          <a:solidFill>
            <a:schemeClr val="tx1"/>
          </a:solidFill>
          <a:latin typeface="+mn-lt"/>
          <a:ea typeface="ＭＳ Ｐゴシック" charset="-128"/>
          <a:cs typeface="ＭＳ Ｐゴシック" charset="-128"/>
        </a:defRPr>
      </a:lvl1pPr>
      <a:lvl2pPr marL="571500" indent="-228600" algn="l" rtl="0" eaLnBrk="0" fontAlgn="base" hangingPunct="0">
        <a:lnSpc>
          <a:spcPct val="90000"/>
        </a:lnSpc>
        <a:spcBef>
          <a:spcPct val="10000"/>
        </a:spcBef>
        <a:spcAft>
          <a:spcPct val="10000"/>
        </a:spcAft>
        <a:buClr>
          <a:srgbClr val="B2B3B5"/>
        </a:buClr>
        <a:buFont typeface="Arial" charset="0"/>
        <a:buChar char="−"/>
        <a:defRPr sz="2400">
          <a:solidFill>
            <a:schemeClr val="tx1"/>
          </a:solidFill>
          <a:latin typeface="+mn-lt"/>
          <a:ea typeface="ＭＳ Ｐゴシック" charset="-128"/>
        </a:defRPr>
      </a:lvl2pPr>
      <a:lvl3pPr marL="914400" indent="-228600" algn="l" rtl="0" eaLnBrk="0" fontAlgn="base" hangingPunct="0">
        <a:lnSpc>
          <a:spcPct val="90000"/>
        </a:lnSpc>
        <a:spcBef>
          <a:spcPct val="10000"/>
        </a:spcBef>
        <a:spcAft>
          <a:spcPct val="10000"/>
        </a:spcAft>
        <a:buClr>
          <a:srgbClr val="B2B3B5"/>
        </a:buClr>
        <a:buChar char="•"/>
        <a:defRPr sz="2000">
          <a:solidFill>
            <a:schemeClr val="tx1"/>
          </a:solidFill>
          <a:latin typeface="+mn-lt"/>
          <a:ea typeface="ＭＳ Ｐゴシック" charset="-128"/>
        </a:defRPr>
      </a:lvl3pPr>
      <a:lvl4pPr marL="1257300" indent="-228600" algn="l" rtl="0" eaLnBrk="0" fontAlgn="base" hangingPunct="0">
        <a:lnSpc>
          <a:spcPct val="90000"/>
        </a:lnSpc>
        <a:spcBef>
          <a:spcPct val="10000"/>
        </a:spcBef>
        <a:spcAft>
          <a:spcPct val="10000"/>
        </a:spcAft>
        <a:buClr>
          <a:srgbClr val="B2B3B5"/>
        </a:buClr>
        <a:buFont typeface="Arial" charset="0"/>
        <a:buChar char="−"/>
        <a:defRPr sz="2000">
          <a:solidFill>
            <a:schemeClr val="tx1"/>
          </a:solidFill>
          <a:latin typeface="+mn-lt"/>
          <a:ea typeface="ＭＳ Ｐゴシック" charset="-128"/>
        </a:defRPr>
      </a:lvl4pPr>
      <a:lvl5pPr marL="1600200" indent="-228600" algn="l" rtl="0" eaLnBrk="0" fontAlgn="base" hangingPunct="0">
        <a:lnSpc>
          <a:spcPct val="90000"/>
        </a:lnSpc>
        <a:spcBef>
          <a:spcPct val="10000"/>
        </a:spcBef>
        <a:spcAft>
          <a:spcPct val="10000"/>
        </a:spcAft>
        <a:buClr>
          <a:srgbClr val="B2B3B5"/>
        </a:buClr>
        <a:buChar char="•"/>
        <a:defRPr sz="2000">
          <a:solidFill>
            <a:schemeClr val="tx1"/>
          </a:solidFill>
          <a:latin typeface="+mn-lt"/>
          <a:ea typeface="ＭＳ Ｐゴシック" charset="-128"/>
        </a:defRPr>
      </a:lvl5pPr>
      <a:lvl6pPr marL="2057400" indent="-228600" algn="l" rtl="0" fontAlgn="base">
        <a:lnSpc>
          <a:spcPct val="90000"/>
        </a:lnSpc>
        <a:spcBef>
          <a:spcPct val="10000"/>
        </a:spcBef>
        <a:spcAft>
          <a:spcPct val="10000"/>
        </a:spcAft>
        <a:buClr>
          <a:srgbClr val="B2B3B5"/>
        </a:buClr>
        <a:buChar char="•"/>
        <a:defRPr sz="2000">
          <a:solidFill>
            <a:schemeClr val="tx1"/>
          </a:solidFill>
          <a:latin typeface="+mn-lt"/>
          <a:ea typeface="ＭＳ Ｐゴシック" charset="-128"/>
        </a:defRPr>
      </a:lvl6pPr>
      <a:lvl7pPr marL="2514600" indent="-228600" algn="l" rtl="0" fontAlgn="base">
        <a:lnSpc>
          <a:spcPct val="90000"/>
        </a:lnSpc>
        <a:spcBef>
          <a:spcPct val="10000"/>
        </a:spcBef>
        <a:spcAft>
          <a:spcPct val="10000"/>
        </a:spcAft>
        <a:buClr>
          <a:srgbClr val="B2B3B5"/>
        </a:buClr>
        <a:buChar char="•"/>
        <a:defRPr sz="2000">
          <a:solidFill>
            <a:schemeClr val="tx1"/>
          </a:solidFill>
          <a:latin typeface="+mn-lt"/>
          <a:ea typeface="ＭＳ Ｐゴシック" charset="-128"/>
        </a:defRPr>
      </a:lvl7pPr>
      <a:lvl8pPr marL="2971800" indent="-228600" algn="l" rtl="0" fontAlgn="base">
        <a:lnSpc>
          <a:spcPct val="90000"/>
        </a:lnSpc>
        <a:spcBef>
          <a:spcPct val="10000"/>
        </a:spcBef>
        <a:spcAft>
          <a:spcPct val="10000"/>
        </a:spcAft>
        <a:buClr>
          <a:srgbClr val="B2B3B5"/>
        </a:buClr>
        <a:buChar char="•"/>
        <a:defRPr sz="2000">
          <a:solidFill>
            <a:schemeClr val="tx1"/>
          </a:solidFill>
          <a:latin typeface="+mn-lt"/>
          <a:ea typeface="ＭＳ Ｐゴシック" charset="-128"/>
        </a:defRPr>
      </a:lvl8pPr>
      <a:lvl9pPr marL="3429000" indent="-228600" algn="l" rtl="0" fontAlgn="base">
        <a:lnSpc>
          <a:spcPct val="90000"/>
        </a:lnSpc>
        <a:spcBef>
          <a:spcPct val="10000"/>
        </a:spcBef>
        <a:spcAft>
          <a:spcPct val="10000"/>
        </a:spcAft>
        <a:buClr>
          <a:srgbClr val="B2B3B5"/>
        </a:buClr>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428625" y="114300"/>
            <a:ext cx="824547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987" name="Rectangle 3"/>
          <p:cNvSpPr>
            <a:spLocks noGrp="1" noChangeArrowheads="1"/>
          </p:cNvSpPr>
          <p:nvPr>
            <p:ph type="body" idx="1"/>
          </p:nvPr>
        </p:nvSpPr>
        <p:spPr bwMode="auto">
          <a:xfrm>
            <a:off x="400050" y="1447800"/>
            <a:ext cx="8272463" cy="463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988" name="Rectangle 4"/>
          <p:cNvSpPr>
            <a:spLocks noChangeArrowheads="1"/>
          </p:cNvSpPr>
          <p:nvPr/>
        </p:nvSpPr>
        <p:spPr bwMode="ltGray">
          <a:xfrm>
            <a:off x="0" y="1171575"/>
            <a:ext cx="257175" cy="5686425"/>
          </a:xfrm>
          <a:prstGeom prst="rect">
            <a:avLst/>
          </a:prstGeom>
          <a:solidFill>
            <a:srgbClr val="0071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41989" name="Rectangle 5"/>
          <p:cNvSpPr>
            <a:spLocks noChangeArrowheads="1"/>
          </p:cNvSpPr>
          <p:nvPr/>
        </p:nvSpPr>
        <p:spPr bwMode="ltGray">
          <a:xfrm>
            <a:off x="0" y="0"/>
            <a:ext cx="257175" cy="1114425"/>
          </a:xfrm>
          <a:prstGeom prst="rect">
            <a:avLst/>
          </a:prstGeom>
          <a:solidFill>
            <a:srgbClr val="0071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pic>
        <p:nvPicPr>
          <p:cNvPr id="4199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50250" y="6261100"/>
            <a:ext cx="555625"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3" name="Rectangle 7"/>
          <p:cNvSpPr>
            <a:spLocks noGrp="1" noChangeArrowheads="1"/>
          </p:cNvSpPr>
          <p:nvPr>
            <p:ph type="sldNum" sz="quarter" idx="4"/>
          </p:nvPr>
        </p:nvSpPr>
        <p:spPr bwMode="auto">
          <a:xfrm>
            <a:off x="438150" y="6550025"/>
            <a:ext cx="38735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a:solidFill>
                  <a:srgbClr val="848589"/>
                </a:solidFill>
              </a:defRPr>
            </a:lvl1pPr>
          </a:lstStyle>
          <a:p>
            <a:pPr>
              <a:defRPr/>
            </a:pPr>
            <a:fld id="{79F24772-166F-7C4F-AA25-C1606D74AD84}" type="slidenum">
              <a:rPr lang="en-US"/>
              <a:pPr>
                <a:defRPr/>
              </a:pPr>
              <a:t>‹#›</a:t>
            </a:fld>
            <a:endParaRPr lang="en-US"/>
          </a:p>
        </p:txBody>
      </p:sp>
      <p:sp>
        <p:nvSpPr>
          <p:cNvPr id="9224" name="Rectangle 8"/>
          <p:cNvSpPr>
            <a:spLocks noGrp="1" noChangeArrowheads="1"/>
          </p:cNvSpPr>
          <p:nvPr>
            <p:ph type="dt" sz="half" idx="2"/>
          </p:nvPr>
        </p:nvSpPr>
        <p:spPr bwMode="auto">
          <a:xfrm>
            <a:off x="836613" y="6550025"/>
            <a:ext cx="1114425"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a:solidFill>
                  <a:srgbClr val="848589"/>
                </a:solidFill>
                <a:ea typeface="ＭＳ Ｐゴシック" charset="-128"/>
                <a:cs typeface="ＭＳ Ｐゴシック" charset="-128"/>
              </a:defRPr>
            </a:lvl1pPr>
          </a:lstStyle>
          <a:p>
            <a:pPr>
              <a:defRPr/>
            </a:pPr>
            <a:endParaRPr lang="en-US"/>
          </a:p>
        </p:txBody>
      </p:sp>
      <p:sp>
        <p:nvSpPr>
          <p:cNvPr id="9225" name="Rectangle 9"/>
          <p:cNvSpPr>
            <a:spLocks noGrp="1" noChangeArrowheads="1"/>
          </p:cNvSpPr>
          <p:nvPr>
            <p:ph type="ftr" sz="quarter" idx="3"/>
          </p:nvPr>
        </p:nvSpPr>
        <p:spPr bwMode="auto">
          <a:xfrm>
            <a:off x="1997075" y="6550025"/>
            <a:ext cx="5359400" cy="219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a:solidFill>
                  <a:srgbClr val="848589"/>
                </a:solidFill>
                <a:ea typeface="ＭＳ Ｐゴシック" charset="-128"/>
                <a:cs typeface="ＭＳ Ｐゴシック" charset="-128"/>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6595" r:id="rId1"/>
    <p:sldLayoutId id="2147486559" r:id="rId2"/>
    <p:sldLayoutId id="2147486560" r:id="rId3"/>
    <p:sldLayoutId id="2147486561" r:id="rId4"/>
    <p:sldLayoutId id="2147486562" r:id="rId5"/>
    <p:sldLayoutId id="2147486563" r:id="rId6"/>
    <p:sldLayoutId id="2147486564" r:id="rId7"/>
    <p:sldLayoutId id="2147486565" r:id="rId8"/>
    <p:sldLayoutId id="2147486566" r:id="rId9"/>
    <p:sldLayoutId id="2147486567" r:id="rId10"/>
    <p:sldLayoutId id="2147486568" r:id="rId11"/>
    <p:sldLayoutId id="2147486569" r:id="rId12"/>
    <p:sldLayoutId id="2147486570" r:id="rId13"/>
  </p:sldLayoutIdLst>
  <p:txStyles>
    <p:titleStyle>
      <a:lvl1pPr algn="l" rtl="0" eaLnBrk="0" fontAlgn="base" hangingPunct="0">
        <a:lnSpc>
          <a:spcPct val="90000"/>
        </a:lnSpc>
        <a:spcBef>
          <a:spcPct val="25000"/>
        </a:spcBef>
        <a:spcAft>
          <a:spcPct val="0"/>
        </a:spcAft>
        <a:defRPr sz="3600">
          <a:solidFill>
            <a:schemeClr val="tx2"/>
          </a:solidFill>
          <a:latin typeface="+mj-lt"/>
          <a:ea typeface="ＭＳ Ｐゴシック" charset="-128"/>
          <a:cs typeface="ＭＳ Ｐゴシック" charset="-128"/>
        </a:defRPr>
      </a:lvl1pPr>
      <a:lvl2pPr algn="l" rtl="0" eaLnBrk="0" fontAlgn="base" hangingPunct="0">
        <a:lnSpc>
          <a:spcPct val="90000"/>
        </a:lnSpc>
        <a:spcBef>
          <a:spcPct val="25000"/>
        </a:spcBef>
        <a:spcAft>
          <a:spcPct val="0"/>
        </a:spcAft>
        <a:defRPr sz="3600">
          <a:solidFill>
            <a:schemeClr val="tx2"/>
          </a:solidFill>
          <a:latin typeface="Futura Bk" pitchFamily="34" charset="0"/>
          <a:ea typeface="ＭＳ Ｐゴシック" charset="-128"/>
          <a:cs typeface="ＭＳ Ｐゴシック" charset="-128"/>
        </a:defRPr>
      </a:lvl2pPr>
      <a:lvl3pPr algn="l" rtl="0" eaLnBrk="0" fontAlgn="base" hangingPunct="0">
        <a:lnSpc>
          <a:spcPct val="90000"/>
        </a:lnSpc>
        <a:spcBef>
          <a:spcPct val="25000"/>
        </a:spcBef>
        <a:spcAft>
          <a:spcPct val="0"/>
        </a:spcAft>
        <a:defRPr sz="3600">
          <a:solidFill>
            <a:schemeClr val="tx2"/>
          </a:solidFill>
          <a:latin typeface="Futura Bk" pitchFamily="34" charset="0"/>
          <a:ea typeface="ＭＳ Ｐゴシック" charset="-128"/>
          <a:cs typeface="ＭＳ Ｐゴシック" charset="-128"/>
        </a:defRPr>
      </a:lvl3pPr>
      <a:lvl4pPr algn="l" rtl="0" eaLnBrk="0" fontAlgn="base" hangingPunct="0">
        <a:lnSpc>
          <a:spcPct val="90000"/>
        </a:lnSpc>
        <a:spcBef>
          <a:spcPct val="25000"/>
        </a:spcBef>
        <a:spcAft>
          <a:spcPct val="0"/>
        </a:spcAft>
        <a:defRPr sz="3600">
          <a:solidFill>
            <a:schemeClr val="tx2"/>
          </a:solidFill>
          <a:latin typeface="Futura Bk" pitchFamily="34" charset="0"/>
          <a:ea typeface="ＭＳ Ｐゴシック" charset="-128"/>
          <a:cs typeface="ＭＳ Ｐゴシック" charset="-128"/>
        </a:defRPr>
      </a:lvl4pPr>
      <a:lvl5pPr algn="l" rtl="0" eaLnBrk="0" fontAlgn="base" hangingPunct="0">
        <a:lnSpc>
          <a:spcPct val="90000"/>
        </a:lnSpc>
        <a:spcBef>
          <a:spcPct val="25000"/>
        </a:spcBef>
        <a:spcAft>
          <a:spcPct val="0"/>
        </a:spcAft>
        <a:defRPr sz="3600">
          <a:solidFill>
            <a:schemeClr val="tx2"/>
          </a:solidFill>
          <a:latin typeface="Futura Bk" pitchFamily="34" charset="0"/>
          <a:ea typeface="ＭＳ Ｐゴシック" charset="-128"/>
          <a:cs typeface="ＭＳ Ｐゴシック" charset="-128"/>
        </a:defRPr>
      </a:lvl5pPr>
      <a:lvl6pPr marL="457200" algn="l" rtl="0" fontAlgn="base">
        <a:lnSpc>
          <a:spcPct val="90000"/>
        </a:lnSpc>
        <a:spcBef>
          <a:spcPct val="25000"/>
        </a:spcBef>
        <a:spcAft>
          <a:spcPct val="0"/>
        </a:spcAft>
        <a:defRPr sz="3600">
          <a:solidFill>
            <a:schemeClr val="tx2"/>
          </a:solidFill>
          <a:latin typeface="Futura Bk" pitchFamily="34" charset="0"/>
        </a:defRPr>
      </a:lvl6pPr>
      <a:lvl7pPr marL="914400" algn="l" rtl="0" fontAlgn="base">
        <a:lnSpc>
          <a:spcPct val="90000"/>
        </a:lnSpc>
        <a:spcBef>
          <a:spcPct val="25000"/>
        </a:spcBef>
        <a:spcAft>
          <a:spcPct val="0"/>
        </a:spcAft>
        <a:defRPr sz="3600">
          <a:solidFill>
            <a:schemeClr val="tx2"/>
          </a:solidFill>
          <a:latin typeface="Futura Bk" pitchFamily="34" charset="0"/>
        </a:defRPr>
      </a:lvl7pPr>
      <a:lvl8pPr marL="1371600" algn="l" rtl="0" fontAlgn="base">
        <a:lnSpc>
          <a:spcPct val="90000"/>
        </a:lnSpc>
        <a:spcBef>
          <a:spcPct val="25000"/>
        </a:spcBef>
        <a:spcAft>
          <a:spcPct val="0"/>
        </a:spcAft>
        <a:defRPr sz="3600">
          <a:solidFill>
            <a:schemeClr val="tx2"/>
          </a:solidFill>
          <a:latin typeface="Futura Bk" pitchFamily="34" charset="0"/>
        </a:defRPr>
      </a:lvl8pPr>
      <a:lvl9pPr marL="1828800" algn="l" rtl="0" fontAlgn="base">
        <a:lnSpc>
          <a:spcPct val="90000"/>
        </a:lnSpc>
        <a:spcBef>
          <a:spcPct val="25000"/>
        </a:spcBef>
        <a:spcAft>
          <a:spcPct val="0"/>
        </a:spcAft>
        <a:defRPr sz="3600">
          <a:solidFill>
            <a:schemeClr val="tx2"/>
          </a:solidFill>
          <a:latin typeface="Futura Bk" pitchFamily="34" charset="0"/>
        </a:defRPr>
      </a:lvl9pPr>
    </p:titleStyle>
    <p:bodyStyle>
      <a:lvl1pPr marL="228600" indent="-228600" algn="l" rtl="0" eaLnBrk="0" fontAlgn="base" hangingPunct="0">
        <a:lnSpc>
          <a:spcPct val="90000"/>
        </a:lnSpc>
        <a:spcBef>
          <a:spcPct val="25000"/>
        </a:spcBef>
        <a:spcAft>
          <a:spcPct val="10000"/>
        </a:spcAft>
        <a:buClr>
          <a:srgbClr val="ABA69F"/>
        </a:buClr>
        <a:buSzPct val="80000"/>
        <a:buChar char="•"/>
        <a:defRPr sz="2800">
          <a:solidFill>
            <a:schemeClr val="tx1"/>
          </a:solidFill>
          <a:latin typeface="+mn-lt"/>
          <a:ea typeface="ＭＳ Ｐゴシック" charset="-128"/>
          <a:cs typeface="ＭＳ Ｐゴシック" charset="-128"/>
        </a:defRPr>
      </a:lvl1pPr>
      <a:lvl2pPr marL="571500" indent="-228600" algn="l" rtl="0" eaLnBrk="0" fontAlgn="base" hangingPunct="0">
        <a:lnSpc>
          <a:spcPct val="90000"/>
        </a:lnSpc>
        <a:spcBef>
          <a:spcPct val="25000"/>
        </a:spcBef>
        <a:spcAft>
          <a:spcPct val="10000"/>
        </a:spcAft>
        <a:buClr>
          <a:srgbClr val="ABA69F"/>
        </a:buClr>
        <a:buFont typeface="Futura Bk" charset="0"/>
        <a:buChar char="−"/>
        <a:defRPr sz="2400">
          <a:solidFill>
            <a:schemeClr val="tx1"/>
          </a:solidFill>
          <a:latin typeface="+mn-lt"/>
          <a:ea typeface="ＭＳ Ｐゴシック" charset="-128"/>
        </a:defRPr>
      </a:lvl2pPr>
      <a:lvl3pPr marL="914400" indent="-228600" algn="l" rtl="0" eaLnBrk="0" fontAlgn="base" hangingPunct="0">
        <a:lnSpc>
          <a:spcPct val="90000"/>
        </a:lnSpc>
        <a:spcBef>
          <a:spcPct val="25000"/>
        </a:spcBef>
        <a:spcAft>
          <a:spcPct val="10000"/>
        </a:spcAft>
        <a:buClr>
          <a:srgbClr val="ABA69F"/>
        </a:buClr>
        <a:buChar char="•"/>
        <a:defRPr sz="2000">
          <a:solidFill>
            <a:schemeClr val="tx1"/>
          </a:solidFill>
          <a:latin typeface="+mn-lt"/>
          <a:ea typeface="ＭＳ Ｐゴシック" charset="-128"/>
        </a:defRPr>
      </a:lvl3pPr>
      <a:lvl4pPr marL="1257300" indent="-228600" algn="l" rtl="0" eaLnBrk="0" fontAlgn="base" hangingPunct="0">
        <a:lnSpc>
          <a:spcPct val="90000"/>
        </a:lnSpc>
        <a:spcBef>
          <a:spcPct val="25000"/>
        </a:spcBef>
        <a:spcAft>
          <a:spcPct val="10000"/>
        </a:spcAft>
        <a:buClr>
          <a:srgbClr val="ABA69F"/>
        </a:buClr>
        <a:buFont typeface="Futura Bk" charset="0"/>
        <a:buChar char="−"/>
        <a:defRPr sz="2000">
          <a:solidFill>
            <a:schemeClr val="tx1"/>
          </a:solidFill>
          <a:latin typeface="+mn-lt"/>
          <a:ea typeface="ＭＳ Ｐゴシック" charset="-128"/>
        </a:defRPr>
      </a:lvl4pPr>
      <a:lvl5pPr marL="1600200" indent="-228600" algn="l" rtl="0" eaLnBrk="0" fontAlgn="base" hangingPunct="0">
        <a:lnSpc>
          <a:spcPct val="90000"/>
        </a:lnSpc>
        <a:spcBef>
          <a:spcPct val="25000"/>
        </a:spcBef>
        <a:spcAft>
          <a:spcPct val="10000"/>
        </a:spcAft>
        <a:buClr>
          <a:srgbClr val="ABA69F"/>
        </a:buClr>
        <a:buChar char="•"/>
        <a:defRPr sz="2000">
          <a:solidFill>
            <a:schemeClr val="tx1"/>
          </a:solidFill>
          <a:latin typeface="+mn-lt"/>
          <a:ea typeface="ＭＳ Ｐゴシック" charset="-128"/>
        </a:defRPr>
      </a:lvl5pPr>
      <a:lvl6pPr marL="2057400" indent="-228600" algn="l" rtl="0" fontAlgn="base">
        <a:lnSpc>
          <a:spcPct val="90000"/>
        </a:lnSpc>
        <a:spcBef>
          <a:spcPct val="25000"/>
        </a:spcBef>
        <a:spcAft>
          <a:spcPct val="10000"/>
        </a:spcAft>
        <a:buClr>
          <a:srgbClr val="ABA69F"/>
        </a:buClr>
        <a:buChar char="•"/>
        <a:defRPr sz="2000">
          <a:solidFill>
            <a:schemeClr val="tx1"/>
          </a:solidFill>
          <a:latin typeface="+mn-lt"/>
        </a:defRPr>
      </a:lvl6pPr>
      <a:lvl7pPr marL="2514600" indent="-228600" algn="l" rtl="0" fontAlgn="base">
        <a:lnSpc>
          <a:spcPct val="90000"/>
        </a:lnSpc>
        <a:spcBef>
          <a:spcPct val="25000"/>
        </a:spcBef>
        <a:spcAft>
          <a:spcPct val="10000"/>
        </a:spcAft>
        <a:buClr>
          <a:srgbClr val="ABA69F"/>
        </a:buClr>
        <a:buChar char="•"/>
        <a:defRPr sz="2000">
          <a:solidFill>
            <a:schemeClr val="tx1"/>
          </a:solidFill>
          <a:latin typeface="+mn-lt"/>
        </a:defRPr>
      </a:lvl7pPr>
      <a:lvl8pPr marL="2971800" indent="-228600" algn="l" rtl="0" fontAlgn="base">
        <a:lnSpc>
          <a:spcPct val="90000"/>
        </a:lnSpc>
        <a:spcBef>
          <a:spcPct val="25000"/>
        </a:spcBef>
        <a:spcAft>
          <a:spcPct val="10000"/>
        </a:spcAft>
        <a:buClr>
          <a:srgbClr val="ABA69F"/>
        </a:buClr>
        <a:buChar char="•"/>
        <a:defRPr sz="2000">
          <a:solidFill>
            <a:schemeClr val="tx1"/>
          </a:solidFill>
          <a:latin typeface="+mn-lt"/>
        </a:defRPr>
      </a:lvl8pPr>
      <a:lvl9pPr marL="3429000" indent="-228600" algn="l" rtl="0" fontAlgn="base">
        <a:lnSpc>
          <a:spcPct val="90000"/>
        </a:lnSpc>
        <a:spcBef>
          <a:spcPct val="25000"/>
        </a:spcBef>
        <a:spcAft>
          <a:spcPct val="10000"/>
        </a:spcAft>
        <a:buClr>
          <a:srgbClr val="ABA69F"/>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6322" name="Picture 7" descr="npo000007"/>
          <p:cNvPicPr>
            <a:picLocks noChangeAspect="1" noChangeArrowheads="1"/>
          </p:cNvPicPr>
          <p:nvPr/>
        </p:nvPicPr>
        <p:blipFill>
          <a:blip r:embed="rId14">
            <a:extLst>
              <a:ext uri="{28A0092B-C50C-407E-A947-70E740481C1C}">
                <a14:useLocalDpi xmlns:a14="http://schemas.microsoft.com/office/drawing/2010/main" val="0"/>
              </a:ext>
            </a:extLst>
          </a:blip>
          <a:srcRect l="156" t="838" b="72537"/>
          <a:stretch>
            <a:fillRect/>
          </a:stretch>
        </p:blipFill>
        <p:spPr bwMode="auto">
          <a:xfrm>
            <a:off x="0" y="0"/>
            <a:ext cx="9142413" cy="45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23" name="Picture 5" descr="ibm_light_gray_logo_300dpi"/>
          <p:cNvPicPr>
            <a:picLocks noChangeAspect="1" noChangeArrowheads="1"/>
          </p:cNvPicPr>
          <p:nvPr/>
        </p:nvPicPr>
        <p:blipFill>
          <a:blip r:embed="rId15">
            <a:clrChange>
              <a:clrFrom>
                <a:srgbClr val="7889FB"/>
              </a:clrFrom>
              <a:clrTo>
                <a:srgbClr val="7889FB">
                  <a:alpha val="0"/>
                </a:srgbClr>
              </a:clrTo>
            </a:clrChange>
            <a:extLst>
              <a:ext uri="{28A0092B-C50C-407E-A947-70E740481C1C}">
                <a14:useLocalDpi xmlns:a14="http://schemas.microsoft.com/office/drawing/2010/main" val="0"/>
              </a:ext>
            </a:extLst>
          </a:blip>
          <a:srcRect r="6667"/>
          <a:stretch>
            <a:fillRect/>
          </a:stretch>
        </p:blipFill>
        <p:spPr bwMode="invGray">
          <a:xfrm>
            <a:off x="8347075" y="104775"/>
            <a:ext cx="622300"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324" name="Text Box 6"/>
          <p:cNvSpPr txBox="1">
            <a:spLocks noChangeArrowheads="1"/>
          </p:cNvSpPr>
          <p:nvPr/>
        </p:nvSpPr>
        <p:spPr bwMode="auto">
          <a:xfrm>
            <a:off x="4784725" y="6465888"/>
            <a:ext cx="1841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p>
            <a:pPr>
              <a:buClr>
                <a:schemeClr val="accent2"/>
              </a:buClr>
              <a:buFont typeface="Wingdings" charset="0"/>
              <a:buNone/>
            </a:pPr>
            <a:endParaRPr lang="en-US" sz="2800"/>
          </a:p>
        </p:txBody>
      </p:sp>
      <p:sp>
        <p:nvSpPr>
          <p:cNvPr id="56325" name="Rectangle 8"/>
          <p:cNvSpPr>
            <a:spLocks noChangeArrowheads="1"/>
          </p:cNvSpPr>
          <p:nvPr/>
        </p:nvSpPr>
        <p:spPr bwMode="blackWhite">
          <a:xfrm>
            <a:off x="0" y="6775450"/>
            <a:ext cx="9144000" cy="82550"/>
          </a:xfrm>
          <a:prstGeom prst="rect">
            <a:avLst/>
          </a:prstGeom>
          <a:solidFill>
            <a:schemeClr val="accent1"/>
          </a:solidFill>
          <a:ln w="3175">
            <a:solidFill>
              <a:schemeClr val="accent1"/>
            </a:solidFill>
            <a:miter lim="800000"/>
            <a:headEnd/>
            <a:tailEnd/>
          </a:ln>
        </p:spPr>
        <p:txBody>
          <a:bodyPr wrap="none" anchor="ctr"/>
          <a:lstStyle/>
          <a:p>
            <a:endParaRPr lang="en-CA"/>
          </a:p>
        </p:txBody>
      </p:sp>
      <p:pic>
        <p:nvPicPr>
          <p:cNvPr id="56326" name="Picture 19" descr="DB2_text"/>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6557963"/>
            <a:ext cx="9145588" cy="30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15855" name="Rectangle 15"/>
          <p:cNvSpPr>
            <a:spLocks noGrp="1" noChangeArrowheads="1"/>
          </p:cNvSpPr>
          <p:nvPr>
            <p:ph type="sldNum" sz="quarter" idx="4"/>
          </p:nvPr>
        </p:nvSpPr>
        <p:spPr bwMode="black">
          <a:xfrm>
            <a:off x="8328025" y="6624638"/>
            <a:ext cx="673100" cy="1524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lgn="r">
              <a:spcBef>
                <a:spcPct val="50000"/>
              </a:spcBef>
              <a:defRPr sz="1000">
                <a:solidFill>
                  <a:srgbClr val="000000"/>
                </a:solidFill>
              </a:defRPr>
            </a:lvl1pPr>
          </a:lstStyle>
          <a:p>
            <a:pPr>
              <a:defRPr/>
            </a:pPr>
            <a:fld id="{541325F3-B234-AF4D-9B09-961FCCF8132E}" type="slidenum">
              <a:rPr lang="en-US"/>
              <a:pPr>
                <a:defRPr/>
              </a:pPr>
              <a:t>‹#›</a:t>
            </a:fld>
            <a:endParaRPr lang="en-US"/>
          </a:p>
        </p:txBody>
      </p:sp>
      <p:sp>
        <p:nvSpPr>
          <p:cNvPr id="56328" name="Rectangle 2"/>
          <p:cNvSpPr>
            <a:spLocks noGrp="1" noChangeArrowheads="1"/>
          </p:cNvSpPr>
          <p:nvPr>
            <p:ph type="title"/>
          </p:nvPr>
        </p:nvSpPr>
        <p:spPr bwMode="auto">
          <a:xfrm>
            <a:off x="153988" y="635000"/>
            <a:ext cx="6173787"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56329" name="Rectangle 3"/>
          <p:cNvSpPr>
            <a:spLocks noGrp="1" noChangeArrowheads="1"/>
          </p:cNvSpPr>
          <p:nvPr>
            <p:ph type="body" idx="1"/>
          </p:nvPr>
        </p:nvSpPr>
        <p:spPr bwMode="auto">
          <a:xfrm>
            <a:off x="352425" y="1455738"/>
            <a:ext cx="5757863" cy="451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6330" name="Group 24"/>
          <p:cNvGrpSpPr>
            <a:grpSpLocks/>
          </p:cNvGrpSpPr>
          <p:nvPr/>
        </p:nvGrpSpPr>
        <p:grpSpPr bwMode="auto">
          <a:xfrm>
            <a:off x="104775" y="144463"/>
            <a:ext cx="1438275" cy="168275"/>
            <a:chOff x="56" y="97"/>
            <a:chExt cx="807" cy="94"/>
          </a:xfrm>
        </p:grpSpPr>
        <p:sp>
          <p:nvSpPr>
            <p:cNvPr id="56332" name="Rectangle 15"/>
            <p:cNvSpPr>
              <a:spLocks noChangeArrowheads="1"/>
            </p:cNvSpPr>
            <p:nvPr userDrawn="1"/>
          </p:nvSpPr>
          <p:spPr bwMode="auto">
            <a:xfrm>
              <a:off x="56" y="97"/>
              <a:ext cx="807" cy="94"/>
            </a:xfrm>
            <a:prstGeom prst="rect">
              <a:avLst/>
            </a:prstGeom>
            <a:solidFill>
              <a:srgbClr val="0099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CA"/>
            </a:p>
          </p:txBody>
        </p:sp>
        <p:pic>
          <p:nvPicPr>
            <p:cNvPr id="56333" name="Picture 21" descr="Information Management"/>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15" y="117"/>
              <a:ext cx="684" cy="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aphicFrame>
        <p:nvGraphicFramePr>
          <p:cNvPr id="56331" name="Object 29"/>
          <p:cNvGraphicFramePr>
            <a:graphicFrameLocks noChangeAspect="1"/>
          </p:cNvGraphicFramePr>
          <p:nvPr/>
        </p:nvGraphicFramePr>
        <p:xfrm>
          <a:off x="8340725" y="6107113"/>
          <a:ext cx="628650" cy="304800"/>
        </p:xfrm>
        <a:graphic>
          <a:graphicData uri="http://schemas.openxmlformats.org/presentationml/2006/ole">
            <mc:AlternateContent xmlns:mc="http://schemas.openxmlformats.org/markup-compatibility/2006">
              <mc:Choice xmlns:v="urn:schemas-microsoft-com:vml" Requires="v">
                <p:oleObj spid="_x0000_s56612" name="Photo Editor Photo" r:id="rId18" imgW="628571" imgH="304923" progId="MSPhotoEd.3">
                  <p:embed/>
                </p:oleObj>
              </mc:Choice>
              <mc:Fallback>
                <p:oleObj name="Photo Editor Photo" r:id="rId18" imgW="628571" imgH="304923" progId="MSPhotoEd.3">
                  <p:embed/>
                  <p:pic>
                    <p:nvPicPr>
                      <p:cNvPr id="0"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40725" y="6107113"/>
                        <a:ext cx="6286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6596" r:id="rId1"/>
    <p:sldLayoutId id="2147486571" r:id="rId2"/>
    <p:sldLayoutId id="2147486572" r:id="rId3"/>
    <p:sldLayoutId id="2147486573" r:id="rId4"/>
    <p:sldLayoutId id="2147486574" r:id="rId5"/>
    <p:sldLayoutId id="2147486575" r:id="rId6"/>
    <p:sldLayoutId id="2147486576" r:id="rId7"/>
    <p:sldLayoutId id="2147486577" r:id="rId8"/>
    <p:sldLayoutId id="2147486578" r:id="rId9"/>
    <p:sldLayoutId id="2147486579" r:id="rId10"/>
    <p:sldLayoutId id="2147486580" r:id="rId11"/>
  </p:sldLayoutIdLst>
  <p:transition>
    <p:zoom dir="in"/>
  </p:transition>
  <p:hf hdr="0"/>
  <p:txStyles>
    <p:titleStyle>
      <a:lvl1pPr algn="l" rtl="0" eaLnBrk="0" fontAlgn="base" hangingPunct="0">
        <a:lnSpc>
          <a:spcPct val="90000"/>
        </a:lnSpc>
        <a:spcBef>
          <a:spcPct val="0"/>
        </a:spcBef>
        <a:spcAft>
          <a:spcPct val="0"/>
        </a:spcAft>
        <a:defRPr sz="2400" b="1" i="1">
          <a:solidFill>
            <a:schemeClr val="tx1"/>
          </a:solidFill>
          <a:latin typeface="+mj-lt"/>
          <a:ea typeface="ＭＳ Ｐゴシック" charset="0"/>
          <a:cs typeface="+mj-cs"/>
        </a:defRPr>
      </a:lvl1pPr>
      <a:lvl2pPr algn="l" rtl="0" eaLnBrk="0" fontAlgn="base" hangingPunct="0">
        <a:lnSpc>
          <a:spcPct val="90000"/>
        </a:lnSpc>
        <a:spcBef>
          <a:spcPct val="0"/>
        </a:spcBef>
        <a:spcAft>
          <a:spcPct val="0"/>
        </a:spcAft>
        <a:defRPr sz="2400" b="1" i="1">
          <a:solidFill>
            <a:schemeClr val="tx1"/>
          </a:solidFill>
          <a:latin typeface="Arial" charset="0"/>
          <a:ea typeface="ＭＳ Ｐゴシック" charset="0"/>
          <a:cs typeface="Arial" charset="0"/>
        </a:defRPr>
      </a:lvl2pPr>
      <a:lvl3pPr algn="l" rtl="0" eaLnBrk="0" fontAlgn="base" hangingPunct="0">
        <a:lnSpc>
          <a:spcPct val="90000"/>
        </a:lnSpc>
        <a:spcBef>
          <a:spcPct val="0"/>
        </a:spcBef>
        <a:spcAft>
          <a:spcPct val="0"/>
        </a:spcAft>
        <a:defRPr sz="2400" b="1" i="1">
          <a:solidFill>
            <a:schemeClr val="tx1"/>
          </a:solidFill>
          <a:latin typeface="Arial" charset="0"/>
          <a:ea typeface="ＭＳ Ｐゴシック" charset="0"/>
          <a:cs typeface="Arial" charset="0"/>
        </a:defRPr>
      </a:lvl3pPr>
      <a:lvl4pPr algn="l" rtl="0" eaLnBrk="0" fontAlgn="base" hangingPunct="0">
        <a:lnSpc>
          <a:spcPct val="90000"/>
        </a:lnSpc>
        <a:spcBef>
          <a:spcPct val="0"/>
        </a:spcBef>
        <a:spcAft>
          <a:spcPct val="0"/>
        </a:spcAft>
        <a:defRPr sz="2400" b="1" i="1">
          <a:solidFill>
            <a:schemeClr val="tx1"/>
          </a:solidFill>
          <a:latin typeface="Arial" charset="0"/>
          <a:ea typeface="ＭＳ Ｐゴシック" charset="0"/>
          <a:cs typeface="Arial" charset="0"/>
        </a:defRPr>
      </a:lvl4pPr>
      <a:lvl5pPr algn="l" rtl="0" eaLnBrk="0" fontAlgn="base" hangingPunct="0">
        <a:lnSpc>
          <a:spcPct val="90000"/>
        </a:lnSpc>
        <a:spcBef>
          <a:spcPct val="0"/>
        </a:spcBef>
        <a:spcAft>
          <a:spcPct val="0"/>
        </a:spcAft>
        <a:defRPr sz="2400" b="1" i="1">
          <a:solidFill>
            <a:schemeClr val="tx1"/>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sz="2400" b="1" i="1">
          <a:solidFill>
            <a:schemeClr val="tx1"/>
          </a:solidFill>
          <a:latin typeface="Arial" charset="0"/>
          <a:cs typeface="Arial" charset="0"/>
        </a:defRPr>
      </a:lvl6pPr>
      <a:lvl7pPr marL="914400" algn="l" rtl="0" eaLnBrk="1" fontAlgn="base" hangingPunct="1">
        <a:lnSpc>
          <a:spcPct val="90000"/>
        </a:lnSpc>
        <a:spcBef>
          <a:spcPct val="0"/>
        </a:spcBef>
        <a:spcAft>
          <a:spcPct val="0"/>
        </a:spcAft>
        <a:defRPr sz="2400" b="1" i="1">
          <a:solidFill>
            <a:schemeClr val="tx1"/>
          </a:solidFill>
          <a:latin typeface="Arial" charset="0"/>
          <a:cs typeface="Arial" charset="0"/>
        </a:defRPr>
      </a:lvl7pPr>
      <a:lvl8pPr marL="1371600" algn="l" rtl="0" eaLnBrk="1" fontAlgn="base" hangingPunct="1">
        <a:lnSpc>
          <a:spcPct val="90000"/>
        </a:lnSpc>
        <a:spcBef>
          <a:spcPct val="0"/>
        </a:spcBef>
        <a:spcAft>
          <a:spcPct val="0"/>
        </a:spcAft>
        <a:defRPr sz="2400" b="1" i="1">
          <a:solidFill>
            <a:schemeClr val="tx1"/>
          </a:solidFill>
          <a:latin typeface="Arial" charset="0"/>
          <a:cs typeface="Arial" charset="0"/>
        </a:defRPr>
      </a:lvl8pPr>
      <a:lvl9pPr marL="1828800" algn="l" rtl="0" eaLnBrk="1" fontAlgn="base" hangingPunct="1">
        <a:lnSpc>
          <a:spcPct val="90000"/>
        </a:lnSpc>
        <a:spcBef>
          <a:spcPct val="0"/>
        </a:spcBef>
        <a:spcAft>
          <a:spcPct val="0"/>
        </a:spcAft>
        <a:defRPr sz="2400" b="1" i="1">
          <a:solidFill>
            <a:schemeClr val="tx1"/>
          </a:solidFill>
          <a:latin typeface="Arial" charset="0"/>
          <a:cs typeface="Arial" charset="0"/>
        </a:defRPr>
      </a:lvl9pPr>
    </p:titleStyle>
    <p:bodyStyle>
      <a:lvl1pPr marL="228600" indent="-228600" algn="l" rtl="0" eaLnBrk="0" fontAlgn="base" hangingPunct="0">
        <a:lnSpc>
          <a:spcPct val="95000"/>
        </a:lnSpc>
        <a:spcBef>
          <a:spcPct val="50000"/>
        </a:spcBef>
        <a:spcAft>
          <a:spcPct val="0"/>
        </a:spcAft>
        <a:buClr>
          <a:schemeClr val="tx2"/>
        </a:buClr>
        <a:buFont typeface="Wingdings" charset="0"/>
        <a:buChar char="§"/>
        <a:defRPr sz="2000">
          <a:solidFill>
            <a:schemeClr val="tx1"/>
          </a:solidFill>
          <a:latin typeface="+mn-lt"/>
          <a:ea typeface="ＭＳ Ｐゴシック" charset="0"/>
          <a:cs typeface="+mn-cs"/>
        </a:defRPr>
      </a:lvl1pPr>
      <a:lvl2pPr marL="457200" indent="-227013" algn="l" rtl="0" eaLnBrk="0" fontAlgn="base" hangingPunct="0">
        <a:lnSpc>
          <a:spcPct val="95000"/>
        </a:lnSpc>
        <a:spcBef>
          <a:spcPct val="40000"/>
        </a:spcBef>
        <a:spcAft>
          <a:spcPct val="0"/>
        </a:spcAft>
        <a:buClr>
          <a:schemeClr val="tx2"/>
        </a:buClr>
        <a:buFont typeface="Arial" charset="0"/>
        <a:buChar char="–"/>
        <a:defRPr sz="2000">
          <a:solidFill>
            <a:schemeClr val="tx1"/>
          </a:solidFill>
          <a:latin typeface="+mn-lt"/>
          <a:ea typeface="Arial" charset="0"/>
          <a:cs typeface="+mn-cs"/>
        </a:defRPr>
      </a:lvl2pPr>
      <a:lvl3pPr marL="682625" indent="-223838" algn="l" rtl="0" eaLnBrk="0" fontAlgn="base" hangingPunct="0">
        <a:lnSpc>
          <a:spcPct val="95000"/>
        </a:lnSpc>
        <a:spcBef>
          <a:spcPct val="30000"/>
        </a:spcBef>
        <a:spcAft>
          <a:spcPct val="0"/>
        </a:spcAft>
        <a:buClr>
          <a:schemeClr val="tx2"/>
        </a:buClr>
        <a:buChar char="•"/>
        <a:defRPr sz="2400">
          <a:solidFill>
            <a:schemeClr val="tx1"/>
          </a:solidFill>
          <a:latin typeface="+mn-lt"/>
          <a:ea typeface="Arial" charset="0"/>
          <a:cs typeface="+mn-cs"/>
        </a:defRPr>
      </a:lvl3pPr>
      <a:lvl4pPr marL="912813" indent="-228600" algn="l" rtl="0" eaLnBrk="0" fontAlgn="base" hangingPunct="0">
        <a:lnSpc>
          <a:spcPct val="95000"/>
        </a:lnSpc>
        <a:spcBef>
          <a:spcPct val="20000"/>
        </a:spcBef>
        <a:spcAft>
          <a:spcPct val="0"/>
        </a:spcAft>
        <a:buClr>
          <a:schemeClr val="tx2"/>
        </a:buClr>
        <a:buFont typeface="Arial" charset="0"/>
        <a:buChar char="–"/>
        <a:defRPr sz="1600">
          <a:solidFill>
            <a:schemeClr val="tx1"/>
          </a:solidFill>
          <a:latin typeface="+mn-lt"/>
          <a:ea typeface="Arial" charset="0"/>
          <a:cs typeface="+mn-cs"/>
        </a:defRPr>
      </a:lvl4pPr>
      <a:lvl5pPr marL="1143000" indent="-228600" algn="l" rtl="0" eaLnBrk="0" fontAlgn="base" hangingPunct="0">
        <a:lnSpc>
          <a:spcPct val="95000"/>
        </a:lnSpc>
        <a:spcBef>
          <a:spcPct val="20000"/>
        </a:spcBef>
        <a:spcAft>
          <a:spcPct val="0"/>
        </a:spcAft>
        <a:buClr>
          <a:schemeClr val="tx2"/>
        </a:buClr>
        <a:buFont typeface="Arial" charset="0"/>
        <a:buChar char="&gt;"/>
        <a:defRPr sz="1600">
          <a:solidFill>
            <a:schemeClr val="tx1"/>
          </a:solidFill>
          <a:latin typeface="+mn-lt"/>
          <a:ea typeface="Arial" charset="0"/>
          <a:cs typeface="+mn-cs"/>
        </a:defRPr>
      </a:lvl5pPr>
      <a:lvl6pPr marL="1600200" indent="-228600" algn="l" rtl="0" eaLnBrk="1" fontAlgn="base" hangingPunct="1">
        <a:spcBef>
          <a:spcPct val="20000"/>
        </a:spcBef>
        <a:spcAft>
          <a:spcPct val="0"/>
        </a:spcAft>
        <a:buClr>
          <a:schemeClr val="tx2"/>
        </a:buClr>
        <a:buFont typeface="Arial" charset="0"/>
        <a:buChar char="&gt;"/>
        <a:defRPr sz="1600">
          <a:solidFill>
            <a:schemeClr val="tx1"/>
          </a:solidFill>
          <a:latin typeface="+mn-lt"/>
          <a:cs typeface="+mn-cs"/>
        </a:defRPr>
      </a:lvl6pPr>
      <a:lvl7pPr marL="2057400" indent="-228600" algn="l" rtl="0" eaLnBrk="1" fontAlgn="base" hangingPunct="1">
        <a:spcBef>
          <a:spcPct val="20000"/>
        </a:spcBef>
        <a:spcAft>
          <a:spcPct val="0"/>
        </a:spcAft>
        <a:buClr>
          <a:schemeClr val="tx2"/>
        </a:buClr>
        <a:buFont typeface="Arial" charset="0"/>
        <a:buChar char="&gt;"/>
        <a:defRPr sz="1600">
          <a:solidFill>
            <a:schemeClr val="tx1"/>
          </a:solidFill>
          <a:latin typeface="+mn-lt"/>
          <a:cs typeface="+mn-cs"/>
        </a:defRPr>
      </a:lvl7pPr>
      <a:lvl8pPr marL="2514600" indent="-228600" algn="l" rtl="0" eaLnBrk="1" fontAlgn="base" hangingPunct="1">
        <a:spcBef>
          <a:spcPct val="20000"/>
        </a:spcBef>
        <a:spcAft>
          <a:spcPct val="0"/>
        </a:spcAft>
        <a:buClr>
          <a:schemeClr val="tx2"/>
        </a:buClr>
        <a:buFont typeface="Arial" charset="0"/>
        <a:buChar char="&gt;"/>
        <a:defRPr sz="1600">
          <a:solidFill>
            <a:schemeClr val="tx1"/>
          </a:solidFill>
          <a:latin typeface="+mn-lt"/>
          <a:cs typeface="+mn-cs"/>
        </a:defRPr>
      </a:lvl8pPr>
      <a:lvl9pPr marL="2971800" indent="-228600" algn="l" rtl="0" eaLnBrk="1" fontAlgn="base" hangingPunct="1">
        <a:spcBef>
          <a:spcPct val="20000"/>
        </a:spcBef>
        <a:spcAft>
          <a:spcPct val="0"/>
        </a:spcAft>
        <a:buClr>
          <a:schemeClr val="tx2"/>
        </a:buClr>
        <a:buFont typeface="Arial" charset="0"/>
        <a:buChar char="&gt;"/>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43"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44"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10245"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defTabSz="914400">
              <a:buClr>
                <a:srgbClr val="000000"/>
              </a:buClr>
              <a:buSzPct val="100000"/>
              <a:buFont typeface="Times New Roman" charset="0"/>
              <a:buNone/>
              <a:defRPr sz="1400">
                <a:solidFill>
                  <a:srgbClr val="000000"/>
                </a:solidFill>
                <a:cs typeface="Arial" charset="0"/>
              </a:defRPr>
            </a:lvl1pPr>
          </a:lstStyle>
          <a:p>
            <a:pPr>
              <a:defRPr/>
            </a:pPr>
            <a:fld id="{2747CD00-4BE7-2640-8DA8-9511AA3C10E2}" type="slidenum">
              <a:rPr lang="en-US"/>
              <a:pPr>
                <a:defRPr/>
              </a:pPr>
              <a:t>‹#›</a:t>
            </a:fld>
            <a:endParaRPr lang="en-US"/>
          </a:p>
        </p:txBody>
      </p:sp>
    </p:spTree>
    <p:extLst>
      <p:ext uri="{BB962C8B-B14F-4D97-AF65-F5344CB8AC3E}">
        <p14:creationId xmlns:p14="http://schemas.microsoft.com/office/powerpoint/2010/main" val="987925475"/>
      </p:ext>
    </p:extLst>
  </p:cSld>
  <p:clrMap bg1="lt1" tx1="dk1" bg2="lt2" tx2="dk2" accent1="accent1" accent2="accent2" accent3="accent3" accent4="accent4" accent5="accent5" accent6="accent6" hlink="hlink" folHlink="folHlink"/>
  <p:sldLayoutIdLst>
    <p:sldLayoutId id="2147486675" r:id="rId1"/>
    <p:sldLayoutId id="2147486676" r:id="rId2"/>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390147" name="Rectangle 3"/>
          <p:cNvSpPr>
            <a:spLocks noGrp="1" noChangeArrowheads="1"/>
          </p:cNvSpPr>
          <p:nvPr>
            <p:ph type="body" idx="1"/>
          </p:nvPr>
        </p:nvSpPr>
        <p:spPr bwMode="auto">
          <a:xfrm>
            <a:off x="381000" y="1420813"/>
            <a:ext cx="8388350" cy="2178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24" name="Picture 4" descr="WinHec-Logo-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7639050" y="6130925"/>
            <a:ext cx="1120775"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27040321"/>
      </p:ext>
    </p:extLst>
  </p:cSld>
  <p:clrMap bg1="dk2" tx1="lt1" bg2="dk1" tx2="lt2" accent1="accent1" accent2="accent2" accent3="accent3" accent4="accent4" accent5="accent5" accent6="accent6" hlink="hlink" folHlink="folHlink"/>
  <p:transition>
    <p:fade/>
  </p:transition>
  <p:txStyles>
    <p:titleStyle>
      <a:lvl1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l" rtl="0" fontAlgn="base">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defRPr>
      </a:lvl6pPr>
      <a:lvl7pPr marL="914400" algn="l" rtl="0" fontAlgn="base">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defRPr>
      </a:lvl7pPr>
      <a:lvl8pPr marL="1371600" algn="l" rtl="0" fontAlgn="base">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defRPr>
      </a:lvl8pPr>
      <a:lvl9pPr marL="1828800" algn="l" rtl="0" fontAlgn="base">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defRPr>
      </a:lvl9pPr>
    </p:titleStyle>
    <p:bodyStyle>
      <a:lvl1pPr marL="571500" indent="-571500" algn="l" rtl="0" eaLnBrk="0" fontAlgn="base" hangingPunct="0">
        <a:lnSpc>
          <a:spcPct val="90000"/>
        </a:lnSpc>
        <a:spcBef>
          <a:spcPct val="30000"/>
        </a:spcBef>
        <a:spcAft>
          <a:spcPct val="0"/>
        </a:spcAft>
        <a:buClr>
          <a:schemeClr val="tx2"/>
        </a:buClr>
        <a:buSzPct val="95000"/>
        <a:buFont typeface="Wingdings" charset="0"/>
        <a:buBlip>
          <a:blip r:embed="rId4"/>
        </a:buBlip>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1028700" indent="-455613" algn="l" rtl="0" eaLnBrk="0" fontAlgn="base" hangingPunct="0">
        <a:lnSpc>
          <a:spcPct val="90000"/>
        </a:lnSpc>
        <a:spcBef>
          <a:spcPct val="30000"/>
        </a:spcBef>
        <a:spcAft>
          <a:spcPct val="0"/>
        </a:spcAft>
        <a:buClr>
          <a:schemeClr val="tx2"/>
        </a:buClr>
        <a:buSzPct val="95000"/>
        <a:buFont typeface="Wingdings" charset="0"/>
        <a:buBlip>
          <a:blip r:embed="rId5"/>
        </a:buBlip>
        <a:defRPr sz="2800">
          <a:solidFill>
            <a:schemeClr val="tx1"/>
          </a:solidFill>
          <a:effectLst>
            <a:outerShdw blurRad="38100" dist="38100" dir="2700000" algn="tl">
              <a:srgbClr val="000000"/>
            </a:outerShdw>
          </a:effectLst>
          <a:latin typeface="+mn-lt"/>
          <a:ea typeface="ＭＳ Ｐゴシック" charset="-128"/>
        </a:defRPr>
      </a:lvl2pPr>
      <a:lvl3pPr marL="1428750" indent="-398463" algn="l" rtl="0" eaLnBrk="0" fontAlgn="base" hangingPunct="0">
        <a:lnSpc>
          <a:spcPct val="90000"/>
        </a:lnSpc>
        <a:spcBef>
          <a:spcPct val="30000"/>
        </a:spcBef>
        <a:spcAft>
          <a:spcPct val="0"/>
        </a:spcAft>
        <a:buClr>
          <a:schemeClr val="tx2"/>
        </a:buClr>
        <a:buSzPct val="95000"/>
        <a:buFont typeface="Wingdings" charset="0"/>
        <a:buBlip>
          <a:blip r:embed="rId5"/>
        </a:buBlip>
        <a:defRPr sz="2400">
          <a:solidFill>
            <a:schemeClr val="tx1"/>
          </a:solidFill>
          <a:effectLst>
            <a:outerShdw blurRad="38100" dist="38100" dir="2700000" algn="tl">
              <a:srgbClr val="000000"/>
            </a:outerShdw>
          </a:effectLst>
          <a:latin typeface="+mn-lt"/>
          <a:ea typeface="ＭＳ Ｐゴシック" charset="-128"/>
        </a:defRPr>
      </a:lvl3pPr>
      <a:lvl4pPr marL="1770063" indent="-339725" algn="l" rtl="0" eaLnBrk="0" fontAlgn="base" hangingPunct="0">
        <a:lnSpc>
          <a:spcPct val="90000"/>
        </a:lnSpc>
        <a:spcBef>
          <a:spcPct val="30000"/>
        </a:spcBef>
        <a:spcAft>
          <a:spcPct val="0"/>
        </a:spcAft>
        <a:buClr>
          <a:schemeClr val="tx2"/>
        </a:buClr>
        <a:buSzPct val="95000"/>
        <a:buFont typeface="Wingdings" charset="0"/>
        <a:buBlip>
          <a:blip r:embed="rId5"/>
        </a:buBlip>
        <a:defRPr sz="2000">
          <a:solidFill>
            <a:schemeClr val="tx1"/>
          </a:solidFill>
          <a:effectLst>
            <a:outerShdw blurRad="38100" dist="38100" dir="2700000" algn="tl">
              <a:srgbClr val="000000"/>
            </a:outerShdw>
          </a:effectLst>
          <a:latin typeface="+mn-lt"/>
          <a:ea typeface="ＭＳ Ｐゴシック" charset="-128"/>
        </a:defRPr>
      </a:lvl4pPr>
      <a:lvl5pPr marL="2052638" indent="-280988" algn="l" rtl="0" eaLnBrk="0" fontAlgn="base" hangingPunct="0">
        <a:lnSpc>
          <a:spcPct val="90000"/>
        </a:lnSpc>
        <a:spcBef>
          <a:spcPct val="30000"/>
        </a:spcBef>
        <a:spcAft>
          <a:spcPct val="0"/>
        </a:spcAft>
        <a:buClr>
          <a:schemeClr val="tx2"/>
        </a:buClr>
        <a:buSzPct val="95000"/>
        <a:buFont typeface="Wingdings" charset="0"/>
        <a:buBlip>
          <a:blip r:embed="rId5"/>
        </a:buBlip>
        <a:defRPr sz="2000">
          <a:solidFill>
            <a:schemeClr val="tx1"/>
          </a:solidFill>
          <a:effectLst>
            <a:outerShdw blurRad="38100" dist="38100" dir="2700000" algn="tl">
              <a:srgbClr val="000000"/>
            </a:outerShdw>
          </a:effectLst>
          <a:latin typeface="+mn-lt"/>
          <a:ea typeface="ＭＳ Ｐゴシック" charset="-128"/>
        </a:defRPr>
      </a:lvl5pPr>
      <a:lvl6pPr marL="2509838" indent="-280988" algn="l" rtl="0" fontAlgn="base">
        <a:lnSpc>
          <a:spcPct val="90000"/>
        </a:lnSpc>
        <a:spcBef>
          <a:spcPct val="30000"/>
        </a:spcBef>
        <a:spcAft>
          <a:spcPct val="0"/>
        </a:spcAft>
        <a:buClr>
          <a:schemeClr val="tx2"/>
        </a:buClr>
        <a:buSzPct val="95000"/>
        <a:buFont typeface="Wingdings" charset="2"/>
        <a:buBlip>
          <a:blip r:embed="rId5"/>
        </a:buBlip>
        <a:defRPr>
          <a:solidFill>
            <a:schemeClr val="tx1"/>
          </a:solidFill>
          <a:effectLst>
            <a:outerShdw blurRad="38100" dist="38100" dir="2700000" algn="tl">
              <a:srgbClr val="000000"/>
            </a:outerShdw>
          </a:effectLst>
          <a:latin typeface="+mn-lt"/>
          <a:ea typeface="ＭＳ Ｐゴシック" charset="-128"/>
        </a:defRPr>
      </a:lvl6pPr>
      <a:lvl7pPr marL="2967038" indent="-280988" algn="l" rtl="0" fontAlgn="base">
        <a:lnSpc>
          <a:spcPct val="90000"/>
        </a:lnSpc>
        <a:spcBef>
          <a:spcPct val="30000"/>
        </a:spcBef>
        <a:spcAft>
          <a:spcPct val="0"/>
        </a:spcAft>
        <a:buClr>
          <a:schemeClr val="tx2"/>
        </a:buClr>
        <a:buSzPct val="95000"/>
        <a:buFont typeface="Wingdings" charset="2"/>
        <a:buBlip>
          <a:blip r:embed="rId5"/>
        </a:buBlip>
        <a:defRPr>
          <a:solidFill>
            <a:schemeClr val="tx1"/>
          </a:solidFill>
          <a:effectLst>
            <a:outerShdw blurRad="38100" dist="38100" dir="2700000" algn="tl">
              <a:srgbClr val="000000"/>
            </a:outerShdw>
          </a:effectLst>
          <a:latin typeface="+mn-lt"/>
          <a:ea typeface="ＭＳ Ｐゴシック" charset="-128"/>
        </a:defRPr>
      </a:lvl7pPr>
      <a:lvl8pPr marL="3424238" indent="-280988" algn="l" rtl="0" fontAlgn="base">
        <a:lnSpc>
          <a:spcPct val="90000"/>
        </a:lnSpc>
        <a:spcBef>
          <a:spcPct val="30000"/>
        </a:spcBef>
        <a:spcAft>
          <a:spcPct val="0"/>
        </a:spcAft>
        <a:buClr>
          <a:schemeClr val="tx2"/>
        </a:buClr>
        <a:buSzPct val="95000"/>
        <a:buFont typeface="Wingdings" charset="2"/>
        <a:buBlip>
          <a:blip r:embed="rId5"/>
        </a:buBlip>
        <a:defRPr>
          <a:solidFill>
            <a:schemeClr val="tx1"/>
          </a:solidFill>
          <a:effectLst>
            <a:outerShdw blurRad="38100" dist="38100" dir="2700000" algn="tl">
              <a:srgbClr val="000000"/>
            </a:outerShdw>
          </a:effectLst>
          <a:latin typeface="+mn-lt"/>
          <a:ea typeface="ＭＳ Ｐゴシック" charset="-128"/>
        </a:defRPr>
      </a:lvl8pPr>
      <a:lvl9pPr marL="3881438" indent="-280988" algn="l" rtl="0" fontAlgn="base">
        <a:lnSpc>
          <a:spcPct val="90000"/>
        </a:lnSpc>
        <a:spcBef>
          <a:spcPct val="30000"/>
        </a:spcBef>
        <a:spcAft>
          <a:spcPct val="0"/>
        </a:spcAft>
        <a:buClr>
          <a:schemeClr val="tx2"/>
        </a:buClr>
        <a:buSzPct val="95000"/>
        <a:buFont typeface="Wingdings" charset="2"/>
        <a:buBlip>
          <a:blip r:embed="rId5"/>
        </a:buBlip>
        <a:defRPr>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3491609573"/>
      </p:ext>
    </p:extLst>
  </p:cSld>
  <p:clrMap bg1="lt1" tx1="dk1" bg2="lt2" tx2="dk2" accent1="accent1" accent2="accent2" accent3="accent3" accent4="accent4" accent5="accent5" accent6="accent6" hlink="hlink" folHlink="folHlink"/>
  <p:sldLayoutIdLst>
    <p:sldLayoutId id="2147486731" r:id="rId1"/>
    <p:sldLayoutId id="2147486732" r:id="rId2"/>
    <p:sldLayoutId id="2147486733" r:id="rId3"/>
    <p:sldLayoutId id="2147486734"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5.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ext Box 1"/>
          <p:cNvSpPr txBox="1">
            <a:spLocks noChangeArrowheads="1"/>
          </p:cNvSpPr>
          <p:nvPr/>
        </p:nvSpPr>
        <p:spPr bwMode="auto">
          <a:xfrm>
            <a:off x="-381000" y="1600200"/>
            <a:ext cx="94488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r>
              <a:rPr lang="en-US" sz="3200" b="1" dirty="0">
                <a:solidFill>
                  <a:srgbClr val="161645"/>
                </a:solidFill>
                <a:latin typeface="Calibri" charset="0"/>
              </a:rPr>
              <a:t>Server Performance</a:t>
            </a:r>
          </a:p>
        </p:txBody>
      </p:sp>
      <p:sp>
        <p:nvSpPr>
          <p:cNvPr id="90114" name="Text Box 2"/>
          <p:cNvSpPr txBox="1">
            <a:spLocks noChangeArrowheads="1"/>
          </p:cNvSpPr>
          <p:nvPr/>
        </p:nvSpPr>
        <p:spPr bwMode="auto">
          <a:xfrm>
            <a:off x="152400" y="3810000"/>
            <a:ext cx="84582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spcBef>
                <a:spcPts val="700"/>
              </a:spcBef>
              <a:buClr>
                <a:srgbClr val="000000"/>
              </a:buClr>
              <a:buSzPct val="100000"/>
              <a:buFont typeface="Times New Roman" charset="0"/>
              <a:buNone/>
            </a:pPr>
            <a:r>
              <a:rPr lang="en-US" b="1">
                <a:solidFill>
                  <a:srgbClr val="161645"/>
                </a:solidFill>
                <a:latin typeface="Calibri" charset="0"/>
              </a:rPr>
              <a:t>Jeff Chase</a:t>
            </a:r>
          </a:p>
          <a:p>
            <a:pPr algn="ctr" eaLnBrk="1" hangingPunct="1">
              <a:spcBef>
                <a:spcPts val="700"/>
              </a:spcBef>
              <a:buClr>
                <a:srgbClr val="000000"/>
              </a:buClr>
              <a:buSzPct val="100000"/>
              <a:buFont typeface="Times New Roman" charset="0"/>
              <a:buNone/>
            </a:pPr>
            <a:r>
              <a:rPr lang="en-US" b="1">
                <a:solidFill>
                  <a:srgbClr val="161645"/>
                </a:solidFill>
                <a:latin typeface="Calibri" charset="0"/>
              </a:rPr>
              <a:t>Duke University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Utilization</a:t>
            </a:r>
          </a:p>
        </p:txBody>
      </p:sp>
      <p:sp>
        <p:nvSpPr>
          <p:cNvPr id="66563" name="Rectangle 3"/>
          <p:cNvSpPr>
            <a:spLocks noGrp="1" noChangeArrowheads="1"/>
          </p:cNvSpPr>
          <p:nvPr>
            <p:ph type="body" idx="1"/>
          </p:nvPr>
        </p:nvSpPr>
        <p:spPr/>
        <p:txBody>
          <a:bodyPr/>
          <a:lstStyle/>
          <a:p>
            <a:r>
              <a:rPr lang="en-US" sz="2400" b="0" dirty="0"/>
              <a:t>Assume any service center (e.g., a CPU core) is mutually exclusive.</a:t>
            </a:r>
          </a:p>
          <a:p>
            <a:pPr lvl="1"/>
            <a:r>
              <a:rPr lang="en-US" sz="2000" b="0" dirty="0"/>
              <a:t>Only one task can </a:t>
            </a:r>
            <a:r>
              <a:rPr lang="en-US" sz="2000" dirty="0"/>
              <a:t>occupy</a:t>
            </a:r>
            <a:r>
              <a:rPr lang="en-US" sz="2000" b="0" dirty="0"/>
              <a:t> it at a time.  </a:t>
            </a:r>
            <a:r>
              <a:rPr lang="en-US" sz="2000" b="0" dirty="0" err="1"/>
              <a:t>Occupied</a:t>
            </a:r>
            <a:r>
              <a:rPr lang="en-US" sz="2000" b="0" dirty="0" err="1">
                <a:sym typeface="Wingdings" pitchFamily="2" charset="2"/>
              </a:rPr>
              <a:t>busy</a:t>
            </a:r>
            <a:r>
              <a:rPr lang="en-US" sz="2000" b="0" dirty="0">
                <a:sym typeface="Wingdings" pitchFamily="2" charset="2"/>
              </a:rPr>
              <a:t>.</a:t>
            </a:r>
          </a:p>
          <a:p>
            <a:pPr lvl="1"/>
            <a:r>
              <a:rPr lang="en-US" sz="2000" b="0" dirty="0">
                <a:sym typeface="Wingdings" pitchFamily="2" charset="2"/>
              </a:rPr>
              <a:t>E.g., mutexes.</a:t>
            </a:r>
            <a:endParaRPr lang="en-US" sz="2000" b="0" dirty="0"/>
          </a:p>
          <a:p>
            <a:r>
              <a:rPr lang="en-US" sz="2400" b="0" dirty="0"/>
              <a:t> What is the probability that the center is busy?</a:t>
            </a:r>
          </a:p>
          <a:p>
            <a:pPr lvl="1"/>
            <a:r>
              <a:rPr lang="en-US" sz="2000" dirty="0"/>
              <a:t>Answer</a:t>
            </a:r>
            <a:r>
              <a:rPr lang="en-US" sz="2000" b="0" dirty="0"/>
              <a:t>: some number between 0 and 1.</a:t>
            </a:r>
          </a:p>
          <a:p>
            <a:r>
              <a:rPr lang="en-US" sz="2400" b="0" dirty="0"/>
              <a:t>What percentage of time is the center busy?</a:t>
            </a:r>
          </a:p>
          <a:p>
            <a:pPr lvl="1"/>
            <a:r>
              <a:rPr lang="en-US" sz="2000" dirty="0"/>
              <a:t>Answer</a:t>
            </a:r>
            <a:r>
              <a:rPr lang="en-US" sz="2000" b="0" dirty="0"/>
              <a:t>: some number between 0 and 100</a:t>
            </a:r>
          </a:p>
          <a:p>
            <a:r>
              <a:rPr lang="en-US" sz="2400" b="0" dirty="0"/>
              <a:t>These are interchangeable: called </a:t>
            </a:r>
            <a:r>
              <a:rPr lang="en-US" sz="2400" dirty="0">
                <a:solidFill>
                  <a:srgbClr val="800000"/>
                </a:solidFill>
              </a:rPr>
              <a:t>utilization</a:t>
            </a:r>
            <a:r>
              <a:rPr lang="en-US" sz="2400" b="0" dirty="0"/>
              <a:t> U. </a:t>
            </a:r>
            <a:endParaRPr lang="en-US" sz="2000" b="0" dirty="0"/>
          </a:p>
          <a:p>
            <a:r>
              <a:rPr lang="en-US" sz="2400" b="0" dirty="0"/>
              <a:t>The probability that the service center is </a:t>
            </a:r>
            <a:r>
              <a:rPr lang="en-US" sz="2400" dirty="0">
                <a:solidFill>
                  <a:srgbClr val="800000"/>
                </a:solidFill>
              </a:rPr>
              <a:t>idle</a:t>
            </a:r>
            <a:r>
              <a:rPr lang="en-US" sz="2400" b="0" dirty="0">
                <a:solidFill>
                  <a:srgbClr val="800000"/>
                </a:solidFill>
              </a:rPr>
              <a:t> </a:t>
            </a:r>
            <a:r>
              <a:rPr lang="en-US" sz="2400" b="0" dirty="0"/>
              <a:t>is 1-U.</a:t>
            </a:r>
          </a:p>
        </p:txBody>
      </p:sp>
    </p:spTree>
    <p:extLst>
      <p:ext uri="{BB962C8B-B14F-4D97-AF65-F5344CB8AC3E}">
        <p14:creationId xmlns:p14="http://schemas.microsoft.com/office/powerpoint/2010/main" val="39727711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381000"/>
            <a:ext cx="8226425" cy="1554163"/>
          </a:xfrm>
        </p:spPr>
        <p:txBody>
          <a:bodyPr/>
          <a:lstStyle/>
          <a:p>
            <a:pPr eaLnBrk="1" hangingPunct="1"/>
            <a:r>
              <a:rPr lang="en-US" sz="3600" dirty="0">
                <a:latin typeface="Arial" charset="0"/>
                <a:ea typeface="ＭＳ Ｐゴシック" charset="0"/>
              </a:rPr>
              <a:t>Utilization: cartoon version</a:t>
            </a:r>
          </a:p>
        </p:txBody>
      </p:sp>
      <p:sp>
        <p:nvSpPr>
          <p:cNvPr id="76804" name="Line 4"/>
          <p:cNvSpPr>
            <a:spLocks noChangeAspect="1" noChangeShapeType="1"/>
          </p:cNvSpPr>
          <p:nvPr/>
        </p:nvSpPr>
        <p:spPr bwMode="auto">
          <a:xfrm>
            <a:off x="4267200" y="3657600"/>
            <a:ext cx="1905000" cy="0"/>
          </a:xfrm>
          <a:prstGeom prst="line">
            <a:avLst/>
          </a:prstGeom>
          <a:noFill/>
          <a:ln w="38100">
            <a:solidFill>
              <a:srgbClr val="003367"/>
            </a:solidFill>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59398" name="Text Box 6"/>
          <p:cNvSpPr txBox="1">
            <a:spLocks noChangeAspect="1" noChangeArrowheads="1"/>
          </p:cNvSpPr>
          <p:nvPr/>
        </p:nvSpPr>
        <p:spPr bwMode="auto">
          <a:xfrm>
            <a:off x="4267200" y="3276600"/>
            <a:ext cx="1254044" cy="400110"/>
          </a:xfrm>
          <a:prstGeom prst="rect">
            <a:avLst/>
          </a:prstGeom>
          <a:noFill/>
          <a:ln w="9525">
            <a:noFill/>
            <a:miter lim="800000"/>
            <a:headEnd/>
            <a:tailEnd/>
          </a:ln>
        </p:spPr>
        <p:txBody>
          <a:bodyPr wrap="none">
            <a:spAutoFit/>
          </a:bodyPr>
          <a:lstStyle/>
          <a:p>
            <a:pPr>
              <a:defRPr/>
            </a:pPr>
            <a:r>
              <a:rPr lang="en-US" sz="2000" dirty="0">
                <a:solidFill>
                  <a:srgbClr val="003367"/>
                </a:solidFill>
                <a:latin typeface="+mj-lt"/>
                <a:ea typeface="ＭＳ Ｐゴシック" charset="-128"/>
                <a:cs typeface="ＭＳ Ｐゴシック" charset="-128"/>
              </a:rPr>
              <a:t>saturated</a:t>
            </a:r>
          </a:p>
        </p:txBody>
      </p:sp>
      <p:sp>
        <p:nvSpPr>
          <p:cNvPr id="13" name="Text Box 6"/>
          <p:cNvSpPr txBox="1">
            <a:spLocks noChangeAspect="1" noChangeArrowheads="1"/>
          </p:cNvSpPr>
          <p:nvPr/>
        </p:nvSpPr>
        <p:spPr bwMode="auto">
          <a:xfrm>
            <a:off x="2004959" y="6248400"/>
            <a:ext cx="4014841" cy="400110"/>
          </a:xfrm>
          <a:prstGeom prst="rect">
            <a:avLst/>
          </a:prstGeom>
          <a:noFill/>
          <a:ln w="9525">
            <a:noFill/>
            <a:miter lim="800000"/>
            <a:headEnd/>
            <a:tailEnd/>
          </a:ln>
        </p:spPr>
        <p:txBody>
          <a:bodyPr wrap="none">
            <a:spAutoFit/>
          </a:bodyPr>
          <a:lstStyle/>
          <a:p>
            <a:pPr>
              <a:defRPr/>
            </a:pPr>
            <a:r>
              <a:rPr lang="en-US" sz="2000" dirty="0">
                <a:solidFill>
                  <a:srgbClr val="003367"/>
                </a:solidFill>
                <a:latin typeface="+mj-lt"/>
                <a:ea typeface="ＭＳ Ｐゴシック" charset="-128"/>
                <a:cs typeface="ＭＳ Ｐゴシック" charset="-128"/>
              </a:rPr>
              <a:t>Request arrival rate (</a:t>
            </a:r>
            <a:r>
              <a:rPr lang="en-US" sz="2000" dirty="0">
                <a:solidFill>
                  <a:srgbClr val="651222"/>
                </a:solidFill>
                <a:latin typeface="+mj-lt"/>
                <a:ea typeface="ＭＳ Ｐゴシック" charset="-128"/>
                <a:cs typeface="ＭＳ Ｐゴシック" charset="-128"/>
              </a:rPr>
              <a:t>offered load</a:t>
            </a:r>
            <a:r>
              <a:rPr lang="en-US" sz="2000" dirty="0">
                <a:solidFill>
                  <a:srgbClr val="003367"/>
                </a:solidFill>
                <a:latin typeface="+mj-lt"/>
                <a:ea typeface="ＭＳ Ｐゴシック" charset="-128"/>
                <a:cs typeface="ＭＳ Ｐゴシック" charset="-128"/>
              </a:rPr>
              <a:t>)</a:t>
            </a:r>
          </a:p>
        </p:txBody>
      </p:sp>
      <mc:AlternateContent xmlns:mc="http://schemas.openxmlformats.org/markup-compatibility/2006" xmlns:a14="http://schemas.microsoft.com/office/drawing/2010/main">
        <mc:Choice Requires="a14">
          <p:sp>
            <p:nvSpPr>
              <p:cNvPr id="14" name="Text Box 6"/>
              <p:cNvSpPr txBox="1">
                <a:spLocks noChangeAspect="1" noChangeArrowheads="1"/>
              </p:cNvSpPr>
              <p:nvPr/>
            </p:nvSpPr>
            <p:spPr bwMode="auto">
              <a:xfrm>
                <a:off x="76200" y="4242137"/>
                <a:ext cx="1600200" cy="1323439"/>
              </a:xfrm>
              <a:prstGeom prst="rect">
                <a:avLst/>
              </a:prstGeom>
              <a:noFill/>
              <a:ln w="9525">
                <a:noFill/>
                <a:miter lim="800000"/>
                <a:headEnd/>
                <a:tailEnd/>
              </a:ln>
            </p:spPr>
            <p:txBody>
              <a:bodyPr>
                <a:spAutoFit/>
              </a:bodyPr>
              <a:lstStyle/>
              <a:p>
                <a:pPr algn="ctr">
                  <a:defRPr/>
                </a:pPr>
                <a:r>
                  <a:rPr lang="en-US" sz="2000" dirty="0">
                    <a:solidFill>
                      <a:srgbClr val="003367"/>
                    </a:solidFill>
                    <a:latin typeface="+mj-lt"/>
                    <a:ea typeface="ＭＳ Ｐゴシック" charset="-128"/>
                    <a:cs typeface="ＭＳ Ｐゴシック" charset="-128"/>
                  </a:rPr>
                  <a:t>Utilization</a:t>
                </a:r>
              </a:p>
              <a:p>
                <a:pPr algn="ctr">
                  <a:defRPr/>
                </a:pPr>
                <a:r>
                  <a:rPr lang="en-US" sz="2000" dirty="0">
                    <a:solidFill>
                      <a:srgbClr val="003367"/>
                    </a:solidFill>
                    <a:latin typeface="+mj-lt"/>
                    <a:ea typeface="ＭＳ Ｐゴシック" charset="-128"/>
                    <a:cs typeface="ＭＳ Ｐゴシック" charset="-128"/>
                  </a:rPr>
                  <a:t>(also called </a:t>
                </a:r>
                <a:r>
                  <a:rPr lang="en-US" sz="2000" dirty="0">
                    <a:solidFill>
                      <a:srgbClr val="651222"/>
                    </a:solidFill>
                    <a:latin typeface="+mj-lt"/>
                    <a:ea typeface="ＭＳ Ｐゴシック" charset="-128"/>
                    <a:cs typeface="ＭＳ Ｐゴシック" charset="-128"/>
                  </a:rPr>
                  <a:t>load factor</a:t>
                </a:r>
                <a:r>
                  <a:rPr lang="en-US" sz="2000" dirty="0">
                    <a:solidFill>
                      <a:srgbClr val="003367"/>
                    </a:solidFill>
                    <a:latin typeface="+mj-lt"/>
                    <a:ea typeface="ＭＳ Ｐゴシック" charset="-128"/>
                    <a:cs typeface="ＭＳ Ｐゴシック" charset="-128"/>
                  </a:rPr>
                  <a:t>)</a:t>
                </a:r>
              </a:p>
              <a:p>
                <a:pPr algn="ctr">
                  <a:defRPr/>
                </a:pPr>
                <a14:m>
                  <m:oMathPara xmlns:m="http://schemas.openxmlformats.org/officeDocument/2006/math">
                    <m:oMathParaPr>
                      <m:jc m:val="centerGroup"/>
                    </m:oMathParaPr>
                    <m:oMath xmlns:m="http://schemas.openxmlformats.org/officeDocument/2006/math">
                      <m:r>
                        <a:rPr lang="en-US" sz="2000" i="1" smtClean="0">
                          <a:solidFill>
                            <a:srgbClr val="003367"/>
                          </a:solidFill>
                          <a:latin typeface="Cambria Math" panose="02040503050406030204" pitchFamily="18" charset="0"/>
                          <a:ea typeface="Cambria Math" panose="02040503050406030204" pitchFamily="18" charset="0"/>
                          <a:cs typeface="ＭＳ Ｐゴシック" charset="-128"/>
                        </a:rPr>
                        <m:t>𝜌</m:t>
                      </m:r>
                    </m:oMath>
                  </m:oMathPara>
                </a14:m>
                <a:endParaRPr lang="en-US" sz="2000" dirty="0">
                  <a:solidFill>
                    <a:srgbClr val="003367"/>
                  </a:solidFill>
                  <a:latin typeface="+mj-lt"/>
                  <a:ea typeface="ＭＳ Ｐゴシック" charset="-128"/>
                  <a:cs typeface="ＭＳ Ｐゴシック" charset="-128"/>
                </a:endParaRPr>
              </a:p>
            </p:txBody>
          </p:sp>
        </mc:Choice>
        <mc:Fallback xmlns="">
          <p:sp>
            <p:nvSpPr>
              <p:cNvPr id="14" name="Text Box 6"/>
              <p:cNvSpPr txBox="1">
                <a:spLocks noRot="1" noChangeAspect="1" noMove="1" noResize="1" noEditPoints="1" noAdjustHandles="1" noChangeArrowheads="1" noChangeShapeType="1" noTextEdit="1"/>
              </p:cNvSpPr>
              <p:nvPr/>
            </p:nvSpPr>
            <p:spPr bwMode="auto">
              <a:xfrm>
                <a:off x="76200" y="4242137"/>
                <a:ext cx="1600200" cy="1323439"/>
              </a:xfrm>
              <a:prstGeom prst="rect">
                <a:avLst/>
              </a:prstGeom>
              <a:blipFill>
                <a:blip r:embed="rId2"/>
                <a:stretch>
                  <a:fillRect t="-2885" b="-962"/>
                </a:stretch>
              </a:blipFill>
              <a:ln w="9525">
                <a:noFill/>
                <a:miter lim="800000"/>
                <a:headEnd/>
                <a:tailEnd/>
              </a:ln>
            </p:spPr>
            <p:txBody>
              <a:bodyPr/>
              <a:lstStyle/>
              <a:p>
                <a:r>
                  <a:rPr lang="en-US">
                    <a:noFill/>
                  </a:rPr>
                  <a:t> </a:t>
                </a:r>
              </a:p>
            </p:txBody>
          </p:sp>
        </mc:Fallback>
      </mc:AlternateContent>
      <p:sp>
        <p:nvSpPr>
          <p:cNvPr id="17" name="Text Box 6"/>
          <p:cNvSpPr txBox="1">
            <a:spLocks noChangeAspect="1" noChangeArrowheads="1"/>
          </p:cNvSpPr>
          <p:nvPr/>
        </p:nvSpPr>
        <p:spPr bwMode="auto">
          <a:xfrm>
            <a:off x="4419600" y="4191000"/>
            <a:ext cx="1311275" cy="400050"/>
          </a:xfrm>
          <a:prstGeom prst="rect">
            <a:avLst/>
          </a:prstGeom>
          <a:noFill/>
          <a:ln w="9525">
            <a:noFill/>
            <a:miter lim="800000"/>
            <a:headEnd/>
            <a:tailEnd/>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2000" dirty="0">
                <a:solidFill>
                  <a:srgbClr val="003367"/>
                </a:solidFill>
              </a:rPr>
              <a:t>saturation</a:t>
            </a:r>
            <a:endParaRPr lang="en-US" dirty="0">
              <a:solidFill>
                <a:srgbClr val="003367"/>
              </a:solidFill>
            </a:endParaRPr>
          </a:p>
        </p:txBody>
      </p:sp>
      <p:sp>
        <p:nvSpPr>
          <p:cNvPr id="19" name="Text Box 6"/>
          <p:cNvSpPr txBox="1">
            <a:spLocks noChangeAspect="1" noChangeArrowheads="1"/>
          </p:cNvSpPr>
          <p:nvPr/>
        </p:nvSpPr>
        <p:spPr bwMode="auto">
          <a:xfrm>
            <a:off x="4648200" y="5334000"/>
            <a:ext cx="1295400" cy="400110"/>
          </a:xfrm>
          <a:prstGeom prst="rect">
            <a:avLst/>
          </a:prstGeom>
          <a:noFill/>
          <a:ln w="9525">
            <a:noFill/>
            <a:miter lim="800000"/>
            <a:headEnd/>
            <a:tailEnd/>
          </a:ln>
        </p:spPr>
        <p:txBody>
          <a:bodyPr wrap="square">
            <a:spAutoFit/>
          </a:bodyPr>
          <a:lstStyle/>
          <a:p>
            <a:pPr>
              <a:defRPr/>
            </a:pPr>
            <a:r>
              <a:rPr lang="en-US" sz="2000" dirty="0">
                <a:solidFill>
                  <a:srgbClr val="003367"/>
                </a:solidFill>
                <a:latin typeface="+mj-lt"/>
                <a:ea typeface="ＭＳ Ｐゴシック" charset="-128"/>
                <a:cs typeface="ＭＳ Ｐゴシック" charset="-128"/>
              </a:rPr>
              <a:t>peak rate</a:t>
            </a:r>
          </a:p>
        </p:txBody>
      </p:sp>
      <p:sp>
        <p:nvSpPr>
          <p:cNvPr id="20" name="Text Box 6"/>
          <p:cNvSpPr txBox="1">
            <a:spLocks noChangeAspect="1" noChangeArrowheads="1"/>
          </p:cNvSpPr>
          <p:nvPr/>
        </p:nvSpPr>
        <p:spPr bwMode="auto">
          <a:xfrm>
            <a:off x="533400" y="1752600"/>
            <a:ext cx="3276600" cy="1477328"/>
          </a:xfrm>
          <a:prstGeom prst="rect">
            <a:avLst/>
          </a:prstGeom>
          <a:solidFill>
            <a:srgbClr val="F0F0F0"/>
          </a:solidFill>
          <a:ln w="9525">
            <a:noFill/>
            <a:miter lim="800000"/>
            <a:headEnd/>
            <a:tailEnd/>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1800" b="1" dirty="0">
                <a:solidFill>
                  <a:srgbClr val="003367"/>
                </a:solidFill>
              </a:rPr>
              <a:t>U = XD</a:t>
            </a:r>
          </a:p>
          <a:p>
            <a:pPr eaLnBrk="1" hangingPunct="1"/>
            <a:r>
              <a:rPr lang="en-US" sz="1800" dirty="0">
                <a:solidFill>
                  <a:srgbClr val="003367"/>
                </a:solidFill>
              </a:rPr>
              <a:t>X = throughput</a:t>
            </a:r>
          </a:p>
          <a:p>
            <a:pPr eaLnBrk="1" hangingPunct="1"/>
            <a:r>
              <a:rPr lang="en-US" sz="1800" dirty="0">
                <a:solidFill>
                  <a:srgbClr val="003367"/>
                </a:solidFill>
              </a:rPr>
              <a:t>D = </a:t>
            </a:r>
            <a:r>
              <a:rPr lang="en-US" sz="1800" dirty="0">
                <a:solidFill>
                  <a:schemeClr val="accent2"/>
                </a:solidFill>
              </a:rPr>
              <a:t>service demand</a:t>
            </a:r>
            <a:r>
              <a:rPr lang="en-US" sz="1800" dirty="0">
                <a:solidFill>
                  <a:srgbClr val="003367"/>
                </a:solidFill>
              </a:rPr>
              <a:t>, i.e., how much time/work to complete each request (on average).</a:t>
            </a:r>
            <a:endParaRPr lang="en-US" sz="2000" dirty="0">
              <a:solidFill>
                <a:srgbClr val="003367"/>
              </a:solidFill>
            </a:endParaRPr>
          </a:p>
        </p:txBody>
      </p:sp>
      <p:sp>
        <p:nvSpPr>
          <p:cNvPr id="22" name="Text Box 6"/>
          <p:cNvSpPr txBox="1">
            <a:spLocks noChangeAspect="1" noChangeArrowheads="1"/>
          </p:cNvSpPr>
          <p:nvPr/>
        </p:nvSpPr>
        <p:spPr bwMode="auto">
          <a:xfrm>
            <a:off x="4572000" y="1752600"/>
            <a:ext cx="3581400" cy="1200329"/>
          </a:xfrm>
          <a:prstGeom prst="rect">
            <a:avLst/>
          </a:prstGeom>
          <a:solidFill>
            <a:schemeClr val="bg2">
              <a:lumMod val="20000"/>
              <a:lumOff val="80000"/>
            </a:schemeClr>
          </a:solidFill>
          <a:ln w="9525">
            <a:noFill/>
            <a:miter lim="800000"/>
            <a:headEnd/>
            <a:tailEnd/>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1800" b="1" dirty="0">
                <a:solidFill>
                  <a:srgbClr val="003367"/>
                </a:solidFill>
              </a:rPr>
              <a:t>U = 1 = 100%</a:t>
            </a:r>
          </a:p>
          <a:p>
            <a:pPr eaLnBrk="1" hangingPunct="1"/>
            <a:r>
              <a:rPr lang="en-US" sz="1800" dirty="0">
                <a:solidFill>
                  <a:srgbClr val="003367"/>
                </a:solidFill>
              </a:rPr>
              <a:t>The server is </a:t>
            </a:r>
            <a:r>
              <a:rPr lang="en-US" sz="1800" dirty="0">
                <a:solidFill>
                  <a:srgbClr val="651222"/>
                </a:solidFill>
              </a:rPr>
              <a:t>saturated</a:t>
            </a:r>
            <a:r>
              <a:rPr lang="en-US" sz="1800" dirty="0">
                <a:solidFill>
                  <a:srgbClr val="003367"/>
                </a:solidFill>
              </a:rPr>
              <a:t>.  It has no spare capacity.  It is busy all the time.  Peak X = 1/D.</a:t>
            </a:r>
            <a:endParaRPr lang="en-US" sz="2000" dirty="0">
              <a:solidFill>
                <a:srgbClr val="003367"/>
              </a:solidFill>
            </a:endParaRPr>
          </a:p>
        </p:txBody>
      </p:sp>
      <p:sp>
        <p:nvSpPr>
          <p:cNvPr id="23" name="Line 12"/>
          <p:cNvSpPr>
            <a:spLocks noChangeShapeType="1"/>
          </p:cNvSpPr>
          <p:nvPr/>
        </p:nvSpPr>
        <p:spPr bwMode="auto">
          <a:xfrm flipH="1" flipV="1">
            <a:off x="4267200" y="3657600"/>
            <a:ext cx="381000" cy="609600"/>
          </a:xfrm>
          <a:prstGeom prst="line">
            <a:avLst/>
          </a:prstGeom>
          <a:noFill/>
          <a:ln w="22225" cap="flat" cmpd="sng" algn="ctr">
            <a:solidFill>
              <a:schemeClr val="accent6"/>
            </a:solidFill>
            <a:prstDash val="solid"/>
            <a:round/>
            <a:headEnd type="none" w="sm" len="sm"/>
            <a:tailEnd type="stealth" w="lg" len="lg"/>
          </a:ln>
        </p:spPr>
        <p:txBody>
          <a:bodyPr wrap="square" anchor="ctr">
            <a:spAutoFit/>
          </a:bodyPr>
          <a:lstStyle/>
          <a:p>
            <a:pPr>
              <a:defRPr/>
            </a:pPr>
            <a:endParaRPr lang="en-US">
              <a:ea typeface="ＭＳ Ｐゴシック" charset="-128"/>
              <a:cs typeface="ＭＳ Ｐゴシック" charset="-128"/>
            </a:endParaRPr>
          </a:p>
        </p:txBody>
      </p:sp>
      <p:sp>
        <p:nvSpPr>
          <p:cNvPr id="28" name="Rectangle 27"/>
          <p:cNvSpPr/>
          <p:nvPr/>
        </p:nvSpPr>
        <p:spPr bwMode="auto">
          <a:xfrm>
            <a:off x="1676400" y="3657600"/>
            <a:ext cx="2590800" cy="2590800"/>
          </a:xfrm>
          <a:prstGeom prst="rect">
            <a:avLst/>
          </a:prstGeom>
          <a:noFill/>
          <a:ln w="19050" cmpd="sng">
            <a:solidFill>
              <a:schemeClr val="bg2"/>
            </a:solidFill>
            <a:miter lim="800000"/>
            <a:headEnd/>
            <a:tailEnd/>
          </a:ln>
        </p:spPr>
        <p:txBody>
          <a:bodyPr wrap="none" anchor="ctr"/>
          <a:lstStyle/>
          <a:p>
            <a:pPr algn="ctr"/>
            <a:endParaRPr lang="en-US">
              <a:latin typeface="Tahoma" charset="0"/>
            </a:endParaRPr>
          </a:p>
        </p:txBody>
      </p:sp>
      <p:cxnSp>
        <p:nvCxnSpPr>
          <p:cNvPr id="9" name="Straight Connector 8"/>
          <p:cNvCxnSpPr/>
          <p:nvPr/>
        </p:nvCxnSpPr>
        <p:spPr bwMode="auto">
          <a:xfrm flipV="1">
            <a:off x="1676400" y="3657600"/>
            <a:ext cx="2590800" cy="259080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3" name="Straight Connector 2"/>
          <p:cNvCxnSpPr/>
          <p:nvPr/>
        </p:nvCxnSpPr>
        <p:spPr bwMode="auto">
          <a:xfrm>
            <a:off x="4261403" y="1752600"/>
            <a:ext cx="20084" cy="448786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24" name="Straight Connector 23"/>
          <p:cNvCxnSpPr/>
          <p:nvPr/>
        </p:nvCxnSpPr>
        <p:spPr bwMode="auto">
          <a:xfrm>
            <a:off x="1676400" y="3352800"/>
            <a:ext cx="0" cy="2895600"/>
          </a:xfrm>
          <a:prstGeom prst="line">
            <a:avLst/>
          </a:prstGeom>
          <a:noFill/>
          <a:ln w="38100">
            <a:solidFill>
              <a:schemeClr val="bg2"/>
            </a:solidFill>
            <a:miter lim="800000"/>
            <a:headEnd/>
            <a:tailEnd/>
          </a:ln>
        </p:spPr>
      </p:cxnSp>
      <p:cxnSp>
        <p:nvCxnSpPr>
          <p:cNvPr id="36" name="Straight Connector 35"/>
          <p:cNvCxnSpPr/>
          <p:nvPr/>
        </p:nvCxnSpPr>
        <p:spPr bwMode="auto">
          <a:xfrm flipH="1">
            <a:off x="1676400" y="6248400"/>
            <a:ext cx="4495800" cy="0"/>
          </a:xfrm>
          <a:prstGeom prst="line">
            <a:avLst/>
          </a:prstGeom>
          <a:noFill/>
          <a:ln w="38100">
            <a:solidFill>
              <a:schemeClr val="bg2"/>
            </a:solidFill>
            <a:miter lim="800000"/>
            <a:headEnd/>
            <a:tailEnd/>
          </a:ln>
        </p:spPr>
      </p:cxnSp>
      <p:cxnSp>
        <p:nvCxnSpPr>
          <p:cNvPr id="31" name="Straight Arrow Connector 30"/>
          <p:cNvCxnSpPr>
            <a:stCxn id="20" idx="2"/>
          </p:cNvCxnSpPr>
          <p:nvPr/>
        </p:nvCxnSpPr>
        <p:spPr bwMode="auto">
          <a:xfrm>
            <a:off x="2171700" y="3229928"/>
            <a:ext cx="1257300" cy="1265872"/>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9" name="Straight Arrow Connector 48"/>
          <p:cNvCxnSpPr/>
          <p:nvPr/>
        </p:nvCxnSpPr>
        <p:spPr bwMode="auto">
          <a:xfrm flipH="1">
            <a:off x="4267200" y="5715000"/>
            <a:ext cx="457200" cy="533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52" name="Text Box 6"/>
          <p:cNvSpPr txBox="1">
            <a:spLocks noChangeAspect="1" noChangeArrowheads="1"/>
          </p:cNvSpPr>
          <p:nvPr/>
        </p:nvSpPr>
        <p:spPr bwMode="auto">
          <a:xfrm>
            <a:off x="6400800" y="3581400"/>
            <a:ext cx="2743200" cy="2862322"/>
          </a:xfrm>
          <a:prstGeom prst="rect">
            <a:avLst/>
          </a:prstGeom>
          <a:noFill/>
          <a:ln w="9525">
            <a:noFill/>
            <a:miter lim="800000"/>
            <a:headEnd/>
            <a:tailEnd/>
          </a:ln>
        </p:spPr>
        <p:txBody>
          <a:bodyPr wrap="square">
            <a:spAutoFit/>
          </a:bodyPr>
          <a:lstStyle/>
          <a:p>
            <a:pPr>
              <a:defRPr/>
            </a:pPr>
            <a:r>
              <a:rPr lang="en-US" sz="2000" dirty="0">
                <a:solidFill>
                  <a:schemeClr val="bg2">
                    <a:lumMod val="50000"/>
                  </a:schemeClr>
                </a:solidFill>
                <a:latin typeface="+mj-lt"/>
                <a:ea typeface="ＭＳ Ｐゴシック" charset="-128"/>
                <a:cs typeface="ＭＳ Ｐゴシック" charset="-128"/>
              </a:rPr>
              <a:t>This graph shows utilization (e.g., of a server) as a function of offered load.  It is idealized: each request works for D time units on a single service center (e.g., a single CPU core).</a:t>
            </a:r>
          </a:p>
        </p:txBody>
      </p:sp>
      <p:sp>
        <p:nvSpPr>
          <p:cNvPr id="21" name="Text Box 6"/>
          <p:cNvSpPr txBox="1">
            <a:spLocks noChangeAspect="1" noChangeArrowheads="1"/>
          </p:cNvSpPr>
          <p:nvPr/>
        </p:nvSpPr>
        <p:spPr bwMode="auto">
          <a:xfrm>
            <a:off x="152400" y="3486090"/>
            <a:ext cx="1600200" cy="400110"/>
          </a:xfrm>
          <a:prstGeom prst="rect">
            <a:avLst/>
          </a:prstGeom>
          <a:noFill/>
          <a:ln w="9525">
            <a:noFill/>
            <a:miter lim="800000"/>
            <a:headEnd/>
            <a:tailEnd/>
          </a:ln>
        </p:spPr>
        <p:txBody>
          <a:bodyPr>
            <a:spAutoFit/>
          </a:bodyPr>
          <a:lstStyle/>
          <a:p>
            <a:pPr algn="ctr">
              <a:defRPr/>
            </a:pPr>
            <a:r>
              <a:rPr lang="en-US" sz="2000" dirty="0">
                <a:solidFill>
                  <a:srgbClr val="003367"/>
                </a:solidFill>
                <a:latin typeface="+mj-lt"/>
                <a:ea typeface="ＭＳ Ｐゴシック" charset="-128"/>
                <a:cs typeface="ＭＳ Ｐゴシック" charset="-128"/>
              </a:rPr>
              <a:t>1 == 100%</a:t>
            </a:r>
          </a:p>
        </p:txBody>
      </p:sp>
    </p:spTree>
    <p:extLst>
      <p:ext uri="{BB962C8B-B14F-4D97-AF65-F5344CB8AC3E}">
        <p14:creationId xmlns:p14="http://schemas.microsoft.com/office/powerpoint/2010/main" val="1244593692"/>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Utilization “Law”</a:t>
            </a:r>
          </a:p>
        </p:txBody>
      </p:sp>
      <p:sp>
        <p:nvSpPr>
          <p:cNvPr id="7" name="Content Placeholder 6"/>
          <p:cNvSpPr>
            <a:spLocks noGrp="1"/>
          </p:cNvSpPr>
          <p:nvPr>
            <p:ph idx="1"/>
          </p:nvPr>
        </p:nvSpPr>
        <p:spPr/>
        <p:txBody>
          <a:bodyPr/>
          <a:lstStyle/>
          <a:p>
            <a:r>
              <a:rPr lang="en-US" sz="2400" b="0" dirty="0"/>
              <a:t>If the center is not saturated then:</a:t>
            </a:r>
          </a:p>
          <a:p>
            <a:pPr lvl="1"/>
            <a:r>
              <a:rPr lang="en-US" sz="2000" b="0" dirty="0"/>
              <a:t>U = </a:t>
            </a:r>
            <a:r>
              <a:rPr lang="en-US" sz="2000" b="0" dirty="0" err="1"/>
              <a:t>λD</a:t>
            </a:r>
            <a:r>
              <a:rPr lang="en-US" sz="2000" b="0" dirty="0"/>
              <a:t> = (arrivals/time) * service demand</a:t>
            </a:r>
          </a:p>
          <a:p>
            <a:r>
              <a:rPr lang="en-US" sz="2400" dirty="0"/>
              <a:t>Reminder</a:t>
            </a:r>
            <a:r>
              <a:rPr lang="en-US" sz="2400" b="0" dirty="0"/>
              <a:t>: that’s a rough average estimate for a mix of arrivals with average service demand D.</a:t>
            </a:r>
          </a:p>
          <a:p>
            <a:r>
              <a:rPr lang="en-US" sz="2400" b="0" dirty="0"/>
              <a:t>If you actually measure utilization at the center, it may vary from this estimate.</a:t>
            </a:r>
          </a:p>
          <a:p>
            <a:pPr lvl="1"/>
            <a:r>
              <a:rPr lang="en-US" sz="2000" b="0" dirty="0"/>
              <a:t>But not by much.</a:t>
            </a:r>
          </a:p>
          <a:p>
            <a:endParaRPr lang="en-US" sz="2400" dirty="0"/>
          </a:p>
        </p:txBody>
      </p:sp>
    </p:spTree>
    <p:extLst>
      <p:ext uri="{BB962C8B-B14F-4D97-AF65-F5344CB8AC3E}">
        <p14:creationId xmlns:p14="http://schemas.microsoft.com/office/powerpoint/2010/main" val="220866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6425" cy="1554163"/>
          </a:xfrm>
        </p:spPr>
        <p:txBody>
          <a:bodyPr/>
          <a:lstStyle/>
          <a:p>
            <a:r>
              <a:rPr lang="en-US" sz="3600" dirty="0"/>
              <a:t>It just makes sense</a:t>
            </a:r>
          </a:p>
        </p:txBody>
      </p:sp>
      <p:sp>
        <p:nvSpPr>
          <p:cNvPr id="4" name="TextBox 3"/>
          <p:cNvSpPr txBox="1"/>
          <p:nvPr/>
        </p:nvSpPr>
        <p:spPr>
          <a:xfrm>
            <a:off x="304800" y="1474886"/>
            <a:ext cx="8686800" cy="5355313"/>
          </a:xfrm>
          <a:prstGeom prst="rect">
            <a:avLst/>
          </a:prstGeom>
          <a:noFill/>
        </p:spPr>
        <p:txBody>
          <a:bodyPr wrap="square" rtlCol="0">
            <a:spAutoFit/>
          </a:bodyPr>
          <a:lstStyle/>
          <a:p>
            <a:r>
              <a:rPr lang="en-US" sz="1800" dirty="0">
                <a:solidFill>
                  <a:schemeClr val="accent6">
                    <a:lumMod val="50000"/>
                  </a:schemeClr>
                </a:solidFill>
              </a:rPr>
              <a:t>The thing about all these laws is that they just make sense.  So you can always let your intuition guide you by working a simple example.</a:t>
            </a:r>
          </a:p>
          <a:p>
            <a:r>
              <a:rPr lang="en-US" sz="1800" dirty="0">
                <a:solidFill>
                  <a:schemeClr val="accent6">
                    <a:lumMod val="50000"/>
                  </a:schemeClr>
                </a:solidFill>
              </a:rPr>
              <a:t>  </a:t>
            </a:r>
          </a:p>
          <a:p>
            <a:r>
              <a:rPr lang="en-US" sz="1800" dirty="0">
                <a:solidFill>
                  <a:schemeClr val="accent6">
                    <a:lumMod val="50000"/>
                  </a:schemeClr>
                </a:solidFill>
              </a:rPr>
              <a:t>If it takes 0.1 seconds for a center to handle a request, then peak throughput is 10 requests per second.  So let's say the offered load </a:t>
            </a:r>
            <a:r>
              <a:rPr lang="en-US" sz="1800" dirty="0" err="1">
                <a:solidFill>
                  <a:schemeClr val="accent6">
                    <a:lumMod val="50000"/>
                  </a:schemeClr>
                </a:solidFill>
              </a:rPr>
              <a:t>λ</a:t>
            </a:r>
            <a:r>
              <a:rPr lang="en-US" sz="1800" dirty="0">
                <a:solidFill>
                  <a:schemeClr val="accent6">
                    <a:lumMod val="50000"/>
                  </a:schemeClr>
                </a:solidFill>
              </a:rPr>
              <a:t> is 5 requests per second.</a:t>
            </a:r>
          </a:p>
          <a:p>
            <a:endParaRPr lang="en-US" sz="1800" dirty="0">
              <a:solidFill>
                <a:schemeClr val="accent6">
                  <a:lumMod val="50000"/>
                </a:schemeClr>
              </a:solidFill>
            </a:endParaRPr>
          </a:p>
          <a:p>
            <a:r>
              <a:rPr lang="en-US" sz="1800" dirty="0">
                <a:solidFill>
                  <a:schemeClr val="accent6">
                    <a:lumMod val="50000"/>
                  </a:schemeClr>
                </a:solidFill>
              </a:rPr>
              <a:t>Then U = </a:t>
            </a:r>
            <a:r>
              <a:rPr lang="en-US" sz="1800" dirty="0" err="1">
                <a:solidFill>
                  <a:schemeClr val="accent6">
                    <a:lumMod val="50000"/>
                  </a:schemeClr>
                </a:solidFill>
              </a:rPr>
              <a:t>λ</a:t>
            </a:r>
            <a:r>
              <a:rPr lang="en-US" sz="1800" dirty="0">
                <a:solidFill>
                  <a:schemeClr val="accent6">
                    <a:lumMod val="50000"/>
                  </a:schemeClr>
                </a:solidFill>
              </a:rPr>
              <a:t>*D = 5 * 0.1 = 0.5 = 50%.</a:t>
            </a:r>
          </a:p>
          <a:p>
            <a:r>
              <a:rPr lang="en-US" sz="1800" dirty="0">
                <a:solidFill>
                  <a:schemeClr val="accent6">
                    <a:lumMod val="50000"/>
                  </a:schemeClr>
                </a:solidFill>
              </a:rPr>
              <a:t> </a:t>
            </a:r>
          </a:p>
          <a:p>
            <a:r>
              <a:rPr lang="en-US" sz="1800" b="1" dirty="0">
                <a:solidFill>
                  <a:schemeClr val="accent6">
                    <a:lumMod val="50000"/>
                  </a:schemeClr>
                </a:solidFill>
              </a:rPr>
              <a:t>It just makes sense</a:t>
            </a:r>
            <a:r>
              <a:rPr lang="en-US" sz="1800" dirty="0">
                <a:solidFill>
                  <a:schemeClr val="accent6">
                    <a:lumMod val="50000"/>
                  </a:schemeClr>
                </a:solidFill>
              </a:rPr>
              <a:t>: the center is busy half the time (on average) because it is servicing requests at half its peak rate.  It spends the other half of its time twiddling its thumbs.  The probability that it is busy at any random moment is 0.5.</a:t>
            </a:r>
          </a:p>
          <a:p>
            <a:r>
              <a:rPr lang="en-US" sz="1800" dirty="0">
                <a:solidFill>
                  <a:schemeClr val="accent6">
                    <a:lumMod val="50000"/>
                  </a:schemeClr>
                </a:solidFill>
              </a:rPr>
              <a:t> </a:t>
            </a:r>
          </a:p>
          <a:p>
            <a:r>
              <a:rPr lang="en-US" sz="1800" dirty="0">
                <a:solidFill>
                  <a:schemeClr val="accent6">
                    <a:lumMod val="50000"/>
                  </a:schemeClr>
                </a:solidFill>
              </a:rPr>
              <a:t>Note that the key is to </a:t>
            </a:r>
            <a:r>
              <a:rPr lang="en-US" sz="1800" b="1" dirty="0">
                <a:solidFill>
                  <a:schemeClr val="accent6">
                    <a:lumMod val="50000"/>
                  </a:schemeClr>
                </a:solidFill>
              </a:rPr>
              <a:t>choose units that are compatible</a:t>
            </a:r>
            <a:r>
              <a:rPr lang="en-US" sz="1800" dirty="0">
                <a:solidFill>
                  <a:schemeClr val="accent6">
                    <a:lumMod val="50000"/>
                  </a:schemeClr>
                </a:solidFill>
              </a:rPr>
              <a:t>.   If I had said it takes 100 milliseconds to handle a request, it changes nothing. But U = 5*100 = 500 is not meaningful as a percentage or a probability.  U is a number between 0 and 1.  So you have to do what makes sense.  Our treatment of the topic in this class is all about formalizing the intuition you have anyway because it just makes sense.  Try it yourself for other values of </a:t>
            </a:r>
            <a:r>
              <a:rPr lang="en-US" sz="1800" dirty="0" err="1">
                <a:solidFill>
                  <a:schemeClr val="accent6">
                    <a:lumMod val="50000"/>
                  </a:schemeClr>
                </a:solidFill>
              </a:rPr>
              <a:t>λ</a:t>
            </a:r>
            <a:r>
              <a:rPr lang="en-US" sz="1800" dirty="0">
                <a:solidFill>
                  <a:schemeClr val="accent6">
                    <a:lumMod val="50000"/>
                  </a:schemeClr>
                </a:solidFill>
              </a:rPr>
              <a:t> and D.</a:t>
            </a:r>
          </a:p>
          <a:p>
            <a:endParaRPr lang="en-US" sz="1800" dirty="0">
              <a:solidFill>
                <a:schemeClr val="accent6">
                  <a:lumMod val="50000"/>
                </a:schemeClr>
              </a:solidFill>
            </a:endParaRPr>
          </a:p>
        </p:txBody>
      </p:sp>
    </p:spTree>
    <p:extLst>
      <p:ext uri="{BB962C8B-B14F-4D97-AF65-F5344CB8AC3E}">
        <p14:creationId xmlns:p14="http://schemas.microsoft.com/office/powerpoint/2010/main" val="183579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11163"/>
            <a:ext cx="8226425" cy="1554163"/>
          </a:xfrm>
        </p:spPr>
        <p:txBody>
          <a:bodyPr/>
          <a:lstStyle/>
          <a:p>
            <a:r>
              <a:rPr lang="en-US" sz="3200" dirty="0"/>
              <a:t>Understanding utilization and throughput</a:t>
            </a:r>
          </a:p>
        </p:txBody>
      </p:sp>
      <p:grpSp>
        <p:nvGrpSpPr>
          <p:cNvPr id="7" name="Group 6"/>
          <p:cNvGrpSpPr/>
          <p:nvPr/>
        </p:nvGrpSpPr>
        <p:grpSpPr>
          <a:xfrm>
            <a:off x="1447800" y="5035550"/>
            <a:ext cx="2080647" cy="1136650"/>
            <a:chOff x="5027613" y="5187950"/>
            <a:chExt cx="1371600" cy="749300"/>
          </a:xfrm>
        </p:grpSpPr>
        <p:grpSp>
          <p:nvGrpSpPr>
            <p:cNvPr id="8" name="Group 54"/>
            <p:cNvGrpSpPr>
              <a:grpSpLocks/>
            </p:cNvGrpSpPr>
            <p:nvPr/>
          </p:nvGrpSpPr>
          <p:grpSpPr bwMode="auto">
            <a:xfrm>
              <a:off x="5360988" y="5229225"/>
              <a:ext cx="192087" cy="123825"/>
              <a:chOff x="3776" y="3429"/>
              <a:chExt cx="274" cy="109"/>
            </a:xfrm>
          </p:grpSpPr>
          <p:sp>
            <p:nvSpPr>
              <p:cNvPr id="25" name="Rectangle 55"/>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6" name="Rectangle 56"/>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7" name="Rectangle 57"/>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8" name="Line 58"/>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sp>
            <p:nvSpPr>
              <p:cNvPr id="29" name="Line 59"/>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grpSp>
        <p:sp>
          <p:nvSpPr>
            <p:cNvPr id="9" name="Line 60"/>
            <p:cNvSpPr>
              <a:spLocks noChangeShapeType="1"/>
            </p:cNvSpPr>
            <p:nvPr/>
          </p:nvSpPr>
          <p:spPr bwMode="auto">
            <a:xfrm>
              <a:off x="5553075" y="5289550"/>
              <a:ext cx="138113"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srgbClr val="37305A"/>
                </a:solidFill>
              </a:endParaRPr>
            </a:p>
          </p:txBody>
        </p:sp>
        <p:sp>
          <p:nvSpPr>
            <p:cNvPr id="10" name="Oval 61"/>
            <p:cNvSpPr>
              <a:spLocks noChangeArrowheads="1"/>
            </p:cNvSpPr>
            <p:nvPr/>
          </p:nvSpPr>
          <p:spPr bwMode="auto">
            <a:xfrm>
              <a:off x="5638800" y="5187950"/>
              <a:ext cx="203200" cy="204787"/>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endParaRPr lang="en-US">
                <a:solidFill>
                  <a:srgbClr val="37305A"/>
                </a:solidFill>
              </a:endParaRPr>
            </a:p>
          </p:txBody>
        </p:sp>
        <p:grpSp>
          <p:nvGrpSpPr>
            <p:cNvPr id="11" name="Group 62"/>
            <p:cNvGrpSpPr>
              <a:grpSpLocks/>
            </p:cNvGrpSpPr>
            <p:nvPr/>
          </p:nvGrpSpPr>
          <p:grpSpPr bwMode="auto">
            <a:xfrm flipH="1">
              <a:off x="5927725" y="5773737"/>
              <a:ext cx="192088" cy="123825"/>
              <a:chOff x="3776" y="3429"/>
              <a:chExt cx="274" cy="109"/>
            </a:xfrm>
          </p:grpSpPr>
          <p:sp>
            <p:nvSpPr>
              <p:cNvPr id="20" name="Rectangle 63"/>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1" name="Rectangle 64"/>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2" name="Rectangle 65"/>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3" name="Line 66"/>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sp>
            <p:nvSpPr>
              <p:cNvPr id="24" name="Line 67"/>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grpSp>
        <p:sp>
          <p:nvSpPr>
            <p:cNvPr id="12" name="Line 68"/>
            <p:cNvSpPr>
              <a:spLocks noChangeShapeType="1"/>
            </p:cNvSpPr>
            <p:nvPr/>
          </p:nvSpPr>
          <p:spPr bwMode="auto">
            <a:xfrm flipH="1">
              <a:off x="5789613" y="5834062"/>
              <a:ext cx="138112"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srgbClr val="37305A"/>
                </a:solidFill>
              </a:endParaRPr>
            </a:p>
          </p:txBody>
        </p:sp>
        <p:sp>
          <p:nvSpPr>
            <p:cNvPr id="13" name="Oval 69"/>
            <p:cNvSpPr>
              <a:spLocks noChangeArrowheads="1"/>
            </p:cNvSpPr>
            <p:nvPr/>
          </p:nvSpPr>
          <p:spPr bwMode="auto">
            <a:xfrm flipH="1">
              <a:off x="5638800" y="5732462"/>
              <a:ext cx="203200" cy="204788"/>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endParaRPr lang="en-US">
                <a:solidFill>
                  <a:srgbClr val="37305A"/>
                </a:solidFill>
              </a:endParaRPr>
            </a:p>
          </p:txBody>
        </p:sp>
        <p:cxnSp>
          <p:nvCxnSpPr>
            <p:cNvPr id="14" name="AutoShape 70"/>
            <p:cNvCxnSpPr>
              <a:cxnSpLocks noChangeShapeType="1"/>
              <a:stCxn id="10" idx="6"/>
            </p:cNvCxnSpPr>
            <p:nvPr/>
          </p:nvCxnSpPr>
          <p:spPr bwMode="auto">
            <a:xfrm>
              <a:off x="5842000" y="5291137"/>
              <a:ext cx="415925" cy="207963"/>
            </a:xfrm>
            <a:prstGeom prst="bentConnector2">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cxnSp>
          <p:nvCxnSpPr>
            <p:cNvPr id="15" name="AutoShape 71"/>
            <p:cNvCxnSpPr>
              <a:cxnSpLocks noChangeShapeType="1"/>
            </p:cNvCxnSpPr>
            <p:nvPr/>
          </p:nvCxnSpPr>
          <p:spPr bwMode="auto">
            <a:xfrm rot="10800000" flipV="1">
              <a:off x="6037263" y="5649912"/>
              <a:ext cx="219075" cy="184150"/>
            </a:xfrm>
            <a:prstGeom prst="bentConnector3">
              <a:avLst>
                <a:gd name="adj1" fmla="val -2176"/>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cxnSp>
          <p:nvCxnSpPr>
            <p:cNvPr id="16" name="AutoShape 72"/>
            <p:cNvCxnSpPr>
              <a:cxnSpLocks noChangeShapeType="1"/>
              <a:stCxn id="13" idx="6"/>
            </p:cNvCxnSpPr>
            <p:nvPr/>
          </p:nvCxnSpPr>
          <p:spPr bwMode="auto">
            <a:xfrm rot="10800000">
              <a:off x="5181600" y="5638800"/>
              <a:ext cx="457200" cy="195262"/>
            </a:xfrm>
            <a:prstGeom prst="bentConnector2">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cxnSp>
          <p:nvCxnSpPr>
            <p:cNvPr id="17" name="AutoShape 73"/>
            <p:cNvCxnSpPr>
              <a:cxnSpLocks noChangeShapeType="1"/>
              <a:endCxn id="25" idx="1"/>
            </p:cNvCxnSpPr>
            <p:nvPr/>
          </p:nvCxnSpPr>
          <p:spPr bwMode="auto">
            <a:xfrm rot="16200000">
              <a:off x="5209381" y="5263356"/>
              <a:ext cx="206375" cy="261938"/>
            </a:xfrm>
            <a:prstGeom prst="bentConnector2">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sp>
          <p:nvSpPr>
            <p:cNvPr id="18" name="Rectangle 74"/>
            <p:cNvSpPr>
              <a:spLocks noChangeArrowheads="1"/>
            </p:cNvSpPr>
            <p:nvPr/>
          </p:nvSpPr>
          <p:spPr bwMode="auto">
            <a:xfrm>
              <a:off x="5027613" y="5497512"/>
              <a:ext cx="279400" cy="152400"/>
            </a:xfrm>
            <a:prstGeom prst="rect">
              <a:avLst/>
            </a:prstGeom>
            <a:solidFill>
              <a:srgbClr val="FFFFFF"/>
            </a:solidFill>
            <a:ln w="12700">
              <a:solidFill>
                <a:srgbClr val="993366"/>
              </a:solidFill>
              <a:miter lim="800000"/>
              <a:headEnd type="none" w="sm" len="sm"/>
              <a:tailEnd type="none" w="sm" len="sm"/>
            </a:ln>
          </p:spPr>
          <p:txBody>
            <a:bodyPr anchor="ctr">
              <a:spAutoFit/>
            </a:bodyPr>
            <a:lstStyle/>
            <a:p>
              <a:endParaRPr lang="en-US">
                <a:solidFill>
                  <a:srgbClr val="37305A"/>
                </a:solidFill>
              </a:endParaRPr>
            </a:p>
          </p:txBody>
        </p:sp>
        <p:sp>
          <p:nvSpPr>
            <p:cNvPr id="19" name="Rectangle 75"/>
            <p:cNvSpPr>
              <a:spLocks noChangeArrowheads="1"/>
            </p:cNvSpPr>
            <p:nvPr/>
          </p:nvSpPr>
          <p:spPr bwMode="auto">
            <a:xfrm>
              <a:off x="6119813" y="5497512"/>
              <a:ext cx="279400" cy="152400"/>
            </a:xfrm>
            <a:prstGeom prst="rect">
              <a:avLst/>
            </a:prstGeom>
            <a:solidFill>
              <a:srgbClr val="FFFFFF"/>
            </a:solidFill>
            <a:ln w="12700">
              <a:solidFill>
                <a:srgbClr val="993366"/>
              </a:solidFill>
              <a:miter lim="800000"/>
              <a:headEnd type="none" w="sm" len="sm"/>
              <a:tailEnd type="none" w="sm" len="sm"/>
            </a:ln>
          </p:spPr>
          <p:txBody>
            <a:bodyPr anchor="ctr">
              <a:spAutoFit/>
            </a:bodyPr>
            <a:lstStyle/>
            <a:p>
              <a:endParaRPr lang="en-US">
                <a:solidFill>
                  <a:srgbClr val="37305A"/>
                </a:solidFill>
              </a:endParaRPr>
            </a:p>
          </p:txBody>
        </p:sp>
      </p:grpSp>
      <p:sp>
        <p:nvSpPr>
          <p:cNvPr id="30" name="Rectangle 58"/>
          <p:cNvSpPr>
            <a:spLocks noChangeArrowheads="1"/>
          </p:cNvSpPr>
          <p:nvPr/>
        </p:nvSpPr>
        <p:spPr bwMode="auto">
          <a:xfrm>
            <a:off x="533400" y="1676400"/>
            <a:ext cx="8458200" cy="2923877"/>
          </a:xfrm>
          <a:prstGeom prst="rect">
            <a:avLst/>
          </a:prstGeom>
          <a:noFill/>
          <a:ln>
            <a:noFill/>
          </a:ln>
        </p:spPr>
        <p:txBody>
          <a:bodyPr wrap="square" anchor="ctr">
            <a:spAutoFit/>
          </a:bodyPr>
          <a:lstStyle/>
          <a:p>
            <a:pPr defTabSz="914400"/>
            <a:r>
              <a:rPr lang="en-US" b="1" dirty="0">
                <a:solidFill>
                  <a:srgbClr val="000000"/>
                </a:solidFill>
                <a:cs typeface="Arial" charset="0"/>
              </a:rPr>
              <a:t>Is high utilization good or bad?</a:t>
            </a:r>
          </a:p>
          <a:p>
            <a:pPr defTabSz="914400"/>
            <a:endParaRPr lang="en-US" sz="2000" dirty="0">
              <a:solidFill>
                <a:srgbClr val="000000"/>
              </a:solidFill>
              <a:cs typeface="Arial" charset="0"/>
            </a:endParaRPr>
          </a:p>
          <a:p>
            <a:pPr defTabSz="914400"/>
            <a:r>
              <a:rPr lang="en-US" sz="2000" b="1" dirty="0">
                <a:solidFill>
                  <a:srgbClr val="000000"/>
                </a:solidFill>
                <a:cs typeface="Arial" charset="0"/>
              </a:rPr>
              <a:t>Good</a:t>
            </a:r>
            <a:r>
              <a:rPr lang="en-US" sz="2000" dirty="0">
                <a:solidFill>
                  <a:srgbClr val="000000"/>
                </a:solidFill>
                <a:cs typeface="Arial" charset="0"/>
              </a:rPr>
              <a:t>. Why pay good $$$ for resources and then leave them idle? Especially if there is useful work for them to do!  </a:t>
            </a:r>
            <a:r>
              <a:rPr lang="en-US" sz="2000" b="1" dirty="0">
                <a:solidFill>
                  <a:srgbClr val="000000"/>
                </a:solidFill>
                <a:cs typeface="Arial" charset="0"/>
              </a:rPr>
              <a:t>Occupy</a:t>
            </a:r>
            <a:r>
              <a:rPr lang="en-US" sz="2000" dirty="0">
                <a:solidFill>
                  <a:srgbClr val="000000"/>
                </a:solidFill>
                <a:cs typeface="Arial" charset="0"/>
              </a:rPr>
              <a:t>!</a:t>
            </a:r>
          </a:p>
          <a:p>
            <a:pPr defTabSz="914400"/>
            <a:endParaRPr lang="en-US" sz="2000" dirty="0">
              <a:solidFill>
                <a:srgbClr val="000000"/>
              </a:solidFill>
              <a:cs typeface="Arial" charset="0"/>
              <a:sym typeface="Wingdings"/>
            </a:endParaRPr>
          </a:p>
          <a:p>
            <a:pPr defTabSz="914400"/>
            <a:r>
              <a:rPr lang="en-US" sz="2000" b="1" dirty="0">
                <a:solidFill>
                  <a:srgbClr val="000000"/>
                </a:solidFill>
                <a:cs typeface="Arial" charset="0"/>
                <a:sym typeface="Wingdings"/>
              </a:rPr>
              <a:t>Bad</a:t>
            </a:r>
            <a:r>
              <a:rPr lang="en-US" sz="2000" dirty="0">
                <a:solidFill>
                  <a:srgbClr val="000000"/>
                </a:solidFill>
                <a:cs typeface="Arial" charset="0"/>
                <a:sym typeface="Wingdings"/>
              </a:rPr>
              <a:t>.  We want resources to be ready for use on demand, with no waiting. </a:t>
            </a:r>
          </a:p>
          <a:p>
            <a:pPr defTabSz="914400"/>
            <a:endParaRPr lang="en-US" sz="2000" dirty="0">
              <a:solidFill>
                <a:srgbClr val="000000"/>
              </a:solidFill>
              <a:cs typeface="Arial" charset="0"/>
              <a:sym typeface="Wingdings"/>
            </a:endParaRPr>
          </a:p>
          <a:p>
            <a:pPr defTabSz="914400"/>
            <a:r>
              <a:rPr lang="en-US" sz="2000" b="1" dirty="0">
                <a:solidFill>
                  <a:srgbClr val="000000"/>
                </a:solidFill>
                <a:cs typeface="Arial" charset="0"/>
                <a:sym typeface="Wingdings"/>
              </a:rPr>
              <a:t>Utilization  contention</a:t>
            </a:r>
          </a:p>
          <a:p>
            <a:pPr defTabSz="914400"/>
            <a:r>
              <a:rPr lang="en-US" sz="2000" dirty="0">
                <a:solidFill>
                  <a:srgbClr val="000000"/>
                </a:solidFill>
                <a:cs typeface="Arial" charset="0"/>
                <a:sym typeface="Wingdings"/>
              </a:rPr>
              <a:t>How use resources fully with low delay?</a:t>
            </a:r>
            <a:endParaRPr lang="en-US" sz="2000" b="1" dirty="0">
              <a:solidFill>
                <a:srgbClr val="000000"/>
              </a:solidFill>
              <a:cs typeface="Arial" charset="0"/>
              <a:sym typeface="Wingdings"/>
            </a:endParaRPr>
          </a:p>
        </p:txBody>
      </p:sp>
      <p:pic>
        <p:nvPicPr>
          <p:cNvPr id="31" name="Picture 1"/>
          <p:cNvPicPr>
            <a:picLocks noChangeAspect="1"/>
          </p:cNvPicPr>
          <p:nvPr/>
        </p:nvPicPr>
        <p:blipFill rotWithShape="1">
          <a:blip r:embed="rId2">
            <a:extLst>
              <a:ext uri="{28A0092B-C50C-407E-A947-70E740481C1C}">
                <a14:useLocalDpi xmlns:a14="http://schemas.microsoft.com/office/drawing/2010/main" val="0"/>
              </a:ext>
            </a:extLst>
          </a:blip>
          <a:srcRect l="10256" t="11561" r="17628" b="10010"/>
          <a:stretch/>
        </p:blipFill>
        <p:spPr bwMode="auto">
          <a:xfrm>
            <a:off x="5867400" y="4114800"/>
            <a:ext cx="1627729" cy="25030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84728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11163"/>
            <a:ext cx="8226425" cy="1554163"/>
          </a:xfrm>
        </p:spPr>
        <p:txBody>
          <a:bodyPr/>
          <a:lstStyle/>
          <a:p>
            <a:r>
              <a:rPr lang="en-US" sz="3200" dirty="0"/>
              <a:t>Understanding utilization and throughput</a:t>
            </a:r>
          </a:p>
        </p:txBody>
      </p:sp>
      <p:sp>
        <p:nvSpPr>
          <p:cNvPr id="6" name="Content Placeholder 5"/>
          <p:cNvSpPr>
            <a:spLocks noGrp="1"/>
          </p:cNvSpPr>
          <p:nvPr>
            <p:ph idx="1"/>
          </p:nvPr>
        </p:nvSpPr>
        <p:spPr>
          <a:xfrm>
            <a:off x="457200" y="1603375"/>
            <a:ext cx="8226425" cy="4111625"/>
          </a:xfrm>
        </p:spPr>
        <p:txBody>
          <a:bodyPr/>
          <a:lstStyle/>
          <a:p>
            <a:r>
              <a:rPr lang="en-US" sz="2000" b="0" dirty="0"/>
              <a:t>Throughput/utilization are “easy” to understand for a single service center that stays busy whenever there is work to do.</a:t>
            </a:r>
          </a:p>
          <a:p>
            <a:r>
              <a:rPr lang="en-US" sz="2000" b="0" dirty="0"/>
              <a:t>It is more complex for a network of centers/queues that interact, and where each task/job/request visits multiple centers.</a:t>
            </a:r>
          </a:p>
          <a:p>
            <a:r>
              <a:rPr lang="en-US" sz="2000" dirty="0"/>
              <a:t>And that’s what real computer systems look like.</a:t>
            </a:r>
          </a:p>
          <a:p>
            <a:pPr lvl="1"/>
            <a:r>
              <a:rPr lang="en-US" sz="1800" b="0" dirty="0"/>
              <a:t>E.g., CPU, disk, network, and </a:t>
            </a:r>
            <a:r>
              <a:rPr lang="en-US" sz="1800" b="0" dirty="0" err="1"/>
              <a:t>mutexes</a:t>
            </a:r>
            <a:r>
              <a:rPr lang="en-US" sz="1800" b="0" dirty="0"/>
              <a:t>…</a:t>
            </a:r>
          </a:p>
          <a:p>
            <a:pPr lvl="1"/>
            <a:r>
              <a:rPr lang="en-US" sz="1800" b="0" dirty="0"/>
              <a:t>Other synchronization objects</a:t>
            </a:r>
          </a:p>
          <a:p>
            <a:pPr lvl="1"/>
            <a:r>
              <a:rPr lang="en-US" sz="1800" b="0" dirty="0"/>
              <a:t>Multiple centers service requests concurrently!</a:t>
            </a:r>
          </a:p>
          <a:p>
            <a:r>
              <a:rPr lang="en-US" sz="2000" b="0" dirty="0"/>
              <a:t>Some centers may have higher occupancy than others.</a:t>
            </a:r>
          </a:p>
          <a:p>
            <a:r>
              <a:rPr lang="en-US" sz="2000" b="0" dirty="0"/>
              <a:t>That is </a:t>
            </a:r>
            <a:r>
              <a:rPr lang="en-US" sz="2000" dirty="0"/>
              <a:t>unbalanced capacity </a:t>
            </a:r>
            <a:r>
              <a:rPr lang="en-US" sz="2000" b="0" dirty="0">
                <a:sym typeface="Wingdings" pitchFamily="2" charset="2"/>
              </a:rPr>
              <a:t> </a:t>
            </a:r>
            <a:r>
              <a:rPr lang="en-US" sz="2000" b="0" dirty="0"/>
              <a:t>some centers are underutilized even as </a:t>
            </a:r>
            <a:r>
              <a:rPr lang="en-US" sz="2000" dirty="0"/>
              <a:t>bottleneck</a:t>
            </a:r>
            <a:r>
              <a:rPr lang="en-US" sz="2000" b="0" dirty="0"/>
              <a:t> centers saturate, limiting throughput.</a:t>
            </a:r>
          </a:p>
          <a:p>
            <a:pPr marL="0" indent="0">
              <a:buNone/>
            </a:pPr>
            <a:endParaRPr lang="en-US" sz="2200" b="0" dirty="0"/>
          </a:p>
        </p:txBody>
      </p:sp>
      <p:grpSp>
        <p:nvGrpSpPr>
          <p:cNvPr id="7" name="Group 6"/>
          <p:cNvGrpSpPr/>
          <p:nvPr/>
        </p:nvGrpSpPr>
        <p:grpSpPr>
          <a:xfrm>
            <a:off x="6606153" y="3435350"/>
            <a:ext cx="2080647" cy="1136650"/>
            <a:chOff x="5027613" y="5187950"/>
            <a:chExt cx="1371600" cy="749300"/>
          </a:xfrm>
        </p:grpSpPr>
        <p:grpSp>
          <p:nvGrpSpPr>
            <p:cNvPr id="8" name="Group 54"/>
            <p:cNvGrpSpPr>
              <a:grpSpLocks/>
            </p:cNvGrpSpPr>
            <p:nvPr/>
          </p:nvGrpSpPr>
          <p:grpSpPr bwMode="auto">
            <a:xfrm>
              <a:off x="5360988" y="5229225"/>
              <a:ext cx="192087" cy="123825"/>
              <a:chOff x="3776" y="3429"/>
              <a:chExt cx="274" cy="109"/>
            </a:xfrm>
          </p:grpSpPr>
          <p:sp>
            <p:nvSpPr>
              <p:cNvPr id="25" name="Rectangle 55"/>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6" name="Rectangle 56"/>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7" name="Rectangle 57"/>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8" name="Line 58"/>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sp>
            <p:nvSpPr>
              <p:cNvPr id="29" name="Line 59"/>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grpSp>
        <p:sp>
          <p:nvSpPr>
            <p:cNvPr id="9" name="Line 60"/>
            <p:cNvSpPr>
              <a:spLocks noChangeShapeType="1"/>
            </p:cNvSpPr>
            <p:nvPr/>
          </p:nvSpPr>
          <p:spPr bwMode="auto">
            <a:xfrm>
              <a:off x="5553075" y="5289550"/>
              <a:ext cx="138113"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srgbClr val="37305A"/>
                </a:solidFill>
              </a:endParaRPr>
            </a:p>
          </p:txBody>
        </p:sp>
        <p:sp>
          <p:nvSpPr>
            <p:cNvPr id="10" name="Oval 61"/>
            <p:cNvSpPr>
              <a:spLocks noChangeArrowheads="1"/>
            </p:cNvSpPr>
            <p:nvPr/>
          </p:nvSpPr>
          <p:spPr bwMode="auto">
            <a:xfrm>
              <a:off x="5638800" y="5187950"/>
              <a:ext cx="203200" cy="204787"/>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endParaRPr lang="en-US">
                <a:solidFill>
                  <a:srgbClr val="37305A"/>
                </a:solidFill>
              </a:endParaRPr>
            </a:p>
          </p:txBody>
        </p:sp>
        <p:grpSp>
          <p:nvGrpSpPr>
            <p:cNvPr id="11" name="Group 62"/>
            <p:cNvGrpSpPr>
              <a:grpSpLocks/>
            </p:cNvGrpSpPr>
            <p:nvPr/>
          </p:nvGrpSpPr>
          <p:grpSpPr bwMode="auto">
            <a:xfrm flipH="1">
              <a:off x="5927725" y="5773737"/>
              <a:ext cx="192088" cy="123825"/>
              <a:chOff x="3776" y="3429"/>
              <a:chExt cx="274" cy="109"/>
            </a:xfrm>
          </p:grpSpPr>
          <p:sp>
            <p:nvSpPr>
              <p:cNvPr id="20" name="Rectangle 63"/>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1" name="Rectangle 64"/>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2" name="Rectangle 65"/>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3" name="Line 66"/>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sp>
            <p:nvSpPr>
              <p:cNvPr id="24" name="Line 67"/>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grpSp>
        <p:sp>
          <p:nvSpPr>
            <p:cNvPr id="12" name="Line 68"/>
            <p:cNvSpPr>
              <a:spLocks noChangeShapeType="1"/>
            </p:cNvSpPr>
            <p:nvPr/>
          </p:nvSpPr>
          <p:spPr bwMode="auto">
            <a:xfrm flipH="1">
              <a:off x="5789613" y="5834062"/>
              <a:ext cx="138112"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srgbClr val="37305A"/>
                </a:solidFill>
              </a:endParaRPr>
            </a:p>
          </p:txBody>
        </p:sp>
        <p:sp>
          <p:nvSpPr>
            <p:cNvPr id="13" name="Oval 69"/>
            <p:cNvSpPr>
              <a:spLocks noChangeArrowheads="1"/>
            </p:cNvSpPr>
            <p:nvPr/>
          </p:nvSpPr>
          <p:spPr bwMode="auto">
            <a:xfrm flipH="1">
              <a:off x="5638800" y="5732462"/>
              <a:ext cx="203200" cy="204788"/>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endParaRPr lang="en-US">
                <a:solidFill>
                  <a:srgbClr val="37305A"/>
                </a:solidFill>
              </a:endParaRPr>
            </a:p>
          </p:txBody>
        </p:sp>
        <p:cxnSp>
          <p:nvCxnSpPr>
            <p:cNvPr id="14" name="AutoShape 70"/>
            <p:cNvCxnSpPr>
              <a:cxnSpLocks noChangeShapeType="1"/>
              <a:stCxn id="10" idx="6"/>
            </p:cNvCxnSpPr>
            <p:nvPr/>
          </p:nvCxnSpPr>
          <p:spPr bwMode="auto">
            <a:xfrm>
              <a:off x="5842000" y="5291137"/>
              <a:ext cx="415925" cy="207963"/>
            </a:xfrm>
            <a:prstGeom prst="bentConnector2">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cxnSp>
          <p:nvCxnSpPr>
            <p:cNvPr id="15" name="AutoShape 71"/>
            <p:cNvCxnSpPr>
              <a:cxnSpLocks noChangeShapeType="1"/>
            </p:cNvCxnSpPr>
            <p:nvPr/>
          </p:nvCxnSpPr>
          <p:spPr bwMode="auto">
            <a:xfrm rot="10800000" flipV="1">
              <a:off x="6037263" y="5649912"/>
              <a:ext cx="219075" cy="184150"/>
            </a:xfrm>
            <a:prstGeom prst="bentConnector3">
              <a:avLst>
                <a:gd name="adj1" fmla="val -2176"/>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cxnSp>
          <p:nvCxnSpPr>
            <p:cNvPr id="16" name="AutoShape 72"/>
            <p:cNvCxnSpPr>
              <a:cxnSpLocks noChangeShapeType="1"/>
              <a:stCxn id="13" idx="6"/>
            </p:cNvCxnSpPr>
            <p:nvPr/>
          </p:nvCxnSpPr>
          <p:spPr bwMode="auto">
            <a:xfrm rot="10800000">
              <a:off x="5181600" y="5638800"/>
              <a:ext cx="457200" cy="195262"/>
            </a:xfrm>
            <a:prstGeom prst="bentConnector2">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cxnSp>
          <p:nvCxnSpPr>
            <p:cNvPr id="17" name="AutoShape 73"/>
            <p:cNvCxnSpPr>
              <a:cxnSpLocks noChangeShapeType="1"/>
              <a:endCxn id="25" idx="1"/>
            </p:cNvCxnSpPr>
            <p:nvPr/>
          </p:nvCxnSpPr>
          <p:spPr bwMode="auto">
            <a:xfrm rot="16200000">
              <a:off x="5209381" y="5263356"/>
              <a:ext cx="206375" cy="261938"/>
            </a:xfrm>
            <a:prstGeom prst="bentConnector2">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sp>
          <p:nvSpPr>
            <p:cNvPr id="18" name="Rectangle 74"/>
            <p:cNvSpPr>
              <a:spLocks noChangeArrowheads="1"/>
            </p:cNvSpPr>
            <p:nvPr/>
          </p:nvSpPr>
          <p:spPr bwMode="auto">
            <a:xfrm>
              <a:off x="5027613" y="5497512"/>
              <a:ext cx="279400" cy="152400"/>
            </a:xfrm>
            <a:prstGeom prst="rect">
              <a:avLst/>
            </a:prstGeom>
            <a:solidFill>
              <a:srgbClr val="FFFFFF"/>
            </a:solidFill>
            <a:ln w="12700">
              <a:solidFill>
                <a:srgbClr val="993366"/>
              </a:solidFill>
              <a:miter lim="800000"/>
              <a:headEnd type="none" w="sm" len="sm"/>
              <a:tailEnd type="none" w="sm" len="sm"/>
            </a:ln>
          </p:spPr>
          <p:txBody>
            <a:bodyPr anchor="ctr">
              <a:spAutoFit/>
            </a:bodyPr>
            <a:lstStyle/>
            <a:p>
              <a:endParaRPr lang="en-US">
                <a:solidFill>
                  <a:srgbClr val="37305A"/>
                </a:solidFill>
              </a:endParaRPr>
            </a:p>
          </p:txBody>
        </p:sp>
        <p:sp>
          <p:nvSpPr>
            <p:cNvPr id="19" name="Rectangle 75"/>
            <p:cNvSpPr>
              <a:spLocks noChangeArrowheads="1"/>
            </p:cNvSpPr>
            <p:nvPr/>
          </p:nvSpPr>
          <p:spPr bwMode="auto">
            <a:xfrm>
              <a:off x="6119813" y="5497512"/>
              <a:ext cx="279400" cy="152400"/>
            </a:xfrm>
            <a:prstGeom prst="rect">
              <a:avLst/>
            </a:prstGeom>
            <a:solidFill>
              <a:srgbClr val="FFFFFF"/>
            </a:solidFill>
            <a:ln w="12700">
              <a:solidFill>
                <a:srgbClr val="993366"/>
              </a:solidFill>
              <a:miter lim="800000"/>
              <a:headEnd type="none" w="sm" len="sm"/>
              <a:tailEnd type="none" w="sm" len="sm"/>
            </a:ln>
          </p:spPr>
          <p:txBody>
            <a:bodyPr anchor="ctr">
              <a:spAutoFit/>
            </a:bodyPr>
            <a:lstStyle/>
            <a:p>
              <a:endParaRPr lang="en-US">
                <a:solidFill>
                  <a:srgbClr val="37305A"/>
                </a:solidFill>
              </a:endParaRPr>
            </a:p>
          </p:txBody>
        </p:sp>
      </p:grpSp>
    </p:spTree>
    <p:extLst>
      <p:ext uri="{BB962C8B-B14F-4D97-AF65-F5344CB8AC3E}">
        <p14:creationId xmlns:p14="http://schemas.microsoft.com/office/powerpoint/2010/main" val="54968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11163"/>
            <a:ext cx="8226425" cy="1554163"/>
          </a:xfrm>
        </p:spPr>
        <p:txBody>
          <a:bodyPr/>
          <a:lstStyle/>
          <a:p>
            <a:r>
              <a:rPr lang="en-US" sz="3200" dirty="0"/>
              <a:t>Understanding bottlenecks</a:t>
            </a:r>
          </a:p>
        </p:txBody>
      </p:sp>
      <p:grpSp>
        <p:nvGrpSpPr>
          <p:cNvPr id="7" name="Group 6"/>
          <p:cNvGrpSpPr/>
          <p:nvPr/>
        </p:nvGrpSpPr>
        <p:grpSpPr>
          <a:xfrm>
            <a:off x="707756" y="4876800"/>
            <a:ext cx="2568844" cy="1403350"/>
            <a:chOff x="5027613" y="5187950"/>
            <a:chExt cx="1371600" cy="749300"/>
          </a:xfrm>
        </p:grpSpPr>
        <p:grpSp>
          <p:nvGrpSpPr>
            <p:cNvPr id="8" name="Group 54"/>
            <p:cNvGrpSpPr>
              <a:grpSpLocks/>
            </p:cNvGrpSpPr>
            <p:nvPr/>
          </p:nvGrpSpPr>
          <p:grpSpPr bwMode="auto">
            <a:xfrm>
              <a:off x="5360988" y="5229225"/>
              <a:ext cx="192087" cy="123825"/>
              <a:chOff x="3776" y="3429"/>
              <a:chExt cx="274" cy="109"/>
            </a:xfrm>
          </p:grpSpPr>
          <p:sp>
            <p:nvSpPr>
              <p:cNvPr id="25" name="Rectangle 55"/>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6" name="Rectangle 56"/>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7" name="Rectangle 57"/>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8" name="Line 58"/>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sp>
            <p:nvSpPr>
              <p:cNvPr id="29" name="Line 59"/>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grpSp>
        <p:sp>
          <p:nvSpPr>
            <p:cNvPr id="9" name="Line 60"/>
            <p:cNvSpPr>
              <a:spLocks noChangeShapeType="1"/>
            </p:cNvSpPr>
            <p:nvPr/>
          </p:nvSpPr>
          <p:spPr bwMode="auto">
            <a:xfrm>
              <a:off x="5553075" y="5289550"/>
              <a:ext cx="138113"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srgbClr val="37305A"/>
                </a:solidFill>
              </a:endParaRPr>
            </a:p>
          </p:txBody>
        </p:sp>
        <p:sp>
          <p:nvSpPr>
            <p:cNvPr id="10" name="Oval 61"/>
            <p:cNvSpPr>
              <a:spLocks noChangeArrowheads="1"/>
            </p:cNvSpPr>
            <p:nvPr/>
          </p:nvSpPr>
          <p:spPr bwMode="auto">
            <a:xfrm>
              <a:off x="5638800" y="5187950"/>
              <a:ext cx="203200" cy="204787"/>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endParaRPr lang="en-US">
                <a:solidFill>
                  <a:srgbClr val="37305A"/>
                </a:solidFill>
              </a:endParaRPr>
            </a:p>
          </p:txBody>
        </p:sp>
        <p:grpSp>
          <p:nvGrpSpPr>
            <p:cNvPr id="11" name="Group 62"/>
            <p:cNvGrpSpPr>
              <a:grpSpLocks/>
            </p:cNvGrpSpPr>
            <p:nvPr/>
          </p:nvGrpSpPr>
          <p:grpSpPr bwMode="auto">
            <a:xfrm flipH="1">
              <a:off x="5927725" y="5773737"/>
              <a:ext cx="192088" cy="123825"/>
              <a:chOff x="3776" y="3429"/>
              <a:chExt cx="274" cy="109"/>
            </a:xfrm>
          </p:grpSpPr>
          <p:sp>
            <p:nvSpPr>
              <p:cNvPr id="20" name="Rectangle 63"/>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1" name="Rectangle 64"/>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2" name="Rectangle 65"/>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23" name="Line 66"/>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sp>
            <p:nvSpPr>
              <p:cNvPr id="24" name="Line 67"/>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grpSp>
        <p:sp>
          <p:nvSpPr>
            <p:cNvPr id="12" name="Line 68"/>
            <p:cNvSpPr>
              <a:spLocks noChangeShapeType="1"/>
            </p:cNvSpPr>
            <p:nvPr/>
          </p:nvSpPr>
          <p:spPr bwMode="auto">
            <a:xfrm flipH="1">
              <a:off x="5789613" y="5834062"/>
              <a:ext cx="138112"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srgbClr val="37305A"/>
                </a:solidFill>
              </a:endParaRPr>
            </a:p>
          </p:txBody>
        </p:sp>
        <p:sp>
          <p:nvSpPr>
            <p:cNvPr id="13" name="Oval 69"/>
            <p:cNvSpPr>
              <a:spLocks noChangeArrowheads="1"/>
            </p:cNvSpPr>
            <p:nvPr/>
          </p:nvSpPr>
          <p:spPr bwMode="auto">
            <a:xfrm flipH="1">
              <a:off x="5638800" y="5732462"/>
              <a:ext cx="203200" cy="204788"/>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endParaRPr lang="en-US">
                <a:solidFill>
                  <a:srgbClr val="37305A"/>
                </a:solidFill>
              </a:endParaRPr>
            </a:p>
          </p:txBody>
        </p:sp>
        <p:cxnSp>
          <p:nvCxnSpPr>
            <p:cNvPr id="14" name="AutoShape 70"/>
            <p:cNvCxnSpPr>
              <a:cxnSpLocks noChangeShapeType="1"/>
              <a:stCxn id="10" idx="6"/>
            </p:cNvCxnSpPr>
            <p:nvPr/>
          </p:nvCxnSpPr>
          <p:spPr bwMode="auto">
            <a:xfrm>
              <a:off x="5842000" y="5291137"/>
              <a:ext cx="415925" cy="207963"/>
            </a:xfrm>
            <a:prstGeom prst="bentConnector2">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cxnSp>
          <p:nvCxnSpPr>
            <p:cNvPr id="15" name="AutoShape 71"/>
            <p:cNvCxnSpPr>
              <a:cxnSpLocks noChangeShapeType="1"/>
            </p:cNvCxnSpPr>
            <p:nvPr/>
          </p:nvCxnSpPr>
          <p:spPr bwMode="auto">
            <a:xfrm rot="10800000" flipV="1">
              <a:off x="6037263" y="5649912"/>
              <a:ext cx="219075" cy="184150"/>
            </a:xfrm>
            <a:prstGeom prst="bentConnector3">
              <a:avLst>
                <a:gd name="adj1" fmla="val -2176"/>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cxnSp>
          <p:nvCxnSpPr>
            <p:cNvPr id="16" name="AutoShape 72"/>
            <p:cNvCxnSpPr>
              <a:cxnSpLocks noChangeShapeType="1"/>
              <a:stCxn id="13" idx="6"/>
            </p:cNvCxnSpPr>
            <p:nvPr/>
          </p:nvCxnSpPr>
          <p:spPr bwMode="auto">
            <a:xfrm rot="10800000">
              <a:off x="5181600" y="5638800"/>
              <a:ext cx="457200" cy="195262"/>
            </a:xfrm>
            <a:prstGeom prst="bentConnector2">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cxnSp>
          <p:nvCxnSpPr>
            <p:cNvPr id="17" name="AutoShape 73"/>
            <p:cNvCxnSpPr>
              <a:cxnSpLocks noChangeShapeType="1"/>
              <a:endCxn id="25" idx="1"/>
            </p:cNvCxnSpPr>
            <p:nvPr/>
          </p:nvCxnSpPr>
          <p:spPr bwMode="auto">
            <a:xfrm rot="16200000">
              <a:off x="5209381" y="5263356"/>
              <a:ext cx="206375" cy="261938"/>
            </a:xfrm>
            <a:prstGeom prst="bentConnector2">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sp>
          <p:nvSpPr>
            <p:cNvPr id="18" name="Rectangle 74"/>
            <p:cNvSpPr>
              <a:spLocks noChangeArrowheads="1"/>
            </p:cNvSpPr>
            <p:nvPr/>
          </p:nvSpPr>
          <p:spPr bwMode="auto">
            <a:xfrm>
              <a:off x="5027613" y="5497512"/>
              <a:ext cx="279400" cy="152400"/>
            </a:xfrm>
            <a:prstGeom prst="rect">
              <a:avLst/>
            </a:prstGeom>
            <a:solidFill>
              <a:srgbClr val="FFFFFF"/>
            </a:solidFill>
            <a:ln w="12700">
              <a:solidFill>
                <a:srgbClr val="993366"/>
              </a:solidFill>
              <a:miter lim="800000"/>
              <a:headEnd type="none" w="sm" len="sm"/>
              <a:tailEnd type="none" w="sm" len="sm"/>
            </a:ln>
          </p:spPr>
          <p:txBody>
            <a:bodyPr anchor="ctr">
              <a:spAutoFit/>
            </a:bodyPr>
            <a:lstStyle/>
            <a:p>
              <a:endParaRPr lang="en-US">
                <a:solidFill>
                  <a:srgbClr val="37305A"/>
                </a:solidFill>
              </a:endParaRPr>
            </a:p>
          </p:txBody>
        </p:sp>
        <p:sp>
          <p:nvSpPr>
            <p:cNvPr id="19" name="Rectangle 75"/>
            <p:cNvSpPr>
              <a:spLocks noChangeArrowheads="1"/>
            </p:cNvSpPr>
            <p:nvPr/>
          </p:nvSpPr>
          <p:spPr bwMode="auto">
            <a:xfrm>
              <a:off x="6119813" y="5497512"/>
              <a:ext cx="279400" cy="152400"/>
            </a:xfrm>
            <a:prstGeom prst="rect">
              <a:avLst/>
            </a:prstGeom>
            <a:solidFill>
              <a:srgbClr val="FFFFFF"/>
            </a:solidFill>
            <a:ln w="12700">
              <a:solidFill>
                <a:srgbClr val="993366"/>
              </a:solidFill>
              <a:miter lim="800000"/>
              <a:headEnd type="none" w="sm" len="sm"/>
              <a:tailEnd type="none" w="sm" len="sm"/>
            </a:ln>
          </p:spPr>
          <p:txBody>
            <a:bodyPr anchor="ctr">
              <a:spAutoFit/>
            </a:bodyPr>
            <a:lstStyle/>
            <a:p>
              <a:endParaRPr lang="en-US">
                <a:solidFill>
                  <a:srgbClr val="37305A"/>
                </a:solidFill>
              </a:endParaRPr>
            </a:p>
          </p:txBody>
        </p:sp>
      </p:grpSp>
      <p:sp>
        <p:nvSpPr>
          <p:cNvPr id="30" name="Rectangle 58"/>
          <p:cNvSpPr>
            <a:spLocks noChangeArrowheads="1"/>
          </p:cNvSpPr>
          <p:nvPr/>
        </p:nvSpPr>
        <p:spPr bwMode="auto">
          <a:xfrm>
            <a:off x="381000" y="1510367"/>
            <a:ext cx="8458200" cy="2985433"/>
          </a:xfrm>
          <a:prstGeom prst="rect">
            <a:avLst/>
          </a:prstGeom>
          <a:noFill/>
          <a:ln>
            <a:noFill/>
          </a:ln>
        </p:spPr>
        <p:txBody>
          <a:bodyPr wrap="square" anchor="ctr">
            <a:spAutoFit/>
          </a:bodyPr>
          <a:lstStyle/>
          <a:p>
            <a:pPr defTabSz="914400"/>
            <a:r>
              <a:rPr lang="en-US" dirty="0">
                <a:solidFill>
                  <a:srgbClr val="000000"/>
                </a:solidFill>
                <a:cs typeface="Arial" charset="0"/>
              </a:rPr>
              <a:t>In a multi-center queue system, performance is limited by the center with the </a:t>
            </a:r>
            <a:r>
              <a:rPr lang="en-US" b="1" dirty="0">
                <a:solidFill>
                  <a:srgbClr val="000000"/>
                </a:solidFill>
                <a:cs typeface="Arial" charset="0"/>
              </a:rPr>
              <a:t>highest utilization </a:t>
            </a:r>
            <a:r>
              <a:rPr lang="en-US" dirty="0">
                <a:solidFill>
                  <a:srgbClr val="000000"/>
                </a:solidFill>
                <a:cs typeface="Arial" charset="0"/>
              </a:rPr>
              <a:t>for any workload.</a:t>
            </a:r>
          </a:p>
          <a:p>
            <a:pPr defTabSz="914400"/>
            <a:endParaRPr lang="en-US" sz="2000" dirty="0">
              <a:solidFill>
                <a:srgbClr val="000000"/>
              </a:solidFill>
              <a:cs typeface="Arial" charset="0"/>
            </a:endParaRPr>
          </a:p>
          <a:p>
            <a:pPr defTabSz="914400"/>
            <a:r>
              <a:rPr lang="en-US" sz="2000" dirty="0">
                <a:solidFill>
                  <a:srgbClr val="000000"/>
                </a:solidFill>
                <a:cs typeface="Arial" charset="0"/>
              </a:rPr>
              <a:t>That’s the center that saturates first: the </a:t>
            </a:r>
            <a:r>
              <a:rPr lang="en-US" sz="2000" b="1" dirty="0">
                <a:solidFill>
                  <a:srgbClr val="000000"/>
                </a:solidFill>
                <a:cs typeface="Arial" charset="0"/>
              </a:rPr>
              <a:t>bottleneck.</a:t>
            </a:r>
          </a:p>
          <a:p>
            <a:pPr defTabSz="914400"/>
            <a:endParaRPr lang="en-US" sz="2000" b="1" dirty="0">
              <a:solidFill>
                <a:srgbClr val="000000"/>
              </a:solidFill>
              <a:cs typeface="Arial" charset="0"/>
            </a:endParaRPr>
          </a:p>
          <a:p>
            <a:pPr defTabSz="914400"/>
            <a:r>
              <a:rPr lang="en-US" sz="2000" b="1" dirty="0">
                <a:solidFill>
                  <a:srgbClr val="000000"/>
                </a:solidFill>
                <a:cs typeface="Arial" charset="0"/>
              </a:rPr>
              <a:t>Always optimize for the bottleneck.</a:t>
            </a:r>
            <a:endParaRPr lang="en-US" sz="2000" dirty="0">
              <a:solidFill>
                <a:srgbClr val="000000"/>
              </a:solidFill>
              <a:cs typeface="Arial" charset="0"/>
            </a:endParaRPr>
          </a:p>
          <a:p>
            <a:pPr defTabSz="914400"/>
            <a:endParaRPr lang="en-US" sz="2000" dirty="0">
              <a:solidFill>
                <a:srgbClr val="000000"/>
              </a:solidFill>
              <a:cs typeface="Arial" charset="0"/>
              <a:sym typeface="Wingdings"/>
            </a:endParaRPr>
          </a:p>
          <a:p>
            <a:pPr defTabSz="914400"/>
            <a:r>
              <a:rPr lang="en-US" sz="2000" dirty="0">
                <a:solidFill>
                  <a:srgbClr val="000000"/>
                </a:solidFill>
                <a:cs typeface="Arial" charset="0"/>
                <a:sym typeface="Wingdings"/>
              </a:rPr>
              <a:t>E.g., it’s easy to know if your service is “CPU-limited” or “I/O limited” by running it at saturation and looking at the CPU utilization.  (e.g., “top”).</a:t>
            </a:r>
          </a:p>
        </p:txBody>
      </p:sp>
      <p:pic>
        <p:nvPicPr>
          <p:cNvPr id="2" name="Picture 1"/>
          <p:cNvPicPr>
            <a:picLocks noChangeAspect="1"/>
          </p:cNvPicPr>
          <p:nvPr/>
        </p:nvPicPr>
        <p:blipFill>
          <a:blip r:embed="rId2"/>
          <a:stretch>
            <a:fillRect/>
          </a:stretch>
        </p:blipFill>
        <p:spPr>
          <a:xfrm>
            <a:off x="3962400" y="4914900"/>
            <a:ext cx="4475238" cy="1409700"/>
          </a:xfrm>
          <a:prstGeom prst="rect">
            <a:avLst/>
          </a:prstGeom>
        </p:spPr>
      </p:pic>
    </p:spTree>
    <p:extLst>
      <p:ext uri="{BB962C8B-B14F-4D97-AF65-F5344CB8AC3E}">
        <p14:creationId xmlns:p14="http://schemas.microsoft.com/office/powerpoint/2010/main" val="4055715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96B7-56CF-404D-B5DA-BA207362E8F2}"/>
              </a:ext>
            </a:extLst>
          </p:cNvPr>
          <p:cNvSpPr>
            <a:spLocks noGrp="1"/>
          </p:cNvSpPr>
          <p:nvPr>
            <p:ph type="title"/>
          </p:nvPr>
        </p:nvSpPr>
        <p:spPr>
          <a:xfrm>
            <a:off x="457200" y="-152400"/>
            <a:ext cx="8226425" cy="1554163"/>
          </a:xfrm>
        </p:spPr>
        <p:txBody>
          <a:bodyPr/>
          <a:lstStyle/>
          <a:p>
            <a:r>
              <a:rPr lang="en-US" dirty="0"/>
              <a:t>Capacity and bottlenecks</a:t>
            </a:r>
            <a:br>
              <a:rPr lang="en-US" dirty="0"/>
            </a:br>
            <a:r>
              <a:rPr lang="en-US" sz="2400" dirty="0"/>
              <a:t>A simple example</a:t>
            </a:r>
            <a:endParaRPr lang="en-US" dirty="0"/>
          </a:p>
        </p:txBody>
      </p:sp>
      <p:sp>
        <p:nvSpPr>
          <p:cNvPr id="3" name="Content Placeholder 2">
            <a:extLst>
              <a:ext uri="{FF2B5EF4-FFF2-40B4-BE49-F238E27FC236}">
                <a16:creationId xmlns:a16="http://schemas.microsoft.com/office/drawing/2014/main" id="{BAF9B3DA-A927-6243-B59B-6B581BE9CC0E}"/>
              </a:ext>
            </a:extLst>
          </p:cNvPr>
          <p:cNvSpPr>
            <a:spLocks noGrp="1"/>
          </p:cNvSpPr>
          <p:nvPr>
            <p:ph idx="1"/>
          </p:nvPr>
        </p:nvSpPr>
        <p:spPr>
          <a:xfrm>
            <a:off x="457200" y="1752600"/>
            <a:ext cx="8226425" cy="4111625"/>
          </a:xfrm>
        </p:spPr>
        <p:txBody>
          <a:bodyPr/>
          <a:lstStyle/>
          <a:p>
            <a:r>
              <a:rPr lang="en-US" sz="2400" b="0" dirty="0"/>
              <a:t>Four CPU cores, four disks</a:t>
            </a:r>
          </a:p>
          <a:p>
            <a:r>
              <a:rPr lang="en-US" sz="2400" b="0" dirty="0"/>
              <a:t>Average request demand:</a:t>
            </a:r>
          </a:p>
          <a:p>
            <a:pPr lvl="1"/>
            <a:r>
              <a:rPr lang="en-US" sz="2000" b="0" dirty="0"/>
              <a:t>50 </a:t>
            </a:r>
            <a:r>
              <a:rPr lang="en-US" sz="2000" b="0" dirty="0" err="1"/>
              <a:t>ms</a:t>
            </a:r>
            <a:r>
              <a:rPr lang="en-US" sz="2000" b="0" dirty="0"/>
              <a:t> on (any) core</a:t>
            </a:r>
          </a:p>
          <a:p>
            <a:pPr lvl="1"/>
            <a:r>
              <a:rPr lang="en-US" sz="2000" b="0" dirty="0"/>
              <a:t>100 </a:t>
            </a:r>
            <a:r>
              <a:rPr lang="en-US" sz="2000" b="0" dirty="0" err="1"/>
              <a:t>ms</a:t>
            </a:r>
            <a:r>
              <a:rPr lang="en-US" sz="2000" b="0" dirty="0"/>
              <a:t> on (any) disk</a:t>
            </a:r>
          </a:p>
          <a:p>
            <a:r>
              <a:rPr lang="en-US" sz="2400" b="0" dirty="0"/>
              <a:t>What is the peak rate (max throughput)?</a:t>
            </a:r>
          </a:p>
          <a:p>
            <a:r>
              <a:rPr lang="en-US" sz="2400" b="0" dirty="0"/>
              <a:t>CPU-limited or I/O-limited?  What is the CPU utilization at the peak rate?</a:t>
            </a:r>
          </a:p>
          <a:p>
            <a:r>
              <a:rPr lang="en-US" sz="2400" b="0" dirty="0"/>
              <a:t>Does upgrading to 8 cores help?</a:t>
            </a:r>
          </a:p>
          <a:p>
            <a:r>
              <a:rPr lang="en-US" sz="2400" b="0" dirty="0"/>
              <a:t>Does adding disks (or switching to fast SSDs) help?</a:t>
            </a:r>
          </a:p>
          <a:p>
            <a:r>
              <a:rPr lang="en-US" sz="2400" b="0" dirty="0"/>
              <a:t>How many disks can I add before it stops helping? </a:t>
            </a:r>
          </a:p>
          <a:p>
            <a:endParaRPr lang="en-US" dirty="0"/>
          </a:p>
        </p:txBody>
      </p:sp>
      <p:pic>
        <p:nvPicPr>
          <p:cNvPr id="4" name="Picture 3">
            <a:extLst>
              <a:ext uri="{FF2B5EF4-FFF2-40B4-BE49-F238E27FC236}">
                <a16:creationId xmlns:a16="http://schemas.microsoft.com/office/drawing/2014/main" id="{C1CBE111-1458-5640-98DA-D917454B54E6}"/>
              </a:ext>
            </a:extLst>
          </p:cNvPr>
          <p:cNvPicPr>
            <a:picLocks noChangeAspect="1"/>
          </p:cNvPicPr>
          <p:nvPr/>
        </p:nvPicPr>
        <p:blipFill>
          <a:blip r:embed="rId2"/>
          <a:stretch>
            <a:fillRect/>
          </a:stretch>
        </p:blipFill>
        <p:spPr>
          <a:xfrm>
            <a:off x="4953000" y="2057400"/>
            <a:ext cx="3265996" cy="1028789"/>
          </a:xfrm>
          <a:prstGeom prst="rect">
            <a:avLst/>
          </a:prstGeom>
        </p:spPr>
      </p:pic>
      <p:grpSp>
        <p:nvGrpSpPr>
          <p:cNvPr id="29" name="Group 28">
            <a:extLst>
              <a:ext uri="{FF2B5EF4-FFF2-40B4-BE49-F238E27FC236}">
                <a16:creationId xmlns:a16="http://schemas.microsoft.com/office/drawing/2014/main" id="{8503C49C-C8C4-5040-BA76-57404175A39C}"/>
              </a:ext>
            </a:extLst>
          </p:cNvPr>
          <p:cNvGrpSpPr/>
          <p:nvPr/>
        </p:nvGrpSpPr>
        <p:grpSpPr>
          <a:xfrm>
            <a:off x="7086600" y="3141356"/>
            <a:ext cx="1143000" cy="623489"/>
            <a:chOff x="4497388" y="3962400"/>
            <a:chExt cx="3351212" cy="1828035"/>
          </a:xfrm>
        </p:grpSpPr>
        <p:sp>
          <p:nvSpPr>
            <p:cNvPr id="5" name="Oval 24">
              <a:extLst>
                <a:ext uri="{FF2B5EF4-FFF2-40B4-BE49-F238E27FC236}">
                  <a16:creationId xmlns:a16="http://schemas.microsoft.com/office/drawing/2014/main" id="{C7CCD1CB-42E2-394A-8AE7-796BF569CF72}"/>
                </a:ext>
              </a:extLst>
            </p:cNvPr>
            <p:cNvSpPr>
              <a:spLocks noChangeArrowheads="1"/>
            </p:cNvSpPr>
            <p:nvPr/>
          </p:nvSpPr>
          <p:spPr bwMode="auto">
            <a:xfrm>
              <a:off x="4497388" y="3962400"/>
              <a:ext cx="684212" cy="661987"/>
            </a:xfrm>
            <a:prstGeom prst="ellipse">
              <a:avLst/>
            </a:prstGeom>
            <a:noFill/>
            <a:ln w="22225">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6" name="Oval 24">
              <a:extLst>
                <a:ext uri="{FF2B5EF4-FFF2-40B4-BE49-F238E27FC236}">
                  <a16:creationId xmlns:a16="http://schemas.microsoft.com/office/drawing/2014/main" id="{1430DB5B-CA40-CA40-8D3A-7A08DEA9A8D1}"/>
                </a:ext>
              </a:extLst>
            </p:cNvPr>
            <p:cNvSpPr>
              <a:spLocks noChangeArrowheads="1"/>
            </p:cNvSpPr>
            <p:nvPr/>
          </p:nvSpPr>
          <p:spPr bwMode="auto">
            <a:xfrm>
              <a:off x="5386388" y="3962400"/>
              <a:ext cx="684212" cy="661987"/>
            </a:xfrm>
            <a:prstGeom prst="ellipse">
              <a:avLst/>
            </a:prstGeom>
            <a:noFill/>
            <a:ln w="22225">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7" name="Oval 24">
              <a:extLst>
                <a:ext uri="{FF2B5EF4-FFF2-40B4-BE49-F238E27FC236}">
                  <a16:creationId xmlns:a16="http://schemas.microsoft.com/office/drawing/2014/main" id="{6AC563D4-EB3B-904F-A98D-894D5C9DD2D1}"/>
                </a:ext>
              </a:extLst>
            </p:cNvPr>
            <p:cNvSpPr>
              <a:spLocks noChangeArrowheads="1"/>
            </p:cNvSpPr>
            <p:nvPr/>
          </p:nvSpPr>
          <p:spPr bwMode="auto">
            <a:xfrm>
              <a:off x="6275388" y="3962400"/>
              <a:ext cx="684212" cy="661987"/>
            </a:xfrm>
            <a:prstGeom prst="ellipse">
              <a:avLst/>
            </a:prstGeom>
            <a:noFill/>
            <a:ln w="22225">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8" name="Oval 24">
              <a:extLst>
                <a:ext uri="{FF2B5EF4-FFF2-40B4-BE49-F238E27FC236}">
                  <a16:creationId xmlns:a16="http://schemas.microsoft.com/office/drawing/2014/main" id="{66D9FDC4-B891-3449-88B9-F7657D484D7A}"/>
                </a:ext>
              </a:extLst>
            </p:cNvPr>
            <p:cNvSpPr>
              <a:spLocks noChangeArrowheads="1"/>
            </p:cNvSpPr>
            <p:nvPr/>
          </p:nvSpPr>
          <p:spPr bwMode="auto">
            <a:xfrm>
              <a:off x="7164388" y="3962400"/>
              <a:ext cx="684212" cy="661987"/>
            </a:xfrm>
            <a:prstGeom prst="ellipse">
              <a:avLst/>
            </a:prstGeom>
            <a:noFill/>
            <a:ln w="22225">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grpSp>
          <p:nvGrpSpPr>
            <p:cNvPr id="9" name="Group 8">
              <a:extLst>
                <a:ext uri="{FF2B5EF4-FFF2-40B4-BE49-F238E27FC236}">
                  <a16:creationId xmlns:a16="http://schemas.microsoft.com/office/drawing/2014/main" id="{B2EF56D6-F636-A348-AC65-88864896F887}"/>
                </a:ext>
              </a:extLst>
            </p:cNvPr>
            <p:cNvGrpSpPr/>
            <p:nvPr/>
          </p:nvGrpSpPr>
          <p:grpSpPr>
            <a:xfrm>
              <a:off x="4611329" y="5181600"/>
              <a:ext cx="417871" cy="608835"/>
              <a:chOff x="1791929" y="5639565"/>
              <a:chExt cx="1027471" cy="972841"/>
            </a:xfrm>
          </p:grpSpPr>
          <p:sp>
            <p:nvSpPr>
              <p:cNvPr id="10" name="Oval 4">
                <a:extLst>
                  <a:ext uri="{FF2B5EF4-FFF2-40B4-BE49-F238E27FC236}">
                    <a16:creationId xmlns:a16="http://schemas.microsoft.com/office/drawing/2014/main" id="{5A0285BA-362F-A345-A12E-C3861F6C2DA9}"/>
                  </a:ext>
                </a:extLst>
              </p:cNvPr>
              <p:cNvSpPr>
                <a:spLocks noChangeArrowheads="1"/>
              </p:cNvSpPr>
              <p:nvPr/>
            </p:nvSpPr>
            <p:spPr bwMode="auto">
              <a:xfrm>
                <a:off x="1795821" y="5639565"/>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11" name="Oval 5">
                <a:extLst>
                  <a:ext uri="{FF2B5EF4-FFF2-40B4-BE49-F238E27FC236}">
                    <a16:creationId xmlns:a16="http://schemas.microsoft.com/office/drawing/2014/main" id="{46C4C58A-C1D7-2C46-9A73-557E8CFD525B}"/>
                  </a:ext>
                </a:extLst>
              </p:cNvPr>
              <p:cNvSpPr>
                <a:spLocks noChangeArrowheads="1"/>
              </p:cNvSpPr>
              <p:nvPr/>
            </p:nvSpPr>
            <p:spPr bwMode="auto">
              <a:xfrm>
                <a:off x="1795821" y="6340010"/>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12" name="Line 6">
                <a:extLst>
                  <a:ext uri="{FF2B5EF4-FFF2-40B4-BE49-F238E27FC236}">
                    <a16:creationId xmlns:a16="http://schemas.microsoft.com/office/drawing/2014/main" id="{84D34314-B289-9A4E-B4D1-6B07F5AA049F}"/>
                  </a:ext>
                </a:extLst>
              </p:cNvPr>
              <p:cNvSpPr>
                <a:spLocks noChangeShapeType="1"/>
              </p:cNvSpPr>
              <p:nvPr/>
            </p:nvSpPr>
            <p:spPr bwMode="auto">
              <a:xfrm>
                <a:off x="2819400"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sp>
            <p:nvSpPr>
              <p:cNvPr id="13" name="Line 7">
                <a:extLst>
                  <a:ext uri="{FF2B5EF4-FFF2-40B4-BE49-F238E27FC236}">
                    <a16:creationId xmlns:a16="http://schemas.microsoft.com/office/drawing/2014/main" id="{09AC4672-02BE-0E48-BCEF-F8C0BD605DA5}"/>
                  </a:ext>
                </a:extLst>
              </p:cNvPr>
              <p:cNvSpPr>
                <a:spLocks noChangeShapeType="1"/>
              </p:cNvSpPr>
              <p:nvPr/>
            </p:nvSpPr>
            <p:spPr bwMode="auto">
              <a:xfrm>
                <a:off x="1791929"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grpSp>
        <p:grpSp>
          <p:nvGrpSpPr>
            <p:cNvPr id="14" name="Group 13">
              <a:extLst>
                <a:ext uri="{FF2B5EF4-FFF2-40B4-BE49-F238E27FC236}">
                  <a16:creationId xmlns:a16="http://schemas.microsoft.com/office/drawing/2014/main" id="{49CE77E3-E9CB-0847-8446-40FE3F84350A}"/>
                </a:ext>
              </a:extLst>
            </p:cNvPr>
            <p:cNvGrpSpPr/>
            <p:nvPr/>
          </p:nvGrpSpPr>
          <p:grpSpPr>
            <a:xfrm>
              <a:off x="5526583" y="5181600"/>
              <a:ext cx="417871" cy="608835"/>
              <a:chOff x="1791929" y="5639565"/>
              <a:chExt cx="1027471" cy="972841"/>
            </a:xfrm>
          </p:grpSpPr>
          <p:sp>
            <p:nvSpPr>
              <p:cNvPr id="15" name="Oval 4">
                <a:extLst>
                  <a:ext uri="{FF2B5EF4-FFF2-40B4-BE49-F238E27FC236}">
                    <a16:creationId xmlns:a16="http://schemas.microsoft.com/office/drawing/2014/main" id="{6333B34D-13EF-0142-8314-7C2166B3C576}"/>
                  </a:ext>
                </a:extLst>
              </p:cNvPr>
              <p:cNvSpPr>
                <a:spLocks noChangeArrowheads="1"/>
              </p:cNvSpPr>
              <p:nvPr/>
            </p:nvSpPr>
            <p:spPr bwMode="auto">
              <a:xfrm>
                <a:off x="1795821" y="5639565"/>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16" name="Oval 5">
                <a:extLst>
                  <a:ext uri="{FF2B5EF4-FFF2-40B4-BE49-F238E27FC236}">
                    <a16:creationId xmlns:a16="http://schemas.microsoft.com/office/drawing/2014/main" id="{7C5D366B-9322-9A47-8170-696935D450D1}"/>
                  </a:ext>
                </a:extLst>
              </p:cNvPr>
              <p:cNvSpPr>
                <a:spLocks noChangeArrowheads="1"/>
              </p:cNvSpPr>
              <p:nvPr/>
            </p:nvSpPr>
            <p:spPr bwMode="auto">
              <a:xfrm>
                <a:off x="1795821" y="6340010"/>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17" name="Line 6">
                <a:extLst>
                  <a:ext uri="{FF2B5EF4-FFF2-40B4-BE49-F238E27FC236}">
                    <a16:creationId xmlns:a16="http://schemas.microsoft.com/office/drawing/2014/main" id="{A9C0491A-25E4-A34F-82FD-6A99B8A021F4}"/>
                  </a:ext>
                </a:extLst>
              </p:cNvPr>
              <p:cNvSpPr>
                <a:spLocks noChangeShapeType="1"/>
              </p:cNvSpPr>
              <p:nvPr/>
            </p:nvSpPr>
            <p:spPr bwMode="auto">
              <a:xfrm>
                <a:off x="2819400"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sp>
            <p:nvSpPr>
              <p:cNvPr id="18" name="Line 7">
                <a:extLst>
                  <a:ext uri="{FF2B5EF4-FFF2-40B4-BE49-F238E27FC236}">
                    <a16:creationId xmlns:a16="http://schemas.microsoft.com/office/drawing/2014/main" id="{F51CD9C2-E103-D74C-A428-D9400A1B3179}"/>
                  </a:ext>
                </a:extLst>
              </p:cNvPr>
              <p:cNvSpPr>
                <a:spLocks noChangeShapeType="1"/>
              </p:cNvSpPr>
              <p:nvPr/>
            </p:nvSpPr>
            <p:spPr bwMode="auto">
              <a:xfrm>
                <a:off x="1791929"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grpSp>
        <p:grpSp>
          <p:nvGrpSpPr>
            <p:cNvPr id="19" name="Group 18">
              <a:extLst>
                <a:ext uri="{FF2B5EF4-FFF2-40B4-BE49-F238E27FC236}">
                  <a16:creationId xmlns:a16="http://schemas.microsoft.com/office/drawing/2014/main" id="{E4621B95-DA88-3E45-8A14-371B5797C1C9}"/>
                </a:ext>
              </a:extLst>
            </p:cNvPr>
            <p:cNvGrpSpPr/>
            <p:nvPr/>
          </p:nvGrpSpPr>
          <p:grpSpPr>
            <a:xfrm>
              <a:off x="6441837" y="5181600"/>
              <a:ext cx="417871" cy="608835"/>
              <a:chOff x="1791929" y="5639565"/>
              <a:chExt cx="1027471" cy="972841"/>
            </a:xfrm>
          </p:grpSpPr>
          <p:sp>
            <p:nvSpPr>
              <p:cNvPr id="20" name="Oval 4">
                <a:extLst>
                  <a:ext uri="{FF2B5EF4-FFF2-40B4-BE49-F238E27FC236}">
                    <a16:creationId xmlns:a16="http://schemas.microsoft.com/office/drawing/2014/main" id="{9BB9626B-B109-BE4A-9D98-D4CE92B36DCD}"/>
                  </a:ext>
                </a:extLst>
              </p:cNvPr>
              <p:cNvSpPr>
                <a:spLocks noChangeArrowheads="1"/>
              </p:cNvSpPr>
              <p:nvPr/>
            </p:nvSpPr>
            <p:spPr bwMode="auto">
              <a:xfrm>
                <a:off x="1795821" y="5639565"/>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21" name="Oval 5">
                <a:extLst>
                  <a:ext uri="{FF2B5EF4-FFF2-40B4-BE49-F238E27FC236}">
                    <a16:creationId xmlns:a16="http://schemas.microsoft.com/office/drawing/2014/main" id="{F0508944-3AA5-DD4B-9706-7D88E7AE35D9}"/>
                  </a:ext>
                </a:extLst>
              </p:cNvPr>
              <p:cNvSpPr>
                <a:spLocks noChangeArrowheads="1"/>
              </p:cNvSpPr>
              <p:nvPr/>
            </p:nvSpPr>
            <p:spPr bwMode="auto">
              <a:xfrm>
                <a:off x="1795821" y="6340010"/>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22" name="Line 6">
                <a:extLst>
                  <a:ext uri="{FF2B5EF4-FFF2-40B4-BE49-F238E27FC236}">
                    <a16:creationId xmlns:a16="http://schemas.microsoft.com/office/drawing/2014/main" id="{7FE20D90-4441-8C44-858F-73CC4176BE7B}"/>
                  </a:ext>
                </a:extLst>
              </p:cNvPr>
              <p:cNvSpPr>
                <a:spLocks noChangeShapeType="1"/>
              </p:cNvSpPr>
              <p:nvPr/>
            </p:nvSpPr>
            <p:spPr bwMode="auto">
              <a:xfrm>
                <a:off x="2819400"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sp>
            <p:nvSpPr>
              <p:cNvPr id="23" name="Line 7">
                <a:extLst>
                  <a:ext uri="{FF2B5EF4-FFF2-40B4-BE49-F238E27FC236}">
                    <a16:creationId xmlns:a16="http://schemas.microsoft.com/office/drawing/2014/main" id="{D2CF3E07-E5E4-0D42-8DAE-A9BAD19D0271}"/>
                  </a:ext>
                </a:extLst>
              </p:cNvPr>
              <p:cNvSpPr>
                <a:spLocks noChangeShapeType="1"/>
              </p:cNvSpPr>
              <p:nvPr/>
            </p:nvSpPr>
            <p:spPr bwMode="auto">
              <a:xfrm>
                <a:off x="1791929"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grpSp>
        <p:grpSp>
          <p:nvGrpSpPr>
            <p:cNvPr id="24" name="Group 23">
              <a:extLst>
                <a:ext uri="{FF2B5EF4-FFF2-40B4-BE49-F238E27FC236}">
                  <a16:creationId xmlns:a16="http://schemas.microsoft.com/office/drawing/2014/main" id="{8866A57C-F4D3-3A46-868C-2C61BC3CCC9C}"/>
                </a:ext>
              </a:extLst>
            </p:cNvPr>
            <p:cNvGrpSpPr/>
            <p:nvPr/>
          </p:nvGrpSpPr>
          <p:grpSpPr>
            <a:xfrm>
              <a:off x="7357090" y="5181600"/>
              <a:ext cx="417871" cy="608835"/>
              <a:chOff x="1791929" y="5639565"/>
              <a:chExt cx="1027471" cy="972841"/>
            </a:xfrm>
          </p:grpSpPr>
          <p:sp>
            <p:nvSpPr>
              <p:cNvPr id="25" name="Oval 4">
                <a:extLst>
                  <a:ext uri="{FF2B5EF4-FFF2-40B4-BE49-F238E27FC236}">
                    <a16:creationId xmlns:a16="http://schemas.microsoft.com/office/drawing/2014/main" id="{A1C2232A-73D8-8B45-AD42-CEF576B738F7}"/>
                  </a:ext>
                </a:extLst>
              </p:cNvPr>
              <p:cNvSpPr>
                <a:spLocks noChangeArrowheads="1"/>
              </p:cNvSpPr>
              <p:nvPr/>
            </p:nvSpPr>
            <p:spPr bwMode="auto">
              <a:xfrm>
                <a:off x="1795821" y="5639565"/>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26" name="Oval 5">
                <a:extLst>
                  <a:ext uri="{FF2B5EF4-FFF2-40B4-BE49-F238E27FC236}">
                    <a16:creationId xmlns:a16="http://schemas.microsoft.com/office/drawing/2014/main" id="{98FE4F92-1C5E-9242-A87F-F12491402ECC}"/>
                  </a:ext>
                </a:extLst>
              </p:cNvPr>
              <p:cNvSpPr>
                <a:spLocks noChangeArrowheads="1"/>
              </p:cNvSpPr>
              <p:nvPr/>
            </p:nvSpPr>
            <p:spPr bwMode="auto">
              <a:xfrm>
                <a:off x="1795821" y="6340010"/>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27" name="Line 6">
                <a:extLst>
                  <a:ext uri="{FF2B5EF4-FFF2-40B4-BE49-F238E27FC236}">
                    <a16:creationId xmlns:a16="http://schemas.microsoft.com/office/drawing/2014/main" id="{C4B876A5-AA70-0C42-A5E9-9631A018595F}"/>
                  </a:ext>
                </a:extLst>
              </p:cNvPr>
              <p:cNvSpPr>
                <a:spLocks noChangeShapeType="1"/>
              </p:cNvSpPr>
              <p:nvPr/>
            </p:nvSpPr>
            <p:spPr bwMode="auto">
              <a:xfrm>
                <a:off x="2819400"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sp>
            <p:nvSpPr>
              <p:cNvPr id="28" name="Line 7">
                <a:extLst>
                  <a:ext uri="{FF2B5EF4-FFF2-40B4-BE49-F238E27FC236}">
                    <a16:creationId xmlns:a16="http://schemas.microsoft.com/office/drawing/2014/main" id="{B1253CDD-617E-6C47-9F78-A395BEA937EE}"/>
                  </a:ext>
                </a:extLst>
              </p:cNvPr>
              <p:cNvSpPr>
                <a:spLocks noChangeShapeType="1"/>
              </p:cNvSpPr>
              <p:nvPr/>
            </p:nvSpPr>
            <p:spPr bwMode="auto">
              <a:xfrm>
                <a:off x="1791929"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grpSp>
      </p:grpSp>
    </p:spTree>
    <p:extLst>
      <p:ext uri="{BB962C8B-B14F-4D97-AF65-F5344CB8AC3E}">
        <p14:creationId xmlns:p14="http://schemas.microsoft.com/office/powerpoint/2010/main" val="143466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381000"/>
            <a:ext cx="8226425" cy="1554163"/>
          </a:xfrm>
        </p:spPr>
        <p:txBody>
          <a:bodyPr/>
          <a:lstStyle/>
          <a:p>
            <a:pPr eaLnBrk="1" hangingPunct="1"/>
            <a:r>
              <a:rPr lang="en-US" sz="3600" dirty="0">
                <a:latin typeface="Arial" charset="0"/>
                <a:ea typeface="ＭＳ Ｐゴシック" charset="0"/>
              </a:rPr>
              <a:t>Mean response time (R) for a center</a:t>
            </a:r>
          </a:p>
        </p:txBody>
      </p:sp>
      <p:sp>
        <p:nvSpPr>
          <p:cNvPr id="76804" name="Line 4"/>
          <p:cNvSpPr>
            <a:spLocks noChangeAspect="1" noChangeShapeType="1"/>
          </p:cNvSpPr>
          <p:nvPr/>
        </p:nvSpPr>
        <p:spPr bwMode="auto">
          <a:xfrm>
            <a:off x="4267200" y="3657600"/>
            <a:ext cx="1905000" cy="0"/>
          </a:xfrm>
          <a:prstGeom prst="line">
            <a:avLst/>
          </a:prstGeom>
          <a:noFill/>
          <a:ln w="38100">
            <a:solidFill>
              <a:srgbClr val="003367"/>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prstClr val="white"/>
              </a:solidFill>
            </a:endParaRPr>
          </a:p>
        </p:txBody>
      </p:sp>
      <p:sp>
        <p:nvSpPr>
          <p:cNvPr id="13" name="Text Box 6"/>
          <p:cNvSpPr txBox="1">
            <a:spLocks noChangeAspect="1" noChangeArrowheads="1"/>
          </p:cNvSpPr>
          <p:nvPr/>
        </p:nvSpPr>
        <p:spPr bwMode="auto">
          <a:xfrm>
            <a:off x="2004959" y="6248400"/>
            <a:ext cx="4014841" cy="400110"/>
          </a:xfrm>
          <a:prstGeom prst="rect">
            <a:avLst/>
          </a:prstGeom>
          <a:noFill/>
          <a:ln w="9525">
            <a:noFill/>
            <a:miter lim="800000"/>
            <a:headEnd/>
            <a:tailEnd/>
          </a:ln>
        </p:spPr>
        <p:txBody>
          <a:bodyPr wrap="none">
            <a:spAutoFit/>
          </a:bodyPr>
          <a:lstStyle/>
          <a:p>
            <a:pPr>
              <a:defRPr/>
            </a:pPr>
            <a:r>
              <a:rPr lang="en-US" sz="2000" dirty="0">
                <a:solidFill>
                  <a:srgbClr val="003367"/>
                </a:solidFill>
                <a:latin typeface="Arial"/>
                <a:ea typeface="ＭＳ Ｐゴシック" charset="-128"/>
                <a:cs typeface="ＭＳ Ｐゴシック" charset="-128"/>
              </a:rPr>
              <a:t>Request arrival rate (</a:t>
            </a:r>
            <a:r>
              <a:rPr lang="en-US" sz="2000" dirty="0">
                <a:solidFill>
                  <a:srgbClr val="651222"/>
                </a:solidFill>
                <a:latin typeface="Arial"/>
                <a:ea typeface="ＭＳ Ｐゴシック" charset="-128"/>
                <a:cs typeface="ＭＳ Ｐゴシック" charset="-128"/>
              </a:rPr>
              <a:t>offered load</a:t>
            </a:r>
            <a:r>
              <a:rPr lang="en-US" sz="2000" dirty="0">
                <a:solidFill>
                  <a:srgbClr val="003367"/>
                </a:solidFill>
                <a:latin typeface="Arial"/>
                <a:ea typeface="ＭＳ Ｐゴシック" charset="-128"/>
                <a:cs typeface="ＭＳ Ｐゴシック" charset="-128"/>
              </a:rPr>
              <a:t>)</a:t>
            </a:r>
          </a:p>
        </p:txBody>
      </p:sp>
      <p:sp>
        <p:nvSpPr>
          <p:cNvPr id="14" name="Text Box 6"/>
          <p:cNvSpPr txBox="1">
            <a:spLocks noChangeAspect="1" noChangeArrowheads="1"/>
          </p:cNvSpPr>
          <p:nvPr/>
        </p:nvSpPr>
        <p:spPr bwMode="auto">
          <a:xfrm>
            <a:off x="76200" y="4165937"/>
            <a:ext cx="1600200" cy="1015663"/>
          </a:xfrm>
          <a:prstGeom prst="rect">
            <a:avLst/>
          </a:prstGeom>
          <a:noFill/>
          <a:ln w="9525">
            <a:noFill/>
            <a:miter lim="800000"/>
            <a:headEnd/>
            <a:tailEnd/>
          </a:ln>
        </p:spPr>
        <p:txBody>
          <a:bodyPr>
            <a:spAutoFit/>
          </a:bodyPr>
          <a:lstStyle/>
          <a:p>
            <a:pPr algn="ctr">
              <a:defRPr/>
            </a:pPr>
            <a:r>
              <a:rPr lang="en-US" sz="2000" dirty="0">
                <a:solidFill>
                  <a:srgbClr val="003367"/>
                </a:solidFill>
                <a:latin typeface="Arial"/>
                <a:ea typeface="ＭＳ Ｐゴシック" charset="-128"/>
                <a:cs typeface="ＭＳ Ｐゴシック" charset="-128"/>
              </a:rPr>
              <a:t>Average </a:t>
            </a:r>
            <a:r>
              <a:rPr lang="en-US" sz="2000" dirty="0">
                <a:solidFill>
                  <a:srgbClr val="651222"/>
                </a:solidFill>
                <a:latin typeface="Arial"/>
                <a:ea typeface="ＭＳ Ｐゴシック" charset="-128"/>
                <a:cs typeface="ＭＳ Ｐゴシック" charset="-128"/>
              </a:rPr>
              <a:t>response time </a:t>
            </a:r>
            <a:r>
              <a:rPr lang="en-US" sz="2000" dirty="0">
                <a:solidFill>
                  <a:srgbClr val="003367"/>
                </a:solidFill>
                <a:latin typeface="Arial"/>
                <a:ea typeface="ＭＳ Ｐゴシック" charset="-128"/>
                <a:cs typeface="ＭＳ Ｐゴシック" charset="-128"/>
              </a:rPr>
              <a:t>R</a:t>
            </a:r>
          </a:p>
        </p:txBody>
      </p:sp>
      <p:sp>
        <p:nvSpPr>
          <p:cNvPr id="17" name="Text Box 6"/>
          <p:cNvSpPr txBox="1">
            <a:spLocks noChangeAspect="1" noChangeArrowheads="1"/>
          </p:cNvSpPr>
          <p:nvPr/>
        </p:nvSpPr>
        <p:spPr bwMode="auto">
          <a:xfrm>
            <a:off x="4327525" y="5334000"/>
            <a:ext cx="1311275" cy="400050"/>
          </a:xfrm>
          <a:prstGeom prst="rect">
            <a:avLst/>
          </a:prstGeom>
          <a:noFill/>
          <a:ln w="9525">
            <a:noFill/>
            <a:miter lim="800000"/>
            <a:headEnd/>
            <a:tailEnd/>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2000" dirty="0">
                <a:solidFill>
                  <a:srgbClr val="003367"/>
                </a:solidFill>
              </a:rPr>
              <a:t>saturation</a:t>
            </a:r>
            <a:endParaRPr lang="en-US" dirty="0">
              <a:solidFill>
                <a:srgbClr val="003367"/>
              </a:solidFill>
            </a:endParaRPr>
          </a:p>
        </p:txBody>
      </p:sp>
      <p:sp>
        <p:nvSpPr>
          <p:cNvPr id="28" name="Rectangle 27"/>
          <p:cNvSpPr/>
          <p:nvPr/>
        </p:nvSpPr>
        <p:spPr bwMode="auto">
          <a:xfrm>
            <a:off x="1676400" y="3657600"/>
            <a:ext cx="2590800" cy="2590800"/>
          </a:xfrm>
          <a:prstGeom prst="rect">
            <a:avLst/>
          </a:prstGeom>
          <a:noFill/>
          <a:ln w="19050" cmpd="sng">
            <a:solidFill>
              <a:schemeClr val="bg2"/>
            </a:solidFill>
            <a:miter lim="800000"/>
            <a:headEnd/>
            <a:tailEnd/>
          </a:ln>
        </p:spPr>
        <p:txBody>
          <a:bodyPr wrap="none" anchor="ctr"/>
          <a:lstStyle/>
          <a:p>
            <a:pPr algn="ctr"/>
            <a:endParaRPr lang="en-US">
              <a:solidFill>
                <a:prstClr val="white"/>
              </a:solidFill>
              <a:latin typeface="Tahoma" charset="0"/>
            </a:endParaRPr>
          </a:p>
        </p:txBody>
      </p:sp>
      <p:cxnSp>
        <p:nvCxnSpPr>
          <p:cNvPr id="9" name="Straight Connector 8"/>
          <p:cNvCxnSpPr/>
          <p:nvPr/>
        </p:nvCxnSpPr>
        <p:spPr bwMode="auto">
          <a:xfrm flipV="1">
            <a:off x="1676400" y="3657600"/>
            <a:ext cx="2590800" cy="259080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1676400" y="3352800"/>
            <a:ext cx="0" cy="2895600"/>
          </a:xfrm>
          <a:prstGeom prst="line">
            <a:avLst/>
          </a:prstGeom>
          <a:noFill/>
          <a:ln w="38100">
            <a:solidFill>
              <a:schemeClr val="bg2"/>
            </a:solidFill>
            <a:miter lim="800000"/>
            <a:headEnd/>
            <a:tailEnd/>
          </a:ln>
        </p:spPr>
      </p:cxnSp>
      <p:cxnSp>
        <p:nvCxnSpPr>
          <p:cNvPr id="36" name="Straight Connector 35"/>
          <p:cNvCxnSpPr/>
          <p:nvPr/>
        </p:nvCxnSpPr>
        <p:spPr bwMode="auto">
          <a:xfrm flipH="1">
            <a:off x="1676400" y="6248400"/>
            <a:ext cx="4495800" cy="0"/>
          </a:xfrm>
          <a:prstGeom prst="line">
            <a:avLst/>
          </a:prstGeom>
          <a:noFill/>
          <a:ln w="38100">
            <a:solidFill>
              <a:schemeClr val="bg2"/>
            </a:solidFill>
            <a:miter lim="800000"/>
            <a:headEnd/>
            <a:tailEnd/>
          </a:ln>
        </p:spPr>
      </p:cxnSp>
      <p:cxnSp>
        <p:nvCxnSpPr>
          <p:cNvPr id="31" name="Straight Arrow Connector 30"/>
          <p:cNvCxnSpPr>
            <a:stCxn id="35" idx="2"/>
          </p:cNvCxnSpPr>
          <p:nvPr/>
        </p:nvCxnSpPr>
        <p:spPr bwMode="auto">
          <a:xfrm flipH="1">
            <a:off x="1676400" y="3153728"/>
            <a:ext cx="495300" cy="2713672"/>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9" name="Straight Arrow Connector 48"/>
          <p:cNvCxnSpPr/>
          <p:nvPr/>
        </p:nvCxnSpPr>
        <p:spPr bwMode="auto">
          <a:xfrm flipH="1">
            <a:off x="4267200" y="5715000"/>
            <a:ext cx="457200" cy="533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flipH="1">
            <a:off x="3962400" y="2895600"/>
            <a:ext cx="1295400" cy="16002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33" name="Text Box 6"/>
          <p:cNvSpPr txBox="1">
            <a:spLocks noChangeAspect="1" noChangeArrowheads="1"/>
          </p:cNvSpPr>
          <p:nvPr/>
        </p:nvSpPr>
        <p:spPr bwMode="auto">
          <a:xfrm>
            <a:off x="6019800" y="4343400"/>
            <a:ext cx="2819400" cy="1631216"/>
          </a:xfrm>
          <a:prstGeom prst="rect">
            <a:avLst/>
          </a:prstGeom>
          <a:solidFill>
            <a:schemeClr val="bg1"/>
          </a:solidFill>
          <a:ln w="9525">
            <a:noFill/>
            <a:miter lim="800000"/>
            <a:headEnd/>
            <a:tailEnd/>
          </a:ln>
        </p:spPr>
        <p:txBody>
          <a:bodyPr wrap="square">
            <a:spAutoFit/>
          </a:bodyPr>
          <a:lstStyle/>
          <a:p>
            <a:pPr>
              <a:defRPr/>
            </a:pPr>
            <a:r>
              <a:rPr lang="en-US" sz="2000" b="1" dirty="0">
                <a:solidFill>
                  <a:srgbClr val="B5B5B5">
                    <a:lumMod val="50000"/>
                  </a:srgbClr>
                </a:solidFill>
                <a:latin typeface="Arial"/>
                <a:ea typeface="ＭＳ Ｐゴシック" charset="-128"/>
                <a:cs typeface="ＭＳ Ｐゴシック" charset="-128"/>
              </a:rPr>
              <a:t>Illustration only</a:t>
            </a:r>
          </a:p>
          <a:p>
            <a:pPr>
              <a:defRPr/>
            </a:pPr>
            <a:r>
              <a:rPr lang="en-US" sz="2000" dirty="0">
                <a:solidFill>
                  <a:srgbClr val="B5B5B5">
                    <a:lumMod val="50000"/>
                  </a:srgbClr>
                </a:solidFill>
                <a:latin typeface="Arial"/>
                <a:ea typeface="ＭＳ Ｐゴシック" charset="-128"/>
                <a:cs typeface="ＭＳ Ｐゴシック" charset="-128"/>
              </a:rPr>
              <a:t>Saturation behavior is highly sensitive to implementation choices and quality.</a:t>
            </a:r>
          </a:p>
        </p:txBody>
      </p:sp>
      <p:sp>
        <p:nvSpPr>
          <p:cNvPr id="22" name="Text Box 6"/>
          <p:cNvSpPr txBox="1">
            <a:spLocks noChangeAspect="1" noChangeArrowheads="1"/>
          </p:cNvSpPr>
          <p:nvPr/>
        </p:nvSpPr>
        <p:spPr bwMode="auto">
          <a:xfrm>
            <a:off x="6172200" y="3429000"/>
            <a:ext cx="2636133" cy="707886"/>
          </a:xfrm>
          <a:prstGeom prst="rect">
            <a:avLst/>
          </a:prstGeom>
          <a:noFill/>
          <a:ln w="9525">
            <a:noFill/>
            <a:miter lim="800000"/>
            <a:headEnd/>
            <a:tailEnd/>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2000" dirty="0">
                <a:solidFill>
                  <a:srgbClr val="003367"/>
                </a:solidFill>
              </a:rPr>
              <a:t>saturation (U = 1:</a:t>
            </a:r>
          </a:p>
          <a:p>
            <a:pPr eaLnBrk="1" hangingPunct="1"/>
            <a:r>
              <a:rPr lang="en-US" sz="2000" dirty="0">
                <a:solidFill>
                  <a:srgbClr val="003367"/>
                </a:solidFill>
              </a:rPr>
              <a:t>U is server utilization)</a:t>
            </a:r>
            <a:endParaRPr lang="en-US" dirty="0">
              <a:solidFill>
                <a:srgbClr val="003367"/>
              </a:solidFill>
            </a:endParaRPr>
          </a:p>
        </p:txBody>
      </p:sp>
      <p:sp>
        <p:nvSpPr>
          <p:cNvPr id="26" name="Text Box 6"/>
          <p:cNvSpPr txBox="1">
            <a:spLocks noChangeAspect="1" noChangeArrowheads="1"/>
          </p:cNvSpPr>
          <p:nvPr/>
        </p:nvSpPr>
        <p:spPr bwMode="auto">
          <a:xfrm>
            <a:off x="2819400" y="4495800"/>
            <a:ext cx="369888" cy="400110"/>
          </a:xfrm>
          <a:prstGeom prst="rect">
            <a:avLst/>
          </a:prstGeom>
          <a:noFill/>
          <a:ln w="9525">
            <a:noFill/>
            <a:miter lim="800000"/>
            <a:headEnd/>
            <a:tailEnd/>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2000" dirty="0">
                <a:solidFill>
                  <a:srgbClr val="003367"/>
                </a:solidFill>
              </a:rPr>
              <a:t>U</a:t>
            </a:r>
            <a:endParaRPr lang="en-US" dirty="0">
              <a:solidFill>
                <a:srgbClr val="003367"/>
              </a:solidFill>
            </a:endParaRPr>
          </a:p>
        </p:txBody>
      </p:sp>
      <p:sp>
        <p:nvSpPr>
          <p:cNvPr id="30" name="Freeform 9"/>
          <p:cNvSpPr>
            <a:spLocks/>
          </p:cNvSpPr>
          <p:nvPr/>
        </p:nvSpPr>
        <p:spPr bwMode="auto">
          <a:xfrm>
            <a:off x="1676400" y="2895600"/>
            <a:ext cx="2590800" cy="3095625"/>
          </a:xfrm>
          <a:custGeom>
            <a:avLst/>
            <a:gdLst>
              <a:gd name="T0" fmla="*/ 0 w 1008"/>
              <a:gd name="T1" fmla="*/ 2147483647 h 776"/>
              <a:gd name="T2" fmla="*/ 2147483647 w 1008"/>
              <a:gd name="T3" fmla="*/ 2147483647 h 776"/>
              <a:gd name="T4" fmla="*/ 2147483647 w 1008"/>
              <a:gd name="T5" fmla="*/ 2147483647 h 776"/>
              <a:gd name="T6" fmla="*/ 2147483647 w 1008"/>
              <a:gd name="T7" fmla="*/ 0 h 776"/>
              <a:gd name="T8" fmla="*/ 0 60000 65536"/>
              <a:gd name="T9" fmla="*/ 0 60000 65536"/>
              <a:gd name="T10" fmla="*/ 0 60000 65536"/>
              <a:gd name="T11" fmla="*/ 0 60000 65536"/>
              <a:gd name="T12" fmla="*/ 0 w 1008"/>
              <a:gd name="T13" fmla="*/ 0 h 776"/>
              <a:gd name="T14" fmla="*/ 1008 w 1008"/>
              <a:gd name="T15" fmla="*/ 776 h 776"/>
            </a:gdLst>
            <a:ahLst/>
            <a:cxnLst>
              <a:cxn ang="T8">
                <a:pos x="T0" y="T1"/>
              </a:cxn>
              <a:cxn ang="T9">
                <a:pos x="T2" y="T3"/>
              </a:cxn>
              <a:cxn ang="T10">
                <a:pos x="T4" y="T5"/>
              </a:cxn>
              <a:cxn ang="T11">
                <a:pos x="T6" y="T7"/>
              </a:cxn>
            </a:cxnLst>
            <a:rect l="T12" t="T13" r="T14" b="T15"/>
            <a:pathLst>
              <a:path w="1008" h="776">
                <a:moveTo>
                  <a:pt x="0" y="768"/>
                </a:moveTo>
                <a:cubicBezTo>
                  <a:pt x="216" y="772"/>
                  <a:pt x="432" y="776"/>
                  <a:pt x="576" y="720"/>
                </a:cubicBezTo>
                <a:cubicBezTo>
                  <a:pt x="720" y="664"/>
                  <a:pt x="792" y="552"/>
                  <a:pt x="864" y="432"/>
                </a:cubicBezTo>
                <a:cubicBezTo>
                  <a:pt x="936" y="312"/>
                  <a:pt x="972" y="156"/>
                  <a:pt x="1008" y="0"/>
                </a:cubicBezTo>
              </a:path>
            </a:pathLst>
          </a:custGeom>
          <a:noFill/>
          <a:ln w="38100" cmpd="sng">
            <a:solidFill>
              <a:schemeClr val="accent2"/>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prstClr val="white"/>
              </a:solidFill>
            </a:endParaRPr>
          </a:p>
        </p:txBody>
      </p:sp>
      <p:sp>
        <p:nvSpPr>
          <p:cNvPr id="32" name="Text Box 6"/>
          <p:cNvSpPr txBox="1">
            <a:spLocks noChangeAspect="1" noChangeArrowheads="1"/>
          </p:cNvSpPr>
          <p:nvPr/>
        </p:nvSpPr>
        <p:spPr bwMode="auto">
          <a:xfrm>
            <a:off x="3276600" y="4876800"/>
            <a:ext cx="369888" cy="400110"/>
          </a:xfrm>
          <a:prstGeom prst="rect">
            <a:avLst/>
          </a:prstGeom>
          <a:noFill/>
          <a:ln w="9525">
            <a:noFill/>
            <a:miter lim="800000"/>
            <a:headEnd/>
            <a:tailEnd/>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2000" dirty="0">
                <a:solidFill>
                  <a:srgbClr val="651222"/>
                </a:solidFill>
              </a:rPr>
              <a:t>R</a:t>
            </a:r>
            <a:endParaRPr lang="en-US" dirty="0">
              <a:solidFill>
                <a:srgbClr val="651222"/>
              </a:solidFill>
            </a:endParaRPr>
          </a:p>
        </p:txBody>
      </p:sp>
      <p:sp>
        <p:nvSpPr>
          <p:cNvPr id="34" name="Text Box 6"/>
          <p:cNvSpPr txBox="1">
            <a:spLocks noChangeAspect="1" noChangeArrowheads="1"/>
          </p:cNvSpPr>
          <p:nvPr/>
        </p:nvSpPr>
        <p:spPr bwMode="auto">
          <a:xfrm>
            <a:off x="1295400" y="5715000"/>
            <a:ext cx="369888" cy="400110"/>
          </a:xfrm>
          <a:prstGeom prst="rect">
            <a:avLst/>
          </a:prstGeom>
          <a:noFill/>
          <a:ln w="9525">
            <a:noFill/>
            <a:miter lim="800000"/>
            <a:headEnd/>
            <a:tailEnd/>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2000" dirty="0">
                <a:solidFill>
                  <a:srgbClr val="003367"/>
                </a:solidFill>
              </a:rPr>
              <a:t>D</a:t>
            </a:r>
            <a:endParaRPr lang="en-US" dirty="0">
              <a:solidFill>
                <a:srgbClr val="003367"/>
              </a:solidFill>
            </a:endParaRPr>
          </a:p>
        </p:txBody>
      </p:sp>
      <p:sp>
        <p:nvSpPr>
          <p:cNvPr id="35" name="Text Box 6"/>
          <p:cNvSpPr txBox="1">
            <a:spLocks noChangeAspect="1" noChangeArrowheads="1"/>
          </p:cNvSpPr>
          <p:nvPr/>
        </p:nvSpPr>
        <p:spPr bwMode="auto">
          <a:xfrm>
            <a:off x="533400" y="1676400"/>
            <a:ext cx="3276600" cy="1477328"/>
          </a:xfrm>
          <a:prstGeom prst="rect">
            <a:avLst/>
          </a:prstGeom>
          <a:solidFill>
            <a:srgbClr val="F0F0F0"/>
          </a:solidFill>
          <a:ln w="9525">
            <a:noFill/>
            <a:miter lim="800000"/>
            <a:headEnd/>
            <a:tailEnd/>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1800" b="1" dirty="0">
                <a:solidFill>
                  <a:srgbClr val="003367"/>
                </a:solidFill>
              </a:rPr>
              <a:t>R == D</a:t>
            </a:r>
          </a:p>
          <a:p>
            <a:pPr eaLnBrk="1" hangingPunct="1"/>
            <a:r>
              <a:rPr lang="en-US" sz="1800" dirty="0">
                <a:solidFill>
                  <a:srgbClr val="003367"/>
                </a:solidFill>
              </a:rPr>
              <a:t>The server is </a:t>
            </a:r>
            <a:r>
              <a:rPr lang="en-US" sz="1800" dirty="0">
                <a:solidFill>
                  <a:srgbClr val="651222"/>
                </a:solidFill>
              </a:rPr>
              <a:t>idle</a:t>
            </a:r>
            <a:r>
              <a:rPr lang="en-US" sz="1800" dirty="0">
                <a:solidFill>
                  <a:srgbClr val="003367"/>
                </a:solidFill>
              </a:rPr>
              <a:t>.  The response time of a request is just the time to service the request (do requested work).</a:t>
            </a:r>
            <a:endParaRPr lang="en-US" sz="2000" dirty="0">
              <a:solidFill>
                <a:srgbClr val="003367"/>
              </a:solidFill>
            </a:endParaRPr>
          </a:p>
        </p:txBody>
      </p:sp>
      <p:sp>
        <p:nvSpPr>
          <p:cNvPr id="37" name="Text Box 6"/>
          <p:cNvSpPr txBox="1">
            <a:spLocks noChangeAspect="1" noChangeArrowheads="1"/>
          </p:cNvSpPr>
          <p:nvPr/>
        </p:nvSpPr>
        <p:spPr bwMode="auto">
          <a:xfrm>
            <a:off x="4343400" y="1676400"/>
            <a:ext cx="3693632" cy="1200329"/>
          </a:xfrm>
          <a:prstGeom prst="rect">
            <a:avLst/>
          </a:prstGeom>
          <a:solidFill>
            <a:schemeClr val="bg2">
              <a:lumMod val="20000"/>
              <a:lumOff val="80000"/>
            </a:schemeClr>
          </a:solidFill>
          <a:ln w="9525">
            <a:noFill/>
            <a:miter lim="800000"/>
            <a:headEnd/>
            <a:tailEnd/>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1800" b="1" dirty="0">
                <a:solidFill>
                  <a:srgbClr val="003367"/>
                </a:solidFill>
              </a:rPr>
              <a:t>R = D + queuing delay (DN)</a:t>
            </a:r>
          </a:p>
          <a:p>
            <a:pPr eaLnBrk="1" hangingPunct="1"/>
            <a:r>
              <a:rPr lang="en-US" sz="1800" dirty="0">
                <a:solidFill>
                  <a:srgbClr val="003367"/>
                </a:solidFill>
              </a:rPr>
              <a:t>Queue size N and delay DN grows with U and is </a:t>
            </a:r>
            <a:r>
              <a:rPr lang="en-US" sz="1800" b="1" dirty="0">
                <a:solidFill>
                  <a:srgbClr val="003367"/>
                </a:solidFill>
              </a:rPr>
              <a:t>unbounded at saturation</a:t>
            </a:r>
            <a:r>
              <a:rPr lang="en-US" sz="1800" dirty="0">
                <a:solidFill>
                  <a:srgbClr val="003367"/>
                </a:solidFill>
              </a:rPr>
              <a:t>. (We see why soon.)</a:t>
            </a:r>
            <a:endParaRPr lang="en-US" sz="2000" dirty="0">
              <a:solidFill>
                <a:srgbClr val="003367"/>
              </a:solidFill>
            </a:endParaRPr>
          </a:p>
        </p:txBody>
      </p:sp>
      <p:cxnSp>
        <p:nvCxnSpPr>
          <p:cNvPr id="38" name="Straight Connector 37"/>
          <p:cNvCxnSpPr/>
          <p:nvPr/>
        </p:nvCxnSpPr>
        <p:spPr bwMode="auto">
          <a:xfrm>
            <a:off x="4094716" y="1752600"/>
            <a:ext cx="20084" cy="448786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23" name="Straight Connector 22"/>
          <p:cNvCxnSpPr/>
          <p:nvPr/>
        </p:nvCxnSpPr>
        <p:spPr bwMode="auto">
          <a:xfrm flipV="1">
            <a:off x="1676400" y="3819172"/>
            <a:ext cx="2438400" cy="10912"/>
          </a:xfrm>
          <a:prstGeom prst="line">
            <a:avLst/>
          </a:prstGeom>
          <a:solidFill>
            <a:srgbClr val="00B8FF"/>
          </a:solidFill>
          <a:ln w="38100" cap="flat" cmpd="sng" algn="ctr">
            <a:solidFill>
              <a:schemeClr val="tx1"/>
            </a:solidFill>
            <a:prstDash val="sysDash"/>
            <a:round/>
            <a:headEnd type="none" w="med" len="med"/>
            <a:tailEnd type="none" w="med" len="med"/>
          </a:ln>
          <a:effectLst/>
        </p:spPr>
      </p:cxnSp>
      <p:sp>
        <p:nvSpPr>
          <p:cNvPr id="3" name="Rectangle 2"/>
          <p:cNvSpPr/>
          <p:nvPr/>
        </p:nvSpPr>
        <p:spPr>
          <a:xfrm>
            <a:off x="958042" y="3429000"/>
            <a:ext cx="794558" cy="461665"/>
          </a:xfrm>
          <a:prstGeom prst="rect">
            <a:avLst/>
          </a:prstGeom>
        </p:spPr>
        <p:txBody>
          <a:bodyPr wrap="none">
            <a:spAutoFit/>
          </a:bodyPr>
          <a:lstStyle/>
          <a:p>
            <a:r>
              <a:rPr lang="en-US" dirty="0" err="1">
                <a:solidFill>
                  <a:srgbClr val="333399"/>
                </a:solidFill>
              </a:rPr>
              <a:t>R</a:t>
            </a:r>
            <a:r>
              <a:rPr lang="en-US" baseline="-25000" dirty="0" err="1">
                <a:solidFill>
                  <a:srgbClr val="333399"/>
                </a:solidFill>
              </a:rPr>
              <a:t>max</a:t>
            </a:r>
            <a:endParaRPr lang="en-US" dirty="0">
              <a:solidFill>
                <a:prstClr val="white"/>
              </a:solidFill>
            </a:endParaRPr>
          </a:p>
        </p:txBody>
      </p:sp>
      <p:sp>
        <p:nvSpPr>
          <p:cNvPr id="4" name="Rectangle 3"/>
          <p:cNvSpPr/>
          <p:nvPr/>
        </p:nvSpPr>
        <p:spPr>
          <a:xfrm>
            <a:off x="3429000" y="5791200"/>
            <a:ext cx="739004" cy="461665"/>
          </a:xfrm>
          <a:prstGeom prst="rect">
            <a:avLst/>
          </a:prstGeom>
        </p:spPr>
        <p:txBody>
          <a:bodyPr wrap="none">
            <a:spAutoFit/>
          </a:bodyPr>
          <a:lstStyle/>
          <a:p>
            <a:r>
              <a:rPr lang="en-US" dirty="0" err="1">
                <a:solidFill>
                  <a:srgbClr val="003367">
                    <a:lumMod val="50000"/>
                  </a:srgbClr>
                </a:solidFill>
              </a:rPr>
              <a:t>λ</a:t>
            </a:r>
            <a:r>
              <a:rPr lang="en-US" baseline="-25000" dirty="0" err="1">
                <a:solidFill>
                  <a:srgbClr val="003367">
                    <a:lumMod val="50000"/>
                  </a:srgbClr>
                </a:solidFill>
              </a:rPr>
              <a:t>max</a:t>
            </a:r>
            <a:endParaRPr lang="en-US" dirty="0">
              <a:solidFill>
                <a:prstClr val="white"/>
              </a:solidFill>
            </a:endParaRPr>
          </a:p>
        </p:txBody>
      </p:sp>
    </p:spTree>
    <p:extLst>
      <p:ext uri="{BB962C8B-B14F-4D97-AF65-F5344CB8AC3E}">
        <p14:creationId xmlns:p14="http://schemas.microsoft.com/office/powerpoint/2010/main" val="211898791"/>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Little’s Law</a:t>
            </a:r>
          </a:p>
        </p:txBody>
      </p:sp>
      <p:sp>
        <p:nvSpPr>
          <p:cNvPr id="65539" name="Rectangle 3"/>
          <p:cNvSpPr>
            <a:spLocks noGrp="1" noChangeArrowheads="1"/>
          </p:cNvSpPr>
          <p:nvPr>
            <p:ph type="body" idx="1"/>
          </p:nvPr>
        </p:nvSpPr>
        <p:spPr>
          <a:xfrm>
            <a:off x="457200" y="1600200"/>
            <a:ext cx="8382000" cy="4111625"/>
          </a:xfrm>
        </p:spPr>
        <p:txBody>
          <a:bodyPr/>
          <a:lstStyle/>
          <a:p>
            <a:pPr marL="0" indent="0">
              <a:buNone/>
            </a:pPr>
            <a:r>
              <a:rPr lang="en-US" sz="2400" b="0" dirty="0"/>
              <a:t>For a FIFO/FCFS queue in steady state, </a:t>
            </a:r>
            <a:r>
              <a:rPr lang="en-US" sz="2400" dirty="0"/>
              <a:t>mean response time R</a:t>
            </a:r>
            <a:r>
              <a:rPr lang="en-US" sz="2400" b="0" dirty="0"/>
              <a:t> and </a:t>
            </a:r>
            <a:r>
              <a:rPr lang="en-US" sz="2400" dirty="0"/>
              <a:t>mean queue length N </a:t>
            </a:r>
            <a:r>
              <a:rPr lang="en-US" sz="2400" b="0" dirty="0"/>
              <a:t>are governed by:</a:t>
            </a:r>
            <a:endParaRPr lang="en-US" sz="2000" b="0" dirty="0"/>
          </a:p>
          <a:p>
            <a:pPr marL="1371600" lvl="3" indent="0">
              <a:buNone/>
            </a:pPr>
            <a:r>
              <a:rPr lang="en-US" sz="3200" dirty="0">
                <a:solidFill>
                  <a:srgbClr val="0000FF"/>
                </a:solidFill>
              </a:rPr>
              <a:t>Little’s Law:   N =  </a:t>
            </a:r>
            <a:r>
              <a:rPr lang="en-US" sz="3200" dirty="0" err="1">
                <a:solidFill>
                  <a:srgbClr val="0000FF"/>
                </a:solidFill>
              </a:rPr>
              <a:t>λR</a:t>
            </a:r>
            <a:endParaRPr lang="en-US" sz="3200" dirty="0">
              <a:solidFill>
                <a:srgbClr val="0000FF"/>
              </a:solidFill>
            </a:endParaRPr>
          </a:p>
          <a:p>
            <a:pPr marL="0" indent="0">
              <a:buNone/>
            </a:pPr>
            <a:r>
              <a:rPr lang="en-US" sz="2400" dirty="0"/>
              <a:t>Why?</a:t>
            </a:r>
          </a:p>
          <a:p>
            <a:r>
              <a:rPr lang="en-US" sz="2400" b="0" dirty="0"/>
              <a:t>Suppose a task T is in the system for R time units.</a:t>
            </a:r>
          </a:p>
          <a:p>
            <a:r>
              <a:rPr lang="en-US" sz="2400" b="0" dirty="0"/>
              <a:t>During that time:</a:t>
            </a:r>
          </a:p>
          <a:p>
            <a:pPr lvl="1"/>
            <a:r>
              <a:rPr lang="en-US" sz="2000" b="0" dirty="0" err="1"/>
              <a:t>λR</a:t>
            </a:r>
            <a:r>
              <a:rPr lang="en-US" sz="2000" b="0" dirty="0"/>
              <a:t> new tasks arrive (on average)</a:t>
            </a:r>
          </a:p>
          <a:p>
            <a:pPr lvl="1"/>
            <a:r>
              <a:rPr lang="en-US" sz="2000" b="0" dirty="0"/>
              <a:t>N tasks depart (all the tasks ahead of T, on average).</a:t>
            </a:r>
          </a:p>
          <a:p>
            <a:r>
              <a:rPr lang="en-US" sz="2400" b="0" dirty="0"/>
              <a:t>But in </a:t>
            </a:r>
            <a:r>
              <a:rPr lang="en-US" sz="2400" dirty="0"/>
              <a:t>steady state</a:t>
            </a:r>
            <a:r>
              <a:rPr lang="en-US" sz="2400" b="0" dirty="0"/>
              <a:t>, the flow in balances flow out.</a:t>
            </a:r>
          </a:p>
          <a:p>
            <a:pPr lvl="1"/>
            <a:r>
              <a:rPr lang="en-US" sz="2000" b="0" dirty="0"/>
              <a:t> “Obviously”: throughput X =  </a:t>
            </a:r>
            <a:r>
              <a:rPr lang="en-US" sz="2000" b="0" dirty="0" err="1"/>
              <a:t>λ</a:t>
            </a:r>
            <a:r>
              <a:rPr lang="en-US" sz="2000" b="0" dirty="0"/>
              <a:t> in steady state.  Otherwise requests “bottle up” in the server — not a steady state.</a:t>
            </a:r>
          </a:p>
        </p:txBody>
      </p:sp>
    </p:spTree>
    <p:extLst>
      <p:ext uri="{BB962C8B-B14F-4D97-AF65-F5344CB8AC3E}">
        <p14:creationId xmlns:p14="http://schemas.microsoft.com/office/powerpoint/2010/main" val="29909245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performance</a:t>
            </a:r>
          </a:p>
        </p:txBody>
      </p:sp>
      <p:sp>
        <p:nvSpPr>
          <p:cNvPr id="3" name="Content Placeholder 2"/>
          <p:cNvSpPr>
            <a:spLocks noGrp="1"/>
          </p:cNvSpPr>
          <p:nvPr>
            <p:ph idx="1"/>
          </p:nvPr>
        </p:nvSpPr>
        <p:spPr/>
        <p:txBody>
          <a:bodyPr/>
          <a:lstStyle/>
          <a:p>
            <a:r>
              <a:rPr lang="en-US" dirty="0"/>
              <a:t>How many clients can the server handle?</a:t>
            </a:r>
          </a:p>
          <a:p>
            <a:r>
              <a:rPr lang="en-US" dirty="0"/>
              <a:t>What happens to performance as we increase the number of clients?</a:t>
            </a:r>
          </a:p>
          <a:p>
            <a:r>
              <a:rPr lang="en-US" dirty="0"/>
              <a:t>What do we do when there are too many? </a:t>
            </a:r>
          </a:p>
        </p:txBody>
      </p:sp>
      <p:pic>
        <p:nvPicPr>
          <p:cNvPr id="4" name="Picture 4" descr="web_serv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343400"/>
            <a:ext cx="15240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5045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r>
              <a:rPr lang="en-US"/>
              <a:t>Inverse Idle Time </a:t>
            </a:r>
            <a:r>
              <a:rPr lang="ja-JP" altLang="en-US"/>
              <a:t>“</a:t>
            </a:r>
            <a:r>
              <a:rPr lang="en-US"/>
              <a:t>Law</a:t>
            </a:r>
            <a:r>
              <a:rPr lang="ja-JP" altLang="en-US"/>
              <a:t>”</a:t>
            </a:r>
            <a:endParaRPr lang="en-US"/>
          </a:p>
        </p:txBody>
      </p:sp>
      <p:grpSp>
        <p:nvGrpSpPr>
          <p:cNvPr id="67587" name="Group 5"/>
          <p:cNvGrpSpPr>
            <a:grpSpLocks/>
          </p:cNvGrpSpPr>
          <p:nvPr/>
        </p:nvGrpSpPr>
        <p:grpSpPr bwMode="auto">
          <a:xfrm>
            <a:off x="914400" y="1735138"/>
            <a:ext cx="2359025" cy="1554162"/>
            <a:chOff x="1159" y="2305"/>
            <a:chExt cx="1486" cy="979"/>
          </a:xfrm>
        </p:grpSpPr>
        <p:sp>
          <p:nvSpPr>
            <p:cNvPr id="67593" name="Rectangle 6"/>
            <p:cNvSpPr>
              <a:spLocks noChangeArrowheads="1"/>
            </p:cNvSpPr>
            <p:nvPr/>
          </p:nvSpPr>
          <p:spPr bwMode="auto">
            <a:xfrm>
              <a:off x="1159" y="2305"/>
              <a:ext cx="1486" cy="979"/>
            </a:xfrm>
            <a:prstGeom prst="rect">
              <a:avLst/>
            </a:prstGeom>
            <a:solidFill>
              <a:srgbClr val="FFFFFF"/>
            </a:solidFill>
            <a:ln w="12700">
              <a:solidFill>
                <a:srgbClr val="333399"/>
              </a:solidFill>
              <a:miter lim="800000"/>
              <a:headEnd type="none" w="sm" len="sm"/>
              <a:tailEnd type="none" w="sm" len="sm"/>
            </a:ln>
          </p:spPr>
          <p:txBody>
            <a:bodyPr anchor="ctr">
              <a:spAutoFit/>
            </a:bodyPr>
            <a:lstStyle/>
            <a:p>
              <a:endParaRPr lang="en-US">
                <a:solidFill>
                  <a:prstClr val="white"/>
                </a:solidFill>
              </a:endParaRPr>
            </a:p>
          </p:txBody>
        </p:sp>
        <p:sp>
          <p:nvSpPr>
            <p:cNvPr id="67594" name="Freeform 7"/>
            <p:cNvSpPr>
              <a:spLocks/>
            </p:cNvSpPr>
            <p:nvPr/>
          </p:nvSpPr>
          <p:spPr bwMode="auto">
            <a:xfrm>
              <a:off x="1178" y="2364"/>
              <a:ext cx="1432" cy="845"/>
            </a:xfrm>
            <a:custGeom>
              <a:avLst/>
              <a:gdLst>
                <a:gd name="T0" fmla="*/ 0 w 1432"/>
                <a:gd name="T1" fmla="*/ 845 h 845"/>
                <a:gd name="T2" fmla="*/ 358 w 1432"/>
                <a:gd name="T3" fmla="*/ 819 h 845"/>
                <a:gd name="T4" fmla="*/ 755 w 1432"/>
                <a:gd name="T5" fmla="*/ 807 h 845"/>
                <a:gd name="T6" fmla="*/ 1043 w 1432"/>
                <a:gd name="T7" fmla="*/ 781 h 845"/>
                <a:gd name="T8" fmla="*/ 1241 w 1432"/>
                <a:gd name="T9" fmla="*/ 672 h 845"/>
                <a:gd name="T10" fmla="*/ 1363 w 1432"/>
                <a:gd name="T11" fmla="*/ 416 h 845"/>
                <a:gd name="T12" fmla="*/ 1421 w 1432"/>
                <a:gd name="T13" fmla="*/ 103 h 845"/>
                <a:gd name="T14" fmla="*/ 1427 w 1432"/>
                <a:gd name="T15" fmla="*/ 0 h 845"/>
                <a:gd name="T16" fmla="*/ 0 60000 65536"/>
                <a:gd name="T17" fmla="*/ 0 60000 65536"/>
                <a:gd name="T18" fmla="*/ 0 60000 65536"/>
                <a:gd name="T19" fmla="*/ 0 60000 65536"/>
                <a:gd name="T20" fmla="*/ 0 60000 65536"/>
                <a:gd name="T21" fmla="*/ 0 60000 65536"/>
                <a:gd name="T22" fmla="*/ 0 60000 65536"/>
                <a:gd name="T23" fmla="*/ 0 60000 65536"/>
                <a:gd name="T24" fmla="*/ 0 w 1432"/>
                <a:gd name="T25" fmla="*/ 0 h 845"/>
                <a:gd name="T26" fmla="*/ 1432 w 1432"/>
                <a:gd name="T27" fmla="*/ 845 h 8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2" h="845">
                  <a:moveTo>
                    <a:pt x="0" y="845"/>
                  </a:moveTo>
                  <a:cubicBezTo>
                    <a:pt x="116" y="835"/>
                    <a:pt x="232" y="825"/>
                    <a:pt x="358" y="819"/>
                  </a:cubicBezTo>
                  <a:cubicBezTo>
                    <a:pt x="484" y="813"/>
                    <a:pt x="641" y="813"/>
                    <a:pt x="755" y="807"/>
                  </a:cubicBezTo>
                  <a:cubicBezTo>
                    <a:pt x="869" y="801"/>
                    <a:pt x="962" y="803"/>
                    <a:pt x="1043" y="781"/>
                  </a:cubicBezTo>
                  <a:cubicBezTo>
                    <a:pt x="1124" y="759"/>
                    <a:pt x="1188" y="733"/>
                    <a:pt x="1241" y="672"/>
                  </a:cubicBezTo>
                  <a:cubicBezTo>
                    <a:pt x="1294" y="611"/>
                    <a:pt x="1333" y="511"/>
                    <a:pt x="1363" y="416"/>
                  </a:cubicBezTo>
                  <a:cubicBezTo>
                    <a:pt x="1393" y="321"/>
                    <a:pt x="1410" y="172"/>
                    <a:pt x="1421" y="103"/>
                  </a:cubicBezTo>
                  <a:cubicBezTo>
                    <a:pt x="1432" y="34"/>
                    <a:pt x="1429" y="17"/>
                    <a:pt x="1427" y="0"/>
                  </a:cubicBezTo>
                </a:path>
              </a:pathLst>
            </a:custGeom>
            <a:noFill/>
            <a:ln w="12700">
              <a:solidFill>
                <a:srgbClr val="333399"/>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solidFill>
                  <a:prstClr val="white"/>
                </a:solidFill>
              </a:endParaRPr>
            </a:p>
          </p:txBody>
        </p:sp>
      </p:grpSp>
      <p:sp>
        <p:nvSpPr>
          <p:cNvPr id="67588" name="Text Box 8"/>
          <p:cNvSpPr txBox="1">
            <a:spLocks noChangeArrowheads="1"/>
          </p:cNvSpPr>
          <p:nvPr/>
        </p:nvSpPr>
        <p:spPr bwMode="auto">
          <a:xfrm>
            <a:off x="457200" y="2282825"/>
            <a:ext cx="40748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i="1" dirty="0">
                <a:solidFill>
                  <a:srgbClr val="003367"/>
                </a:solidFill>
                <a:latin typeface="+mj-lt"/>
              </a:rPr>
              <a:t>R</a:t>
            </a:r>
            <a:endParaRPr lang="en-US" dirty="0">
              <a:solidFill>
                <a:srgbClr val="003367"/>
              </a:solidFill>
              <a:latin typeface="+mj-lt"/>
            </a:endParaRPr>
          </a:p>
        </p:txBody>
      </p:sp>
      <p:sp>
        <p:nvSpPr>
          <p:cNvPr id="67589" name="Text Box 9"/>
          <p:cNvSpPr txBox="1">
            <a:spLocks noChangeArrowheads="1"/>
          </p:cNvSpPr>
          <p:nvPr/>
        </p:nvSpPr>
        <p:spPr bwMode="auto">
          <a:xfrm>
            <a:off x="2717800" y="3349625"/>
            <a:ext cx="129394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sz="2000">
                <a:solidFill>
                  <a:srgbClr val="003367"/>
                </a:solidFill>
                <a:latin typeface="+mj-lt"/>
              </a:rPr>
              <a:t>  1(100%)</a:t>
            </a:r>
            <a:endParaRPr lang="en-US" sz="4400">
              <a:solidFill>
                <a:srgbClr val="003367"/>
              </a:solidFill>
              <a:latin typeface="+mj-lt"/>
            </a:endParaRPr>
          </a:p>
        </p:txBody>
      </p:sp>
      <p:sp>
        <p:nvSpPr>
          <p:cNvPr id="67591" name="Text Box 11"/>
          <p:cNvSpPr txBox="1">
            <a:spLocks noChangeArrowheads="1"/>
          </p:cNvSpPr>
          <p:nvPr/>
        </p:nvSpPr>
        <p:spPr bwMode="auto">
          <a:xfrm>
            <a:off x="1981200" y="3289300"/>
            <a:ext cx="40748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i="1" dirty="0">
                <a:solidFill>
                  <a:srgbClr val="003367"/>
                </a:solidFill>
                <a:latin typeface="+mj-lt"/>
              </a:rPr>
              <a:t>U</a:t>
            </a:r>
            <a:endParaRPr lang="en-US" dirty="0">
              <a:solidFill>
                <a:srgbClr val="003367"/>
              </a:solidFill>
              <a:latin typeface="+mj-lt"/>
            </a:endParaRPr>
          </a:p>
        </p:txBody>
      </p:sp>
      <p:sp>
        <p:nvSpPr>
          <p:cNvPr id="67592" name="Text Box 12"/>
          <p:cNvSpPr txBox="1">
            <a:spLocks noChangeArrowheads="1"/>
          </p:cNvSpPr>
          <p:nvPr/>
        </p:nvSpPr>
        <p:spPr bwMode="auto">
          <a:xfrm>
            <a:off x="762000" y="3922455"/>
            <a:ext cx="756091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dirty="0">
                <a:solidFill>
                  <a:srgbClr val="0000FF"/>
                </a:solidFill>
              </a:rPr>
              <a:t>Little’s Law gives </a:t>
            </a:r>
            <a:r>
              <a:rPr lang="en-US" b="1" dirty="0">
                <a:solidFill>
                  <a:srgbClr val="0000FF"/>
                </a:solidFill>
              </a:rPr>
              <a:t>mean response time</a:t>
            </a:r>
            <a:r>
              <a:rPr lang="en-US" dirty="0">
                <a:solidFill>
                  <a:srgbClr val="0000FF"/>
                </a:solidFill>
              </a:rPr>
              <a:t> </a:t>
            </a:r>
            <a:r>
              <a:rPr lang="en-US" i="1" dirty="0">
                <a:solidFill>
                  <a:srgbClr val="0000FF"/>
                </a:solidFill>
              </a:rPr>
              <a:t>R = D/(1 – U).</a:t>
            </a:r>
          </a:p>
          <a:p>
            <a:pPr eaLnBrk="1" hangingPunct="1"/>
            <a:r>
              <a:rPr lang="en-US" dirty="0">
                <a:solidFill>
                  <a:srgbClr val="003367"/>
                </a:solidFill>
              </a:rPr>
              <a:t>(“Service demand over the idle time”)</a:t>
            </a:r>
            <a:endParaRPr lang="en-US" sz="2000" dirty="0">
              <a:solidFill>
                <a:srgbClr val="003367"/>
              </a:solidFill>
            </a:endParaRPr>
          </a:p>
        </p:txBody>
      </p:sp>
      <p:sp>
        <p:nvSpPr>
          <p:cNvPr id="3" name="Rectangle 2"/>
          <p:cNvSpPr/>
          <p:nvPr/>
        </p:nvSpPr>
        <p:spPr>
          <a:xfrm>
            <a:off x="4114800" y="1676400"/>
            <a:ext cx="4572000" cy="1631216"/>
          </a:xfrm>
          <a:prstGeom prst="rect">
            <a:avLst/>
          </a:prstGeom>
        </p:spPr>
        <p:txBody>
          <a:bodyPr>
            <a:spAutoFit/>
          </a:bodyPr>
          <a:lstStyle/>
          <a:p>
            <a:pPr eaLnBrk="0" hangingPunct="0"/>
            <a:r>
              <a:rPr lang="en-US" sz="2000" dirty="0">
                <a:solidFill>
                  <a:srgbClr val="003367"/>
                </a:solidFill>
              </a:rPr>
              <a:t>Service center </a:t>
            </a:r>
            <a:r>
              <a:rPr lang="en-US" sz="2000" i="1" dirty="0">
                <a:solidFill>
                  <a:srgbClr val="003367"/>
                </a:solidFill>
              </a:rPr>
              <a:t>saturates</a:t>
            </a:r>
            <a:r>
              <a:rPr lang="en-US" sz="2000" dirty="0">
                <a:solidFill>
                  <a:srgbClr val="003367"/>
                </a:solidFill>
              </a:rPr>
              <a:t> as 1/ </a:t>
            </a:r>
            <a:r>
              <a:rPr lang="en-US" sz="2000" dirty="0" err="1">
                <a:solidFill>
                  <a:srgbClr val="003367"/>
                </a:solidFill>
              </a:rPr>
              <a:t>λ</a:t>
            </a:r>
            <a:r>
              <a:rPr lang="en-US" sz="2000" dirty="0">
                <a:solidFill>
                  <a:srgbClr val="003367"/>
                </a:solidFill>
              </a:rPr>
              <a:t> </a:t>
            </a:r>
            <a:r>
              <a:rPr lang="en-US" sz="2000" dirty="0">
                <a:solidFill>
                  <a:srgbClr val="003367"/>
                </a:solidFill>
                <a:sym typeface="Wingdings" pitchFamily="2" charset="2"/>
              </a:rPr>
              <a:t> </a:t>
            </a:r>
            <a:r>
              <a:rPr lang="en-US" sz="2000" i="1" dirty="0">
                <a:solidFill>
                  <a:srgbClr val="003367"/>
                </a:solidFill>
              </a:rPr>
              <a:t>D.</a:t>
            </a:r>
            <a:r>
              <a:rPr lang="en-US" sz="2000" dirty="0">
                <a:solidFill>
                  <a:srgbClr val="003367"/>
                </a:solidFill>
              </a:rPr>
              <a:t> Then small increases in </a:t>
            </a:r>
            <a:r>
              <a:rPr lang="en-US" sz="2000" dirty="0" err="1">
                <a:solidFill>
                  <a:srgbClr val="003367"/>
                </a:solidFill>
              </a:rPr>
              <a:t>λ</a:t>
            </a:r>
            <a:r>
              <a:rPr lang="en-US" sz="2000" dirty="0">
                <a:solidFill>
                  <a:srgbClr val="003367"/>
                </a:solidFill>
              </a:rPr>
              <a:t> cause large increases in </a:t>
            </a:r>
            <a:r>
              <a:rPr lang="en-US" sz="2000" i="1" dirty="0">
                <a:solidFill>
                  <a:srgbClr val="003367"/>
                </a:solidFill>
              </a:rPr>
              <a:t>R</a:t>
            </a:r>
            <a:r>
              <a:rPr lang="en-US" sz="2000" dirty="0">
                <a:solidFill>
                  <a:srgbClr val="003367"/>
                </a:solidFill>
              </a:rPr>
              <a:t>.</a:t>
            </a:r>
          </a:p>
          <a:p>
            <a:pPr eaLnBrk="0" hangingPunct="0"/>
            <a:r>
              <a:rPr lang="en-US" sz="2000" dirty="0">
                <a:solidFill>
                  <a:srgbClr val="003367"/>
                </a:solidFill>
              </a:rPr>
              <a:t>At saturation </a:t>
            </a:r>
            <a:r>
              <a:rPr lang="en-US" sz="2000" i="1" dirty="0">
                <a:solidFill>
                  <a:srgbClr val="003367"/>
                </a:solidFill>
              </a:rPr>
              <a:t>R</a:t>
            </a:r>
            <a:r>
              <a:rPr lang="en-US" sz="2000" dirty="0">
                <a:solidFill>
                  <a:srgbClr val="003367"/>
                </a:solidFill>
              </a:rPr>
              <a:t> is </a:t>
            </a:r>
            <a:r>
              <a:rPr lang="en-US" sz="2000" b="1" dirty="0">
                <a:solidFill>
                  <a:srgbClr val="003367"/>
                </a:solidFill>
              </a:rPr>
              <a:t>unbounded</a:t>
            </a:r>
            <a:r>
              <a:rPr lang="en-US" sz="2000" dirty="0">
                <a:solidFill>
                  <a:srgbClr val="003367"/>
                </a:solidFill>
              </a:rPr>
              <a:t>.</a:t>
            </a:r>
          </a:p>
          <a:p>
            <a:pPr eaLnBrk="0" hangingPunct="0"/>
            <a:r>
              <a:rPr lang="en-US" sz="2000" dirty="0">
                <a:solidFill>
                  <a:srgbClr val="003367"/>
                </a:solidFill>
              </a:rPr>
              <a:t>	U</a:t>
            </a:r>
            <a:r>
              <a:rPr lang="en-US" sz="2000" dirty="0">
                <a:solidFill>
                  <a:srgbClr val="003367"/>
                </a:solidFill>
                <a:sym typeface="Wingdings" pitchFamily="2" charset="2"/>
              </a:rPr>
              <a:t>1, idle  0: </a:t>
            </a:r>
            <a:r>
              <a:rPr lang="en-US" sz="2000" dirty="0">
                <a:solidFill>
                  <a:srgbClr val="003367"/>
                </a:solidFill>
              </a:rPr>
              <a:t>divide by zero.</a:t>
            </a:r>
          </a:p>
        </p:txBody>
      </p:sp>
      <p:sp>
        <p:nvSpPr>
          <p:cNvPr id="2" name="Rectangle 1">
            <a:extLst>
              <a:ext uri="{FF2B5EF4-FFF2-40B4-BE49-F238E27FC236}">
                <a16:creationId xmlns:a16="http://schemas.microsoft.com/office/drawing/2014/main" id="{0ACCED5E-AB2A-D542-92EA-1909FF8029E6}"/>
              </a:ext>
            </a:extLst>
          </p:cNvPr>
          <p:cNvSpPr/>
          <p:nvPr/>
        </p:nvSpPr>
        <p:spPr>
          <a:xfrm>
            <a:off x="1467647" y="4916864"/>
            <a:ext cx="6228553" cy="1477328"/>
          </a:xfrm>
          <a:prstGeom prst="rect">
            <a:avLst/>
          </a:prstGeom>
          <a:solidFill>
            <a:schemeClr val="bg2">
              <a:lumMod val="20000"/>
              <a:lumOff val="80000"/>
            </a:schemeClr>
          </a:solidFill>
        </p:spPr>
        <p:txBody>
          <a:bodyPr wrap="square">
            <a:spAutoFit/>
          </a:bodyPr>
          <a:lstStyle/>
          <a:p>
            <a:r>
              <a:rPr lang="en-US" sz="1800" dirty="0">
                <a:solidFill>
                  <a:srgbClr val="003367"/>
                </a:solidFill>
              </a:rPr>
              <a:t>Intuitively, an average task </a:t>
            </a:r>
            <a:r>
              <a:rPr lang="en-US" sz="1800" b="1" i="1" dirty="0">
                <a:solidFill>
                  <a:srgbClr val="003367"/>
                </a:solidFill>
              </a:rPr>
              <a:t>T</a:t>
            </a:r>
            <a:r>
              <a:rPr lang="en-US" sz="1800" dirty="0">
                <a:solidFill>
                  <a:srgbClr val="003367"/>
                </a:solidFill>
              </a:rPr>
              <a:t>’s response time </a:t>
            </a:r>
            <a:r>
              <a:rPr lang="en-US" sz="1800" i="1" dirty="0">
                <a:solidFill>
                  <a:srgbClr val="003367"/>
                </a:solidFill>
              </a:rPr>
              <a:t>R</a:t>
            </a:r>
            <a:r>
              <a:rPr lang="en-US" sz="1800" dirty="0">
                <a:solidFill>
                  <a:srgbClr val="003367"/>
                </a:solidFill>
              </a:rPr>
              <a:t> = </a:t>
            </a:r>
            <a:r>
              <a:rPr lang="en-US" sz="1800" i="1" dirty="0">
                <a:solidFill>
                  <a:srgbClr val="003367"/>
                </a:solidFill>
              </a:rPr>
              <a:t>D</a:t>
            </a:r>
            <a:r>
              <a:rPr lang="en-US" sz="1800" dirty="0">
                <a:solidFill>
                  <a:srgbClr val="003367"/>
                </a:solidFill>
              </a:rPr>
              <a:t> + </a:t>
            </a:r>
            <a:r>
              <a:rPr lang="en-US" sz="1800" i="1" dirty="0">
                <a:solidFill>
                  <a:srgbClr val="003367"/>
                </a:solidFill>
              </a:rPr>
              <a:t>DN</a:t>
            </a:r>
            <a:r>
              <a:rPr lang="en-US" sz="1800" dirty="0">
                <a:solidFill>
                  <a:srgbClr val="003367"/>
                </a:solidFill>
              </a:rPr>
              <a:t>.</a:t>
            </a:r>
          </a:p>
          <a:p>
            <a:r>
              <a:rPr lang="en-US" sz="1800" b="1" dirty="0">
                <a:solidFill>
                  <a:srgbClr val="003367"/>
                </a:solidFill>
              </a:rPr>
              <a:t>Why?</a:t>
            </a:r>
            <a:r>
              <a:rPr lang="en-US" sz="1800" dirty="0">
                <a:solidFill>
                  <a:srgbClr val="003367"/>
                </a:solidFill>
              </a:rPr>
              <a:t>  Serve </a:t>
            </a:r>
            <a:r>
              <a:rPr lang="en-US" sz="1800" i="1" dirty="0">
                <a:solidFill>
                  <a:srgbClr val="003367"/>
                </a:solidFill>
              </a:rPr>
              <a:t>T</a:t>
            </a:r>
            <a:r>
              <a:rPr lang="en-US" sz="1800" dirty="0">
                <a:solidFill>
                  <a:srgbClr val="003367"/>
                </a:solidFill>
              </a:rPr>
              <a:t> plus N tasks ahead of </a:t>
            </a:r>
            <a:r>
              <a:rPr lang="en-US" sz="1800" i="1" dirty="0">
                <a:solidFill>
                  <a:srgbClr val="003367"/>
                </a:solidFill>
              </a:rPr>
              <a:t>T</a:t>
            </a:r>
            <a:r>
              <a:rPr lang="en-US" sz="1800" dirty="0">
                <a:solidFill>
                  <a:srgbClr val="003367"/>
                </a:solidFill>
              </a:rPr>
              <a:t> each at cost </a:t>
            </a:r>
            <a:r>
              <a:rPr lang="en-US" sz="1800" i="1" dirty="0">
                <a:solidFill>
                  <a:srgbClr val="003367"/>
                </a:solidFill>
              </a:rPr>
              <a:t>D</a:t>
            </a:r>
            <a:r>
              <a:rPr lang="en-US" sz="1800" dirty="0">
                <a:solidFill>
                  <a:srgbClr val="003367"/>
                </a:solidFill>
              </a:rPr>
              <a:t>.</a:t>
            </a:r>
          </a:p>
          <a:p>
            <a:r>
              <a:rPr lang="en-US" sz="1800" dirty="0">
                <a:solidFill>
                  <a:srgbClr val="003367"/>
                </a:solidFill>
              </a:rPr>
              <a:t>Substituting </a:t>
            </a:r>
            <a:r>
              <a:rPr lang="en-US" sz="1800" dirty="0" err="1">
                <a:solidFill>
                  <a:srgbClr val="003367"/>
                </a:solidFill>
              </a:rPr>
              <a:t>λ</a:t>
            </a:r>
            <a:r>
              <a:rPr lang="en-US" sz="1800" i="1" dirty="0" err="1">
                <a:solidFill>
                  <a:srgbClr val="003367"/>
                </a:solidFill>
              </a:rPr>
              <a:t>R</a:t>
            </a:r>
            <a:r>
              <a:rPr lang="en-US" sz="1800" dirty="0">
                <a:solidFill>
                  <a:srgbClr val="003367"/>
                </a:solidFill>
              </a:rPr>
              <a:t> for </a:t>
            </a:r>
            <a:r>
              <a:rPr lang="en-US" sz="1800" i="1" dirty="0">
                <a:solidFill>
                  <a:srgbClr val="003367"/>
                </a:solidFill>
              </a:rPr>
              <a:t>N </a:t>
            </a:r>
            <a:r>
              <a:rPr lang="en-US" sz="1800" dirty="0">
                <a:solidFill>
                  <a:srgbClr val="003367"/>
                </a:solidFill>
              </a:rPr>
              <a:t>(by </a:t>
            </a:r>
            <a:r>
              <a:rPr lang="en-US" sz="1800" b="1" dirty="0">
                <a:solidFill>
                  <a:srgbClr val="003367"/>
                </a:solidFill>
              </a:rPr>
              <a:t>Little’s Law</a:t>
            </a:r>
            <a:r>
              <a:rPr lang="en-US" sz="1800" dirty="0">
                <a:solidFill>
                  <a:srgbClr val="003367"/>
                </a:solidFill>
              </a:rPr>
              <a:t>):  </a:t>
            </a:r>
            <a:r>
              <a:rPr lang="en-US" sz="1800" i="1" dirty="0">
                <a:solidFill>
                  <a:srgbClr val="003367"/>
                </a:solidFill>
              </a:rPr>
              <a:t>R</a:t>
            </a:r>
            <a:r>
              <a:rPr lang="en-US" sz="1800" dirty="0">
                <a:solidFill>
                  <a:srgbClr val="003367"/>
                </a:solidFill>
              </a:rPr>
              <a:t> = </a:t>
            </a:r>
            <a:r>
              <a:rPr lang="en-US" sz="1800" i="1" dirty="0">
                <a:solidFill>
                  <a:srgbClr val="003367"/>
                </a:solidFill>
              </a:rPr>
              <a:t>D</a:t>
            </a:r>
            <a:r>
              <a:rPr lang="en-US" sz="1800" dirty="0">
                <a:solidFill>
                  <a:srgbClr val="003367"/>
                </a:solidFill>
              </a:rPr>
              <a:t> + </a:t>
            </a:r>
            <a:r>
              <a:rPr lang="en-US" sz="1800" i="1" dirty="0">
                <a:solidFill>
                  <a:srgbClr val="003367"/>
                </a:solidFill>
              </a:rPr>
              <a:t>D</a:t>
            </a:r>
            <a:r>
              <a:rPr lang="en-US" sz="1800" dirty="0">
                <a:solidFill>
                  <a:srgbClr val="003367"/>
                </a:solidFill>
              </a:rPr>
              <a:t> </a:t>
            </a:r>
            <a:r>
              <a:rPr lang="en-US" sz="1800" dirty="0" err="1">
                <a:solidFill>
                  <a:srgbClr val="003367"/>
                </a:solidFill>
              </a:rPr>
              <a:t>λ</a:t>
            </a:r>
            <a:r>
              <a:rPr lang="en-US" sz="1800" i="1" dirty="0" err="1">
                <a:solidFill>
                  <a:srgbClr val="003367"/>
                </a:solidFill>
              </a:rPr>
              <a:t>R</a:t>
            </a:r>
            <a:r>
              <a:rPr lang="en-US" sz="1800" i="1" dirty="0">
                <a:solidFill>
                  <a:srgbClr val="003367"/>
                </a:solidFill>
              </a:rPr>
              <a:t> </a:t>
            </a:r>
          </a:p>
          <a:p>
            <a:r>
              <a:rPr lang="en-US" sz="1800" dirty="0">
                <a:solidFill>
                  <a:srgbClr val="003367"/>
                </a:solidFill>
              </a:rPr>
              <a:t>Substituting </a:t>
            </a:r>
            <a:r>
              <a:rPr lang="en-US" sz="1800" i="1" dirty="0">
                <a:solidFill>
                  <a:srgbClr val="003367"/>
                </a:solidFill>
              </a:rPr>
              <a:t>U</a:t>
            </a:r>
            <a:r>
              <a:rPr lang="en-US" sz="1800" dirty="0">
                <a:solidFill>
                  <a:srgbClr val="003367"/>
                </a:solidFill>
              </a:rPr>
              <a:t> for </a:t>
            </a:r>
            <a:r>
              <a:rPr lang="en-US" sz="1800" dirty="0" err="1">
                <a:solidFill>
                  <a:srgbClr val="003367"/>
                </a:solidFill>
              </a:rPr>
              <a:t>λD</a:t>
            </a:r>
            <a:r>
              <a:rPr lang="en-US" sz="1800" dirty="0">
                <a:solidFill>
                  <a:srgbClr val="003367"/>
                </a:solidFill>
              </a:rPr>
              <a:t> (by </a:t>
            </a:r>
            <a:r>
              <a:rPr lang="en-US" sz="1800" b="1" dirty="0">
                <a:solidFill>
                  <a:srgbClr val="003367"/>
                </a:solidFill>
              </a:rPr>
              <a:t>Utilization Law</a:t>
            </a:r>
            <a:r>
              <a:rPr lang="en-US" sz="1800" dirty="0">
                <a:solidFill>
                  <a:srgbClr val="003367"/>
                </a:solidFill>
              </a:rPr>
              <a:t>):  </a:t>
            </a:r>
            <a:r>
              <a:rPr lang="en-US" sz="1800" i="1" dirty="0">
                <a:solidFill>
                  <a:srgbClr val="003367"/>
                </a:solidFill>
              </a:rPr>
              <a:t>R</a:t>
            </a:r>
            <a:r>
              <a:rPr lang="en-US" sz="1800" dirty="0">
                <a:solidFill>
                  <a:srgbClr val="003367"/>
                </a:solidFill>
              </a:rPr>
              <a:t> = </a:t>
            </a:r>
            <a:r>
              <a:rPr lang="en-US" sz="1800" i="1" dirty="0">
                <a:solidFill>
                  <a:srgbClr val="003367"/>
                </a:solidFill>
              </a:rPr>
              <a:t>D</a:t>
            </a:r>
            <a:r>
              <a:rPr lang="en-US" sz="1800" dirty="0">
                <a:solidFill>
                  <a:srgbClr val="003367"/>
                </a:solidFill>
              </a:rPr>
              <a:t> + </a:t>
            </a:r>
            <a:r>
              <a:rPr lang="en-US" sz="1800" i="1" dirty="0">
                <a:solidFill>
                  <a:srgbClr val="003367"/>
                </a:solidFill>
              </a:rPr>
              <a:t>UR</a:t>
            </a:r>
            <a:endParaRPr lang="en-US" sz="1800" dirty="0">
              <a:solidFill>
                <a:srgbClr val="003367"/>
              </a:solidFill>
            </a:endParaRPr>
          </a:p>
          <a:p>
            <a:r>
              <a:rPr lang="en-US" sz="1800" dirty="0">
                <a:solidFill>
                  <a:srgbClr val="003367"/>
                </a:solidFill>
              </a:rPr>
              <a:t>Do the math: </a:t>
            </a:r>
            <a:r>
              <a:rPr lang="en-US" sz="1800" i="1" dirty="0">
                <a:solidFill>
                  <a:srgbClr val="003367"/>
                </a:solidFill>
              </a:rPr>
              <a:t>R</a:t>
            </a:r>
            <a:r>
              <a:rPr lang="en-US" sz="1800" dirty="0">
                <a:solidFill>
                  <a:srgbClr val="003367"/>
                </a:solidFill>
              </a:rPr>
              <a:t>  - </a:t>
            </a:r>
            <a:r>
              <a:rPr lang="en-US" sz="1800" i="1" dirty="0">
                <a:solidFill>
                  <a:srgbClr val="003367"/>
                </a:solidFill>
              </a:rPr>
              <a:t>UR</a:t>
            </a:r>
            <a:r>
              <a:rPr lang="en-US" sz="1800" dirty="0">
                <a:solidFill>
                  <a:srgbClr val="003367"/>
                </a:solidFill>
              </a:rPr>
              <a:t> = </a:t>
            </a:r>
            <a:r>
              <a:rPr lang="en-US" sz="1800" i="1" dirty="0">
                <a:solidFill>
                  <a:srgbClr val="003367"/>
                </a:solidFill>
              </a:rPr>
              <a:t>D</a:t>
            </a:r>
            <a:r>
              <a:rPr lang="en-US" sz="1800" dirty="0">
                <a:solidFill>
                  <a:srgbClr val="003367"/>
                </a:solidFill>
              </a:rPr>
              <a:t>  </a:t>
            </a:r>
            <a:r>
              <a:rPr lang="en-US" sz="1800" dirty="0">
                <a:solidFill>
                  <a:srgbClr val="003367"/>
                </a:solidFill>
                <a:sym typeface="Wingdings"/>
              </a:rPr>
              <a:t></a:t>
            </a:r>
            <a:r>
              <a:rPr lang="en-US" sz="1800" dirty="0">
                <a:solidFill>
                  <a:srgbClr val="003367"/>
                </a:solidFill>
              </a:rPr>
              <a:t> </a:t>
            </a:r>
            <a:r>
              <a:rPr lang="en-US" sz="1800" i="1" dirty="0">
                <a:solidFill>
                  <a:srgbClr val="003367"/>
                </a:solidFill>
              </a:rPr>
              <a:t>R</a:t>
            </a:r>
            <a:r>
              <a:rPr lang="en-US" sz="1800" dirty="0">
                <a:solidFill>
                  <a:srgbClr val="003367"/>
                </a:solidFill>
              </a:rPr>
              <a:t>(1 - </a:t>
            </a:r>
            <a:r>
              <a:rPr lang="en-US" sz="1800" i="1" dirty="0">
                <a:solidFill>
                  <a:srgbClr val="003367"/>
                </a:solidFill>
              </a:rPr>
              <a:t>U</a:t>
            </a:r>
            <a:r>
              <a:rPr lang="en-US" sz="1800" dirty="0">
                <a:solidFill>
                  <a:srgbClr val="003367"/>
                </a:solidFill>
              </a:rPr>
              <a:t>) = </a:t>
            </a:r>
            <a:r>
              <a:rPr lang="en-US" sz="1800" i="1" dirty="0">
                <a:solidFill>
                  <a:srgbClr val="003367"/>
                </a:solidFill>
              </a:rPr>
              <a:t>D</a:t>
            </a:r>
            <a:r>
              <a:rPr lang="en-US" sz="1800" dirty="0">
                <a:solidFill>
                  <a:srgbClr val="003367"/>
                </a:solidFill>
              </a:rPr>
              <a:t>  </a:t>
            </a:r>
            <a:r>
              <a:rPr lang="en-US" sz="1800" dirty="0">
                <a:solidFill>
                  <a:srgbClr val="003367"/>
                </a:solidFill>
                <a:sym typeface="Wingdings"/>
              </a:rPr>
              <a:t></a:t>
            </a:r>
            <a:r>
              <a:rPr lang="en-US" sz="1800" dirty="0">
                <a:solidFill>
                  <a:srgbClr val="003367"/>
                </a:solidFill>
              </a:rPr>
              <a:t> </a:t>
            </a:r>
            <a:r>
              <a:rPr lang="en-US" sz="1800" i="1" dirty="0">
                <a:solidFill>
                  <a:srgbClr val="003367"/>
                </a:solidFill>
              </a:rPr>
              <a:t>R</a:t>
            </a:r>
            <a:r>
              <a:rPr lang="en-US" sz="1800" dirty="0">
                <a:solidFill>
                  <a:srgbClr val="003367"/>
                </a:solidFill>
              </a:rPr>
              <a:t> = </a:t>
            </a:r>
            <a:r>
              <a:rPr lang="en-US" sz="1800" i="1" dirty="0">
                <a:solidFill>
                  <a:srgbClr val="003367"/>
                </a:solidFill>
              </a:rPr>
              <a:t>D</a:t>
            </a:r>
            <a:r>
              <a:rPr lang="en-US" sz="1800" dirty="0">
                <a:solidFill>
                  <a:srgbClr val="003367"/>
                </a:solidFill>
              </a:rPr>
              <a:t>/(1 - </a:t>
            </a:r>
            <a:r>
              <a:rPr lang="en-US" sz="1800" i="1" dirty="0">
                <a:solidFill>
                  <a:srgbClr val="003367"/>
                </a:solidFill>
              </a:rPr>
              <a:t>U</a:t>
            </a:r>
            <a:r>
              <a:rPr lang="en-US" sz="1800" dirty="0">
                <a:solidFill>
                  <a:srgbClr val="003367"/>
                </a:solidFill>
              </a:rPr>
              <a:t>)</a:t>
            </a:r>
          </a:p>
        </p:txBody>
      </p:sp>
      <p:cxnSp>
        <p:nvCxnSpPr>
          <p:cNvPr id="5" name="Straight Arrow Connector 4">
            <a:extLst>
              <a:ext uri="{FF2B5EF4-FFF2-40B4-BE49-F238E27FC236}">
                <a16:creationId xmlns:a16="http://schemas.microsoft.com/office/drawing/2014/main" id="{3922D24D-E940-B046-82D3-E9C2C31C2C0B}"/>
              </a:ext>
            </a:extLst>
          </p:cNvPr>
          <p:cNvCxnSpPr>
            <a:cxnSpLocks/>
          </p:cNvCxnSpPr>
          <p:nvPr/>
        </p:nvCxnSpPr>
        <p:spPr bwMode="auto">
          <a:xfrm flipV="1">
            <a:off x="3209396" y="1570038"/>
            <a:ext cx="0" cy="29210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718718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t>Why Little’s Law is important</a:t>
            </a:r>
          </a:p>
        </p:txBody>
      </p:sp>
      <p:sp>
        <p:nvSpPr>
          <p:cNvPr id="69635" name="Rectangle 3"/>
          <p:cNvSpPr>
            <a:spLocks noGrp="1" noChangeArrowheads="1"/>
          </p:cNvSpPr>
          <p:nvPr>
            <p:ph type="body" idx="1"/>
          </p:nvPr>
        </p:nvSpPr>
        <p:spPr/>
        <p:txBody>
          <a:bodyPr/>
          <a:lstStyle/>
          <a:p>
            <a:pPr marL="0" indent="0">
              <a:buNone/>
            </a:pPr>
            <a:r>
              <a:rPr lang="en-US" sz="2000" dirty="0"/>
              <a:t>1. Intuitive understanding of FCFS queue behavior.</a:t>
            </a:r>
          </a:p>
          <a:p>
            <a:pPr marL="914400" lvl="2" indent="0">
              <a:buNone/>
            </a:pPr>
            <a:r>
              <a:rPr lang="en-US" sz="1800" dirty="0"/>
              <a:t>Compute response time from demand parameters (</a:t>
            </a:r>
            <a:r>
              <a:rPr lang="en-US" sz="1800" dirty="0" err="1"/>
              <a:t>λ</a:t>
            </a:r>
            <a:r>
              <a:rPr lang="en-US" sz="1800" dirty="0"/>
              <a:t>, D).</a:t>
            </a:r>
          </a:p>
          <a:p>
            <a:pPr marL="914400" lvl="2" indent="0">
              <a:buNone/>
            </a:pPr>
            <a:r>
              <a:rPr lang="en-US" sz="1800" dirty="0"/>
              <a:t>Compute N: how much storage is needed for the queue.</a:t>
            </a:r>
          </a:p>
          <a:p>
            <a:pPr marL="0" indent="0">
              <a:buNone/>
            </a:pPr>
            <a:r>
              <a:rPr lang="en-US" sz="2000" dirty="0"/>
              <a:t>2. Notion of a </a:t>
            </a:r>
            <a:r>
              <a:rPr lang="en-US" sz="2000" dirty="0">
                <a:solidFill>
                  <a:schemeClr val="accent2"/>
                </a:solidFill>
              </a:rPr>
              <a:t>saturated</a:t>
            </a:r>
            <a:r>
              <a:rPr lang="en-US" sz="2000" dirty="0"/>
              <a:t> service center. </a:t>
            </a:r>
          </a:p>
          <a:p>
            <a:pPr marL="457200" lvl="1" indent="0">
              <a:buNone/>
            </a:pPr>
            <a:r>
              <a:rPr lang="en-US" sz="1800" dirty="0"/>
              <a:t>Response times rise rapidly with load and are unbounded.</a:t>
            </a:r>
          </a:p>
          <a:p>
            <a:pPr marL="914400" lvl="2" indent="0">
              <a:buNone/>
            </a:pPr>
            <a:r>
              <a:rPr lang="en-US" sz="1800" dirty="0"/>
              <a:t>At 50% utilization, a 10% increase in load increases R by 10%.</a:t>
            </a:r>
          </a:p>
          <a:p>
            <a:pPr marL="914400" lvl="2" indent="0">
              <a:buNone/>
            </a:pPr>
            <a:r>
              <a:rPr lang="en-US" sz="1800" dirty="0"/>
              <a:t>At 90% utilization, a 10% increase in load increases R by 10x.</a:t>
            </a:r>
          </a:p>
          <a:p>
            <a:pPr marL="0" indent="0">
              <a:buNone/>
            </a:pPr>
            <a:r>
              <a:rPr lang="en-US" sz="2000" dirty="0"/>
              <a:t>3. Basis for predicting performance of queuing networks.</a:t>
            </a:r>
          </a:p>
          <a:p>
            <a:pPr marL="914400" lvl="2" indent="0">
              <a:buNone/>
            </a:pPr>
            <a:r>
              <a:rPr lang="en-US" sz="1800" dirty="0"/>
              <a:t>Cheap and easy </a:t>
            </a:r>
            <a:r>
              <a:rPr lang="ja-JP" altLang="en-US" sz="1800" dirty="0"/>
              <a:t>“</a:t>
            </a:r>
            <a:r>
              <a:rPr lang="en-US" sz="1800" dirty="0"/>
              <a:t>back of napkin</a:t>
            </a:r>
            <a:r>
              <a:rPr lang="ja-JP" altLang="en-US" sz="1800" dirty="0"/>
              <a:t>”</a:t>
            </a:r>
            <a:r>
              <a:rPr lang="en-US" sz="1800" dirty="0"/>
              <a:t> (rough) estimates of system performance based on observed behavior and proposed changes, e.g., capacity planning, </a:t>
            </a:r>
            <a:r>
              <a:rPr lang="ja-JP" altLang="en-US" sz="1800" dirty="0"/>
              <a:t>“</a:t>
            </a:r>
            <a:r>
              <a:rPr lang="en-US" sz="1800" dirty="0"/>
              <a:t>what if</a:t>
            </a:r>
            <a:r>
              <a:rPr lang="ja-JP" altLang="en-US" sz="1800" dirty="0"/>
              <a:t>”</a:t>
            </a:r>
            <a:r>
              <a:rPr lang="en-US" sz="1800" dirty="0"/>
              <a:t> questions.</a:t>
            </a:r>
          </a:p>
          <a:p>
            <a:pPr marL="514350" lvl="1" indent="0">
              <a:buNone/>
            </a:pPr>
            <a:r>
              <a:rPr lang="en-US" sz="1800" dirty="0"/>
              <a:t>Guides intuition even in scenarios where the assumptions of the theory are not (exactly) met.</a:t>
            </a:r>
          </a:p>
        </p:txBody>
      </p:sp>
    </p:spTree>
    <p:extLst>
      <p:ext uri="{BB962C8B-B14F-4D97-AF65-F5344CB8AC3E}">
        <p14:creationId xmlns:p14="http://schemas.microsoft.com/office/powerpoint/2010/main" val="1764749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5971583" cy="3644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419" name="TextBox 5"/>
          <p:cNvSpPr txBox="1">
            <a:spLocks noChangeArrowheads="1"/>
          </p:cNvSpPr>
          <p:nvPr/>
        </p:nvSpPr>
        <p:spPr bwMode="auto">
          <a:xfrm>
            <a:off x="6324600" y="6400800"/>
            <a:ext cx="257053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1800" dirty="0">
                <a:solidFill>
                  <a:srgbClr val="000000"/>
                </a:solidFill>
              </a:rPr>
              <a:t>[graphic from </a:t>
            </a:r>
            <a:r>
              <a:rPr lang="en-US" sz="1800" dirty="0" err="1">
                <a:solidFill>
                  <a:srgbClr val="000000"/>
                </a:solidFill>
              </a:rPr>
              <a:t>IBM.com</a:t>
            </a:r>
            <a:r>
              <a:rPr lang="en-US" sz="1800" dirty="0">
                <a:solidFill>
                  <a:srgbClr val="000000"/>
                </a:solidFill>
              </a:rPr>
              <a:t>]</a:t>
            </a:r>
          </a:p>
        </p:txBody>
      </p:sp>
      <p:sp>
        <p:nvSpPr>
          <p:cNvPr id="60420" name="Title 6"/>
          <p:cNvSpPr>
            <a:spLocks noGrp="1"/>
          </p:cNvSpPr>
          <p:nvPr>
            <p:ph type="title"/>
          </p:nvPr>
        </p:nvSpPr>
        <p:spPr/>
        <p:txBody>
          <a:bodyPr/>
          <a:lstStyle/>
          <a:p>
            <a:r>
              <a:rPr lang="en-US" dirty="0">
                <a:latin typeface="Arial" charset="0"/>
                <a:ea typeface="ＭＳ Ｐゴシック" charset="0"/>
              </a:rPr>
              <a:t>Improving mean response time</a:t>
            </a:r>
          </a:p>
        </p:txBody>
      </p:sp>
      <p:sp>
        <p:nvSpPr>
          <p:cNvPr id="5" name="Rectangle 14"/>
          <p:cNvSpPr>
            <a:spLocks noChangeArrowheads="1"/>
          </p:cNvSpPr>
          <p:nvPr/>
        </p:nvSpPr>
        <p:spPr bwMode="auto">
          <a:xfrm>
            <a:off x="457200" y="1752600"/>
            <a:ext cx="8077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p>
            <a:r>
              <a:rPr lang="en-US" sz="2000" b="1" dirty="0">
                <a:solidFill>
                  <a:srgbClr val="333399"/>
                </a:solidFill>
              </a:rPr>
              <a:t>If we improve a service for “higher capacity” by any means, the effect is to push the response time curve out to the right.</a:t>
            </a:r>
            <a:endParaRPr lang="en-US" sz="1800" b="1" dirty="0">
              <a:solidFill>
                <a:srgbClr val="333399"/>
              </a:solidFill>
            </a:endParaRPr>
          </a:p>
        </p:txBody>
      </p:sp>
      <p:sp>
        <p:nvSpPr>
          <p:cNvPr id="2" name="Rectangle 1"/>
          <p:cNvSpPr/>
          <p:nvPr/>
        </p:nvSpPr>
        <p:spPr>
          <a:xfrm>
            <a:off x="3581400" y="5562600"/>
            <a:ext cx="351378" cy="461665"/>
          </a:xfrm>
          <a:prstGeom prst="rect">
            <a:avLst/>
          </a:prstGeom>
        </p:spPr>
        <p:txBody>
          <a:bodyPr wrap="none">
            <a:spAutoFit/>
          </a:bodyPr>
          <a:lstStyle/>
          <a:p>
            <a:r>
              <a:rPr lang="en-US" dirty="0" err="1">
                <a:solidFill>
                  <a:srgbClr val="003367">
                    <a:lumMod val="50000"/>
                  </a:srgbClr>
                </a:solidFill>
              </a:rPr>
              <a:t>λ</a:t>
            </a:r>
            <a:endParaRPr lang="en-US" dirty="0">
              <a:solidFill>
                <a:prstClr val="white"/>
              </a:solidFill>
            </a:endParaRPr>
          </a:p>
        </p:txBody>
      </p:sp>
      <p:sp>
        <p:nvSpPr>
          <p:cNvPr id="3" name="Rectangle 2"/>
          <p:cNvSpPr/>
          <p:nvPr/>
        </p:nvSpPr>
        <p:spPr>
          <a:xfrm>
            <a:off x="6444442" y="4267200"/>
            <a:ext cx="794558" cy="461665"/>
          </a:xfrm>
          <a:prstGeom prst="rect">
            <a:avLst/>
          </a:prstGeom>
        </p:spPr>
        <p:txBody>
          <a:bodyPr wrap="none">
            <a:spAutoFit/>
          </a:bodyPr>
          <a:lstStyle/>
          <a:p>
            <a:r>
              <a:rPr lang="en-US" dirty="0" err="1">
                <a:solidFill>
                  <a:srgbClr val="333399"/>
                </a:solidFill>
              </a:rPr>
              <a:t>R</a:t>
            </a:r>
            <a:r>
              <a:rPr lang="en-US" baseline="-25000" dirty="0" err="1">
                <a:solidFill>
                  <a:srgbClr val="333399"/>
                </a:solidFill>
              </a:rPr>
              <a:t>max</a:t>
            </a:r>
            <a:endParaRPr lang="en-US" dirty="0">
              <a:solidFill>
                <a:prstClr val="white"/>
              </a:solidFill>
            </a:endParaRPr>
          </a:p>
        </p:txBody>
      </p:sp>
      <p:cxnSp>
        <p:nvCxnSpPr>
          <p:cNvPr id="8" name="Straight Connector 7"/>
          <p:cNvCxnSpPr/>
          <p:nvPr/>
        </p:nvCxnSpPr>
        <p:spPr bwMode="auto">
          <a:xfrm>
            <a:off x="4800600" y="4038600"/>
            <a:ext cx="0" cy="121920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9" name="Rectangle 8"/>
          <p:cNvSpPr/>
          <p:nvPr/>
        </p:nvSpPr>
        <p:spPr>
          <a:xfrm>
            <a:off x="3505200" y="3200400"/>
            <a:ext cx="739004" cy="461665"/>
          </a:xfrm>
          <a:prstGeom prst="rect">
            <a:avLst/>
          </a:prstGeom>
        </p:spPr>
        <p:txBody>
          <a:bodyPr wrap="none">
            <a:spAutoFit/>
          </a:bodyPr>
          <a:lstStyle/>
          <a:p>
            <a:r>
              <a:rPr lang="en-US" dirty="0" err="1">
                <a:solidFill>
                  <a:srgbClr val="003367">
                    <a:lumMod val="50000"/>
                  </a:srgbClr>
                </a:solidFill>
              </a:rPr>
              <a:t>λ</a:t>
            </a:r>
            <a:r>
              <a:rPr lang="en-US" baseline="-25000" dirty="0" err="1">
                <a:solidFill>
                  <a:srgbClr val="003367">
                    <a:lumMod val="50000"/>
                  </a:srgbClr>
                </a:solidFill>
              </a:rPr>
              <a:t>max</a:t>
            </a:r>
            <a:endParaRPr lang="en-US" dirty="0">
              <a:solidFill>
                <a:prstClr val="white"/>
              </a:solidFill>
            </a:endParaRPr>
          </a:p>
        </p:txBody>
      </p:sp>
      <p:cxnSp>
        <p:nvCxnSpPr>
          <p:cNvPr id="14" name="Straight Connector 13"/>
          <p:cNvCxnSpPr/>
          <p:nvPr/>
        </p:nvCxnSpPr>
        <p:spPr bwMode="auto">
          <a:xfrm>
            <a:off x="5867400" y="4038600"/>
            <a:ext cx="0" cy="1219200"/>
          </a:xfrm>
          <a:prstGeom prst="line">
            <a:avLst/>
          </a:prstGeom>
          <a:solidFill>
            <a:srgbClr val="00B8FF"/>
          </a:solidFill>
          <a:ln w="28575" cap="flat" cmpd="sng" algn="ctr">
            <a:solidFill>
              <a:schemeClr val="tx1"/>
            </a:solidFill>
            <a:prstDash val="solid"/>
            <a:round/>
            <a:headEnd type="none" w="med" len="med"/>
            <a:tailEnd type="none" w="med" len="med"/>
          </a:ln>
          <a:effectLst/>
        </p:spPr>
      </p:cxnSp>
      <p:cxnSp>
        <p:nvCxnSpPr>
          <p:cNvPr id="12" name="Curved Connector 11"/>
          <p:cNvCxnSpPr/>
          <p:nvPr/>
        </p:nvCxnSpPr>
        <p:spPr bwMode="auto">
          <a:xfrm>
            <a:off x="4191000" y="3581400"/>
            <a:ext cx="609600" cy="533400"/>
          </a:xfrm>
          <a:prstGeom prst="curvedConnector3">
            <a:avLst/>
          </a:prstGeom>
          <a:solidFill>
            <a:srgbClr val="00B8FF"/>
          </a:solidFill>
          <a:ln w="9525" cap="flat" cmpd="sng" algn="ctr">
            <a:solidFill>
              <a:schemeClr val="tx1"/>
            </a:solidFill>
            <a:prstDash val="solid"/>
            <a:round/>
            <a:headEnd type="none" w="med" len="med"/>
            <a:tailEnd type="arrow"/>
          </a:ln>
          <a:effectLst/>
        </p:spPr>
      </p:cxnSp>
      <p:cxnSp>
        <p:nvCxnSpPr>
          <p:cNvPr id="18" name="Curved Connector 17"/>
          <p:cNvCxnSpPr/>
          <p:nvPr/>
        </p:nvCxnSpPr>
        <p:spPr bwMode="auto">
          <a:xfrm>
            <a:off x="4191000" y="3581400"/>
            <a:ext cx="1676400" cy="685800"/>
          </a:xfrm>
          <a:prstGeom prst="curvedConnector3">
            <a:avLst/>
          </a:prstGeom>
          <a:solidFill>
            <a:srgbClr val="00B8FF"/>
          </a:solidFill>
          <a:ln w="9525" cap="flat" cmpd="sng" algn="ctr">
            <a:solidFill>
              <a:schemeClr val="tx1"/>
            </a:solidFill>
            <a:prstDash val="solid"/>
            <a:round/>
            <a:headEnd type="none" w="med" len="med"/>
            <a:tailEnd type="arrow"/>
          </a:ln>
          <a:effectLst/>
        </p:spPr>
      </p:cxnSp>
      <p:sp>
        <p:nvSpPr>
          <p:cNvPr id="15" name="Freeform 4"/>
          <p:cNvSpPr>
            <a:spLocks/>
          </p:cNvSpPr>
          <p:nvPr/>
        </p:nvSpPr>
        <p:spPr bwMode="auto">
          <a:xfrm>
            <a:off x="5562600" y="2743200"/>
            <a:ext cx="1752600" cy="1371600"/>
          </a:xfrm>
          <a:custGeom>
            <a:avLst/>
            <a:gdLst>
              <a:gd name="T0" fmla="*/ 248 w 456"/>
              <a:gd name="T1" fmla="*/ 32 h 704"/>
              <a:gd name="T2" fmla="*/ 56 w 456"/>
              <a:gd name="T3" fmla="*/ 320 h 704"/>
              <a:gd name="T4" fmla="*/ 56 w 456"/>
              <a:gd name="T5" fmla="*/ 656 h 704"/>
              <a:gd name="T6" fmla="*/ 392 w 456"/>
              <a:gd name="T7" fmla="*/ 608 h 704"/>
              <a:gd name="T8" fmla="*/ 440 w 456"/>
              <a:gd name="T9" fmla="*/ 368 h 704"/>
              <a:gd name="T10" fmla="*/ 392 w 456"/>
              <a:gd name="T11" fmla="*/ 128 h 704"/>
              <a:gd name="T12" fmla="*/ 248 w 456"/>
              <a:gd name="T13" fmla="*/ 32 h 704"/>
            </a:gdLst>
            <a:ahLst/>
            <a:cxnLst>
              <a:cxn ang="0">
                <a:pos x="T0" y="T1"/>
              </a:cxn>
              <a:cxn ang="0">
                <a:pos x="T2" y="T3"/>
              </a:cxn>
              <a:cxn ang="0">
                <a:pos x="T4" y="T5"/>
              </a:cxn>
              <a:cxn ang="0">
                <a:pos x="T6" y="T7"/>
              </a:cxn>
              <a:cxn ang="0">
                <a:pos x="T8" y="T9"/>
              </a:cxn>
              <a:cxn ang="0">
                <a:pos x="T10" y="T11"/>
              </a:cxn>
              <a:cxn ang="0">
                <a:pos x="T12" y="T13"/>
              </a:cxn>
            </a:cxnLst>
            <a:rect l="0" t="0" r="r" b="b"/>
            <a:pathLst>
              <a:path w="456" h="704">
                <a:moveTo>
                  <a:pt x="248" y="32"/>
                </a:moveTo>
                <a:cubicBezTo>
                  <a:pt x="192" y="64"/>
                  <a:pt x="88" y="216"/>
                  <a:pt x="56" y="320"/>
                </a:cubicBezTo>
                <a:cubicBezTo>
                  <a:pt x="24" y="424"/>
                  <a:pt x="0" y="608"/>
                  <a:pt x="56" y="656"/>
                </a:cubicBezTo>
                <a:cubicBezTo>
                  <a:pt x="112" y="704"/>
                  <a:pt x="328" y="656"/>
                  <a:pt x="392" y="608"/>
                </a:cubicBezTo>
                <a:cubicBezTo>
                  <a:pt x="456" y="560"/>
                  <a:pt x="440" y="448"/>
                  <a:pt x="440" y="368"/>
                </a:cubicBezTo>
                <a:cubicBezTo>
                  <a:pt x="440" y="288"/>
                  <a:pt x="416" y="184"/>
                  <a:pt x="392" y="128"/>
                </a:cubicBezTo>
                <a:cubicBezTo>
                  <a:pt x="368" y="72"/>
                  <a:pt x="304" y="0"/>
                  <a:pt x="248" y="32"/>
                </a:cubicBezTo>
                <a:close/>
              </a:path>
            </a:pathLst>
          </a:custGeom>
          <a:noFill/>
          <a:ln w="28575" cap="flat" cmpd="sng">
            <a:solidFill>
              <a:srgbClr val="003399"/>
            </a:solid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5921" dir="2700000" algn="ctr" rotWithShape="0">
                    <a:srgbClr val="808080"/>
                  </a:outerShdw>
                </a:effectLst>
              </a14:hiddenEffects>
            </a:ext>
          </a:extLst>
        </p:spPr>
        <p:txBody>
          <a:bodyPr wrap="none" lIns="92075" tIns="46038" rIns="92075" bIns="46038" anchor="ctr"/>
          <a:lstStyle/>
          <a:p>
            <a:pPr>
              <a:defRPr/>
            </a:pPr>
            <a:endParaRPr lang="en-US" dirty="0">
              <a:solidFill>
                <a:srgbClr val="37305A"/>
              </a:solidFill>
            </a:endParaRPr>
          </a:p>
        </p:txBody>
      </p:sp>
    </p:spTree>
    <p:extLst>
      <p:ext uri="{BB962C8B-B14F-4D97-AF65-F5344CB8AC3E}">
        <p14:creationId xmlns:p14="http://schemas.microsoft.com/office/powerpoint/2010/main" val="16432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590800"/>
            <a:ext cx="5971583" cy="3644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419" name="TextBox 5"/>
          <p:cNvSpPr txBox="1">
            <a:spLocks noChangeArrowheads="1"/>
          </p:cNvSpPr>
          <p:nvPr/>
        </p:nvSpPr>
        <p:spPr bwMode="auto">
          <a:xfrm>
            <a:off x="6324600" y="6400800"/>
            <a:ext cx="257053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1800" dirty="0">
                <a:solidFill>
                  <a:srgbClr val="000000"/>
                </a:solidFill>
              </a:rPr>
              <a:t>[graphic from </a:t>
            </a:r>
            <a:r>
              <a:rPr lang="en-US" sz="1800" dirty="0" err="1">
                <a:solidFill>
                  <a:srgbClr val="000000"/>
                </a:solidFill>
              </a:rPr>
              <a:t>IBM.com</a:t>
            </a:r>
            <a:r>
              <a:rPr lang="en-US" sz="1800" dirty="0">
                <a:solidFill>
                  <a:srgbClr val="000000"/>
                </a:solidFill>
              </a:rPr>
              <a:t>]</a:t>
            </a:r>
          </a:p>
        </p:txBody>
      </p:sp>
      <p:sp>
        <p:nvSpPr>
          <p:cNvPr id="60420" name="Title 6"/>
          <p:cNvSpPr>
            <a:spLocks noGrp="1"/>
          </p:cNvSpPr>
          <p:nvPr>
            <p:ph type="title"/>
          </p:nvPr>
        </p:nvSpPr>
        <p:spPr/>
        <p:txBody>
          <a:bodyPr/>
          <a:lstStyle/>
          <a:p>
            <a:r>
              <a:rPr lang="en-US" dirty="0">
                <a:latin typeface="Arial" charset="0"/>
                <a:ea typeface="ＭＳ Ｐゴシック" charset="0"/>
              </a:rPr>
              <a:t>Saturation and response time</a:t>
            </a:r>
          </a:p>
        </p:txBody>
      </p:sp>
      <p:sp>
        <p:nvSpPr>
          <p:cNvPr id="6" name="Rectangle 14"/>
          <p:cNvSpPr>
            <a:spLocks noChangeArrowheads="1"/>
          </p:cNvSpPr>
          <p:nvPr/>
        </p:nvSpPr>
        <p:spPr bwMode="auto">
          <a:xfrm>
            <a:off x="228600" y="1513582"/>
            <a:ext cx="8153400"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p>
            <a:r>
              <a:rPr lang="en-US" sz="2000" dirty="0">
                <a:solidFill>
                  <a:srgbClr val="333399"/>
                </a:solidFill>
              </a:rPr>
              <a:t>We want systems to be </a:t>
            </a:r>
            <a:r>
              <a:rPr lang="en-US" sz="2000" b="1" dirty="0">
                <a:solidFill>
                  <a:srgbClr val="333399"/>
                </a:solidFill>
              </a:rPr>
              <a:t>responsive</a:t>
            </a:r>
            <a:r>
              <a:rPr lang="en-US" sz="2000" dirty="0">
                <a:solidFill>
                  <a:srgbClr val="333399"/>
                </a:solidFill>
              </a:rPr>
              <a:t>.</a:t>
            </a:r>
          </a:p>
          <a:p>
            <a:r>
              <a:rPr lang="en-US" sz="2000" dirty="0">
                <a:solidFill>
                  <a:srgbClr val="333399"/>
                </a:solidFill>
              </a:rPr>
              <a:t>Pick the highest </a:t>
            </a:r>
            <a:r>
              <a:rPr lang="en-US" dirty="0" err="1">
                <a:solidFill>
                  <a:srgbClr val="003367">
                    <a:lumMod val="50000"/>
                  </a:srgbClr>
                </a:solidFill>
              </a:rPr>
              <a:t>λ</a:t>
            </a:r>
            <a:r>
              <a:rPr lang="en-US" baseline="-25000" dirty="0" err="1">
                <a:solidFill>
                  <a:srgbClr val="003367">
                    <a:lumMod val="50000"/>
                  </a:srgbClr>
                </a:solidFill>
              </a:rPr>
              <a:t>max</a:t>
            </a:r>
            <a:r>
              <a:rPr lang="en-US" sz="2000" baseline="-25000" dirty="0">
                <a:solidFill>
                  <a:srgbClr val="003367">
                    <a:lumMod val="50000"/>
                  </a:srgbClr>
                </a:solidFill>
              </a:rPr>
              <a:t> </a:t>
            </a:r>
            <a:r>
              <a:rPr lang="en-US" sz="2000" dirty="0">
                <a:solidFill>
                  <a:srgbClr val="333399"/>
                </a:solidFill>
              </a:rPr>
              <a:t> that yields response time below threshold </a:t>
            </a:r>
            <a:r>
              <a:rPr lang="en-US" sz="2000" dirty="0" err="1">
                <a:solidFill>
                  <a:srgbClr val="003367">
                    <a:lumMod val="50000"/>
                  </a:srgbClr>
                </a:solidFill>
              </a:rPr>
              <a:t>R</a:t>
            </a:r>
            <a:r>
              <a:rPr lang="en-US" sz="2000" baseline="-25000" dirty="0" err="1">
                <a:solidFill>
                  <a:srgbClr val="003367">
                    <a:lumMod val="50000"/>
                  </a:srgbClr>
                </a:solidFill>
              </a:rPr>
              <a:t>max</a:t>
            </a:r>
            <a:r>
              <a:rPr lang="en-US" sz="2000" dirty="0">
                <a:solidFill>
                  <a:srgbClr val="333399"/>
                </a:solidFill>
              </a:rPr>
              <a:t> </a:t>
            </a:r>
          </a:p>
          <a:p>
            <a:r>
              <a:rPr lang="en-US" sz="2000" dirty="0" err="1">
                <a:solidFill>
                  <a:srgbClr val="003367">
                    <a:lumMod val="50000"/>
                  </a:srgbClr>
                </a:solidFill>
              </a:rPr>
              <a:t>R</a:t>
            </a:r>
            <a:r>
              <a:rPr lang="en-US" sz="2000" baseline="-25000" dirty="0" err="1">
                <a:solidFill>
                  <a:srgbClr val="003367">
                    <a:lumMod val="50000"/>
                  </a:srgbClr>
                </a:solidFill>
              </a:rPr>
              <a:t>max</a:t>
            </a:r>
            <a:r>
              <a:rPr lang="en-US" sz="2000" dirty="0">
                <a:solidFill>
                  <a:srgbClr val="333399"/>
                </a:solidFill>
              </a:rPr>
              <a:t> is a </a:t>
            </a:r>
            <a:r>
              <a:rPr lang="en-US" sz="2000" b="1" dirty="0">
                <a:solidFill>
                  <a:srgbClr val="333399"/>
                </a:solidFill>
              </a:rPr>
              <a:t>service level objective </a:t>
            </a:r>
            <a:r>
              <a:rPr lang="en-US" sz="2000" dirty="0">
                <a:solidFill>
                  <a:srgbClr val="333399"/>
                </a:solidFill>
              </a:rPr>
              <a:t>or SLO.</a:t>
            </a:r>
            <a:endParaRPr lang="en-US" sz="1600" dirty="0">
              <a:solidFill>
                <a:srgbClr val="333399"/>
              </a:solidFill>
            </a:endParaRPr>
          </a:p>
        </p:txBody>
      </p:sp>
      <p:sp>
        <p:nvSpPr>
          <p:cNvPr id="7" name="Rectangle 14"/>
          <p:cNvSpPr>
            <a:spLocks noChangeArrowheads="1"/>
          </p:cNvSpPr>
          <p:nvPr/>
        </p:nvSpPr>
        <p:spPr bwMode="auto">
          <a:xfrm>
            <a:off x="228600" y="2819400"/>
            <a:ext cx="3169138" cy="3139321"/>
          </a:xfrm>
          <a:prstGeom prst="rect">
            <a:avLst/>
          </a:prstGeom>
          <a:solidFill>
            <a:schemeClr val="bg1">
              <a:lumMod val="85000"/>
            </a:schemeClr>
          </a:solidFill>
          <a:ln w="12700">
            <a:solidFill>
              <a:srgbClr val="000000"/>
            </a:solidFill>
            <a:miter lim="800000"/>
            <a:headEnd type="none" w="sm" len="sm"/>
            <a:tailEnd type="none" w="sm" len="sm"/>
          </a:ln>
        </p:spPr>
        <p:txBody>
          <a:bodyPr wrap="square">
            <a:spAutoFit/>
          </a:bodyPr>
          <a:lstStyle/>
          <a:p>
            <a:r>
              <a:rPr lang="en-US" sz="1800" b="1" dirty="0">
                <a:solidFill>
                  <a:srgbClr val="333399"/>
                </a:solidFill>
              </a:rPr>
              <a:t>How to capture maximum capacity of a server?</a:t>
            </a:r>
          </a:p>
          <a:p>
            <a:r>
              <a:rPr lang="en-US" sz="1800" dirty="0">
                <a:solidFill>
                  <a:srgbClr val="333399"/>
                </a:solidFill>
              </a:rPr>
              <a:t>Characterize </a:t>
            </a:r>
            <a:r>
              <a:rPr lang="en-US" sz="1800" b="1" dirty="0">
                <a:solidFill>
                  <a:srgbClr val="333399"/>
                </a:solidFill>
              </a:rPr>
              <a:t>max request rate </a:t>
            </a:r>
            <a:r>
              <a:rPr lang="en-US" sz="1800" dirty="0" err="1">
                <a:solidFill>
                  <a:srgbClr val="003367">
                    <a:lumMod val="50000"/>
                  </a:srgbClr>
                </a:solidFill>
              </a:rPr>
              <a:t>λ</a:t>
            </a:r>
            <a:r>
              <a:rPr lang="en-US" sz="1800" baseline="-25000" dirty="0" err="1">
                <a:solidFill>
                  <a:srgbClr val="003367">
                    <a:lumMod val="50000"/>
                  </a:srgbClr>
                </a:solidFill>
              </a:rPr>
              <a:t>max</a:t>
            </a:r>
            <a:r>
              <a:rPr lang="en-US" sz="1800" baseline="-25000" dirty="0">
                <a:solidFill>
                  <a:srgbClr val="003367">
                    <a:lumMod val="50000"/>
                  </a:srgbClr>
                </a:solidFill>
              </a:rPr>
              <a:t> </a:t>
            </a:r>
            <a:r>
              <a:rPr lang="en-US" sz="1800" dirty="0">
                <a:solidFill>
                  <a:srgbClr val="333399"/>
                </a:solidFill>
              </a:rPr>
              <a:t>this way:</a:t>
            </a:r>
          </a:p>
          <a:p>
            <a:pPr marL="342900" indent="-342900">
              <a:buFontTx/>
              <a:buAutoNum type="arabicPeriod"/>
            </a:pPr>
            <a:r>
              <a:rPr lang="en-US" sz="1800" dirty="0">
                <a:solidFill>
                  <a:srgbClr val="333399"/>
                </a:solidFill>
              </a:rPr>
              <a:t>Define a response time objective: maximum acceptable mean response time (</a:t>
            </a:r>
            <a:r>
              <a:rPr lang="en-US" sz="1800" dirty="0" err="1">
                <a:solidFill>
                  <a:srgbClr val="333399"/>
                </a:solidFill>
              </a:rPr>
              <a:t>R</a:t>
            </a:r>
            <a:r>
              <a:rPr lang="en-US" sz="1800" baseline="-25000" dirty="0" err="1">
                <a:solidFill>
                  <a:srgbClr val="333399"/>
                </a:solidFill>
              </a:rPr>
              <a:t>max</a:t>
            </a:r>
            <a:r>
              <a:rPr lang="en-US" sz="1800" dirty="0">
                <a:solidFill>
                  <a:srgbClr val="333399"/>
                </a:solidFill>
              </a:rPr>
              <a:t>).</a:t>
            </a:r>
          </a:p>
          <a:p>
            <a:pPr marL="342900" indent="-342900">
              <a:buFontTx/>
              <a:buAutoNum type="arabicPeriod"/>
            </a:pPr>
            <a:r>
              <a:rPr lang="en-US" sz="1800" dirty="0">
                <a:solidFill>
                  <a:srgbClr val="333399"/>
                </a:solidFill>
              </a:rPr>
              <a:t>Increase </a:t>
            </a:r>
            <a:r>
              <a:rPr lang="en-US" sz="1800" dirty="0" err="1">
                <a:solidFill>
                  <a:srgbClr val="003367">
                    <a:lumMod val="50000"/>
                  </a:srgbClr>
                </a:solidFill>
              </a:rPr>
              <a:t>λ</a:t>
            </a:r>
            <a:r>
              <a:rPr lang="en-US" sz="1800" dirty="0">
                <a:solidFill>
                  <a:srgbClr val="003367">
                    <a:lumMod val="50000"/>
                  </a:srgbClr>
                </a:solidFill>
              </a:rPr>
              <a:t> </a:t>
            </a:r>
            <a:r>
              <a:rPr lang="en-US" sz="1800" dirty="0">
                <a:solidFill>
                  <a:srgbClr val="333399"/>
                </a:solidFill>
              </a:rPr>
              <a:t>until system response time surpasses </a:t>
            </a:r>
            <a:r>
              <a:rPr lang="en-US" sz="1800" dirty="0" err="1">
                <a:solidFill>
                  <a:srgbClr val="333399"/>
                </a:solidFill>
              </a:rPr>
              <a:t>R</a:t>
            </a:r>
            <a:r>
              <a:rPr lang="en-US" sz="1800" baseline="-25000" dirty="0" err="1">
                <a:solidFill>
                  <a:srgbClr val="333399"/>
                </a:solidFill>
              </a:rPr>
              <a:t>max</a:t>
            </a:r>
            <a:r>
              <a:rPr lang="en-US" sz="1800" dirty="0">
                <a:solidFill>
                  <a:srgbClr val="333399"/>
                </a:solidFill>
              </a:rPr>
              <a:t> : that is </a:t>
            </a:r>
            <a:r>
              <a:rPr lang="en-US" sz="1800" dirty="0" err="1">
                <a:solidFill>
                  <a:srgbClr val="003367">
                    <a:lumMod val="50000"/>
                  </a:srgbClr>
                </a:solidFill>
              </a:rPr>
              <a:t>λ</a:t>
            </a:r>
            <a:r>
              <a:rPr lang="en-US" sz="1800" baseline="-25000" dirty="0" err="1">
                <a:solidFill>
                  <a:srgbClr val="003367">
                    <a:lumMod val="50000"/>
                  </a:srgbClr>
                </a:solidFill>
              </a:rPr>
              <a:t>max</a:t>
            </a:r>
            <a:r>
              <a:rPr lang="en-US" sz="1800" dirty="0">
                <a:solidFill>
                  <a:srgbClr val="003367">
                    <a:lumMod val="50000"/>
                  </a:srgbClr>
                </a:solidFill>
              </a:rPr>
              <a:t>.</a:t>
            </a:r>
            <a:r>
              <a:rPr lang="en-US" sz="1800" dirty="0">
                <a:solidFill>
                  <a:srgbClr val="333399"/>
                </a:solidFill>
              </a:rPr>
              <a:t> </a:t>
            </a:r>
          </a:p>
        </p:txBody>
      </p:sp>
      <p:sp>
        <p:nvSpPr>
          <p:cNvPr id="2" name="Rectangle 1"/>
          <p:cNvSpPr/>
          <p:nvPr/>
        </p:nvSpPr>
        <p:spPr>
          <a:xfrm>
            <a:off x="5486400" y="5562600"/>
            <a:ext cx="351378" cy="461665"/>
          </a:xfrm>
          <a:prstGeom prst="rect">
            <a:avLst/>
          </a:prstGeom>
        </p:spPr>
        <p:txBody>
          <a:bodyPr wrap="none">
            <a:spAutoFit/>
          </a:bodyPr>
          <a:lstStyle/>
          <a:p>
            <a:r>
              <a:rPr lang="en-US" dirty="0" err="1">
                <a:solidFill>
                  <a:srgbClr val="003367">
                    <a:lumMod val="50000"/>
                  </a:srgbClr>
                </a:solidFill>
              </a:rPr>
              <a:t>λ</a:t>
            </a:r>
            <a:endParaRPr lang="en-US" dirty="0">
              <a:solidFill>
                <a:prstClr val="white"/>
              </a:solidFill>
            </a:endParaRPr>
          </a:p>
        </p:txBody>
      </p:sp>
      <p:sp>
        <p:nvSpPr>
          <p:cNvPr id="3" name="Rectangle 2"/>
          <p:cNvSpPr/>
          <p:nvPr/>
        </p:nvSpPr>
        <p:spPr>
          <a:xfrm>
            <a:off x="8349442" y="4267200"/>
            <a:ext cx="794558" cy="461665"/>
          </a:xfrm>
          <a:prstGeom prst="rect">
            <a:avLst/>
          </a:prstGeom>
        </p:spPr>
        <p:txBody>
          <a:bodyPr wrap="none">
            <a:spAutoFit/>
          </a:bodyPr>
          <a:lstStyle/>
          <a:p>
            <a:r>
              <a:rPr lang="en-US" dirty="0" err="1">
                <a:solidFill>
                  <a:srgbClr val="333399"/>
                </a:solidFill>
              </a:rPr>
              <a:t>R</a:t>
            </a:r>
            <a:r>
              <a:rPr lang="en-US" baseline="-25000" dirty="0" err="1">
                <a:solidFill>
                  <a:srgbClr val="333399"/>
                </a:solidFill>
              </a:rPr>
              <a:t>max</a:t>
            </a:r>
            <a:endParaRPr lang="en-US" dirty="0">
              <a:solidFill>
                <a:prstClr val="white"/>
              </a:solidFill>
            </a:endParaRPr>
          </a:p>
        </p:txBody>
      </p:sp>
      <p:cxnSp>
        <p:nvCxnSpPr>
          <p:cNvPr id="8" name="Straight Connector 7"/>
          <p:cNvCxnSpPr/>
          <p:nvPr/>
        </p:nvCxnSpPr>
        <p:spPr bwMode="auto">
          <a:xfrm>
            <a:off x="6705600" y="4038600"/>
            <a:ext cx="0" cy="1219200"/>
          </a:xfrm>
          <a:prstGeom prst="line">
            <a:avLst/>
          </a:prstGeom>
          <a:solidFill>
            <a:srgbClr val="00B8FF"/>
          </a:solidFill>
          <a:ln w="28575" cap="flat" cmpd="sng" algn="ctr">
            <a:solidFill>
              <a:schemeClr val="tx1"/>
            </a:solidFill>
            <a:prstDash val="solid"/>
            <a:round/>
            <a:headEnd type="none" w="med" len="med"/>
            <a:tailEnd type="none" w="med" len="med"/>
          </a:ln>
          <a:effectLst/>
        </p:spPr>
      </p:cxnSp>
      <p:sp>
        <p:nvSpPr>
          <p:cNvPr id="9" name="Rectangle 8"/>
          <p:cNvSpPr/>
          <p:nvPr/>
        </p:nvSpPr>
        <p:spPr>
          <a:xfrm>
            <a:off x="5410200" y="3200400"/>
            <a:ext cx="739004" cy="461665"/>
          </a:xfrm>
          <a:prstGeom prst="rect">
            <a:avLst/>
          </a:prstGeom>
        </p:spPr>
        <p:txBody>
          <a:bodyPr wrap="none">
            <a:spAutoFit/>
          </a:bodyPr>
          <a:lstStyle/>
          <a:p>
            <a:r>
              <a:rPr lang="en-US" dirty="0" err="1">
                <a:solidFill>
                  <a:srgbClr val="003367">
                    <a:lumMod val="50000"/>
                  </a:srgbClr>
                </a:solidFill>
              </a:rPr>
              <a:t>λ</a:t>
            </a:r>
            <a:r>
              <a:rPr lang="en-US" baseline="-25000" dirty="0" err="1">
                <a:solidFill>
                  <a:srgbClr val="003367">
                    <a:lumMod val="50000"/>
                  </a:srgbClr>
                </a:solidFill>
              </a:rPr>
              <a:t>max</a:t>
            </a:r>
            <a:endParaRPr lang="en-US" dirty="0">
              <a:solidFill>
                <a:prstClr val="white"/>
              </a:solidFill>
            </a:endParaRPr>
          </a:p>
        </p:txBody>
      </p:sp>
      <p:cxnSp>
        <p:nvCxnSpPr>
          <p:cNvPr id="14" name="Straight Connector 13"/>
          <p:cNvCxnSpPr/>
          <p:nvPr/>
        </p:nvCxnSpPr>
        <p:spPr bwMode="auto">
          <a:xfrm>
            <a:off x="7772400" y="4038600"/>
            <a:ext cx="0" cy="1219200"/>
          </a:xfrm>
          <a:prstGeom prst="line">
            <a:avLst/>
          </a:prstGeom>
          <a:solidFill>
            <a:srgbClr val="00B8FF"/>
          </a:solidFill>
          <a:ln w="28575" cap="flat" cmpd="sng" algn="ctr">
            <a:solidFill>
              <a:schemeClr val="tx1"/>
            </a:solidFill>
            <a:prstDash val="solid"/>
            <a:round/>
            <a:headEnd type="none" w="med" len="med"/>
            <a:tailEnd type="none" w="med" len="med"/>
          </a:ln>
          <a:effectLst/>
        </p:spPr>
      </p:cxnSp>
      <p:cxnSp>
        <p:nvCxnSpPr>
          <p:cNvPr id="12" name="Curved Connector 11"/>
          <p:cNvCxnSpPr/>
          <p:nvPr/>
        </p:nvCxnSpPr>
        <p:spPr bwMode="auto">
          <a:xfrm>
            <a:off x="6096000" y="3581400"/>
            <a:ext cx="609600" cy="533400"/>
          </a:xfrm>
          <a:prstGeom prst="curvedConnector3">
            <a:avLst/>
          </a:prstGeom>
          <a:solidFill>
            <a:srgbClr val="00B8FF"/>
          </a:solidFill>
          <a:ln w="9525" cap="flat" cmpd="sng" algn="ctr">
            <a:solidFill>
              <a:schemeClr val="tx1"/>
            </a:solidFill>
            <a:prstDash val="solid"/>
            <a:round/>
            <a:headEnd type="none" w="med" len="med"/>
            <a:tailEnd type="arrow"/>
          </a:ln>
          <a:effectLst/>
        </p:spPr>
      </p:cxnSp>
      <p:cxnSp>
        <p:nvCxnSpPr>
          <p:cNvPr id="18" name="Curved Connector 17"/>
          <p:cNvCxnSpPr/>
          <p:nvPr/>
        </p:nvCxnSpPr>
        <p:spPr bwMode="auto">
          <a:xfrm>
            <a:off x="6096000" y="3581400"/>
            <a:ext cx="1676400" cy="685800"/>
          </a:xfrm>
          <a:prstGeom prst="curvedConnector3">
            <a:avLst/>
          </a:prstGeom>
          <a:solidFill>
            <a:srgbClr val="00B8FF"/>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955062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2FD6-EC79-454A-B731-50393850066D}"/>
              </a:ext>
            </a:extLst>
          </p:cNvPr>
          <p:cNvSpPr>
            <a:spLocks noGrp="1"/>
          </p:cNvSpPr>
          <p:nvPr>
            <p:ph type="title"/>
          </p:nvPr>
        </p:nvSpPr>
        <p:spPr/>
        <p:txBody>
          <a:bodyPr/>
          <a:lstStyle/>
          <a:p>
            <a:r>
              <a:rPr lang="en-US" sz="3200" dirty="0"/>
              <a:t>Beware: averages can lead you astray</a:t>
            </a:r>
          </a:p>
        </p:txBody>
      </p:sp>
      <p:sp>
        <p:nvSpPr>
          <p:cNvPr id="3" name="Content Placeholder 2">
            <a:extLst>
              <a:ext uri="{FF2B5EF4-FFF2-40B4-BE49-F238E27FC236}">
                <a16:creationId xmlns:a16="http://schemas.microsoft.com/office/drawing/2014/main" id="{A2A25A2B-1F1C-B548-A3C1-C7D413A3755E}"/>
              </a:ext>
            </a:extLst>
          </p:cNvPr>
          <p:cNvSpPr>
            <a:spLocks noGrp="1"/>
          </p:cNvSpPr>
          <p:nvPr>
            <p:ph idx="1"/>
          </p:nvPr>
        </p:nvSpPr>
        <p:spPr>
          <a:xfrm>
            <a:off x="457201" y="2289175"/>
            <a:ext cx="8077200" cy="4111625"/>
          </a:xfrm>
        </p:spPr>
        <p:txBody>
          <a:bodyPr/>
          <a:lstStyle/>
          <a:p>
            <a:r>
              <a:rPr lang="en-US" sz="2400" b="0" dirty="0"/>
              <a:t>A rough rule of thumb for </a:t>
            </a:r>
            <a:r>
              <a:rPr lang="en-US" sz="2400" dirty="0"/>
              <a:t>average</a:t>
            </a:r>
            <a:r>
              <a:rPr lang="en-US" sz="2400" b="0" dirty="0"/>
              <a:t> (mean) R.</a:t>
            </a:r>
          </a:p>
          <a:p>
            <a:r>
              <a:rPr lang="en-US" sz="2400" b="0" dirty="0"/>
              <a:t>But individual requests may complete slower or faster.</a:t>
            </a:r>
          </a:p>
          <a:p>
            <a:pPr lvl="1"/>
            <a:r>
              <a:rPr lang="en-US" sz="2000" b="0" dirty="0"/>
              <a:t>E.g., requests have different resource demands, and delays vary at the resources </a:t>
            </a:r>
            <a:r>
              <a:rPr lang="en-US" sz="2000" b="0" dirty="0">
                <a:sym typeface="Wingdings" pitchFamily="2" charset="2"/>
              </a:rPr>
              <a:t> some slow requests (</a:t>
            </a:r>
            <a:r>
              <a:rPr lang="en-US" sz="2000" dirty="0"/>
              <a:t>stragglers</a:t>
            </a:r>
            <a:r>
              <a:rPr lang="en-US" sz="2000" b="0" dirty="0"/>
              <a:t>).</a:t>
            </a:r>
          </a:p>
          <a:p>
            <a:r>
              <a:rPr lang="en-US" sz="2400" b="0" dirty="0"/>
              <a:t>Focusing on averages obscures important effects.</a:t>
            </a:r>
          </a:p>
          <a:p>
            <a:r>
              <a:rPr lang="en-US" sz="2400" dirty="0"/>
              <a:t>Outliers shift the mean</a:t>
            </a:r>
            <a:r>
              <a:rPr lang="en-US" sz="2400" b="0" dirty="0"/>
              <a:t>: Bill Gates walks into a bar…</a:t>
            </a:r>
          </a:p>
          <a:p>
            <a:pPr lvl="1"/>
            <a:r>
              <a:rPr lang="en-US" sz="2000" b="0" dirty="0"/>
              <a:t>Mean wealth rises, but nobody is richer.  </a:t>
            </a:r>
          </a:p>
          <a:p>
            <a:r>
              <a:rPr lang="en-US" sz="2400" b="0" dirty="0"/>
              <a:t>Sometimes you have to look at the distribution and </a:t>
            </a:r>
            <a:r>
              <a:rPr lang="en-US" sz="2400" dirty="0"/>
              <a:t>quantile</a:t>
            </a:r>
            <a:r>
              <a:rPr lang="en-US" sz="2400" b="0" dirty="0"/>
              <a:t> measures.   (“We are the 99%.”)</a:t>
            </a:r>
          </a:p>
          <a:p>
            <a:endParaRPr lang="en-US" sz="2400" b="0" dirty="0"/>
          </a:p>
        </p:txBody>
      </p:sp>
      <p:sp>
        <p:nvSpPr>
          <p:cNvPr id="4" name="Rectangle 3">
            <a:extLst>
              <a:ext uri="{FF2B5EF4-FFF2-40B4-BE49-F238E27FC236}">
                <a16:creationId xmlns:a16="http://schemas.microsoft.com/office/drawing/2014/main" id="{62F83721-038F-DA4C-B179-D75353995176}"/>
              </a:ext>
            </a:extLst>
          </p:cNvPr>
          <p:cNvSpPr/>
          <p:nvPr/>
        </p:nvSpPr>
        <p:spPr>
          <a:xfrm>
            <a:off x="3429000" y="1450418"/>
            <a:ext cx="1933543" cy="523220"/>
          </a:xfrm>
          <a:prstGeom prst="rect">
            <a:avLst/>
          </a:prstGeom>
          <a:solidFill>
            <a:schemeClr val="accent1">
              <a:lumMod val="20000"/>
              <a:lumOff val="80000"/>
            </a:schemeClr>
          </a:solidFill>
        </p:spPr>
        <p:txBody>
          <a:bodyPr wrap="none">
            <a:spAutoFit/>
          </a:bodyPr>
          <a:lstStyle/>
          <a:p>
            <a:r>
              <a:rPr lang="en-US" sz="2800" b="1" kern="0" dirty="0">
                <a:solidFill>
                  <a:srgbClr val="00264D"/>
                </a:solidFill>
                <a:latin typeface="Arial"/>
                <a:ea typeface="ＭＳ Ｐゴシック" charset="-128"/>
                <a:cs typeface="Arial"/>
              </a:rPr>
              <a:t> R=D/(1-U)</a:t>
            </a:r>
            <a:endParaRPr lang="en-US" sz="2800" dirty="0"/>
          </a:p>
        </p:txBody>
      </p:sp>
    </p:spTree>
    <p:extLst>
      <p:ext uri="{BB962C8B-B14F-4D97-AF65-F5344CB8AC3E}">
        <p14:creationId xmlns:p14="http://schemas.microsoft.com/office/powerpoint/2010/main" val="3095560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5483-A901-0644-A910-521391C34C7A}"/>
              </a:ext>
            </a:extLst>
          </p:cNvPr>
          <p:cNvSpPr>
            <a:spLocks noGrp="1"/>
          </p:cNvSpPr>
          <p:nvPr>
            <p:ph type="title"/>
          </p:nvPr>
        </p:nvSpPr>
        <p:spPr>
          <a:xfrm>
            <a:off x="457200" y="-762000"/>
            <a:ext cx="8226425" cy="1554163"/>
          </a:xfrm>
        </p:spPr>
        <p:txBody>
          <a:bodyPr/>
          <a:lstStyle/>
          <a:p>
            <a:r>
              <a:rPr lang="en-US" sz="2400" dirty="0"/>
              <a:t>Example of a Cumulative Distribution Function (CDF)</a:t>
            </a:r>
          </a:p>
        </p:txBody>
      </p:sp>
      <p:sp>
        <p:nvSpPr>
          <p:cNvPr id="26" name="Rectangle 25">
            <a:extLst>
              <a:ext uri="{FF2B5EF4-FFF2-40B4-BE49-F238E27FC236}">
                <a16:creationId xmlns:a16="http://schemas.microsoft.com/office/drawing/2014/main" id="{5F4D85F2-EB3C-BC4E-B680-DA9245B46C2A}"/>
              </a:ext>
            </a:extLst>
          </p:cNvPr>
          <p:cNvSpPr/>
          <p:nvPr/>
        </p:nvSpPr>
        <p:spPr bwMode="auto">
          <a:xfrm>
            <a:off x="1828800" y="2103438"/>
            <a:ext cx="5486400" cy="3733800"/>
          </a:xfrm>
          <a:prstGeom prst="rect">
            <a:avLst/>
          </a:prstGeom>
          <a:solidFill>
            <a:srgbClr val="FFFFFF">
              <a:lumMod val="85000"/>
            </a:srgbClr>
          </a:solidFill>
          <a:ln w="22225" cap="flat" cmpd="sng" algn="ctr">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a typeface="Arial" charset="0"/>
              <a:cs typeface="Arial" charset="0"/>
            </a:endParaRPr>
          </a:p>
        </p:txBody>
      </p:sp>
      <p:cxnSp>
        <p:nvCxnSpPr>
          <p:cNvPr id="27" name="Straight Connector 10">
            <a:extLst>
              <a:ext uri="{FF2B5EF4-FFF2-40B4-BE49-F238E27FC236}">
                <a16:creationId xmlns:a16="http://schemas.microsoft.com/office/drawing/2014/main" id="{A8A105B4-2E47-7E4C-98EC-92F1FB9851A7}"/>
              </a:ext>
            </a:extLst>
          </p:cNvPr>
          <p:cNvCxnSpPr>
            <a:cxnSpLocks noChangeShapeType="1"/>
          </p:cNvCxnSpPr>
          <p:nvPr/>
        </p:nvCxnSpPr>
        <p:spPr bwMode="auto">
          <a:xfrm rot="5400000" flipH="1" flipV="1">
            <a:off x="2172494" y="3971131"/>
            <a:ext cx="3733800" cy="1588"/>
          </a:xfrm>
          <a:prstGeom prst="line">
            <a:avLst/>
          </a:prstGeom>
          <a:noFill/>
          <a:ln w="19050">
            <a:solidFill>
              <a:srgbClr val="000000"/>
            </a:solidFill>
            <a:prstDash val="sysDash"/>
            <a:round/>
            <a:headEnd/>
            <a:tailEnd/>
          </a:ln>
          <a:extLst>
            <a:ext uri="{909E8E84-426E-40dd-AFC4-6F175D3DCCD1}">
              <a14:hiddenFill xmlns:a14="http://schemas.microsoft.com/office/drawing/2010/main" xmlns="">
                <a:noFill/>
              </a14:hiddenFill>
            </a:ext>
          </a:extLst>
        </p:spPr>
      </p:cxnSp>
      <p:cxnSp>
        <p:nvCxnSpPr>
          <p:cNvPr id="28" name="Straight Connector 20">
            <a:extLst>
              <a:ext uri="{FF2B5EF4-FFF2-40B4-BE49-F238E27FC236}">
                <a16:creationId xmlns:a16="http://schemas.microsoft.com/office/drawing/2014/main" id="{81187FF2-BA99-D44F-A542-BA909F78B63B}"/>
              </a:ext>
            </a:extLst>
          </p:cNvPr>
          <p:cNvCxnSpPr>
            <a:cxnSpLocks noChangeShapeType="1"/>
          </p:cNvCxnSpPr>
          <p:nvPr/>
        </p:nvCxnSpPr>
        <p:spPr bwMode="auto">
          <a:xfrm rot="16200000" flipV="1">
            <a:off x="3619500" y="3970338"/>
            <a:ext cx="3733800" cy="0"/>
          </a:xfrm>
          <a:prstGeom prst="line">
            <a:avLst/>
          </a:prstGeom>
          <a:noFill/>
          <a:ln w="19050">
            <a:solidFill>
              <a:srgbClr val="000000"/>
            </a:solidFill>
            <a:prstDash val="sysDash"/>
            <a:round/>
            <a:headEnd/>
            <a:tailEnd/>
          </a:ln>
          <a:extLst>
            <a:ext uri="{909E8E84-426E-40dd-AFC4-6F175D3DCCD1}">
              <a14:hiddenFill xmlns:a14="http://schemas.microsoft.com/office/drawing/2010/main" xmlns="">
                <a:noFill/>
              </a14:hiddenFill>
            </a:ext>
          </a:extLst>
        </p:spPr>
      </p:cxnSp>
      <p:sp>
        <p:nvSpPr>
          <p:cNvPr id="29" name="Rectangle 28">
            <a:extLst>
              <a:ext uri="{FF2B5EF4-FFF2-40B4-BE49-F238E27FC236}">
                <a16:creationId xmlns:a16="http://schemas.microsoft.com/office/drawing/2014/main" id="{0BE19D7B-3C98-5B44-9660-5E7C604B70A2}"/>
              </a:ext>
            </a:extLst>
          </p:cNvPr>
          <p:cNvSpPr>
            <a:spLocks noChangeArrowheads="1"/>
          </p:cNvSpPr>
          <p:nvPr/>
        </p:nvSpPr>
        <p:spPr bwMode="auto">
          <a:xfrm>
            <a:off x="4038600" y="2560638"/>
            <a:ext cx="1447800" cy="2819400"/>
          </a:xfrm>
          <a:prstGeom prst="rect">
            <a:avLst/>
          </a:prstGeom>
          <a:solidFill>
            <a:srgbClr val="BBE0E3"/>
          </a:solidFill>
          <a:ln>
            <a:noFill/>
          </a:ln>
          <a:extLst>
            <a:ext uri="{91240B29-F687-4f45-9708-019B960494DF}">
              <a14:hiddenLine xmlns:a14="http://schemas.microsoft.com/office/drawing/2010/main" xmlns="" w="19050">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charset="0"/>
            </a:endParaRPr>
          </a:p>
        </p:txBody>
      </p:sp>
      <p:cxnSp>
        <p:nvCxnSpPr>
          <p:cNvPr id="30" name="Straight Connector 21">
            <a:extLst>
              <a:ext uri="{FF2B5EF4-FFF2-40B4-BE49-F238E27FC236}">
                <a16:creationId xmlns:a16="http://schemas.microsoft.com/office/drawing/2014/main" id="{5E62F3BE-2899-5A4C-B0CD-11AD7AE8FCB0}"/>
              </a:ext>
            </a:extLst>
          </p:cNvPr>
          <p:cNvCxnSpPr>
            <a:cxnSpLocks noChangeShapeType="1"/>
          </p:cNvCxnSpPr>
          <p:nvPr/>
        </p:nvCxnSpPr>
        <p:spPr bwMode="auto">
          <a:xfrm>
            <a:off x="1828800" y="2560638"/>
            <a:ext cx="5486400" cy="1587"/>
          </a:xfrm>
          <a:prstGeom prst="line">
            <a:avLst/>
          </a:prstGeom>
          <a:noFill/>
          <a:ln w="19050">
            <a:solidFill>
              <a:srgbClr val="000000"/>
            </a:solidFill>
            <a:prstDash val="sysDash"/>
            <a:round/>
            <a:headEnd/>
            <a:tailEnd/>
          </a:ln>
          <a:extLst>
            <a:ext uri="{909E8E84-426E-40dd-AFC4-6F175D3DCCD1}">
              <a14:hiddenFill xmlns:a14="http://schemas.microsoft.com/office/drawing/2010/main" xmlns="">
                <a:noFill/>
              </a14:hiddenFill>
            </a:ext>
          </a:extLst>
        </p:spPr>
      </p:cxnSp>
      <p:cxnSp>
        <p:nvCxnSpPr>
          <p:cNvPr id="31" name="Straight Connector 25">
            <a:extLst>
              <a:ext uri="{FF2B5EF4-FFF2-40B4-BE49-F238E27FC236}">
                <a16:creationId xmlns:a16="http://schemas.microsoft.com/office/drawing/2014/main" id="{36A2A8A3-2C37-964B-8C32-E7834462E1DF}"/>
              </a:ext>
            </a:extLst>
          </p:cNvPr>
          <p:cNvCxnSpPr>
            <a:cxnSpLocks noChangeShapeType="1"/>
          </p:cNvCxnSpPr>
          <p:nvPr/>
        </p:nvCxnSpPr>
        <p:spPr bwMode="auto">
          <a:xfrm>
            <a:off x="1828800" y="5380038"/>
            <a:ext cx="5486400" cy="1587"/>
          </a:xfrm>
          <a:prstGeom prst="line">
            <a:avLst/>
          </a:prstGeom>
          <a:noFill/>
          <a:ln w="19050">
            <a:solidFill>
              <a:srgbClr val="000000"/>
            </a:solidFill>
            <a:prstDash val="sysDash"/>
            <a:round/>
            <a:headEnd/>
            <a:tailEnd/>
          </a:ln>
          <a:extLst>
            <a:ext uri="{909E8E84-426E-40dd-AFC4-6F175D3DCCD1}">
              <a14:hiddenFill xmlns:a14="http://schemas.microsoft.com/office/drawing/2010/main" xmlns="">
                <a:noFill/>
              </a14:hiddenFill>
            </a:ext>
          </a:extLst>
        </p:spPr>
      </p:cxnSp>
      <p:sp>
        <p:nvSpPr>
          <p:cNvPr id="32" name="Freeform 19">
            <a:extLst>
              <a:ext uri="{FF2B5EF4-FFF2-40B4-BE49-F238E27FC236}">
                <a16:creationId xmlns:a16="http://schemas.microsoft.com/office/drawing/2014/main" id="{9AB213E9-214A-CC4D-83B1-B3393741D0F7}"/>
              </a:ext>
            </a:extLst>
          </p:cNvPr>
          <p:cNvSpPr>
            <a:spLocks noChangeArrowheads="1"/>
          </p:cNvSpPr>
          <p:nvPr/>
        </p:nvSpPr>
        <p:spPr bwMode="auto">
          <a:xfrm>
            <a:off x="1828800" y="2286000"/>
            <a:ext cx="5486400" cy="3581400"/>
          </a:xfrm>
          <a:custGeom>
            <a:avLst/>
            <a:gdLst>
              <a:gd name="T0" fmla="*/ 0 w 5346700"/>
              <a:gd name="T1" fmla="*/ 3450649 h 3687233"/>
              <a:gd name="T2" fmla="*/ 2326785 w 5346700"/>
              <a:gd name="T3" fmla="*/ 3007336 h 3687233"/>
              <a:gd name="T4" fmla="*/ 3249475 w 5346700"/>
              <a:gd name="T5" fmla="*/ 623034 h 3687233"/>
              <a:gd name="T6" fmla="*/ 5629750 w 5346700"/>
              <a:gd name="T7" fmla="*/ 0 h 3687233"/>
              <a:gd name="T8" fmla="*/ 0 60000 65536"/>
              <a:gd name="T9" fmla="*/ 0 60000 65536"/>
              <a:gd name="T10" fmla="*/ 0 60000 65536"/>
              <a:gd name="T11" fmla="*/ 0 60000 65536"/>
              <a:gd name="T12" fmla="*/ 0 w 5346700"/>
              <a:gd name="T13" fmla="*/ 0 h 3687233"/>
              <a:gd name="T14" fmla="*/ 5346700 w 5346700"/>
              <a:gd name="T15" fmla="*/ 3687233 h 3687233"/>
            </a:gdLst>
            <a:ahLst/>
            <a:cxnLst>
              <a:cxn ang="T8">
                <a:pos x="T0" y="T1"/>
              </a:cxn>
              <a:cxn ang="T9">
                <a:pos x="T2" y="T3"/>
              </a:cxn>
              <a:cxn ang="T10">
                <a:pos x="T4" y="T5"/>
              </a:cxn>
              <a:cxn ang="T11">
                <a:pos x="T6" y="T7"/>
              </a:cxn>
            </a:cxnLst>
            <a:rect l="T12" t="T13" r="T14" b="T15"/>
            <a:pathLst>
              <a:path w="5346700" h="3687233">
                <a:moveTo>
                  <a:pt x="0" y="3657600"/>
                </a:moveTo>
                <a:cubicBezTo>
                  <a:pt x="847725" y="3672416"/>
                  <a:pt x="1695450" y="3687233"/>
                  <a:pt x="2209800" y="3187700"/>
                </a:cubicBezTo>
                <a:cubicBezTo>
                  <a:pt x="2724150" y="2688167"/>
                  <a:pt x="2563283" y="1191683"/>
                  <a:pt x="3086100" y="660400"/>
                </a:cubicBezTo>
                <a:cubicBezTo>
                  <a:pt x="3608917" y="129117"/>
                  <a:pt x="4477808" y="64558"/>
                  <a:pt x="5346700" y="0"/>
                </a:cubicBezTo>
              </a:path>
            </a:pathLst>
          </a:custGeom>
          <a:noFill/>
          <a:ln w="41275">
            <a:solidFill>
              <a:srgbClr val="333399"/>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charset="0"/>
            </a:endParaRPr>
          </a:p>
        </p:txBody>
      </p:sp>
      <p:sp>
        <p:nvSpPr>
          <p:cNvPr id="33" name="TextBox 30">
            <a:extLst>
              <a:ext uri="{FF2B5EF4-FFF2-40B4-BE49-F238E27FC236}">
                <a16:creationId xmlns:a16="http://schemas.microsoft.com/office/drawing/2014/main" id="{6720F230-A1A8-A941-BD80-F253911414C5}"/>
              </a:ext>
            </a:extLst>
          </p:cNvPr>
          <p:cNvSpPr txBox="1">
            <a:spLocks noChangeArrowheads="1"/>
          </p:cNvSpPr>
          <p:nvPr/>
        </p:nvSpPr>
        <p:spPr bwMode="auto">
          <a:xfrm>
            <a:off x="838200" y="5029200"/>
            <a:ext cx="9937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charset="0"/>
              </a:rPr>
              <a:t>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charset="0"/>
              </a:rPr>
              <a:t>quantile</a:t>
            </a:r>
          </a:p>
        </p:txBody>
      </p:sp>
      <p:sp>
        <p:nvSpPr>
          <p:cNvPr id="34" name="TextBox 31">
            <a:extLst>
              <a:ext uri="{FF2B5EF4-FFF2-40B4-BE49-F238E27FC236}">
                <a16:creationId xmlns:a16="http://schemas.microsoft.com/office/drawing/2014/main" id="{BD9F3285-32CA-CC41-ADA9-E870D8B76374}"/>
              </a:ext>
            </a:extLst>
          </p:cNvPr>
          <p:cNvSpPr txBox="1">
            <a:spLocks noChangeArrowheads="1"/>
          </p:cNvSpPr>
          <p:nvPr/>
        </p:nvSpPr>
        <p:spPr bwMode="auto">
          <a:xfrm>
            <a:off x="838200" y="2249488"/>
            <a:ext cx="993775"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charset="0"/>
              </a:rPr>
              <a:t>90%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charset="0"/>
              </a:rPr>
              <a:t>quantile</a:t>
            </a:r>
          </a:p>
        </p:txBody>
      </p:sp>
      <p:cxnSp>
        <p:nvCxnSpPr>
          <p:cNvPr id="35" name="Straight Connector 32">
            <a:extLst>
              <a:ext uri="{FF2B5EF4-FFF2-40B4-BE49-F238E27FC236}">
                <a16:creationId xmlns:a16="http://schemas.microsoft.com/office/drawing/2014/main" id="{20EAAB34-070C-4D4E-BCAB-F507DF8822CB}"/>
              </a:ext>
            </a:extLst>
          </p:cNvPr>
          <p:cNvCxnSpPr>
            <a:cxnSpLocks noChangeShapeType="1"/>
            <a:stCxn id="26" idx="1"/>
            <a:endCxn id="26" idx="3"/>
          </p:cNvCxnSpPr>
          <p:nvPr/>
        </p:nvCxnSpPr>
        <p:spPr bwMode="auto">
          <a:xfrm rot="10800000" flipH="1">
            <a:off x="1828800" y="3970338"/>
            <a:ext cx="5486400" cy="1587"/>
          </a:xfrm>
          <a:prstGeom prst="line">
            <a:avLst/>
          </a:prstGeom>
          <a:noFill/>
          <a:ln w="19050">
            <a:solidFill>
              <a:srgbClr val="000000"/>
            </a:solidFill>
            <a:prstDash val="sysDash"/>
            <a:round/>
            <a:headEnd/>
            <a:tailEnd/>
          </a:ln>
          <a:extLst>
            <a:ext uri="{909E8E84-426E-40dd-AFC4-6F175D3DCCD1}">
              <a14:hiddenFill xmlns:a14="http://schemas.microsoft.com/office/drawing/2010/main" xmlns="">
                <a:noFill/>
              </a14:hiddenFill>
            </a:ext>
          </a:extLst>
        </p:spPr>
      </p:cxnSp>
      <p:sp>
        <p:nvSpPr>
          <p:cNvPr id="36" name="TextBox 36">
            <a:extLst>
              <a:ext uri="{FF2B5EF4-FFF2-40B4-BE49-F238E27FC236}">
                <a16:creationId xmlns:a16="http://schemas.microsoft.com/office/drawing/2014/main" id="{3881DA35-2243-ED43-8856-E7FB2140848C}"/>
              </a:ext>
            </a:extLst>
          </p:cNvPr>
          <p:cNvSpPr txBox="1">
            <a:spLocks noChangeArrowheads="1"/>
          </p:cNvSpPr>
          <p:nvPr/>
        </p:nvSpPr>
        <p:spPr bwMode="auto">
          <a:xfrm>
            <a:off x="2438400" y="4001869"/>
            <a:ext cx="12954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median value</a:t>
            </a:r>
          </a:p>
        </p:txBody>
      </p:sp>
      <p:cxnSp>
        <p:nvCxnSpPr>
          <p:cNvPr id="37" name="Curved Connector 38">
            <a:extLst>
              <a:ext uri="{FF2B5EF4-FFF2-40B4-BE49-F238E27FC236}">
                <a16:creationId xmlns:a16="http://schemas.microsoft.com/office/drawing/2014/main" id="{CDF825E3-3A7C-9A4A-A8CA-33C25EA2CFCF}"/>
              </a:ext>
            </a:extLst>
          </p:cNvPr>
          <p:cNvCxnSpPr>
            <a:cxnSpLocks noChangeShapeType="1"/>
          </p:cNvCxnSpPr>
          <p:nvPr/>
        </p:nvCxnSpPr>
        <p:spPr bwMode="auto">
          <a:xfrm flipV="1">
            <a:off x="3276600" y="3962400"/>
            <a:ext cx="1295400" cy="287338"/>
          </a:xfrm>
          <a:prstGeom prst="curvedConnector3">
            <a:avLst>
              <a:gd name="adj1" fmla="val 50000"/>
            </a:avLst>
          </a:prstGeom>
          <a:noFill/>
          <a:ln w="1905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38" name="TextBox 46">
            <a:extLst>
              <a:ext uri="{FF2B5EF4-FFF2-40B4-BE49-F238E27FC236}">
                <a16:creationId xmlns:a16="http://schemas.microsoft.com/office/drawing/2014/main" id="{C22B1287-2A68-CB4D-956C-69CF0CC2FBE0}"/>
              </a:ext>
            </a:extLst>
          </p:cNvPr>
          <p:cNvSpPr txBox="1">
            <a:spLocks noChangeArrowheads="1"/>
          </p:cNvSpPr>
          <p:nvPr/>
        </p:nvSpPr>
        <p:spPr bwMode="auto">
          <a:xfrm>
            <a:off x="533400" y="914400"/>
            <a:ext cx="36576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80% of the requests (90-10) have response time </a:t>
            </a:r>
            <a:r>
              <a:rPr kumimoji="0" lang="en-US" sz="1800" b="0" i="1" u="none" strike="noStrike" kern="0" cap="none" spc="0" normalizeH="0" baseline="0" noProof="0" dirty="0">
                <a:ln>
                  <a:noFill/>
                </a:ln>
                <a:solidFill>
                  <a:srgbClr val="000000"/>
                </a:solidFill>
                <a:effectLst/>
                <a:uLnTx/>
                <a:uFillTx/>
                <a:latin typeface="Arial" charset="0"/>
                <a:ea typeface="ＭＳ Ｐゴシック" charset="0"/>
                <a:cs typeface="Arial" charset="0"/>
              </a:rPr>
              <a:t>R</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with </a:t>
            </a:r>
            <a:r>
              <a:rPr kumimoji="0" lang="en-US" sz="1800" b="0" i="1" u="none" strike="noStrike" kern="0" cap="none" spc="0" normalizeH="0" baseline="0" noProof="0" dirty="0">
                <a:ln>
                  <a:noFill/>
                </a:ln>
                <a:solidFill>
                  <a:srgbClr val="000000"/>
                </a:solidFill>
                <a:effectLst/>
                <a:uLnTx/>
                <a:uFillTx/>
                <a:latin typeface="Arial" charset="0"/>
                <a:ea typeface="ＭＳ Ｐゴシック" charset="0"/>
                <a:cs typeface="Arial" charset="0"/>
              </a:rPr>
              <a:t>x1 &lt; R &lt; x2</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cxnSp>
        <p:nvCxnSpPr>
          <p:cNvPr id="39" name="Curved Connector 47">
            <a:extLst>
              <a:ext uri="{FF2B5EF4-FFF2-40B4-BE49-F238E27FC236}">
                <a16:creationId xmlns:a16="http://schemas.microsoft.com/office/drawing/2014/main" id="{703B3955-B76A-794E-B131-9054526AFF69}"/>
              </a:ext>
            </a:extLst>
          </p:cNvPr>
          <p:cNvCxnSpPr>
            <a:cxnSpLocks noChangeShapeType="1"/>
          </p:cNvCxnSpPr>
          <p:nvPr/>
        </p:nvCxnSpPr>
        <p:spPr bwMode="auto">
          <a:xfrm rot="16200000" flipH="1">
            <a:off x="3200400" y="1676400"/>
            <a:ext cx="1447800" cy="1295400"/>
          </a:xfrm>
          <a:prstGeom prst="curvedConnector3">
            <a:avLst>
              <a:gd name="adj1" fmla="val 50000"/>
            </a:avLst>
          </a:prstGeom>
          <a:noFill/>
          <a:ln w="1905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40" name="TextBox 48">
            <a:extLst>
              <a:ext uri="{FF2B5EF4-FFF2-40B4-BE49-F238E27FC236}">
                <a16:creationId xmlns:a16="http://schemas.microsoft.com/office/drawing/2014/main" id="{C8797E42-63E3-F94B-AEC1-3C00C11B05A2}"/>
              </a:ext>
            </a:extLst>
          </p:cNvPr>
          <p:cNvSpPr txBox="1">
            <a:spLocks noChangeArrowheads="1"/>
          </p:cNvSpPr>
          <p:nvPr/>
        </p:nvSpPr>
        <p:spPr bwMode="auto">
          <a:xfrm>
            <a:off x="3836988" y="5867400"/>
            <a:ext cx="482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ＭＳ Ｐゴシック" charset="0"/>
                <a:cs typeface="Arial" charset="0"/>
              </a:rPr>
              <a:t>x1</a:t>
            </a:r>
          </a:p>
        </p:txBody>
      </p:sp>
      <p:sp>
        <p:nvSpPr>
          <p:cNvPr id="41" name="TextBox 49">
            <a:extLst>
              <a:ext uri="{FF2B5EF4-FFF2-40B4-BE49-F238E27FC236}">
                <a16:creationId xmlns:a16="http://schemas.microsoft.com/office/drawing/2014/main" id="{921D601A-BE98-6A4C-9328-9D1AF39965AE}"/>
              </a:ext>
            </a:extLst>
          </p:cNvPr>
          <p:cNvSpPr txBox="1">
            <a:spLocks noChangeArrowheads="1"/>
          </p:cNvSpPr>
          <p:nvPr/>
        </p:nvSpPr>
        <p:spPr bwMode="auto">
          <a:xfrm>
            <a:off x="5078413" y="5867400"/>
            <a:ext cx="482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Arial" charset="0"/>
                <a:ea typeface="ＭＳ Ｐゴシック" charset="0"/>
                <a:cs typeface="Arial" charset="0"/>
              </a:rPr>
              <a:t>x2</a:t>
            </a:r>
          </a:p>
        </p:txBody>
      </p:sp>
      <p:sp>
        <p:nvSpPr>
          <p:cNvPr id="42" name="TextBox 56">
            <a:extLst>
              <a:ext uri="{FF2B5EF4-FFF2-40B4-BE49-F238E27FC236}">
                <a16:creationId xmlns:a16="http://schemas.microsoft.com/office/drawing/2014/main" id="{64BC91B3-BCC0-A04A-AE88-36C386323B75}"/>
              </a:ext>
            </a:extLst>
          </p:cNvPr>
          <p:cNvSpPr txBox="1">
            <a:spLocks noChangeArrowheads="1"/>
          </p:cNvSpPr>
          <p:nvPr/>
        </p:nvSpPr>
        <p:spPr bwMode="auto">
          <a:xfrm>
            <a:off x="5029200" y="1066800"/>
            <a:ext cx="4114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Tail</a:t>
            </a:r>
            <a:r>
              <a:rPr kumimoji="0" lang="ja-JP" alt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of 10% of requests with response time </a:t>
            </a:r>
            <a:r>
              <a:rPr kumimoji="0" lang="en-US" sz="1800" b="0" i="1" u="none" strike="noStrike" kern="0" cap="none" spc="0" normalizeH="0" baseline="0" noProof="0" dirty="0">
                <a:ln>
                  <a:noFill/>
                </a:ln>
                <a:solidFill>
                  <a:srgbClr val="000000"/>
                </a:solidFill>
                <a:effectLst/>
                <a:uLnTx/>
                <a:uFillTx/>
                <a:latin typeface="Arial" charset="0"/>
                <a:ea typeface="ＭＳ Ｐゴシック" charset="0"/>
                <a:cs typeface="Arial" charset="0"/>
              </a:rPr>
              <a:t>R &gt; x2</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cxnSp>
        <p:nvCxnSpPr>
          <p:cNvPr id="43" name="Curved Connector 57">
            <a:extLst>
              <a:ext uri="{FF2B5EF4-FFF2-40B4-BE49-F238E27FC236}">
                <a16:creationId xmlns:a16="http://schemas.microsoft.com/office/drawing/2014/main" id="{FD6FB0CC-5F88-2747-9395-2A34A9DF6E91}"/>
              </a:ext>
            </a:extLst>
          </p:cNvPr>
          <p:cNvCxnSpPr>
            <a:cxnSpLocks noChangeShapeType="1"/>
          </p:cNvCxnSpPr>
          <p:nvPr/>
        </p:nvCxnSpPr>
        <p:spPr bwMode="auto">
          <a:xfrm rot="5400000">
            <a:off x="5486400" y="1905000"/>
            <a:ext cx="838200" cy="381000"/>
          </a:xfrm>
          <a:prstGeom prst="curvedConnector3">
            <a:avLst>
              <a:gd name="adj1" fmla="val 50000"/>
            </a:avLst>
          </a:prstGeom>
          <a:noFill/>
          <a:ln w="1905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44" name="TextBox 60">
            <a:extLst>
              <a:ext uri="{FF2B5EF4-FFF2-40B4-BE49-F238E27FC236}">
                <a16:creationId xmlns:a16="http://schemas.microsoft.com/office/drawing/2014/main" id="{B678D310-0063-1142-9EC4-2D0FFC6A7E4F}"/>
              </a:ext>
            </a:extLst>
          </p:cNvPr>
          <p:cNvSpPr txBox="1">
            <a:spLocks noChangeArrowheads="1"/>
          </p:cNvSpPr>
          <p:nvPr/>
        </p:nvSpPr>
        <p:spPr bwMode="auto">
          <a:xfrm>
            <a:off x="5562600" y="3200400"/>
            <a:ext cx="1447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What’s the mean R?</a:t>
            </a:r>
          </a:p>
        </p:txBody>
      </p:sp>
      <p:sp>
        <p:nvSpPr>
          <p:cNvPr id="45" name="TextBox 61">
            <a:extLst>
              <a:ext uri="{FF2B5EF4-FFF2-40B4-BE49-F238E27FC236}">
                <a16:creationId xmlns:a16="http://schemas.microsoft.com/office/drawing/2014/main" id="{5DCF31C2-F54A-754B-BDF2-03812CC671C1}"/>
              </a:ext>
            </a:extLst>
          </p:cNvPr>
          <p:cNvSpPr txBox="1">
            <a:spLocks noChangeArrowheads="1"/>
          </p:cNvSpPr>
          <p:nvPr/>
        </p:nvSpPr>
        <p:spPr bwMode="auto">
          <a:xfrm>
            <a:off x="762000" y="6324600"/>
            <a:ext cx="7848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sng" strike="noStrike" kern="0" cap="none" spc="0" normalizeH="0" baseline="0" noProof="0" dirty="0">
                <a:ln>
                  <a:noFill/>
                </a:ln>
                <a:solidFill>
                  <a:srgbClr val="000000"/>
                </a:solidFill>
                <a:effectLst/>
                <a:uLnTx/>
                <a:uFillTx/>
                <a:latin typeface="Arial" charset="0"/>
                <a:ea typeface="ＭＳ Ｐゴシック" charset="0"/>
                <a:cs typeface="Arial" charset="0"/>
              </a:rPr>
              <a:t>Understand</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how/why the mean (average) response time can be misleading.</a:t>
            </a:r>
          </a:p>
        </p:txBody>
      </p:sp>
      <p:cxnSp>
        <p:nvCxnSpPr>
          <p:cNvPr id="46" name="Curved Connector 63">
            <a:extLst>
              <a:ext uri="{FF2B5EF4-FFF2-40B4-BE49-F238E27FC236}">
                <a16:creationId xmlns:a16="http://schemas.microsoft.com/office/drawing/2014/main" id="{E8FC1D57-E22B-F947-8DEF-98A1F2468BD7}"/>
              </a:ext>
            </a:extLst>
          </p:cNvPr>
          <p:cNvCxnSpPr>
            <a:cxnSpLocks noChangeShapeType="1"/>
          </p:cNvCxnSpPr>
          <p:nvPr/>
        </p:nvCxnSpPr>
        <p:spPr bwMode="auto">
          <a:xfrm rot="16200000" flipV="1">
            <a:off x="7162800" y="2362200"/>
            <a:ext cx="685800" cy="685800"/>
          </a:xfrm>
          <a:prstGeom prst="curvedConnector3">
            <a:avLst>
              <a:gd name="adj1" fmla="val 50000"/>
            </a:avLst>
          </a:prstGeom>
          <a:noFill/>
          <a:ln w="19050">
            <a:solidFill>
              <a:srgbClr val="000000"/>
            </a:solidFill>
            <a:round/>
            <a:headEnd/>
            <a:tailEnd type="arrow" w="med" len="med"/>
          </a:ln>
          <a:extLst>
            <a:ext uri="{909E8E84-426E-40dd-AFC4-6F175D3DCCD1}">
              <a14:hiddenFill xmlns:a14="http://schemas.microsoft.com/office/drawing/2010/main" xmlns="">
                <a:noFill/>
              </a14:hiddenFill>
            </a:ext>
          </a:extLst>
        </p:spPr>
      </p:cxnSp>
      <p:sp>
        <p:nvSpPr>
          <p:cNvPr id="47" name="Rectangle 68">
            <a:extLst>
              <a:ext uri="{FF2B5EF4-FFF2-40B4-BE49-F238E27FC236}">
                <a16:creationId xmlns:a16="http://schemas.microsoft.com/office/drawing/2014/main" id="{BE004C53-8072-D941-AE26-8A2B9E121E87}"/>
              </a:ext>
            </a:extLst>
          </p:cNvPr>
          <p:cNvSpPr>
            <a:spLocks noChangeArrowheads="1"/>
          </p:cNvSpPr>
          <p:nvPr/>
        </p:nvSpPr>
        <p:spPr bwMode="auto">
          <a:xfrm>
            <a:off x="736471" y="3810000"/>
            <a:ext cx="114654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defTabSz="914400"/>
            <a:r>
              <a:rPr lang="en-US" sz="1800" dirty="0">
                <a:solidFill>
                  <a:srgbClr val="000000"/>
                </a:solidFill>
                <a:cs typeface="Arial" charset="0"/>
              </a:rPr>
              <a:t>50%</a:t>
            </a:r>
          </a:p>
          <a:p>
            <a:pPr algn="ctr" defTabSz="914400"/>
            <a:r>
              <a:rPr lang="en-US" sz="1800" dirty="0">
                <a:solidFill>
                  <a:srgbClr val="000000"/>
                </a:solidFill>
                <a:cs typeface="Arial" charset="0"/>
              </a:rPr>
              <a:t>(</a:t>
            </a:r>
            <a:r>
              <a:rPr lang="en-US" sz="1800" b="1" dirty="0">
                <a:solidFill>
                  <a:srgbClr val="000000"/>
                </a:solidFill>
                <a:cs typeface="Arial" charset="0"/>
              </a:rPr>
              <a:t>median</a:t>
            </a:r>
            <a:r>
              <a:rPr lang="en-US" sz="1800" dirty="0">
                <a:solidFill>
                  <a:srgbClr val="000000"/>
                </a:solidFill>
                <a:cs typeface="Arial" charset="0"/>
              </a:rPr>
              <a:t>)</a:t>
            </a:r>
          </a:p>
        </p:txBody>
      </p:sp>
      <p:sp>
        <p:nvSpPr>
          <p:cNvPr id="48" name="TextBox 60">
            <a:extLst>
              <a:ext uri="{FF2B5EF4-FFF2-40B4-BE49-F238E27FC236}">
                <a16:creationId xmlns:a16="http://schemas.microsoft.com/office/drawing/2014/main" id="{E37B549E-7357-4E40-BB51-B71F9C9ABE90}"/>
              </a:ext>
            </a:extLst>
          </p:cNvPr>
          <p:cNvSpPr txBox="1">
            <a:spLocks noChangeArrowheads="1"/>
          </p:cNvSpPr>
          <p:nvPr/>
        </p:nvSpPr>
        <p:spPr bwMode="auto">
          <a:xfrm>
            <a:off x="1828800" y="5791200"/>
            <a:ext cx="1447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R</a:t>
            </a:r>
          </a:p>
        </p:txBody>
      </p:sp>
      <p:sp>
        <p:nvSpPr>
          <p:cNvPr id="49" name="TextBox 62">
            <a:extLst>
              <a:ext uri="{FF2B5EF4-FFF2-40B4-BE49-F238E27FC236}">
                <a16:creationId xmlns:a16="http://schemas.microsoft.com/office/drawing/2014/main" id="{DBBDA0D8-5AA3-EF4B-A0DE-54CF646CD5FA}"/>
              </a:ext>
            </a:extLst>
          </p:cNvPr>
          <p:cNvSpPr txBox="1">
            <a:spLocks noChangeArrowheads="1"/>
          </p:cNvSpPr>
          <p:nvPr/>
        </p:nvSpPr>
        <p:spPr bwMode="auto">
          <a:xfrm>
            <a:off x="7315200" y="2962275"/>
            <a:ext cx="20574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 few requests have very long response times.</a:t>
            </a:r>
          </a:p>
        </p:txBody>
      </p:sp>
    </p:spTree>
    <p:extLst>
      <p:ext uri="{BB962C8B-B14F-4D97-AF65-F5344CB8AC3E}">
        <p14:creationId xmlns:p14="http://schemas.microsoft.com/office/powerpoint/2010/main" val="90651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8D692-D48A-9447-9300-7C975E4656FB}"/>
              </a:ext>
            </a:extLst>
          </p:cNvPr>
          <p:cNvPicPr>
            <a:picLocks noChangeAspect="1"/>
          </p:cNvPicPr>
          <p:nvPr/>
        </p:nvPicPr>
        <p:blipFill>
          <a:blip r:embed="rId2"/>
          <a:stretch>
            <a:fillRect/>
          </a:stretch>
        </p:blipFill>
        <p:spPr>
          <a:xfrm>
            <a:off x="581249" y="67618"/>
            <a:ext cx="8089900" cy="6261100"/>
          </a:xfrm>
          <a:prstGeom prst="rect">
            <a:avLst/>
          </a:prstGeom>
        </p:spPr>
      </p:pic>
      <p:sp>
        <p:nvSpPr>
          <p:cNvPr id="5" name="Rectangle 4">
            <a:extLst>
              <a:ext uri="{FF2B5EF4-FFF2-40B4-BE49-F238E27FC236}">
                <a16:creationId xmlns:a16="http://schemas.microsoft.com/office/drawing/2014/main" id="{4B78725A-CB1E-F44E-9B6B-8CF63C193856}"/>
              </a:ext>
            </a:extLst>
          </p:cNvPr>
          <p:cNvSpPr/>
          <p:nvPr/>
        </p:nvSpPr>
        <p:spPr>
          <a:xfrm>
            <a:off x="762000" y="5982469"/>
            <a:ext cx="5536837" cy="923330"/>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5400" b="1" i="0" u="none" strike="noStrike" kern="1200" cap="none" spc="0" normalizeH="0" baseline="0" noProof="0" dirty="0">
                <a:ln>
                  <a:noFill/>
                </a:ln>
                <a:solidFill>
                  <a:srgbClr val="37305A"/>
                </a:solidFill>
                <a:effectLst/>
                <a:uLnTx/>
                <a:uFillTx/>
                <a:latin typeface="Flama"/>
                <a:ea typeface="ＭＳ Ｐゴシック" charset="0"/>
              </a:rPr>
              <a:t> </a:t>
            </a:r>
            <a:r>
              <a:rPr kumimoji="0" lang="en-US" sz="1600" b="1" i="0" u="none" strike="noStrike" kern="1200" cap="none" spc="0" normalizeH="0" baseline="0" noProof="0" dirty="0">
                <a:ln>
                  <a:noFill/>
                </a:ln>
                <a:solidFill>
                  <a:srgbClr val="37305A"/>
                </a:solidFill>
                <a:effectLst/>
                <a:uLnTx/>
                <a:uFillTx/>
                <a:latin typeface="Flama"/>
                <a:ea typeface="ＭＳ Ｐゴシック" charset="0"/>
              </a:rPr>
              <a:t>Communications of the </a:t>
            </a:r>
            <a:r>
              <a:rPr kumimoji="0" lang="en-US" sz="1600" b="1" i="0" u="none" strike="noStrike" kern="1200" cap="none" spc="0" normalizeH="0" baseline="0" noProof="0" dirty="0" err="1">
                <a:ln>
                  <a:noFill/>
                </a:ln>
                <a:solidFill>
                  <a:srgbClr val="37305A"/>
                </a:solidFill>
                <a:effectLst/>
                <a:uLnTx/>
                <a:uFillTx/>
                <a:latin typeface="Flama"/>
                <a:ea typeface="ＭＳ Ｐゴシック" charset="0"/>
              </a:rPr>
              <a:t>acm</a:t>
            </a:r>
            <a:r>
              <a:rPr kumimoji="0" lang="en-US" sz="1600" b="1" i="0" u="none" strike="noStrike" kern="1200" cap="none" spc="0" normalizeH="0" baseline="0" noProof="0" dirty="0">
                <a:ln>
                  <a:noFill/>
                </a:ln>
                <a:solidFill>
                  <a:srgbClr val="37305A"/>
                </a:solidFill>
                <a:effectLst/>
                <a:uLnTx/>
                <a:uFillTx/>
                <a:latin typeface="Flama"/>
                <a:ea typeface="ＭＳ Ｐゴシック" charset="0"/>
              </a:rPr>
              <a:t> </a:t>
            </a:r>
            <a:r>
              <a:rPr kumimoji="0" lang="en-US" sz="1600" b="0" i="0" u="none" strike="noStrike" kern="1200" cap="none" spc="0" normalizeH="0" baseline="0" noProof="0" dirty="0">
                <a:ln>
                  <a:noFill/>
                </a:ln>
                <a:solidFill>
                  <a:srgbClr val="7F7F7F"/>
                </a:solidFill>
                <a:effectLst/>
                <a:uLnTx/>
                <a:uFillTx/>
                <a:latin typeface="Flama"/>
                <a:ea typeface="ＭＳ Ｐゴシック" charset="0"/>
              </a:rPr>
              <a:t>| </a:t>
            </a:r>
            <a:r>
              <a:rPr kumimoji="0" lang="en-US" sz="1600" b="0" i="0" u="none" strike="noStrike" kern="1200" cap="none" spc="0" normalizeH="0" baseline="0" noProof="0" dirty="0" err="1">
                <a:ln>
                  <a:noFill/>
                </a:ln>
                <a:solidFill>
                  <a:srgbClr val="37305A"/>
                </a:solidFill>
                <a:effectLst/>
                <a:uLnTx/>
                <a:uFillTx/>
                <a:latin typeface="Flama"/>
                <a:ea typeface="ＭＳ Ｐゴシック" charset="0"/>
              </a:rPr>
              <a:t>february</a:t>
            </a:r>
            <a:r>
              <a:rPr kumimoji="0" lang="en-US" sz="1600" b="0" i="0" u="none" strike="noStrike" kern="1200" cap="none" spc="0" normalizeH="0" baseline="0" noProof="0" dirty="0">
                <a:ln>
                  <a:noFill/>
                </a:ln>
                <a:solidFill>
                  <a:srgbClr val="37305A"/>
                </a:solidFill>
                <a:effectLst/>
                <a:uLnTx/>
                <a:uFillTx/>
                <a:latin typeface="Flama"/>
                <a:ea typeface="ＭＳ Ｐゴシック" charset="0"/>
              </a:rPr>
              <a:t> 2013 </a:t>
            </a:r>
            <a:r>
              <a:rPr kumimoji="0" lang="en-US" sz="1600" b="0" i="0" u="none" strike="noStrike" kern="1200" cap="none" spc="0" normalizeH="0" baseline="0" noProof="0" dirty="0">
                <a:ln>
                  <a:noFill/>
                </a:ln>
                <a:solidFill>
                  <a:srgbClr val="7F7F7F"/>
                </a:solidFill>
                <a:effectLst/>
                <a:uLnTx/>
                <a:uFillTx/>
                <a:latin typeface="Flama"/>
                <a:ea typeface="ＭＳ Ｐゴシック" charset="0"/>
              </a:rPr>
              <a:t>| </a:t>
            </a:r>
            <a:r>
              <a:rPr kumimoji="0" lang="en-US" sz="1600" b="0" i="0" u="none" strike="noStrike" kern="1200" cap="none" spc="0" normalizeH="0" baseline="0" noProof="0" dirty="0">
                <a:ln>
                  <a:noFill/>
                </a:ln>
                <a:solidFill>
                  <a:srgbClr val="37305A"/>
                </a:solidFill>
                <a:effectLst/>
                <a:uLnTx/>
                <a:uFillTx/>
                <a:latin typeface="Flama"/>
                <a:ea typeface="ＭＳ Ｐゴシック" charset="0"/>
              </a:rPr>
              <a:t>vol. 56 </a:t>
            </a:r>
            <a:r>
              <a:rPr kumimoji="0" lang="en-US" sz="1600" b="0" i="0" u="none" strike="noStrike" kern="1200" cap="none" spc="0" normalizeH="0" baseline="0" noProof="0" dirty="0">
                <a:ln>
                  <a:noFill/>
                </a:ln>
                <a:solidFill>
                  <a:srgbClr val="7F7F7F"/>
                </a:solidFill>
                <a:effectLst/>
                <a:uLnTx/>
                <a:uFillTx/>
                <a:latin typeface="Flama"/>
                <a:ea typeface="ＭＳ Ｐゴシック" charset="0"/>
              </a:rPr>
              <a:t>| </a:t>
            </a:r>
            <a:r>
              <a:rPr kumimoji="0" lang="en-US" sz="1600" b="0" i="0" u="none" strike="noStrike" kern="1200" cap="none" spc="0" normalizeH="0" baseline="0" noProof="0" dirty="0">
                <a:ln>
                  <a:noFill/>
                </a:ln>
                <a:solidFill>
                  <a:srgbClr val="37305A"/>
                </a:solidFill>
                <a:effectLst/>
                <a:uLnTx/>
                <a:uFillTx/>
                <a:latin typeface="Flama"/>
                <a:ea typeface="ＭＳ Ｐゴシック" charset="0"/>
              </a:rPr>
              <a:t>no. 2 </a:t>
            </a:r>
            <a:endParaRPr kumimoji="0" lang="en-US" sz="5400" b="0" i="0" u="none" strike="noStrike" kern="1200" cap="none" spc="0" normalizeH="0" baseline="0" noProof="0" dirty="0">
              <a:ln>
                <a:noFill/>
              </a:ln>
              <a:solidFill>
                <a:srgbClr val="37305A"/>
              </a:solidFill>
              <a:effectLst/>
              <a:uLnTx/>
              <a:uFillTx/>
              <a:latin typeface="Arial" charset="0"/>
              <a:ea typeface="ＭＳ Ｐゴシック" charset="0"/>
            </a:endParaRPr>
          </a:p>
        </p:txBody>
      </p:sp>
    </p:spTree>
    <p:extLst>
      <p:ext uri="{BB962C8B-B14F-4D97-AF65-F5344CB8AC3E}">
        <p14:creationId xmlns:p14="http://schemas.microsoft.com/office/powerpoint/2010/main" val="3636132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78E8-F2D1-0E45-8B26-434392C585A8}"/>
              </a:ext>
            </a:extLst>
          </p:cNvPr>
          <p:cNvSpPr>
            <a:spLocks noGrp="1"/>
          </p:cNvSpPr>
          <p:nvPr>
            <p:ph type="title"/>
          </p:nvPr>
        </p:nvSpPr>
        <p:spPr/>
        <p:txBody>
          <a:bodyPr/>
          <a:lstStyle/>
          <a:p>
            <a:r>
              <a:rPr lang="en-US" dirty="0"/>
              <a:t>Tail at Scale: some points</a:t>
            </a:r>
          </a:p>
        </p:txBody>
      </p:sp>
      <p:sp>
        <p:nvSpPr>
          <p:cNvPr id="3" name="Content Placeholder 2">
            <a:extLst>
              <a:ext uri="{FF2B5EF4-FFF2-40B4-BE49-F238E27FC236}">
                <a16:creationId xmlns:a16="http://schemas.microsoft.com/office/drawing/2014/main" id="{5A9D4C7A-2386-4042-A7F0-A1FFAA5F4A56}"/>
              </a:ext>
            </a:extLst>
          </p:cNvPr>
          <p:cNvSpPr>
            <a:spLocks noGrp="1"/>
          </p:cNvSpPr>
          <p:nvPr>
            <p:ph idx="1"/>
          </p:nvPr>
        </p:nvSpPr>
        <p:spPr/>
        <p:txBody>
          <a:bodyPr/>
          <a:lstStyle/>
          <a:p>
            <a:r>
              <a:rPr lang="en-US" dirty="0"/>
              <a:t>Importance of </a:t>
            </a:r>
            <a:r>
              <a:rPr lang="en-US" b="1" dirty="0"/>
              <a:t>latency budget </a:t>
            </a:r>
            <a:r>
              <a:rPr lang="en-US" dirty="0"/>
              <a:t>for tiered services</a:t>
            </a:r>
            <a:endParaRPr lang="en-US" b="1" dirty="0"/>
          </a:p>
          <a:p>
            <a:r>
              <a:rPr lang="en-US" dirty="0"/>
              <a:t>Sources of response time (“latency”) variability.</a:t>
            </a:r>
          </a:p>
          <a:p>
            <a:pPr lvl="1"/>
            <a:r>
              <a:rPr lang="en-US" b="1" dirty="0"/>
              <a:t>Caching</a:t>
            </a:r>
            <a:r>
              <a:rPr lang="en-US" dirty="0"/>
              <a:t>: may reduce mean R, but not the tail.</a:t>
            </a:r>
          </a:p>
          <a:p>
            <a:pPr lvl="1"/>
            <a:r>
              <a:rPr lang="en-US" b="1" dirty="0"/>
              <a:t>Head of line blocking</a:t>
            </a:r>
            <a:r>
              <a:rPr lang="en-US" dirty="0"/>
              <a:t>: requests stuck behind a big op that must complete first</a:t>
            </a:r>
            <a:r>
              <a:rPr lang="en-US" dirty="0">
                <a:sym typeface="Wingdings" pitchFamily="2" charset="2"/>
              </a:rPr>
              <a:t></a:t>
            </a:r>
            <a:r>
              <a:rPr lang="en-US" dirty="0"/>
              <a:t> break work into smaller chunks.</a:t>
            </a:r>
          </a:p>
          <a:p>
            <a:pPr lvl="1"/>
            <a:r>
              <a:rPr lang="en-US" b="1" dirty="0"/>
              <a:t>Unbalanced load </a:t>
            </a:r>
            <a:r>
              <a:rPr lang="en-US" dirty="0"/>
              <a:t>across multiple servers/disks in a cluster.</a:t>
            </a:r>
          </a:p>
          <a:p>
            <a:r>
              <a:rPr lang="en-US" dirty="0"/>
              <a:t>Techniques to deal with </a:t>
            </a:r>
            <a:r>
              <a:rPr lang="en-US" b="1" dirty="0"/>
              <a:t>tail latency </a:t>
            </a:r>
            <a:r>
              <a:rPr lang="en-US" dirty="0"/>
              <a:t>(stragglers):</a:t>
            </a:r>
            <a:endParaRPr lang="en-US" b="1" dirty="0"/>
          </a:p>
          <a:p>
            <a:pPr lvl="1"/>
            <a:r>
              <a:rPr lang="en-US" dirty="0"/>
              <a:t>Tail-tolerant techniques for living with latency variability</a:t>
            </a:r>
          </a:p>
          <a:p>
            <a:pPr lvl="1"/>
            <a:r>
              <a:rPr lang="en-US" dirty="0"/>
              <a:t>Various cluster techniques for complex tiered services (Google)</a:t>
            </a:r>
          </a:p>
          <a:p>
            <a:pPr lvl="1"/>
            <a:r>
              <a:rPr lang="en-US" dirty="0"/>
              <a:t>Send parallel requests to backends (e.g., for search); discard late results to give best on-time answer within a latency budget.</a:t>
            </a:r>
          </a:p>
        </p:txBody>
      </p:sp>
    </p:spTree>
    <p:extLst>
      <p:ext uri="{BB962C8B-B14F-4D97-AF65-F5344CB8AC3E}">
        <p14:creationId xmlns:p14="http://schemas.microsoft.com/office/powerpoint/2010/main" val="43317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6D8C8-A042-C046-8C16-1ECD8A1D5365}"/>
              </a:ext>
            </a:extLst>
          </p:cNvPr>
          <p:cNvSpPr>
            <a:spLocks noGrp="1"/>
          </p:cNvSpPr>
          <p:nvPr>
            <p:ph idx="1"/>
          </p:nvPr>
        </p:nvSpPr>
        <p:spPr>
          <a:xfrm>
            <a:off x="460375" y="1600200"/>
            <a:ext cx="8226425" cy="4111625"/>
          </a:xfrm>
        </p:spPr>
        <p:txBody>
          <a:bodyPr/>
          <a:lstStyle/>
          <a:p>
            <a:r>
              <a:rPr lang="en-US" b="1" dirty="0"/>
              <a:t>Latency </a:t>
            </a:r>
            <a:r>
              <a:rPr lang="en-US" dirty="0"/>
              <a:t>or </a:t>
            </a:r>
            <a:r>
              <a:rPr lang="en-US" b="1" dirty="0"/>
              <a:t>response time</a:t>
            </a:r>
            <a:r>
              <a:rPr lang="en-US" dirty="0"/>
              <a:t>.  How long to get </a:t>
            </a:r>
            <a:r>
              <a:rPr lang="en-US" b="1" dirty="0"/>
              <a:t>it</a:t>
            </a:r>
            <a:r>
              <a:rPr lang="en-US" dirty="0"/>
              <a:t> done?</a:t>
            </a:r>
          </a:p>
          <a:p>
            <a:r>
              <a:rPr lang="en-US" b="1" dirty="0"/>
              <a:t>Overhead</a:t>
            </a:r>
            <a:r>
              <a:rPr lang="en-US" dirty="0"/>
              <a:t>.  How much CPU/core time does </a:t>
            </a:r>
            <a:r>
              <a:rPr lang="en-US" b="1" dirty="0"/>
              <a:t>it</a:t>
            </a:r>
            <a:r>
              <a:rPr lang="en-US" dirty="0"/>
              <a:t> consume?</a:t>
            </a:r>
          </a:p>
          <a:p>
            <a:r>
              <a:rPr lang="en-US" b="1" dirty="0"/>
              <a:t>Utilization </a:t>
            </a:r>
            <a:r>
              <a:rPr lang="en-US" dirty="0"/>
              <a:t>or </a:t>
            </a:r>
            <a:r>
              <a:rPr lang="en-US" b="1" dirty="0"/>
              <a:t>occupancy</a:t>
            </a:r>
            <a:r>
              <a:rPr lang="en-US" dirty="0"/>
              <a:t>.  What share of time does the resource (e.g., CPU core, disk) spend doing </a:t>
            </a:r>
            <a:r>
              <a:rPr lang="en-US" b="1" dirty="0"/>
              <a:t>it</a:t>
            </a:r>
            <a:r>
              <a:rPr lang="en-US" dirty="0"/>
              <a:t>?</a:t>
            </a:r>
          </a:p>
          <a:p>
            <a:pPr lvl="1"/>
            <a:r>
              <a:rPr lang="en-US" dirty="0"/>
              <a:t>The resource is </a:t>
            </a:r>
            <a:r>
              <a:rPr lang="en-US" b="1" dirty="0"/>
              <a:t>idle</a:t>
            </a:r>
            <a:r>
              <a:rPr lang="en-US" dirty="0"/>
              <a:t> when not working (idle share = 1-U).</a:t>
            </a:r>
          </a:p>
          <a:p>
            <a:r>
              <a:rPr lang="en-US" b="1" dirty="0"/>
              <a:t>Throughput</a:t>
            </a:r>
            <a:r>
              <a:rPr lang="en-US" dirty="0"/>
              <a:t>.  How many of </a:t>
            </a:r>
            <a:r>
              <a:rPr lang="en-US" b="1" dirty="0"/>
              <a:t>them</a:t>
            </a:r>
            <a:r>
              <a:rPr lang="en-US" dirty="0"/>
              <a:t> per unit time?</a:t>
            </a:r>
          </a:p>
          <a:p>
            <a:pPr lvl="1"/>
            <a:r>
              <a:rPr lang="en-US" dirty="0"/>
              <a:t>Throughput per core is bounded by 1/overhead.</a:t>
            </a:r>
          </a:p>
          <a:p>
            <a:r>
              <a:rPr lang="en-US" b="1" dirty="0"/>
              <a:t>Efficiency</a:t>
            </a:r>
            <a:r>
              <a:rPr lang="en-US" dirty="0"/>
              <a:t>.  Vague: lower overhead, or higher utilization.</a:t>
            </a:r>
          </a:p>
          <a:p>
            <a:pPr marL="0" indent="0">
              <a:buNone/>
            </a:pPr>
            <a:endParaRPr lang="en-US" sz="2000" b="1" dirty="0">
              <a:solidFill>
                <a:schemeClr val="accent3"/>
              </a:solidFill>
            </a:endParaRPr>
          </a:p>
          <a:p>
            <a:pPr marL="457200" lvl="1" indent="0">
              <a:buNone/>
            </a:pPr>
            <a:endParaRPr lang="en-US" dirty="0"/>
          </a:p>
          <a:p>
            <a:endParaRPr lang="en-US" dirty="0"/>
          </a:p>
          <a:p>
            <a:pPr lvl="1"/>
            <a:endParaRPr lang="en-US" dirty="0"/>
          </a:p>
        </p:txBody>
      </p:sp>
      <p:sp>
        <p:nvSpPr>
          <p:cNvPr id="2" name="Title 1">
            <a:extLst>
              <a:ext uri="{FF2B5EF4-FFF2-40B4-BE49-F238E27FC236}">
                <a16:creationId xmlns:a16="http://schemas.microsoft.com/office/drawing/2014/main" id="{58BB86FB-7105-3A49-80D4-5A5CE9F9E4FD}"/>
              </a:ext>
            </a:extLst>
          </p:cNvPr>
          <p:cNvSpPr>
            <a:spLocks noGrp="1"/>
          </p:cNvSpPr>
          <p:nvPr>
            <p:ph type="title"/>
          </p:nvPr>
        </p:nvSpPr>
        <p:spPr/>
        <p:txBody>
          <a:bodyPr/>
          <a:lstStyle/>
          <a:p>
            <a:r>
              <a:rPr lang="en-US" dirty="0"/>
              <a:t>Performance: metrics</a:t>
            </a:r>
          </a:p>
        </p:txBody>
      </p:sp>
      <p:sp>
        <p:nvSpPr>
          <p:cNvPr id="4" name="Rectangle 3">
            <a:extLst>
              <a:ext uri="{FF2B5EF4-FFF2-40B4-BE49-F238E27FC236}">
                <a16:creationId xmlns:a16="http://schemas.microsoft.com/office/drawing/2014/main" id="{8C0C6A5B-E3F2-5940-9F60-20FCCAC512DC}"/>
              </a:ext>
            </a:extLst>
          </p:cNvPr>
          <p:cNvSpPr/>
          <p:nvPr/>
        </p:nvSpPr>
        <p:spPr>
          <a:xfrm>
            <a:off x="457200" y="6076890"/>
            <a:ext cx="8534400" cy="400110"/>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6A6"/>
                </a:solidFill>
                <a:effectLst/>
                <a:uLnTx/>
                <a:uFillTx/>
                <a:latin typeface="Arial" charset="0"/>
                <a:ea typeface="ＭＳ Ｐゴシック" charset="0"/>
              </a:rPr>
              <a:t>Pronouns</a:t>
            </a:r>
            <a:r>
              <a:rPr kumimoji="0" lang="en-US" sz="2000" b="0" i="0" u="none" strike="noStrike" kern="1200" cap="none" spc="0" normalizeH="0" baseline="0" noProof="0" dirty="0">
                <a:ln>
                  <a:noFill/>
                </a:ln>
                <a:solidFill>
                  <a:srgbClr val="0036A6"/>
                </a:solidFill>
                <a:effectLst/>
                <a:uLnTx/>
                <a:uFillTx/>
                <a:latin typeface="Arial" charset="0"/>
                <a:ea typeface="ＭＳ Ｐゴシック" charset="0"/>
              </a:rPr>
              <a:t>: “it” or “them” refers to any operation, e.g., handling a request.</a:t>
            </a:r>
          </a:p>
        </p:txBody>
      </p:sp>
    </p:spTree>
    <p:extLst>
      <p:ext uri="{BB962C8B-B14F-4D97-AF65-F5344CB8AC3E}">
        <p14:creationId xmlns:p14="http://schemas.microsoft.com/office/powerpoint/2010/main" val="19855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5" name="Group 22"/>
          <p:cNvGrpSpPr>
            <a:grpSpLocks noChangeAspect="1"/>
          </p:cNvGrpSpPr>
          <p:nvPr/>
        </p:nvGrpSpPr>
        <p:grpSpPr bwMode="auto">
          <a:xfrm>
            <a:off x="4495800" y="1447800"/>
            <a:ext cx="3352800" cy="2074862"/>
            <a:chOff x="2496" y="1435"/>
            <a:chExt cx="1394" cy="952"/>
          </a:xfrm>
        </p:grpSpPr>
        <p:sp>
          <p:nvSpPr>
            <p:cNvPr id="108" name="AutoShape 23"/>
            <p:cNvSpPr>
              <a:spLocks noChangeAspect="1" noChangeArrowheads="1" noTextEdit="1"/>
            </p:cNvSpPr>
            <p:nvPr/>
          </p:nvSpPr>
          <p:spPr bwMode="auto">
            <a:xfrm>
              <a:off x="2496" y="1435"/>
              <a:ext cx="1394" cy="9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39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endParaRPr>
            </a:p>
          </p:txBody>
        </p:sp>
        <p:sp>
          <p:nvSpPr>
            <p:cNvPr id="109" name="Freeform 24"/>
            <p:cNvSpPr>
              <a:spLocks/>
            </p:cNvSpPr>
            <p:nvPr/>
          </p:nvSpPr>
          <p:spPr bwMode="auto">
            <a:xfrm>
              <a:off x="2513" y="1440"/>
              <a:ext cx="1362" cy="938"/>
            </a:xfrm>
            <a:custGeom>
              <a:avLst/>
              <a:gdLst>
                <a:gd name="T0" fmla="*/ 13 w 1892"/>
                <a:gd name="T1" fmla="*/ 84 h 1303"/>
                <a:gd name="T2" fmla="*/ 12 w 1892"/>
                <a:gd name="T3" fmla="*/ 122 h 1303"/>
                <a:gd name="T4" fmla="*/ 29 w 1892"/>
                <a:gd name="T5" fmla="*/ 130 h 1303"/>
                <a:gd name="T6" fmla="*/ 67 w 1892"/>
                <a:gd name="T7" fmla="*/ 163 h 1303"/>
                <a:gd name="T8" fmla="*/ 89 w 1892"/>
                <a:gd name="T9" fmla="*/ 158 h 1303"/>
                <a:gd name="T10" fmla="*/ 142 w 1892"/>
                <a:gd name="T11" fmla="*/ 173 h 1303"/>
                <a:gd name="T12" fmla="*/ 158 w 1892"/>
                <a:gd name="T13" fmla="*/ 161 h 1303"/>
                <a:gd name="T14" fmla="*/ 224 w 1892"/>
                <a:gd name="T15" fmla="*/ 150 h 1303"/>
                <a:gd name="T16" fmla="*/ 232 w 1892"/>
                <a:gd name="T17" fmla="*/ 128 h 1303"/>
                <a:gd name="T18" fmla="*/ 259 w 1892"/>
                <a:gd name="T19" fmla="*/ 91 h 1303"/>
                <a:gd name="T20" fmla="*/ 248 w 1892"/>
                <a:gd name="T21" fmla="*/ 76 h 1303"/>
                <a:gd name="T22" fmla="*/ 241 w 1892"/>
                <a:gd name="T23" fmla="*/ 43 h 1303"/>
                <a:gd name="T24" fmla="*/ 226 w 1892"/>
                <a:gd name="T25" fmla="*/ 38 h 1303"/>
                <a:gd name="T26" fmla="*/ 166 w 1892"/>
                <a:gd name="T27" fmla="*/ 12 h 1303"/>
                <a:gd name="T28" fmla="*/ 142 w 1892"/>
                <a:gd name="T29" fmla="*/ 25 h 1303"/>
                <a:gd name="T30" fmla="*/ 75 w 1892"/>
                <a:gd name="T31" fmla="*/ 12 h 1303"/>
                <a:gd name="T32" fmla="*/ 57 w 1892"/>
                <a:gd name="T33" fmla="*/ 29 h 1303"/>
                <a:gd name="T34" fmla="*/ 9 w 1892"/>
                <a:gd name="T35" fmla="*/ 63 h 1303"/>
                <a:gd name="T36" fmla="*/ 13 w 1892"/>
                <a:gd name="T37" fmla="*/ 84 h 13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92"/>
                <a:gd name="T58" fmla="*/ 0 h 1303"/>
                <a:gd name="T59" fmla="*/ 1892 w 1892"/>
                <a:gd name="T60" fmla="*/ 1303 h 13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92" h="1303">
                  <a:moveTo>
                    <a:pt x="94" y="604"/>
                  </a:moveTo>
                  <a:cubicBezTo>
                    <a:pt x="2" y="678"/>
                    <a:pt x="0" y="799"/>
                    <a:pt x="88" y="876"/>
                  </a:cubicBezTo>
                  <a:cubicBezTo>
                    <a:pt x="120" y="903"/>
                    <a:pt x="160" y="922"/>
                    <a:pt x="205" y="930"/>
                  </a:cubicBezTo>
                  <a:cubicBezTo>
                    <a:pt x="201" y="1059"/>
                    <a:pt x="324" y="1167"/>
                    <a:pt x="479" y="1170"/>
                  </a:cubicBezTo>
                  <a:cubicBezTo>
                    <a:pt x="535" y="1171"/>
                    <a:pt x="590" y="1159"/>
                    <a:pt x="637" y="1134"/>
                  </a:cubicBezTo>
                  <a:cubicBezTo>
                    <a:pt x="704" y="1252"/>
                    <a:pt x="873" y="1303"/>
                    <a:pt x="1015" y="1247"/>
                  </a:cubicBezTo>
                  <a:cubicBezTo>
                    <a:pt x="1066" y="1226"/>
                    <a:pt x="1109" y="1194"/>
                    <a:pt x="1138" y="1154"/>
                  </a:cubicBezTo>
                  <a:cubicBezTo>
                    <a:pt x="1294" y="1240"/>
                    <a:pt x="1503" y="1205"/>
                    <a:pt x="1607" y="1075"/>
                  </a:cubicBezTo>
                  <a:cubicBezTo>
                    <a:pt x="1644" y="1028"/>
                    <a:pt x="1664" y="974"/>
                    <a:pt x="1663" y="918"/>
                  </a:cubicBezTo>
                  <a:cubicBezTo>
                    <a:pt x="1804" y="891"/>
                    <a:pt x="1892" y="774"/>
                    <a:pt x="1860" y="657"/>
                  </a:cubicBezTo>
                  <a:cubicBezTo>
                    <a:pt x="1849" y="615"/>
                    <a:pt x="1822" y="576"/>
                    <a:pt x="1785" y="547"/>
                  </a:cubicBezTo>
                  <a:cubicBezTo>
                    <a:pt x="1850" y="470"/>
                    <a:pt x="1829" y="363"/>
                    <a:pt x="1736" y="309"/>
                  </a:cubicBezTo>
                  <a:cubicBezTo>
                    <a:pt x="1703" y="289"/>
                    <a:pt x="1664" y="278"/>
                    <a:pt x="1623" y="277"/>
                  </a:cubicBezTo>
                  <a:cubicBezTo>
                    <a:pt x="1567" y="123"/>
                    <a:pt x="1372" y="35"/>
                    <a:pt x="1187" y="82"/>
                  </a:cubicBezTo>
                  <a:cubicBezTo>
                    <a:pt x="1120" y="98"/>
                    <a:pt x="1061" y="131"/>
                    <a:pt x="1017" y="176"/>
                  </a:cubicBezTo>
                  <a:cubicBezTo>
                    <a:pt x="916" y="41"/>
                    <a:pt x="704" y="0"/>
                    <a:pt x="542" y="84"/>
                  </a:cubicBezTo>
                  <a:cubicBezTo>
                    <a:pt x="484" y="114"/>
                    <a:pt x="438" y="158"/>
                    <a:pt x="410" y="210"/>
                  </a:cubicBezTo>
                  <a:cubicBezTo>
                    <a:pt x="233" y="195"/>
                    <a:pt x="75" y="303"/>
                    <a:pt x="57" y="451"/>
                  </a:cubicBezTo>
                  <a:cubicBezTo>
                    <a:pt x="51" y="504"/>
                    <a:pt x="64" y="557"/>
                    <a:pt x="94" y="604"/>
                  </a:cubicBezTo>
                </a:path>
              </a:pathLst>
            </a:custGeom>
            <a:solidFill>
              <a:srgbClr val="DDDDDD"/>
            </a:solidFill>
            <a:ln w="0">
              <a:solidFill>
                <a:srgbClr val="000000"/>
              </a:solidFill>
              <a:round/>
              <a:headEnd/>
              <a:tailEnd/>
            </a:ln>
          </p:spPr>
          <p:txBody>
            <a:bodyPr/>
            <a:lstStyle/>
            <a:p>
              <a:pPr marL="0" marR="0" lvl="0" indent="0" algn="l" defTabSz="91439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endParaRPr>
            </a:p>
          </p:txBody>
        </p:sp>
        <p:sp>
          <p:nvSpPr>
            <p:cNvPr id="110" name="Freeform 25"/>
            <p:cNvSpPr>
              <a:spLocks/>
            </p:cNvSpPr>
            <p:nvPr/>
          </p:nvSpPr>
          <p:spPr bwMode="auto">
            <a:xfrm>
              <a:off x="2513" y="1440"/>
              <a:ext cx="1362" cy="938"/>
            </a:xfrm>
            <a:custGeom>
              <a:avLst/>
              <a:gdLst>
                <a:gd name="T0" fmla="*/ 68 w 1362"/>
                <a:gd name="T1" fmla="*/ 435 h 938"/>
                <a:gd name="T2" fmla="*/ 64 w 1362"/>
                <a:gd name="T3" fmla="*/ 630 h 938"/>
                <a:gd name="T4" fmla="*/ 148 w 1362"/>
                <a:gd name="T5" fmla="*/ 669 h 938"/>
                <a:gd name="T6" fmla="*/ 345 w 1362"/>
                <a:gd name="T7" fmla="*/ 842 h 938"/>
                <a:gd name="T8" fmla="*/ 459 w 1362"/>
                <a:gd name="T9" fmla="*/ 816 h 938"/>
                <a:gd name="T10" fmla="*/ 731 w 1362"/>
                <a:gd name="T11" fmla="*/ 897 h 938"/>
                <a:gd name="T12" fmla="*/ 819 w 1362"/>
                <a:gd name="T13" fmla="*/ 830 h 938"/>
                <a:gd name="T14" fmla="*/ 1157 w 1362"/>
                <a:gd name="T15" fmla="*/ 774 h 938"/>
                <a:gd name="T16" fmla="*/ 1197 w 1362"/>
                <a:gd name="T17" fmla="*/ 661 h 938"/>
                <a:gd name="T18" fmla="*/ 1339 w 1362"/>
                <a:gd name="T19" fmla="*/ 473 h 938"/>
                <a:gd name="T20" fmla="*/ 1285 w 1362"/>
                <a:gd name="T21" fmla="*/ 394 h 938"/>
                <a:gd name="T22" fmla="*/ 1249 w 1362"/>
                <a:gd name="T23" fmla="*/ 222 h 938"/>
                <a:gd name="T24" fmla="*/ 1168 w 1362"/>
                <a:gd name="T25" fmla="*/ 199 h 938"/>
                <a:gd name="T26" fmla="*/ 854 w 1362"/>
                <a:gd name="T27" fmla="*/ 59 h 938"/>
                <a:gd name="T28" fmla="*/ 732 w 1362"/>
                <a:gd name="T29" fmla="*/ 127 h 938"/>
                <a:gd name="T30" fmla="*/ 390 w 1362"/>
                <a:gd name="T31" fmla="*/ 60 h 938"/>
                <a:gd name="T32" fmla="*/ 295 w 1362"/>
                <a:gd name="T33" fmla="*/ 151 h 938"/>
                <a:gd name="T34" fmla="*/ 41 w 1362"/>
                <a:gd name="T35" fmla="*/ 325 h 938"/>
                <a:gd name="T36" fmla="*/ 68 w 1362"/>
                <a:gd name="T37" fmla="*/ 435 h 9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2"/>
                <a:gd name="T58" fmla="*/ 0 h 938"/>
                <a:gd name="T59" fmla="*/ 1362 w 1362"/>
                <a:gd name="T60" fmla="*/ 938 h 9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2" h="938">
                  <a:moveTo>
                    <a:pt x="68" y="435"/>
                  </a:moveTo>
                  <a:cubicBezTo>
                    <a:pt x="2" y="488"/>
                    <a:pt x="0" y="575"/>
                    <a:pt x="64" y="630"/>
                  </a:cubicBezTo>
                  <a:cubicBezTo>
                    <a:pt x="87" y="650"/>
                    <a:pt x="115" y="663"/>
                    <a:pt x="148" y="669"/>
                  </a:cubicBezTo>
                  <a:cubicBezTo>
                    <a:pt x="145" y="762"/>
                    <a:pt x="233" y="840"/>
                    <a:pt x="345" y="842"/>
                  </a:cubicBezTo>
                  <a:cubicBezTo>
                    <a:pt x="385" y="843"/>
                    <a:pt x="425" y="834"/>
                    <a:pt x="459" y="816"/>
                  </a:cubicBezTo>
                  <a:cubicBezTo>
                    <a:pt x="507" y="901"/>
                    <a:pt x="628" y="938"/>
                    <a:pt x="731" y="897"/>
                  </a:cubicBezTo>
                  <a:cubicBezTo>
                    <a:pt x="767" y="882"/>
                    <a:pt x="798" y="859"/>
                    <a:pt x="819" y="830"/>
                  </a:cubicBezTo>
                  <a:cubicBezTo>
                    <a:pt x="931" y="892"/>
                    <a:pt x="1082" y="867"/>
                    <a:pt x="1157" y="774"/>
                  </a:cubicBezTo>
                  <a:cubicBezTo>
                    <a:pt x="1183" y="740"/>
                    <a:pt x="1198" y="701"/>
                    <a:pt x="1197" y="661"/>
                  </a:cubicBezTo>
                  <a:cubicBezTo>
                    <a:pt x="1298" y="641"/>
                    <a:pt x="1362" y="557"/>
                    <a:pt x="1339" y="473"/>
                  </a:cubicBezTo>
                  <a:cubicBezTo>
                    <a:pt x="1331" y="443"/>
                    <a:pt x="1311" y="415"/>
                    <a:pt x="1285" y="394"/>
                  </a:cubicBezTo>
                  <a:cubicBezTo>
                    <a:pt x="1331" y="338"/>
                    <a:pt x="1316" y="261"/>
                    <a:pt x="1249" y="222"/>
                  </a:cubicBezTo>
                  <a:cubicBezTo>
                    <a:pt x="1226" y="208"/>
                    <a:pt x="1198" y="200"/>
                    <a:pt x="1168" y="199"/>
                  </a:cubicBezTo>
                  <a:cubicBezTo>
                    <a:pt x="1128" y="89"/>
                    <a:pt x="987" y="25"/>
                    <a:pt x="854" y="59"/>
                  </a:cubicBezTo>
                  <a:cubicBezTo>
                    <a:pt x="806" y="71"/>
                    <a:pt x="764" y="94"/>
                    <a:pt x="732" y="127"/>
                  </a:cubicBezTo>
                  <a:cubicBezTo>
                    <a:pt x="659" y="30"/>
                    <a:pt x="507" y="0"/>
                    <a:pt x="390" y="60"/>
                  </a:cubicBezTo>
                  <a:cubicBezTo>
                    <a:pt x="349" y="82"/>
                    <a:pt x="315" y="114"/>
                    <a:pt x="295" y="151"/>
                  </a:cubicBezTo>
                  <a:cubicBezTo>
                    <a:pt x="168" y="140"/>
                    <a:pt x="54" y="218"/>
                    <a:pt x="41" y="325"/>
                  </a:cubicBezTo>
                  <a:cubicBezTo>
                    <a:pt x="37" y="363"/>
                    <a:pt x="46" y="401"/>
                    <a:pt x="68" y="435"/>
                  </a:cubicBezTo>
                </a:path>
              </a:pathLst>
            </a:custGeom>
            <a:noFill/>
            <a:ln w="52388"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39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endParaRPr>
            </a:p>
          </p:txBody>
        </p:sp>
      </p:grpSp>
      <p:sp>
        <p:nvSpPr>
          <p:cNvPr id="118786" name="Title 1"/>
          <p:cNvSpPr>
            <a:spLocks noGrp="1"/>
          </p:cNvSpPr>
          <p:nvPr>
            <p:ph type="title"/>
          </p:nvPr>
        </p:nvSpPr>
        <p:spPr/>
        <p:txBody>
          <a:bodyPr/>
          <a:lstStyle/>
          <a:p>
            <a:r>
              <a:rPr lang="en-US" sz="3600" dirty="0">
                <a:latin typeface="Arial" charset="0"/>
                <a:ea typeface="ＭＳ Ｐゴシック" charset="0"/>
                <a:cs typeface="Arial" charset="0"/>
              </a:rPr>
              <a:t>Server performance: the story so far</a:t>
            </a:r>
          </a:p>
        </p:txBody>
      </p:sp>
      <p:sp>
        <p:nvSpPr>
          <p:cNvPr id="98" name="Oval 24"/>
          <p:cNvSpPr>
            <a:spLocks noChangeArrowheads="1"/>
          </p:cNvSpPr>
          <p:nvPr/>
        </p:nvSpPr>
        <p:spPr bwMode="auto">
          <a:xfrm>
            <a:off x="5856641" y="2017911"/>
            <a:ext cx="684212" cy="661987"/>
          </a:xfrm>
          <a:prstGeom prst="ellipse">
            <a:avLst/>
          </a:prstGeom>
          <a:solidFill>
            <a:schemeClr val="accent5"/>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18804" name="AutoShape 25"/>
          <p:cNvSpPr>
            <a:spLocks noChangeArrowheads="1"/>
          </p:cNvSpPr>
          <p:nvPr/>
        </p:nvSpPr>
        <p:spPr bwMode="auto">
          <a:xfrm flipH="1">
            <a:off x="6094766" y="2163961"/>
            <a:ext cx="234950" cy="387350"/>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18805" name="AutoShape 26"/>
          <p:cNvSpPr>
            <a:spLocks noChangeArrowheads="1"/>
          </p:cNvSpPr>
          <p:nvPr/>
        </p:nvSpPr>
        <p:spPr bwMode="auto">
          <a:xfrm rot="-8460389">
            <a:off x="5885216" y="2105223"/>
            <a:ext cx="82550" cy="8890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01" name="Oval 24"/>
          <p:cNvSpPr>
            <a:spLocks noChangeArrowheads="1"/>
          </p:cNvSpPr>
          <p:nvPr/>
        </p:nvSpPr>
        <p:spPr bwMode="auto">
          <a:xfrm>
            <a:off x="5018441" y="2017911"/>
            <a:ext cx="684212" cy="661987"/>
          </a:xfrm>
          <a:prstGeom prst="ellipse">
            <a:avLst/>
          </a:prstGeom>
          <a:solidFill>
            <a:schemeClr val="accent2">
              <a:lumMod val="60000"/>
              <a:lumOff val="40000"/>
            </a:schemeClr>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18807" name="AutoShape 25"/>
          <p:cNvSpPr>
            <a:spLocks noChangeArrowheads="1"/>
          </p:cNvSpPr>
          <p:nvPr/>
        </p:nvSpPr>
        <p:spPr bwMode="auto">
          <a:xfrm flipH="1">
            <a:off x="5256566" y="2163961"/>
            <a:ext cx="234950" cy="387350"/>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18808" name="AutoShape 26"/>
          <p:cNvSpPr>
            <a:spLocks noChangeArrowheads="1"/>
          </p:cNvSpPr>
          <p:nvPr/>
        </p:nvSpPr>
        <p:spPr bwMode="auto">
          <a:xfrm rot="-8460389">
            <a:off x="5047016" y="2105223"/>
            <a:ext cx="82550" cy="8890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04" name="Oval 24"/>
          <p:cNvSpPr>
            <a:spLocks noChangeArrowheads="1"/>
          </p:cNvSpPr>
          <p:nvPr/>
        </p:nvSpPr>
        <p:spPr bwMode="auto">
          <a:xfrm>
            <a:off x="6769453" y="2017911"/>
            <a:ext cx="684213" cy="661987"/>
          </a:xfrm>
          <a:prstGeom prst="ellipse">
            <a:avLst/>
          </a:prstGeom>
          <a:solidFill>
            <a:schemeClr val="tx2">
              <a:lumMod val="60000"/>
              <a:lumOff val="40000"/>
            </a:schemeClr>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18810" name="AutoShape 25"/>
          <p:cNvSpPr>
            <a:spLocks noChangeArrowheads="1"/>
          </p:cNvSpPr>
          <p:nvPr/>
        </p:nvSpPr>
        <p:spPr bwMode="auto">
          <a:xfrm flipH="1">
            <a:off x="7007578" y="2163961"/>
            <a:ext cx="234950" cy="387350"/>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18811" name="AutoShape 26"/>
          <p:cNvSpPr>
            <a:spLocks noChangeArrowheads="1"/>
          </p:cNvSpPr>
          <p:nvPr/>
        </p:nvSpPr>
        <p:spPr bwMode="auto">
          <a:xfrm rot="-8460389">
            <a:off x="6798028" y="2105223"/>
            <a:ext cx="82550" cy="88900"/>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18812" name="Text Box 93"/>
          <p:cNvSpPr txBox="1">
            <a:spLocks noChangeArrowheads="1"/>
          </p:cNvSpPr>
          <p:nvPr/>
        </p:nvSpPr>
        <p:spPr bwMode="auto">
          <a:xfrm>
            <a:off x="4483453" y="2726556"/>
            <a:ext cx="32766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Worker pool</a:t>
            </a:r>
          </a:p>
        </p:txBody>
      </p:sp>
      <p:grpSp>
        <p:nvGrpSpPr>
          <p:cNvPr id="61" name="Group 6">
            <a:extLst>
              <a:ext uri="{FF2B5EF4-FFF2-40B4-BE49-F238E27FC236}">
                <a16:creationId xmlns:a16="http://schemas.microsoft.com/office/drawing/2014/main" id="{E0ADDC2F-E452-5A43-859A-2DC8E1EE8906}"/>
              </a:ext>
            </a:extLst>
          </p:cNvPr>
          <p:cNvGrpSpPr>
            <a:grpSpLocks/>
          </p:cNvGrpSpPr>
          <p:nvPr/>
        </p:nvGrpSpPr>
        <p:grpSpPr bwMode="auto">
          <a:xfrm flipH="1">
            <a:off x="3783368" y="2362200"/>
            <a:ext cx="838198" cy="323560"/>
            <a:chOff x="1180" y="3423"/>
            <a:chExt cx="684" cy="256"/>
          </a:xfrm>
        </p:grpSpPr>
        <p:grpSp>
          <p:nvGrpSpPr>
            <p:cNvPr id="62" name="Group 7">
              <a:extLst>
                <a:ext uri="{FF2B5EF4-FFF2-40B4-BE49-F238E27FC236}">
                  <a16:creationId xmlns:a16="http://schemas.microsoft.com/office/drawing/2014/main" id="{EB8A40AE-22A2-3D46-B348-58A8177CA6A8}"/>
                </a:ext>
              </a:extLst>
            </p:cNvPr>
            <p:cNvGrpSpPr>
              <a:grpSpLocks/>
            </p:cNvGrpSpPr>
            <p:nvPr/>
          </p:nvGrpSpPr>
          <p:grpSpPr bwMode="auto">
            <a:xfrm flipH="1">
              <a:off x="1465" y="3423"/>
              <a:ext cx="399" cy="256"/>
              <a:chOff x="3776" y="3429"/>
              <a:chExt cx="274" cy="109"/>
            </a:xfrm>
          </p:grpSpPr>
          <p:sp>
            <p:nvSpPr>
              <p:cNvPr id="64" name="Rectangle 8">
                <a:extLst>
                  <a:ext uri="{FF2B5EF4-FFF2-40B4-BE49-F238E27FC236}">
                    <a16:creationId xmlns:a16="http://schemas.microsoft.com/office/drawing/2014/main" id="{13B97770-F91E-AE41-A790-79B484AB6A36}"/>
                  </a:ext>
                </a:extLst>
              </p:cNvPr>
              <p:cNvSpPr>
                <a:spLocks noChangeArrowheads="1"/>
              </p:cNvSpPr>
              <p:nvPr/>
            </p:nvSpPr>
            <p:spPr bwMode="auto">
              <a:xfrm>
                <a:off x="3894"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65" name="Rectangle 9">
                <a:extLst>
                  <a:ext uri="{FF2B5EF4-FFF2-40B4-BE49-F238E27FC236}">
                    <a16:creationId xmlns:a16="http://schemas.microsoft.com/office/drawing/2014/main" id="{9D48FF5A-3B22-6B45-BBAB-07216D3CBCBB}"/>
                  </a:ext>
                </a:extLst>
              </p:cNvPr>
              <p:cNvSpPr>
                <a:spLocks noChangeArrowheads="1"/>
              </p:cNvSpPr>
              <p:nvPr/>
            </p:nvSpPr>
            <p:spPr bwMode="auto">
              <a:xfrm>
                <a:off x="3946"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66" name="Rectangle 10">
                <a:extLst>
                  <a:ext uri="{FF2B5EF4-FFF2-40B4-BE49-F238E27FC236}">
                    <a16:creationId xmlns:a16="http://schemas.microsoft.com/office/drawing/2014/main" id="{FE3A4BDC-FFF8-9143-BB84-F18F8AE86FA3}"/>
                  </a:ext>
                </a:extLst>
              </p:cNvPr>
              <p:cNvSpPr>
                <a:spLocks noChangeArrowheads="1"/>
              </p:cNvSpPr>
              <p:nvPr/>
            </p:nvSpPr>
            <p:spPr bwMode="auto">
              <a:xfrm>
                <a:off x="3998"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67" name="Line 11">
                <a:extLst>
                  <a:ext uri="{FF2B5EF4-FFF2-40B4-BE49-F238E27FC236}">
                    <a16:creationId xmlns:a16="http://schemas.microsoft.com/office/drawing/2014/main" id="{27B8D6BF-D004-524B-96E0-2E7FADA8F99F}"/>
                  </a:ext>
                </a:extLst>
              </p:cNvPr>
              <p:cNvSpPr>
                <a:spLocks noChangeShapeType="1"/>
              </p:cNvSpPr>
              <p:nvPr/>
            </p:nvSpPr>
            <p:spPr bwMode="auto">
              <a:xfrm>
                <a:off x="3776" y="3429"/>
                <a:ext cx="118" cy="0"/>
              </a:xfrm>
              <a:prstGeom prst="line">
                <a:avLst/>
              </a:prstGeom>
              <a:noFill/>
              <a:ln w="28575" cmpd="sng">
                <a:solidFill>
                  <a:srgbClr val="333399"/>
                </a:solidFill>
                <a:round/>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68" name="Line 12">
                <a:extLst>
                  <a:ext uri="{FF2B5EF4-FFF2-40B4-BE49-F238E27FC236}">
                    <a16:creationId xmlns:a16="http://schemas.microsoft.com/office/drawing/2014/main" id="{BCAEACA3-BB0D-7347-9410-111BD0E7E534}"/>
                  </a:ext>
                </a:extLst>
              </p:cNvPr>
              <p:cNvSpPr>
                <a:spLocks noChangeShapeType="1"/>
              </p:cNvSpPr>
              <p:nvPr/>
            </p:nvSpPr>
            <p:spPr bwMode="auto">
              <a:xfrm>
                <a:off x="3776" y="3538"/>
                <a:ext cx="118" cy="0"/>
              </a:xfrm>
              <a:prstGeom prst="line">
                <a:avLst/>
              </a:prstGeom>
              <a:noFill/>
              <a:ln w="28575" cmpd="sng">
                <a:solidFill>
                  <a:srgbClr val="333399"/>
                </a:solidFill>
                <a:round/>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grpSp>
        <p:sp>
          <p:nvSpPr>
            <p:cNvPr id="63" name="Line 13">
              <a:extLst>
                <a:ext uri="{FF2B5EF4-FFF2-40B4-BE49-F238E27FC236}">
                  <a16:creationId xmlns:a16="http://schemas.microsoft.com/office/drawing/2014/main" id="{C467DE38-77B2-C34E-BFC0-698DA33DA23B}"/>
                </a:ext>
              </a:extLst>
            </p:cNvPr>
            <p:cNvSpPr>
              <a:spLocks noChangeShapeType="1"/>
            </p:cNvSpPr>
            <p:nvPr/>
          </p:nvSpPr>
          <p:spPr bwMode="auto">
            <a:xfrm flipH="1">
              <a:off x="1180" y="3549"/>
              <a:ext cx="285" cy="0"/>
            </a:xfrm>
            <a:prstGeom prst="line">
              <a:avLst/>
            </a:prstGeom>
            <a:noFill/>
            <a:ln w="28575" cmpd="sng">
              <a:solidFill>
                <a:srgbClr val="333399"/>
              </a:solidFill>
              <a:round/>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grpSp>
      <p:sp>
        <p:nvSpPr>
          <p:cNvPr id="69" name="AutoShape 93">
            <a:extLst>
              <a:ext uri="{FF2B5EF4-FFF2-40B4-BE49-F238E27FC236}">
                <a16:creationId xmlns:a16="http://schemas.microsoft.com/office/drawing/2014/main" id="{1859AFA9-5F63-914F-A82F-03F42F5CE37F}"/>
              </a:ext>
            </a:extLst>
          </p:cNvPr>
          <p:cNvSpPr>
            <a:spLocks noChangeArrowheads="1"/>
          </p:cNvSpPr>
          <p:nvPr/>
        </p:nvSpPr>
        <p:spPr bwMode="auto">
          <a:xfrm rot="-5400000">
            <a:off x="2194804" y="1563922"/>
            <a:ext cx="990600" cy="1905000"/>
          </a:xfrm>
          <a:prstGeom prst="downArrow">
            <a:avLst>
              <a:gd name="adj1" fmla="val 50000"/>
              <a:gd name="adj2" fmla="val 60417"/>
            </a:avLst>
          </a:prstGeom>
          <a:solidFill>
            <a:schemeClr val="bg2"/>
          </a:solidFill>
          <a:ln w="57150">
            <a:solidFill>
              <a:schemeClr val="tx2"/>
            </a:solidFill>
            <a:miter lim="800000"/>
            <a:headEnd/>
            <a:tailEnd/>
          </a:ln>
        </p:spPr>
        <p:txBody>
          <a:bodyPr rot="10800000" wrap="none" anchor="ctr"/>
          <a:lstStyle/>
          <a:p>
            <a:pPr algn="ctr">
              <a:buClr>
                <a:srgbClr val="000000"/>
              </a:buClr>
              <a:buSzPct val="100000"/>
              <a:buFont typeface="Times New Roman" charset="0"/>
              <a:buNone/>
            </a:pPr>
            <a:endParaRPr lang="en-US" sz="1800">
              <a:solidFill>
                <a:prstClr val="white"/>
              </a:solidFill>
            </a:endParaRPr>
          </a:p>
        </p:txBody>
      </p:sp>
      <p:sp>
        <p:nvSpPr>
          <p:cNvPr id="72" name="Rectangle 94">
            <a:extLst>
              <a:ext uri="{FF2B5EF4-FFF2-40B4-BE49-F238E27FC236}">
                <a16:creationId xmlns:a16="http://schemas.microsoft.com/office/drawing/2014/main" id="{C48E87B6-6C82-E542-BBAB-985455A18C3A}"/>
              </a:ext>
            </a:extLst>
          </p:cNvPr>
          <p:cNvSpPr>
            <a:spLocks noChangeArrowheads="1"/>
          </p:cNvSpPr>
          <p:nvPr/>
        </p:nvSpPr>
        <p:spPr bwMode="auto">
          <a:xfrm>
            <a:off x="1813804" y="2325922"/>
            <a:ext cx="1336675" cy="304800"/>
          </a:xfrm>
          <a:prstGeom prst="rect">
            <a:avLst/>
          </a:prstGeom>
          <a:solidFill>
            <a:schemeClr val="bg2"/>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anchor="ctr"/>
          <a:lstStyle/>
          <a:p>
            <a:pPr algn="ctr">
              <a:buClr>
                <a:srgbClr val="000000"/>
              </a:buClr>
              <a:buSzPct val="100000"/>
              <a:buFont typeface="Times New Roman" charset="0"/>
              <a:buNone/>
            </a:pPr>
            <a:r>
              <a:rPr lang="en-US" sz="2000" b="1" dirty="0">
                <a:solidFill>
                  <a:srgbClr val="003367"/>
                </a:solidFill>
              </a:rPr>
              <a:t>Requests</a:t>
            </a:r>
            <a:endParaRPr lang="en-US" sz="1600" b="1" dirty="0">
              <a:solidFill>
                <a:srgbClr val="003367"/>
              </a:solidFill>
            </a:endParaRPr>
          </a:p>
        </p:txBody>
      </p:sp>
      <p:sp>
        <p:nvSpPr>
          <p:cNvPr id="73" name="Rectangle 94">
            <a:extLst>
              <a:ext uri="{FF2B5EF4-FFF2-40B4-BE49-F238E27FC236}">
                <a16:creationId xmlns:a16="http://schemas.microsoft.com/office/drawing/2014/main" id="{77CFFCFB-4971-7B48-97E0-9AAF2F5C7E91}"/>
              </a:ext>
            </a:extLst>
          </p:cNvPr>
          <p:cNvSpPr>
            <a:spLocks noChangeArrowheads="1"/>
          </p:cNvSpPr>
          <p:nvPr/>
        </p:nvSpPr>
        <p:spPr bwMode="auto">
          <a:xfrm>
            <a:off x="3352800" y="2819400"/>
            <a:ext cx="1336675" cy="304800"/>
          </a:xfrm>
          <a:prstGeom prst="rect">
            <a:avLst/>
          </a:prstGeom>
          <a:no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anchor="ctr"/>
          <a:lstStyle/>
          <a:p>
            <a:pPr algn="ctr">
              <a:buClr>
                <a:srgbClr val="000000"/>
              </a:buClr>
              <a:buSzPct val="100000"/>
              <a:buFont typeface="Times New Roman" charset="0"/>
              <a:buNone/>
            </a:pPr>
            <a:r>
              <a:rPr lang="en-US" sz="2000" b="1" dirty="0">
                <a:solidFill>
                  <a:srgbClr val="003367"/>
                </a:solidFill>
              </a:rPr>
              <a:t>Queue(s)</a:t>
            </a:r>
            <a:endParaRPr lang="en-US" sz="1600" b="1" dirty="0">
              <a:solidFill>
                <a:srgbClr val="003367"/>
              </a:solidFill>
            </a:endParaRPr>
          </a:p>
        </p:txBody>
      </p:sp>
      <p:sp>
        <p:nvSpPr>
          <p:cNvPr id="78" name="Oval 24">
            <a:extLst>
              <a:ext uri="{FF2B5EF4-FFF2-40B4-BE49-F238E27FC236}">
                <a16:creationId xmlns:a16="http://schemas.microsoft.com/office/drawing/2014/main" id="{2EECB37D-1491-434D-97B0-3B2E71294E9A}"/>
              </a:ext>
            </a:extLst>
          </p:cNvPr>
          <p:cNvSpPr>
            <a:spLocks noChangeArrowheads="1"/>
          </p:cNvSpPr>
          <p:nvPr/>
        </p:nvSpPr>
        <p:spPr bwMode="auto">
          <a:xfrm>
            <a:off x="4497388" y="3962400"/>
            <a:ext cx="684212" cy="661987"/>
          </a:xfrm>
          <a:prstGeom prst="ellipse">
            <a:avLst/>
          </a:prstGeom>
          <a:noFill/>
          <a:ln w="22225">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79" name="Oval 24">
            <a:extLst>
              <a:ext uri="{FF2B5EF4-FFF2-40B4-BE49-F238E27FC236}">
                <a16:creationId xmlns:a16="http://schemas.microsoft.com/office/drawing/2014/main" id="{827C58C7-D31F-9147-AC84-07C4230FC7CE}"/>
              </a:ext>
            </a:extLst>
          </p:cNvPr>
          <p:cNvSpPr>
            <a:spLocks noChangeArrowheads="1"/>
          </p:cNvSpPr>
          <p:nvPr/>
        </p:nvSpPr>
        <p:spPr bwMode="auto">
          <a:xfrm>
            <a:off x="5386388" y="3962400"/>
            <a:ext cx="684212" cy="661987"/>
          </a:xfrm>
          <a:prstGeom prst="ellipse">
            <a:avLst/>
          </a:prstGeom>
          <a:noFill/>
          <a:ln w="22225">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85" name="Oval 24">
            <a:extLst>
              <a:ext uri="{FF2B5EF4-FFF2-40B4-BE49-F238E27FC236}">
                <a16:creationId xmlns:a16="http://schemas.microsoft.com/office/drawing/2014/main" id="{2B4579B7-6610-5B49-A5FA-FB130F24F27A}"/>
              </a:ext>
            </a:extLst>
          </p:cNvPr>
          <p:cNvSpPr>
            <a:spLocks noChangeArrowheads="1"/>
          </p:cNvSpPr>
          <p:nvPr/>
        </p:nvSpPr>
        <p:spPr bwMode="auto">
          <a:xfrm>
            <a:off x="6275388" y="3962400"/>
            <a:ext cx="684212" cy="661987"/>
          </a:xfrm>
          <a:prstGeom prst="ellipse">
            <a:avLst/>
          </a:prstGeom>
          <a:noFill/>
          <a:ln w="22225">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86" name="Oval 24">
            <a:extLst>
              <a:ext uri="{FF2B5EF4-FFF2-40B4-BE49-F238E27FC236}">
                <a16:creationId xmlns:a16="http://schemas.microsoft.com/office/drawing/2014/main" id="{483DE15E-0D76-9242-9B70-0D239656AF38}"/>
              </a:ext>
            </a:extLst>
          </p:cNvPr>
          <p:cNvSpPr>
            <a:spLocks noChangeArrowheads="1"/>
          </p:cNvSpPr>
          <p:nvPr/>
        </p:nvSpPr>
        <p:spPr bwMode="auto">
          <a:xfrm>
            <a:off x="7164388" y="3962400"/>
            <a:ext cx="684212" cy="661987"/>
          </a:xfrm>
          <a:prstGeom prst="ellipse">
            <a:avLst/>
          </a:prstGeom>
          <a:noFill/>
          <a:ln w="22225">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87" name="Rectangle 94">
            <a:extLst>
              <a:ext uri="{FF2B5EF4-FFF2-40B4-BE49-F238E27FC236}">
                <a16:creationId xmlns:a16="http://schemas.microsoft.com/office/drawing/2014/main" id="{767167B2-D280-5D47-BC73-F91D40046EF5}"/>
              </a:ext>
            </a:extLst>
          </p:cNvPr>
          <p:cNvSpPr>
            <a:spLocks noChangeArrowheads="1"/>
          </p:cNvSpPr>
          <p:nvPr/>
        </p:nvSpPr>
        <p:spPr bwMode="auto">
          <a:xfrm>
            <a:off x="7883498" y="4114800"/>
            <a:ext cx="1028727" cy="390617"/>
          </a:xfrm>
          <a:prstGeom prst="rect">
            <a:avLst/>
          </a:prstGeom>
          <a:no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anchor="ctr"/>
          <a:lstStyle/>
          <a:p>
            <a:pPr algn="ctr">
              <a:buClr>
                <a:srgbClr val="000000"/>
              </a:buClr>
              <a:buSzPct val="100000"/>
              <a:buFont typeface="Times New Roman" charset="0"/>
              <a:buNone/>
            </a:pPr>
            <a:r>
              <a:rPr lang="en-US" sz="2000" b="1" dirty="0">
                <a:solidFill>
                  <a:srgbClr val="003367"/>
                </a:solidFill>
              </a:rPr>
              <a:t>CPU</a:t>
            </a:r>
          </a:p>
          <a:p>
            <a:pPr algn="ctr">
              <a:buClr>
                <a:srgbClr val="000000"/>
              </a:buClr>
              <a:buSzPct val="100000"/>
              <a:buFont typeface="Times New Roman" charset="0"/>
              <a:buNone/>
            </a:pPr>
            <a:r>
              <a:rPr lang="en-US" sz="2000" b="1" dirty="0">
                <a:solidFill>
                  <a:srgbClr val="003367"/>
                </a:solidFill>
              </a:rPr>
              <a:t>core(s)</a:t>
            </a:r>
            <a:endParaRPr lang="en-US" sz="1600" b="1" dirty="0">
              <a:solidFill>
                <a:srgbClr val="003367"/>
              </a:solidFill>
            </a:endParaRPr>
          </a:p>
        </p:txBody>
      </p:sp>
      <p:grpSp>
        <p:nvGrpSpPr>
          <p:cNvPr id="5" name="Group 4">
            <a:extLst>
              <a:ext uri="{FF2B5EF4-FFF2-40B4-BE49-F238E27FC236}">
                <a16:creationId xmlns:a16="http://schemas.microsoft.com/office/drawing/2014/main" id="{EED18947-75AB-094F-88FD-B5574DC954E9}"/>
              </a:ext>
            </a:extLst>
          </p:cNvPr>
          <p:cNvGrpSpPr/>
          <p:nvPr/>
        </p:nvGrpSpPr>
        <p:grpSpPr>
          <a:xfrm>
            <a:off x="4611329" y="5181600"/>
            <a:ext cx="417871" cy="608835"/>
            <a:chOff x="1791929" y="5639565"/>
            <a:chExt cx="1027471" cy="972841"/>
          </a:xfrm>
        </p:grpSpPr>
        <p:sp>
          <p:nvSpPr>
            <p:cNvPr id="89" name="Oval 4">
              <a:extLst>
                <a:ext uri="{FF2B5EF4-FFF2-40B4-BE49-F238E27FC236}">
                  <a16:creationId xmlns:a16="http://schemas.microsoft.com/office/drawing/2014/main" id="{507843DF-0A36-8D4E-979B-1D72E4AD84FF}"/>
                </a:ext>
              </a:extLst>
            </p:cNvPr>
            <p:cNvSpPr>
              <a:spLocks noChangeArrowheads="1"/>
            </p:cNvSpPr>
            <p:nvPr/>
          </p:nvSpPr>
          <p:spPr bwMode="auto">
            <a:xfrm>
              <a:off x="1795821" y="5639565"/>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90" name="Oval 5">
              <a:extLst>
                <a:ext uri="{FF2B5EF4-FFF2-40B4-BE49-F238E27FC236}">
                  <a16:creationId xmlns:a16="http://schemas.microsoft.com/office/drawing/2014/main" id="{242BFB3A-87CE-A445-9283-B2F0BC927724}"/>
                </a:ext>
              </a:extLst>
            </p:cNvPr>
            <p:cNvSpPr>
              <a:spLocks noChangeArrowheads="1"/>
            </p:cNvSpPr>
            <p:nvPr/>
          </p:nvSpPr>
          <p:spPr bwMode="auto">
            <a:xfrm>
              <a:off x="1795821" y="6340010"/>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91" name="Line 6">
              <a:extLst>
                <a:ext uri="{FF2B5EF4-FFF2-40B4-BE49-F238E27FC236}">
                  <a16:creationId xmlns:a16="http://schemas.microsoft.com/office/drawing/2014/main" id="{2FA4AAE9-4E0B-E64B-AA12-C4DE3C01C159}"/>
                </a:ext>
              </a:extLst>
            </p:cNvPr>
            <p:cNvSpPr>
              <a:spLocks noChangeShapeType="1"/>
            </p:cNvSpPr>
            <p:nvPr/>
          </p:nvSpPr>
          <p:spPr bwMode="auto">
            <a:xfrm>
              <a:off x="2819400"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sp>
          <p:nvSpPr>
            <p:cNvPr id="92" name="Line 7">
              <a:extLst>
                <a:ext uri="{FF2B5EF4-FFF2-40B4-BE49-F238E27FC236}">
                  <a16:creationId xmlns:a16="http://schemas.microsoft.com/office/drawing/2014/main" id="{7E58A788-E8E0-5744-8B6D-63E85EAA2788}"/>
                </a:ext>
              </a:extLst>
            </p:cNvPr>
            <p:cNvSpPr>
              <a:spLocks noChangeShapeType="1"/>
            </p:cNvSpPr>
            <p:nvPr/>
          </p:nvSpPr>
          <p:spPr bwMode="auto">
            <a:xfrm>
              <a:off x="1791929"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grpSp>
      <p:grpSp>
        <p:nvGrpSpPr>
          <p:cNvPr id="103" name="Group 102">
            <a:extLst>
              <a:ext uri="{FF2B5EF4-FFF2-40B4-BE49-F238E27FC236}">
                <a16:creationId xmlns:a16="http://schemas.microsoft.com/office/drawing/2014/main" id="{4EA38A55-FA87-1740-9AD9-1D611610BBF8}"/>
              </a:ext>
            </a:extLst>
          </p:cNvPr>
          <p:cNvGrpSpPr/>
          <p:nvPr/>
        </p:nvGrpSpPr>
        <p:grpSpPr>
          <a:xfrm>
            <a:off x="5526583" y="5181600"/>
            <a:ext cx="417871" cy="608835"/>
            <a:chOff x="1791929" y="5639565"/>
            <a:chExt cx="1027471" cy="972841"/>
          </a:xfrm>
        </p:grpSpPr>
        <p:sp>
          <p:nvSpPr>
            <p:cNvPr id="105" name="Oval 4">
              <a:extLst>
                <a:ext uri="{FF2B5EF4-FFF2-40B4-BE49-F238E27FC236}">
                  <a16:creationId xmlns:a16="http://schemas.microsoft.com/office/drawing/2014/main" id="{0C3313BA-45CB-3348-951D-9B6F8FAF104E}"/>
                </a:ext>
              </a:extLst>
            </p:cNvPr>
            <p:cNvSpPr>
              <a:spLocks noChangeArrowheads="1"/>
            </p:cNvSpPr>
            <p:nvPr/>
          </p:nvSpPr>
          <p:spPr bwMode="auto">
            <a:xfrm>
              <a:off x="1795821" y="5639565"/>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106" name="Oval 5">
              <a:extLst>
                <a:ext uri="{FF2B5EF4-FFF2-40B4-BE49-F238E27FC236}">
                  <a16:creationId xmlns:a16="http://schemas.microsoft.com/office/drawing/2014/main" id="{F6D966F0-A2C8-A24F-8FE6-EB3ADF5C685C}"/>
                </a:ext>
              </a:extLst>
            </p:cNvPr>
            <p:cNvSpPr>
              <a:spLocks noChangeArrowheads="1"/>
            </p:cNvSpPr>
            <p:nvPr/>
          </p:nvSpPr>
          <p:spPr bwMode="auto">
            <a:xfrm>
              <a:off x="1795821" y="6340010"/>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107" name="Line 6">
              <a:extLst>
                <a:ext uri="{FF2B5EF4-FFF2-40B4-BE49-F238E27FC236}">
                  <a16:creationId xmlns:a16="http://schemas.microsoft.com/office/drawing/2014/main" id="{2AFF0B9F-1566-2040-974F-CF7BAA297C1C}"/>
                </a:ext>
              </a:extLst>
            </p:cNvPr>
            <p:cNvSpPr>
              <a:spLocks noChangeShapeType="1"/>
            </p:cNvSpPr>
            <p:nvPr/>
          </p:nvSpPr>
          <p:spPr bwMode="auto">
            <a:xfrm>
              <a:off x="2819400"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sp>
          <p:nvSpPr>
            <p:cNvPr id="111" name="Line 7">
              <a:extLst>
                <a:ext uri="{FF2B5EF4-FFF2-40B4-BE49-F238E27FC236}">
                  <a16:creationId xmlns:a16="http://schemas.microsoft.com/office/drawing/2014/main" id="{30E9767C-AA40-0744-BC79-E1A80806702A}"/>
                </a:ext>
              </a:extLst>
            </p:cNvPr>
            <p:cNvSpPr>
              <a:spLocks noChangeShapeType="1"/>
            </p:cNvSpPr>
            <p:nvPr/>
          </p:nvSpPr>
          <p:spPr bwMode="auto">
            <a:xfrm>
              <a:off x="1791929"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grpSp>
      <p:grpSp>
        <p:nvGrpSpPr>
          <p:cNvPr id="112" name="Group 111">
            <a:extLst>
              <a:ext uri="{FF2B5EF4-FFF2-40B4-BE49-F238E27FC236}">
                <a16:creationId xmlns:a16="http://schemas.microsoft.com/office/drawing/2014/main" id="{D44E0C81-5305-6D43-A62A-339A0E036BB0}"/>
              </a:ext>
            </a:extLst>
          </p:cNvPr>
          <p:cNvGrpSpPr/>
          <p:nvPr/>
        </p:nvGrpSpPr>
        <p:grpSpPr>
          <a:xfrm>
            <a:off x="6441837" y="5181600"/>
            <a:ext cx="417871" cy="608835"/>
            <a:chOff x="1791929" y="5639565"/>
            <a:chExt cx="1027471" cy="972841"/>
          </a:xfrm>
        </p:grpSpPr>
        <p:sp>
          <p:nvSpPr>
            <p:cNvPr id="113" name="Oval 4">
              <a:extLst>
                <a:ext uri="{FF2B5EF4-FFF2-40B4-BE49-F238E27FC236}">
                  <a16:creationId xmlns:a16="http://schemas.microsoft.com/office/drawing/2014/main" id="{9F660FFD-8086-C440-A799-88DA86BFC2DF}"/>
                </a:ext>
              </a:extLst>
            </p:cNvPr>
            <p:cNvSpPr>
              <a:spLocks noChangeArrowheads="1"/>
            </p:cNvSpPr>
            <p:nvPr/>
          </p:nvSpPr>
          <p:spPr bwMode="auto">
            <a:xfrm>
              <a:off x="1795821" y="5639565"/>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114" name="Oval 5">
              <a:extLst>
                <a:ext uri="{FF2B5EF4-FFF2-40B4-BE49-F238E27FC236}">
                  <a16:creationId xmlns:a16="http://schemas.microsoft.com/office/drawing/2014/main" id="{0BB87FD7-E158-3D4D-B68D-934C1A6FAD0D}"/>
                </a:ext>
              </a:extLst>
            </p:cNvPr>
            <p:cNvSpPr>
              <a:spLocks noChangeArrowheads="1"/>
            </p:cNvSpPr>
            <p:nvPr/>
          </p:nvSpPr>
          <p:spPr bwMode="auto">
            <a:xfrm>
              <a:off x="1795821" y="6340010"/>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115" name="Line 6">
              <a:extLst>
                <a:ext uri="{FF2B5EF4-FFF2-40B4-BE49-F238E27FC236}">
                  <a16:creationId xmlns:a16="http://schemas.microsoft.com/office/drawing/2014/main" id="{06E2605A-6E11-0548-8CB0-4FD9A2097BEF}"/>
                </a:ext>
              </a:extLst>
            </p:cNvPr>
            <p:cNvSpPr>
              <a:spLocks noChangeShapeType="1"/>
            </p:cNvSpPr>
            <p:nvPr/>
          </p:nvSpPr>
          <p:spPr bwMode="auto">
            <a:xfrm>
              <a:off x="2819400"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sp>
          <p:nvSpPr>
            <p:cNvPr id="116" name="Line 7">
              <a:extLst>
                <a:ext uri="{FF2B5EF4-FFF2-40B4-BE49-F238E27FC236}">
                  <a16:creationId xmlns:a16="http://schemas.microsoft.com/office/drawing/2014/main" id="{364F5F68-9418-0442-AF48-8238D9C03169}"/>
                </a:ext>
              </a:extLst>
            </p:cNvPr>
            <p:cNvSpPr>
              <a:spLocks noChangeShapeType="1"/>
            </p:cNvSpPr>
            <p:nvPr/>
          </p:nvSpPr>
          <p:spPr bwMode="auto">
            <a:xfrm>
              <a:off x="1791929"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grpSp>
      <p:grpSp>
        <p:nvGrpSpPr>
          <p:cNvPr id="117" name="Group 116">
            <a:extLst>
              <a:ext uri="{FF2B5EF4-FFF2-40B4-BE49-F238E27FC236}">
                <a16:creationId xmlns:a16="http://schemas.microsoft.com/office/drawing/2014/main" id="{EAD86335-C76A-E647-94B1-AF32411D6007}"/>
              </a:ext>
            </a:extLst>
          </p:cNvPr>
          <p:cNvGrpSpPr/>
          <p:nvPr/>
        </p:nvGrpSpPr>
        <p:grpSpPr>
          <a:xfrm>
            <a:off x="7357090" y="5181600"/>
            <a:ext cx="417871" cy="608835"/>
            <a:chOff x="1791929" y="5639565"/>
            <a:chExt cx="1027471" cy="972841"/>
          </a:xfrm>
        </p:grpSpPr>
        <p:sp>
          <p:nvSpPr>
            <p:cNvPr id="118" name="Oval 4">
              <a:extLst>
                <a:ext uri="{FF2B5EF4-FFF2-40B4-BE49-F238E27FC236}">
                  <a16:creationId xmlns:a16="http://schemas.microsoft.com/office/drawing/2014/main" id="{9956DA17-293C-ED46-ADA6-61C9851514F6}"/>
                </a:ext>
              </a:extLst>
            </p:cNvPr>
            <p:cNvSpPr>
              <a:spLocks noChangeArrowheads="1"/>
            </p:cNvSpPr>
            <p:nvPr/>
          </p:nvSpPr>
          <p:spPr bwMode="auto">
            <a:xfrm>
              <a:off x="1795821" y="5639565"/>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119" name="Oval 5">
              <a:extLst>
                <a:ext uri="{FF2B5EF4-FFF2-40B4-BE49-F238E27FC236}">
                  <a16:creationId xmlns:a16="http://schemas.microsoft.com/office/drawing/2014/main" id="{76D21491-87CF-B743-A642-8422FE15B866}"/>
                </a:ext>
              </a:extLst>
            </p:cNvPr>
            <p:cNvSpPr>
              <a:spLocks noChangeArrowheads="1"/>
            </p:cNvSpPr>
            <p:nvPr/>
          </p:nvSpPr>
          <p:spPr bwMode="auto">
            <a:xfrm>
              <a:off x="1795821" y="6340010"/>
              <a:ext cx="1019687" cy="272396"/>
            </a:xfrm>
            <a:prstGeom prst="ellipse">
              <a:avLst/>
            </a:prstGeom>
            <a:solidFill>
              <a:schemeClr val="bg1">
                <a:lumMod val="95000"/>
              </a:schemeClr>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solidFill>
                  <a:srgbClr val="003367"/>
                </a:solidFill>
              </a:endParaRPr>
            </a:p>
          </p:txBody>
        </p:sp>
        <p:sp>
          <p:nvSpPr>
            <p:cNvPr id="120" name="Line 6">
              <a:extLst>
                <a:ext uri="{FF2B5EF4-FFF2-40B4-BE49-F238E27FC236}">
                  <a16:creationId xmlns:a16="http://schemas.microsoft.com/office/drawing/2014/main" id="{BC9958AF-2ECB-6347-81A0-E9A8ADF78C8C}"/>
                </a:ext>
              </a:extLst>
            </p:cNvPr>
            <p:cNvSpPr>
              <a:spLocks noChangeShapeType="1"/>
            </p:cNvSpPr>
            <p:nvPr/>
          </p:nvSpPr>
          <p:spPr bwMode="auto">
            <a:xfrm>
              <a:off x="2819400"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sp>
          <p:nvSpPr>
            <p:cNvPr id="121" name="Line 7">
              <a:extLst>
                <a:ext uri="{FF2B5EF4-FFF2-40B4-BE49-F238E27FC236}">
                  <a16:creationId xmlns:a16="http://schemas.microsoft.com/office/drawing/2014/main" id="{55D93E37-954C-7D4C-B284-8DA26AAF423A}"/>
                </a:ext>
              </a:extLst>
            </p:cNvPr>
            <p:cNvSpPr>
              <a:spLocks noChangeShapeType="1"/>
            </p:cNvSpPr>
            <p:nvPr/>
          </p:nvSpPr>
          <p:spPr bwMode="auto">
            <a:xfrm>
              <a:off x="1791929" y="5775763"/>
              <a:ext cx="0" cy="700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solidFill>
                  <a:srgbClr val="37305A"/>
                </a:solidFill>
              </a:endParaRPr>
            </a:p>
          </p:txBody>
        </p:sp>
      </p:grpSp>
      <p:sp>
        <p:nvSpPr>
          <p:cNvPr id="122" name="Rectangle 94">
            <a:extLst>
              <a:ext uri="{FF2B5EF4-FFF2-40B4-BE49-F238E27FC236}">
                <a16:creationId xmlns:a16="http://schemas.microsoft.com/office/drawing/2014/main" id="{876532B2-F8A3-AC4D-9A3A-DB1132EA7F29}"/>
              </a:ext>
            </a:extLst>
          </p:cNvPr>
          <p:cNvSpPr>
            <a:spLocks noChangeArrowheads="1"/>
          </p:cNvSpPr>
          <p:nvPr/>
        </p:nvSpPr>
        <p:spPr bwMode="auto">
          <a:xfrm>
            <a:off x="7886673" y="5248183"/>
            <a:ext cx="1028727" cy="390617"/>
          </a:xfrm>
          <a:prstGeom prst="rect">
            <a:avLst/>
          </a:prstGeom>
          <a:no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anchor="ctr"/>
          <a:lstStyle/>
          <a:p>
            <a:pPr algn="ctr">
              <a:buClr>
                <a:srgbClr val="000000"/>
              </a:buClr>
              <a:buSzPct val="100000"/>
              <a:buFont typeface="Times New Roman" charset="0"/>
              <a:buNone/>
            </a:pPr>
            <a:r>
              <a:rPr lang="en-US" sz="2000" b="1" dirty="0">
                <a:solidFill>
                  <a:srgbClr val="003367"/>
                </a:solidFill>
              </a:rPr>
              <a:t>Storage</a:t>
            </a:r>
          </a:p>
          <a:p>
            <a:pPr algn="ctr">
              <a:buClr>
                <a:srgbClr val="000000"/>
              </a:buClr>
              <a:buSzPct val="100000"/>
              <a:buFont typeface="Times New Roman" charset="0"/>
              <a:buNone/>
            </a:pPr>
            <a:r>
              <a:rPr lang="en-US" sz="2000" b="1" dirty="0">
                <a:solidFill>
                  <a:srgbClr val="003367"/>
                </a:solidFill>
              </a:rPr>
              <a:t>(“disk”)</a:t>
            </a:r>
            <a:endParaRPr lang="en-US" sz="1600" b="1" dirty="0">
              <a:solidFill>
                <a:srgbClr val="003367"/>
              </a:solidFill>
            </a:endParaRPr>
          </a:p>
        </p:txBody>
      </p:sp>
      <p:sp>
        <p:nvSpPr>
          <p:cNvPr id="7" name="TextBox 6">
            <a:extLst>
              <a:ext uri="{FF2B5EF4-FFF2-40B4-BE49-F238E27FC236}">
                <a16:creationId xmlns:a16="http://schemas.microsoft.com/office/drawing/2014/main" id="{846BCAE3-68D0-C64C-B59A-281645C5403C}"/>
              </a:ext>
            </a:extLst>
          </p:cNvPr>
          <p:cNvSpPr txBox="1"/>
          <p:nvPr/>
        </p:nvSpPr>
        <p:spPr>
          <a:xfrm>
            <a:off x="360759" y="3962400"/>
            <a:ext cx="3865161" cy="1938992"/>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chemeClr val="accent6">
                    <a:lumMod val="50000"/>
                  </a:schemeClr>
                </a:solidFill>
              </a:rPr>
              <a:t>Resources: cores, disks</a:t>
            </a:r>
          </a:p>
          <a:p>
            <a:pPr marL="285750" indent="-285750">
              <a:buFont typeface="Arial" panose="020B0604020202020204" pitchFamily="34" charset="0"/>
              <a:buChar char="•"/>
            </a:pPr>
            <a:r>
              <a:rPr lang="en-US" sz="2000" dirty="0">
                <a:solidFill>
                  <a:schemeClr val="accent6">
                    <a:lumMod val="50000"/>
                  </a:schemeClr>
                </a:solidFill>
              </a:rPr>
              <a:t>Resources are “exclusive”</a:t>
            </a:r>
          </a:p>
          <a:p>
            <a:pPr marL="285750" indent="-285750">
              <a:buFont typeface="Arial" panose="020B0604020202020204" pitchFamily="34" charset="0"/>
              <a:buChar char="•"/>
            </a:pPr>
            <a:r>
              <a:rPr lang="en-US" sz="2000" dirty="0">
                <a:solidFill>
                  <a:schemeClr val="accent6">
                    <a:lumMod val="50000"/>
                  </a:schemeClr>
                </a:solidFill>
              </a:rPr>
              <a:t>Any </a:t>
            </a:r>
            <a:r>
              <a:rPr lang="en-US" sz="2000" dirty="0" err="1">
                <a:solidFill>
                  <a:schemeClr val="accent6">
                    <a:lumMod val="50000"/>
                  </a:schemeClr>
                </a:solidFill>
              </a:rPr>
              <a:t>thread</a:t>
            </a:r>
            <a:r>
              <a:rPr lang="en-US" sz="2000" dirty="0" err="1">
                <a:solidFill>
                  <a:schemeClr val="accent6">
                    <a:lumMod val="50000"/>
                  </a:schemeClr>
                </a:solidFill>
                <a:sym typeface="Wingdings" pitchFamily="2" charset="2"/>
              </a:rPr>
              <a:t></a:t>
            </a:r>
            <a:r>
              <a:rPr lang="en-US" sz="2000" dirty="0" err="1">
                <a:solidFill>
                  <a:schemeClr val="accent6">
                    <a:lumMod val="50000"/>
                  </a:schemeClr>
                </a:solidFill>
              </a:rPr>
              <a:t>any</a:t>
            </a:r>
            <a:r>
              <a:rPr lang="en-US" sz="2000" dirty="0">
                <a:solidFill>
                  <a:schemeClr val="accent6">
                    <a:lumMod val="50000"/>
                  </a:schemeClr>
                </a:solidFill>
              </a:rPr>
              <a:t> core</a:t>
            </a:r>
          </a:p>
          <a:p>
            <a:pPr marL="285750" indent="-285750">
              <a:buFont typeface="Arial" panose="020B0604020202020204" pitchFamily="34" charset="0"/>
              <a:buChar char="•"/>
            </a:pPr>
            <a:r>
              <a:rPr lang="en-US" sz="2000" dirty="0" err="1">
                <a:solidFill>
                  <a:schemeClr val="accent6">
                    <a:lumMod val="50000"/>
                  </a:schemeClr>
                </a:solidFill>
                <a:sym typeface="Wingdings" pitchFamily="2" charset="2"/>
              </a:rPr>
              <a:t>ThreadPool</a:t>
            </a:r>
            <a:r>
              <a:rPr lang="en-US" sz="2000" dirty="0">
                <a:solidFill>
                  <a:schemeClr val="accent6">
                    <a:lumMod val="50000"/>
                  </a:schemeClr>
                </a:solidFill>
                <a:sym typeface="Wingdings" pitchFamily="2" charset="2"/>
              </a:rPr>
              <a:t> keeps cores busy</a:t>
            </a:r>
          </a:p>
          <a:p>
            <a:pPr marL="285750" indent="-285750">
              <a:buFont typeface="Arial" panose="020B0604020202020204" pitchFamily="34" charset="0"/>
              <a:buChar char="•"/>
            </a:pPr>
            <a:r>
              <a:rPr lang="en-US" sz="2000" dirty="0">
                <a:solidFill>
                  <a:schemeClr val="accent6">
                    <a:lumMod val="50000"/>
                  </a:schemeClr>
                </a:solidFill>
                <a:sym typeface="Wingdings" pitchFamily="2" charset="2"/>
              </a:rPr>
              <a:t>MFQ keeps disks busy</a:t>
            </a:r>
          </a:p>
          <a:p>
            <a:pPr marL="285750" indent="-285750">
              <a:buFont typeface="Arial" panose="020B0604020202020204" pitchFamily="34" charset="0"/>
              <a:buChar char="•"/>
            </a:pPr>
            <a:r>
              <a:rPr lang="en-US" sz="2000" b="1" dirty="0">
                <a:solidFill>
                  <a:schemeClr val="accent6">
                    <a:lumMod val="50000"/>
                  </a:schemeClr>
                </a:solidFill>
                <a:sym typeface="Wingdings" pitchFamily="2" charset="2"/>
              </a:rPr>
              <a:t>Queues everywhere</a:t>
            </a:r>
          </a:p>
        </p:txBody>
      </p:sp>
    </p:spTree>
    <p:extLst>
      <p:ext uri="{BB962C8B-B14F-4D97-AF65-F5344CB8AC3E}">
        <p14:creationId xmlns:p14="http://schemas.microsoft.com/office/powerpoint/2010/main" val="33870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25"/>
          <p:cNvGrpSpPr>
            <a:grpSpLocks/>
          </p:cNvGrpSpPr>
          <p:nvPr/>
        </p:nvGrpSpPr>
        <p:grpSpPr bwMode="auto">
          <a:xfrm>
            <a:off x="3567112" y="1947863"/>
            <a:ext cx="1803400" cy="763587"/>
            <a:chOff x="1728" y="3072"/>
            <a:chExt cx="560" cy="237"/>
          </a:xfrm>
        </p:grpSpPr>
        <p:grpSp>
          <p:nvGrpSpPr>
            <p:cNvPr id="18" name="Group 26"/>
            <p:cNvGrpSpPr>
              <a:grpSpLocks/>
            </p:cNvGrpSpPr>
            <p:nvPr/>
          </p:nvGrpSpPr>
          <p:grpSpPr bwMode="auto">
            <a:xfrm>
              <a:off x="1728" y="3119"/>
              <a:ext cx="224" cy="144"/>
              <a:chOff x="3776" y="3429"/>
              <a:chExt cx="274" cy="109"/>
            </a:xfrm>
          </p:grpSpPr>
          <p:sp>
            <p:nvSpPr>
              <p:cNvPr id="21" name="Rectangle 27"/>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pPr defTabSz="914400" fontAlgn="auto">
                  <a:spcBef>
                    <a:spcPts val="0"/>
                  </a:spcBef>
                  <a:spcAft>
                    <a:spcPts val="0"/>
                  </a:spcAft>
                  <a:defRPr/>
                </a:pPr>
                <a:endParaRPr lang="en-US" sz="1800" kern="0">
                  <a:solidFill>
                    <a:prstClr val="white"/>
                  </a:solidFill>
                </a:endParaRPr>
              </a:p>
            </p:txBody>
          </p:sp>
          <p:sp>
            <p:nvSpPr>
              <p:cNvPr id="22" name="Rectangle 28"/>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pPr defTabSz="914400" fontAlgn="auto">
                  <a:spcBef>
                    <a:spcPts val="0"/>
                  </a:spcBef>
                  <a:spcAft>
                    <a:spcPts val="0"/>
                  </a:spcAft>
                  <a:defRPr/>
                </a:pPr>
                <a:endParaRPr lang="en-US" sz="1800" kern="0">
                  <a:solidFill>
                    <a:prstClr val="white"/>
                  </a:solidFill>
                </a:endParaRPr>
              </a:p>
            </p:txBody>
          </p:sp>
          <p:sp>
            <p:nvSpPr>
              <p:cNvPr id="23" name="Rectangle 29"/>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pPr defTabSz="914400" fontAlgn="auto">
                  <a:spcBef>
                    <a:spcPts val="0"/>
                  </a:spcBef>
                  <a:spcAft>
                    <a:spcPts val="0"/>
                  </a:spcAft>
                  <a:defRPr/>
                </a:pPr>
                <a:endParaRPr lang="en-US" sz="1800" kern="0">
                  <a:solidFill>
                    <a:prstClr val="white"/>
                  </a:solidFill>
                </a:endParaRPr>
              </a:p>
            </p:txBody>
          </p:sp>
          <p:sp>
            <p:nvSpPr>
              <p:cNvPr id="24" name="Line 30"/>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pPr defTabSz="914400" fontAlgn="auto">
                  <a:spcBef>
                    <a:spcPts val="0"/>
                  </a:spcBef>
                  <a:spcAft>
                    <a:spcPts val="0"/>
                  </a:spcAft>
                  <a:defRPr/>
                </a:pPr>
                <a:endParaRPr lang="en-US" sz="1800" kern="0">
                  <a:solidFill>
                    <a:prstClr val="white"/>
                  </a:solidFill>
                </a:endParaRPr>
              </a:p>
            </p:txBody>
          </p:sp>
          <p:sp>
            <p:nvSpPr>
              <p:cNvPr id="25" name="Line 31"/>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pPr defTabSz="914400" fontAlgn="auto">
                  <a:spcBef>
                    <a:spcPts val="0"/>
                  </a:spcBef>
                  <a:spcAft>
                    <a:spcPts val="0"/>
                  </a:spcAft>
                  <a:defRPr/>
                </a:pPr>
                <a:endParaRPr lang="en-US" sz="1800" kern="0">
                  <a:solidFill>
                    <a:prstClr val="white"/>
                  </a:solidFill>
                </a:endParaRPr>
              </a:p>
            </p:txBody>
          </p:sp>
        </p:grpSp>
        <p:sp>
          <p:nvSpPr>
            <p:cNvPr id="19" name="Line 32"/>
            <p:cNvSpPr>
              <a:spLocks noChangeShapeType="1"/>
            </p:cNvSpPr>
            <p:nvPr/>
          </p:nvSpPr>
          <p:spPr bwMode="auto">
            <a:xfrm>
              <a:off x="1952" y="3190"/>
              <a:ext cx="160"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defTabSz="914400" fontAlgn="auto">
                <a:spcBef>
                  <a:spcPts val="0"/>
                </a:spcBef>
                <a:spcAft>
                  <a:spcPts val="0"/>
                </a:spcAft>
                <a:defRPr/>
              </a:pPr>
              <a:endParaRPr lang="en-US" sz="1800" kern="0">
                <a:solidFill>
                  <a:prstClr val="white"/>
                </a:solidFill>
              </a:endParaRPr>
            </a:p>
          </p:txBody>
        </p:sp>
        <p:sp>
          <p:nvSpPr>
            <p:cNvPr id="20" name="Oval 33"/>
            <p:cNvSpPr>
              <a:spLocks noChangeArrowheads="1"/>
            </p:cNvSpPr>
            <p:nvPr/>
          </p:nvSpPr>
          <p:spPr bwMode="auto">
            <a:xfrm>
              <a:off x="2051" y="3072"/>
              <a:ext cx="237" cy="237"/>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pPr defTabSz="914400" fontAlgn="auto">
                <a:spcBef>
                  <a:spcPts val="0"/>
                </a:spcBef>
                <a:spcAft>
                  <a:spcPts val="0"/>
                </a:spcAft>
                <a:defRPr/>
              </a:pPr>
              <a:endParaRPr lang="en-US" sz="1800" kern="0">
                <a:solidFill>
                  <a:prstClr val="white"/>
                </a:solidFill>
              </a:endParaRPr>
            </a:p>
          </p:txBody>
        </p:sp>
      </p:grpSp>
      <p:sp>
        <p:nvSpPr>
          <p:cNvPr id="26" name="Text Box 34"/>
          <p:cNvSpPr txBox="1">
            <a:spLocks noChangeArrowheads="1"/>
          </p:cNvSpPr>
          <p:nvPr/>
        </p:nvSpPr>
        <p:spPr bwMode="auto">
          <a:xfrm>
            <a:off x="3810000" y="2025134"/>
            <a:ext cx="22860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defTabSz="914400" fontAlgn="auto">
              <a:spcBef>
                <a:spcPts val="0"/>
              </a:spcBef>
              <a:spcAft>
                <a:spcPts val="0"/>
              </a:spcAft>
              <a:defRPr/>
            </a:pPr>
            <a:r>
              <a:rPr lang="en-US" sz="1600" b="1" kern="0" dirty="0">
                <a:solidFill>
                  <a:srgbClr val="000099"/>
                </a:solidFill>
              </a:rPr>
              <a:t>Service</a:t>
            </a:r>
          </a:p>
          <a:p>
            <a:pPr algn="ctr" defTabSz="914400" fontAlgn="auto">
              <a:spcBef>
                <a:spcPts val="0"/>
              </a:spcBef>
              <a:spcAft>
                <a:spcPts val="0"/>
              </a:spcAft>
              <a:defRPr/>
            </a:pPr>
            <a:r>
              <a:rPr lang="en-US" sz="1600" b="1" kern="0" dirty="0">
                <a:solidFill>
                  <a:srgbClr val="000099"/>
                </a:solidFill>
              </a:rPr>
              <a:t>Center</a:t>
            </a:r>
          </a:p>
        </p:txBody>
      </p:sp>
      <p:sp>
        <p:nvSpPr>
          <p:cNvPr id="27" name="Text Box 35"/>
          <p:cNvSpPr txBox="1">
            <a:spLocks noChangeArrowheads="1"/>
          </p:cNvSpPr>
          <p:nvPr/>
        </p:nvSpPr>
        <p:spPr bwMode="auto">
          <a:xfrm>
            <a:off x="388989" y="1648361"/>
            <a:ext cx="2836759"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defTabSz="914400" eaLnBrk="1" fontAlgn="auto" hangingPunct="1">
              <a:spcBef>
                <a:spcPts val="0"/>
              </a:spcBef>
              <a:spcAft>
                <a:spcPts val="0"/>
              </a:spcAft>
              <a:defRPr/>
            </a:pPr>
            <a:r>
              <a:rPr lang="en-US" sz="2000" kern="0" dirty="0">
                <a:solidFill>
                  <a:srgbClr val="000099"/>
                </a:solidFill>
              </a:rPr>
              <a:t>offered load</a:t>
            </a:r>
          </a:p>
          <a:p>
            <a:pPr algn="ctr" defTabSz="914400" eaLnBrk="1" fontAlgn="auto" hangingPunct="1">
              <a:spcBef>
                <a:spcPts val="0"/>
              </a:spcBef>
              <a:spcAft>
                <a:spcPts val="0"/>
              </a:spcAft>
              <a:defRPr/>
            </a:pPr>
            <a:r>
              <a:rPr lang="en-US" sz="2000" kern="0" dirty="0">
                <a:solidFill>
                  <a:srgbClr val="000099"/>
                </a:solidFill>
              </a:rPr>
              <a:t>request stream @</a:t>
            </a:r>
            <a:r>
              <a:rPr lang="en-US" sz="2000" i="1" kern="0" dirty="0">
                <a:solidFill>
                  <a:srgbClr val="000099"/>
                </a:solidFill>
              </a:rPr>
              <a:t> </a:t>
            </a:r>
          </a:p>
          <a:p>
            <a:pPr algn="ctr" defTabSz="914400" eaLnBrk="1" fontAlgn="auto" hangingPunct="1">
              <a:spcBef>
                <a:spcPts val="0"/>
              </a:spcBef>
              <a:spcAft>
                <a:spcPts val="0"/>
              </a:spcAft>
              <a:defRPr/>
            </a:pPr>
            <a:r>
              <a:rPr lang="en-US" sz="2000" i="1" kern="0" dirty="0">
                <a:solidFill>
                  <a:srgbClr val="000099"/>
                </a:solidFill>
              </a:rPr>
              <a:t>arrival rate</a:t>
            </a:r>
            <a:r>
              <a:rPr lang="en-US" sz="2000" kern="0" dirty="0">
                <a:solidFill>
                  <a:srgbClr val="000099"/>
                </a:solidFill>
              </a:rPr>
              <a:t> </a:t>
            </a:r>
            <a:r>
              <a:rPr lang="en-US" sz="2000" kern="0" dirty="0" err="1">
                <a:solidFill>
                  <a:srgbClr val="000099"/>
                </a:solidFill>
              </a:rPr>
              <a:t>λ</a:t>
            </a:r>
            <a:endParaRPr lang="en-US" sz="2000" kern="0" dirty="0">
              <a:solidFill>
                <a:srgbClr val="000099"/>
              </a:solidFill>
            </a:endParaRPr>
          </a:p>
          <a:p>
            <a:pPr algn="ctr" defTabSz="914400" eaLnBrk="1" fontAlgn="auto" hangingPunct="1">
              <a:spcBef>
                <a:spcPts val="0"/>
              </a:spcBef>
              <a:spcAft>
                <a:spcPts val="0"/>
              </a:spcAft>
              <a:defRPr/>
            </a:pPr>
            <a:r>
              <a:rPr lang="en-US" sz="2000" kern="0" dirty="0">
                <a:solidFill>
                  <a:srgbClr val="000099"/>
                </a:solidFill>
              </a:rPr>
              <a:t>Request == task == job</a:t>
            </a:r>
          </a:p>
        </p:txBody>
      </p:sp>
      <p:sp>
        <p:nvSpPr>
          <p:cNvPr id="29" name="Line 37"/>
          <p:cNvSpPr>
            <a:spLocks noChangeShapeType="1"/>
          </p:cNvSpPr>
          <p:nvPr/>
        </p:nvSpPr>
        <p:spPr bwMode="auto">
          <a:xfrm>
            <a:off x="2943225" y="2327275"/>
            <a:ext cx="623887" cy="0"/>
          </a:xfrm>
          <a:prstGeom prst="line">
            <a:avLst/>
          </a:prstGeom>
          <a:noFill/>
          <a:ln w="38100" cmpd="sng">
            <a:solidFill>
              <a:srgbClr val="651222"/>
            </a:solidFill>
            <a:round/>
            <a:headEnd/>
            <a:tailEnd type="triangle" w="med" len="med"/>
          </a:ln>
          <a:extLst>
            <a:ext uri="{909E8E84-426E-40dd-AFC4-6F175D3DCCD1}">
              <a14:hiddenFill xmlns:a14="http://schemas.microsoft.com/office/drawing/2010/main" xmlns="">
                <a:noFill/>
              </a14:hiddenFill>
            </a:ext>
          </a:extLst>
        </p:spPr>
        <p:txBody>
          <a:bodyPr/>
          <a:lstStyle/>
          <a:p>
            <a:pPr defTabSz="914400" fontAlgn="auto">
              <a:spcBef>
                <a:spcPts val="0"/>
              </a:spcBef>
              <a:spcAft>
                <a:spcPts val="0"/>
              </a:spcAft>
              <a:defRPr/>
            </a:pPr>
            <a:endParaRPr lang="en-US" sz="1800" kern="0">
              <a:solidFill>
                <a:prstClr val="white"/>
              </a:solidFill>
            </a:endParaRPr>
          </a:p>
        </p:txBody>
      </p:sp>
      <p:sp>
        <p:nvSpPr>
          <p:cNvPr id="30" name="Line 38"/>
          <p:cNvSpPr>
            <a:spLocks noChangeShapeType="1"/>
          </p:cNvSpPr>
          <p:nvPr/>
        </p:nvSpPr>
        <p:spPr bwMode="auto">
          <a:xfrm>
            <a:off x="7910512" y="2327275"/>
            <a:ext cx="623888" cy="0"/>
          </a:xfrm>
          <a:prstGeom prst="line">
            <a:avLst/>
          </a:prstGeom>
          <a:noFill/>
          <a:ln w="38100" cmpd="sng">
            <a:solidFill>
              <a:srgbClr val="651222"/>
            </a:solidFill>
            <a:round/>
            <a:headEnd/>
            <a:tailEnd type="triangle" w="med" len="med"/>
          </a:ln>
          <a:extLst>
            <a:ext uri="{909E8E84-426E-40dd-AFC4-6F175D3DCCD1}">
              <a14:hiddenFill xmlns:a14="http://schemas.microsoft.com/office/drawing/2010/main" xmlns="">
                <a:noFill/>
              </a14:hiddenFill>
            </a:ext>
          </a:extLst>
        </p:spPr>
        <p:txBody>
          <a:bodyPr/>
          <a:lstStyle/>
          <a:p>
            <a:pPr defTabSz="914400" fontAlgn="auto">
              <a:spcBef>
                <a:spcPts val="0"/>
              </a:spcBef>
              <a:spcAft>
                <a:spcPts val="0"/>
              </a:spcAft>
              <a:defRPr/>
            </a:pPr>
            <a:endParaRPr lang="en-US" sz="1800" kern="0">
              <a:solidFill>
                <a:prstClr val="white"/>
              </a:solidFill>
            </a:endParaRPr>
          </a:p>
        </p:txBody>
      </p:sp>
      <p:sp>
        <p:nvSpPr>
          <p:cNvPr id="31" name="Text Box 39"/>
          <p:cNvSpPr txBox="1">
            <a:spLocks noChangeArrowheads="1"/>
          </p:cNvSpPr>
          <p:nvPr/>
        </p:nvSpPr>
        <p:spPr bwMode="auto">
          <a:xfrm>
            <a:off x="5562600" y="1714381"/>
            <a:ext cx="2300288" cy="1200329"/>
          </a:xfrm>
          <a:prstGeom prst="rect">
            <a:avLst/>
          </a:prstGeom>
          <a:solidFill>
            <a:schemeClr val="bg2">
              <a:lumMod val="20000"/>
              <a:lumOff val="80000"/>
            </a:schemeClr>
          </a:solidFill>
          <a:ln>
            <a:noFill/>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defTabSz="914400" eaLnBrk="1" fontAlgn="auto" hangingPunct="1">
              <a:spcBef>
                <a:spcPts val="0"/>
              </a:spcBef>
              <a:spcAft>
                <a:spcPts val="0"/>
              </a:spcAft>
              <a:defRPr/>
            </a:pPr>
            <a:r>
              <a:rPr lang="en-US" sz="1800" kern="0" dirty="0">
                <a:solidFill>
                  <a:srgbClr val="000099"/>
                </a:solidFill>
              </a:rPr>
              <a:t>Handle request: task </a:t>
            </a:r>
            <a:r>
              <a:rPr lang="en-US" sz="1800" b="1" kern="0" dirty="0">
                <a:solidFill>
                  <a:srgbClr val="000099"/>
                </a:solidFill>
              </a:rPr>
              <a:t>occupies</a:t>
            </a:r>
            <a:r>
              <a:rPr lang="en-US" sz="1800" kern="0" dirty="0">
                <a:solidFill>
                  <a:srgbClr val="000099"/>
                </a:solidFill>
              </a:rPr>
              <a:t> center for </a:t>
            </a:r>
            <a:r>
              <a:rPr lang="en-US" sz="1800" i="1" kern="0" dirty="0">
                <a:solidFill>
                  <a:srgbClr val="000099"/>
                </a:solidFill>
              </a:rPr>
              <a:t>D </a:t>
            </a:r>
            <a:r>
              <a:rPr lang="en-US" sz="1800" kern="0" dirty="0">
                <a:solidFill>
                  <a:srgbClr val="000099"/>
                </a:solidFill>
              </a:rPr>
              <a:t>time units (its </a:t>
            </a:r>
            <a:r>
              <a:rPr lang="en-US" sz="1800" b="1" kern="0" dirty="0">
                <a:solidFill>
                  <a:srgbClr val="000099"/>
                </a:solidFill>
              </a:rPr>
              <a:t>service demand</a:t>
            </a:r>
            <a:r>
              <a:rPr lang="en-US" sz="1800" kern="0" dirty="0">
                <a:solidFill>
                  <a:srgbClr val="000099"/>
                </a:solidFill>
              </a:rPr>
              <a:t>).</a:t>
            </a:r>
            <a:endParaRPr lang="en-US" sz="2000" i="1" kern="0" dirty="0">
              <a:solidFill>
                <a:srgbClr val="000099"/>
              </a:solidFill>
            </a:endParaRPr>
          </a:p>
        </p:txBody>
      </p:sp>
      <p:pic>
        <p:nvPicPr>
          <p:cNvPr id="32" name="Picture 1"/>
          <p:cNvPicPr>
            <a:picLocks noChangeAspect="1"/>
          </p:cNvPicPr>
          <p:nvPr/>
        </p:nvPicPr>
        <p:blipFill rotWithShape="1">
          <a:blip r:embed="rId2">
            <a:extLst>
              <a:ext uri="{28A0092B-C50C-407E-A947-70E740481C1C}">
                <a14:useLocalDpi xmlns:a14="http://schemas.microsoft.com/office/drawing/2010/main" val="0"/>
              </a:ext>
            </a:extLst>
          </a:blip>
          <a:srcRect l="10256" t="11561" r="17628" b="10010"/>
          <a:stretch/>
        </p:blipFill>
        <p:spPr bwMode="auto">
          <a:xfrm>
            <a:off x="7086600" y="3200400"/>
            <a:ext cx="1932529"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Title 32"/>
          <p:cNvSpPr>
            <a:spLocks noGrp="1"/>
          </p:cNvSpPr>
          <p:nvPr>
            <p:ph type="title"/>
          </p:nvPr>
        </p:nvSpPr>
        <p:spPr/>
        <p:txBody>
          <a:bodyPr/>
          <a:lstStyle/>
          <a:p>
            <a:r>
              <a:rPr lang="en-US" sz="3600" dirty="0"/>
              <a:t>Understanding performance: queues</a:t>
            </a:r>
          </a:p>
        </p:txBody>
      </p:sp>
      <p:sp>
        <p:nvSpPr>
          <p:cNvPr id="34" name="Text Box 39"/>
          <p:cNvSpPr txBox="1">
            <a:spLocks noChangeArrowheads="1"/>
          </p:cNvSpPr>
          <p:nvPr/>
        </p:nvSpPr>
        <p:spPr bwMode="auto">
          <a:xfrm>
            <a:off x="304800" y="3124200"/>
            <a:ext cx="7010400"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defTabSz="914400" eaLnBrk="1" fontAlgn="auto" hangingPunct="1">
              <a:spcBef>
                <a:spcPts val="0"/>
              </a:spcBef>
              <a:spcAft>
                <a:spcPts val="0"/>
              </a:spcAft>
              <a:defRPr/>
            </a:pPr>
            <a:r>
              <a:rPr lang="en-US" sz="1800" b="1" kern="0" dirty="0">
                <a:solidFill>
                  <a:srgbClr val="B5B5B5">
                    <a:lumMod val="50000"/>
                  </a:srgbClr>
                </a:solidFill>
              </a:rPr>
              <a:t>Note</a:t>
            </a:r>
            <a:r>
              <a:rPr lang="en-US" sz="1800" kern="0" dirty="0">
                <a:solidFill>
                  <a:srgbClr val="B5B5B5">
                    <a:lumMod val="50000"/>
                  </a:srgbClr>
                </a:solidFill>
              </a:rPr>
              <a:t>: real systems are </a:t>
            </a:r>
            <a:r>
              <a:rPr lang="en-US" sz="1800" b="1" kern="0" dirty="0">
                <a:solidFill>
                  <a:srgbClr val="B5B5B5">
                    <a:lumMod val="50000"/>
                  </a:srgbClr>
                </a:solidFill>
              </a:rPr>
              <a:t>networks </a:t>
            </a:r>
            <a:r>
              <a:rPr lang="en-US" sz="1800" kern="0" dirty="0">
                <a:solidFill>
                  <a:srgbClr val="B5B5B5">
                    <a:lumMod val="50000"/>
                  </a:srgbClr>
                </a:solidFill>
              </a:rPr>
              <a:t>of centers and queues. To maximize overall utilization/throughput, we must think about how the centers interact.  E.g., MFQ priority.</a:t>
            </a:r>
          </a:p>
          <a:p>
            <a:pPr defTabSz="914400" eaLnBrk="1" fontAlgn="auto" hangingPunct="1">
              <a:spcBef>
                <a:spcPts val="0"/>
              </a:spcBef>
              <a:spcAft>
                <a:spcPts val="0"/>
              </a:spcAft>
              <a:defRPr/>
            </a:pPr>
            <a:endParaRPr lang="en-US" sz="1800" kern="0" dirty="0">
              <a:solidFill>
                <a:srgbClr val="B5B5B5">
                  <a:lumMod val="50000"/>
                </a:srgbClr>
              </a:solidFill>
            </a:endParaRPr>
          </a:p>
          <a:p>
            <a:pPr defTabSz="914400" eaLnBrk="1" fontAlgn="auto" hangingPunct="1">
              <a:spcBef>
                <a:spcPts val="0"/>
              </a:spcBef>
              <a:spcAft>
                <a:spcPts val="0"/>
              </a:spcAft>
              <a:defRPr/>
            </a:pPr>
            <a:endParaRPr lang="en-US" sz="1800" kern="0" dirty="0">
              <a:solidFill>
                <a:srgbClr val="B5B5B5">
                  <a:lumMod val="50000"/>
                </a:srgbClr>
              </a:solidFill>
            </a:endParaRPr>
          </a:p>
          <a:p>
            <a:pPr defTabSz="914400" eaLnBrk="1" fontAlgn="auto" hangingPunct="1">
              <a:spcBef>
                <a:spcPts val="0"/>
              </a:spcBef>
              <a:spcAft>
                <a:spcPts val="0"/>
              </a:spcAft>
              <a:defRPr/>
            </a:pPr>
            <a:endParaRPr lang="en-US" sz="1800" kern="0" dirty="0">
              <a:solidFill>
                <a:srgbClr val="B5B5B5">
                  <a:lumMod val="50000"/>
                </a:srgbClr>
              </a:solidFill>
            </a:endParaRPr>
          </a:p>
          <a:p>
            <a:pPr defTabSz="914400" eaLnBrk="1" fontAlgn="auto" hangingPunct="1">
              <a:spcBef>
                <a:spcPts val="0"/>
              </a:spcBef>
              <a:spcAft>
                <a:spcPts val="0"/>
              </a:spcAft>
              <a:defRPr/>
            </a:pPr>
            <a:endParaRPr lang="en-US" sz="1800" kern="0" dirty="0">
              <a:solidFill>
                <a:srgbClr val="B5B5B5">
                  <a:lumMod val="50000"/>
                </a:srgbClr>
              </a:solidFill>
            </a:endParaRPr>
          </a:p>
          <a:p>
            <a:pPr defTabSz="914400" eaLnBrk="1" fontAlgn="auto" hangingPunct="1">
              <a:spcBef>
                <a:spcPts val="0"/>
              </a:spcBef>
              <a:spcAft>
                <a:spcPts val="0"/>
              </a:spcAft>
              <a:defRPr/>
            </a:pPr>
            <a:endParaRPr lang="en-US" sz="1800" kern="0" dirty="0">
              <a:solidFill>
                <a:srgbClr val="B5B5B5">
                  <a:lumMod val="50000"/>
                </a:srgbClr>
              </a:solidFill>
            </a:endParaRPr>
          </a:p>
          <a:p>
            <a:pPr defTabSz="914400" eaLnBrk="1" fontAlgn="auto" hangingPunct="1">
              <a:spcBef>
                <a:spcPts val="0"/>
              </a:spcBef>
              <a:spcAft>
                <a:spcPts val="0"/>
              </a:spcAft>
              <a:defRPr/>
            </a:pPr>
            <a:endParaRPr lang="en-US" sz="1800" kern="0" dirty="0">
              <a:solidFill>
                <a:srgbClr val="B5B5B5">
                  <a:lumMod val="50000"/>
                </a:srgbClr>
              </a:solidFill>
            </a:endParaRPr>
          </a:p>
          <a:p>
            <a:pPr defTabSz="914400" eaLnBrk="1" fontAlgn="auto" hangingPunct="1">
              <a:spcBef>
                <a:spcPts val="0"/>
              </a:spcBef>
              <a:spcAft>
                <a:spcPts val="0"/>
              </a:spcAft>
              <a:defRPr/>
            </a:pPr>
            <a:endParaRPr lang="en-US" sz="1800" kern="0" dirty="0">
              <a:solidFill>
                <a:srgbClr val="B5B5B5">
                  <a:lumMod val="50000"/>
                </a:srgbClr>
              </a:solidFill>
            </a:endParaRPr>
          </a:p>
          <a:p>
            <a:pPr defTabSz="914400" eaLnBrk="1" fontAlgn="auto" hangingPunct="1">
              <a:spcBef>
                <a:spcPts val="0"/>
              </a:spcBef>
              <a:spcAft>
                <a:spcPts val="0"/>
              </a:spcAft>
              <a:defRPr/>
            </a:pPr>
            <a:r>
              <a:rPr lang="en-US" sz="1800" kern="0" dirty="0">
                <a:solidFill>
                  <a:srgbClr val="B5B5B5">
                    <a:lumMod val="50000"/>
                  </a:srgbClr>
                </a:solidFill>
              </a:rPr>
              <a:t>But we can also “squint” and think of the entire server as a single queuing center, and we won’t go too far astray.</a:t>
            </a:r>
            <a:endParaRPr lang="en-US" sz="1800" i="1" kern="0" dirty="0">
              <a:solidFill>
                <a:srgbClr val="B5B5B5">
                  <a:lumMod val="50000"/>
                </a:srgbClr>
              </a:solidFill>
            </a:endParaRPr>
          </a:p>
        </p:txBody>
      </p:sp>
      <p:grpSp>
        <p:nvGrpSpPr>
          <p:cNvPr id="35" name="Group 54"/>
          <p:cNvGrpSpPr>
            <a:grpSpLocks/>
          </p:cNvGrpSpPr>
          <p:nvPr/>
        </p:nvGrpSpPr>
        <p:grpSpPr bwMode="auto">
          <a:xfrm>
            <a:off x="2715507" y="4414484"/>
            <a:ext cx="373502" cy="240771"/>
            <a:chOff x="3776" y="3429"/>
            <a:chExt cx="274" cy="109"/>
          </a:xfrm>
        </p:grpSpPr>
        <p:sp>
          <p:nvSpPr>
            <p:cNvPr id="36" name="Rectangle 55"/>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37" name="Rectangle 56"/>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38" name="Rectangle 57"/>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39" name="Line 58"/>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sp>
          <p:nvSpPr>
            <p:cNvPr id="40" name="Line 59"/>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grpSp>
      <p:sp>
        <p:nvSpPr>
          <p:cNvPr id="41" name="Line 60"/>
          <p:cNvSpPr>
            <a:spLocks noChangeShapeType="1"/>
          </p:cNvSpPr>
          <p:nvPr/>
        </p:nvSpPr>
        <p:spPr bwMode="auto">
          <a:xfrm>
            <a:off x="3089009" y="4531783"/>
            <a:ext cx="268553"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srgbClr val="37305A"/>
              </a:solidFill>
            </a:endParaRPr>
          </a:p>
        </p:txBody>
      </p:sp>
      <p:sp>
        <p:nvSpPr>
          <p:cNvPr id="42" name="Oval 61"/>
          <p:cNvSpPr>
            <a:spLocks noChangeArrowheads="1"/>
          </p:cNvSpPr>
          <p:nvPr/>
        </p:nvSpPr>
        <p:spPr bwMode="auto">
          <a:xfrm>
            <a:off x="3255697" y="4334227"/>
            <a:ext cx="395111" cy="398197"/>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endParaRPr lang="en-US">
              <a:solidFill>
                <a:srgbClr val="37305A"/>
              </a:solidFill>
            </a:endParaRPr>
          </a:p>
        </p:txBody>
      </p:sp>
      <p:grpSp>
        <p:nvGrpSpPr>
          <p:cNvPr id="43" name="Group 62"/>
          <p:cNvGrpSpPr>
            <a:grpSpLocks/>
          </p:cNvGrpSpPr>
          <p:nvPr/>
        </p:nvGrpSpPr>
        <p:grpSpPr bwMode="auto">
          <a:xfrm flipH="1">
            <a:off x="3817495" y="5215378"/>
            <a:ext cx="373504" cy="240771"/>
            <a:chOff x="3776" y="3429"/>
            <a:chExt cx="274" cy="109"/>
          </a:xfrm>
        </p:grpSpPr>
        <p:sp>
          <p:nvSpPr>
            <p:cNvPr id="44" name="Rectangle 63"/>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45" name="Rectangle 64"/>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46" name="Rectangle 65"/>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srgbClr val="37305A"/>
                </a:solidFill>
              </a:endParaRPr>
            </a:p>
          </p:txBody>
        </p:sp>
        <p:sp>
          <p:nvSpPr>
            <p:cNvPr id="47" name="Line 66"/>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sp>
          <p:nvSpPr>
            <p:cNvPr id="48" name="Line 67"/>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srgbClr val="37305A"/>
                </a:solidFill>
              </a:endParaRPr>
            </a:p>
          </p:txBody>
        </p:sp>
      </p:grpSp>
      <p:sp>
        <p:nvSpPr>
          <p:cNvPr id="49" name="Line 68"/>
          <p:cNvSpPr>
            <a:spLocks noChangeShapeType="1"/>
          </p:cNvSpPr>
          <p:nvPr/>
        </p:nvSpPr>
        <p:spPr bwMode="auto">
          <a:xfrm flipH="1">
            <a:off x="3548944" y="5332677"/>
            <a:ext cx="268551"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srgbClr val="37305A"/>
              </a:solidFill>
            </a:endParaRPr>
          </a:p>
        </p:txBody>
      </p:sp>
      <p:sp>
        <p:nvSpPr>
          <p:cNvPr id="50" name="Oval 69"/>
          <p:cNvSpPr>
            <a:spLocks noChangeArrowheads="1"/>
          </p:cNvSpPr>
          <p:nvPr/>
        </p:nvSpPr>
        <p:spPr bwMode="auto">
          <a:xfrm flipH="1">
            <a:off x="3255697" y="5135121"/>
            <a:ext cx="395111" cy="398199"/>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endParaRPr lang="en-US">
              <a:solidFill>
                <a:srgbClr val="37305A"/>
              </a:solidFill>
            </a:endParaRPr>
          </a:p>
        </p:txBody>
      </p:sp>
      <p:cxnSp>
        <p:nvCxnSpPr>
          <p:cNvPr id="51" name="AutoShape 70"/>
          <p:cNvCxnSpPr>
            <a:cxnSpLocks noChangeShapeType="1"/>
            <a:stCxn id="42" idx="6"/>
          </p:cNvCxnSpPr>
          <p:nvPr/>
        </p:nvCxnSpPr>
        <p:spPr bwMode="auto">
          <a:xfrm>
            <a:off x="3650808" y="4534868"/>
            <a:ext cx="808743" cy="404373"/>
          </a:xfrm>
          <a:prstGeom prst="bentConnector2">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cxnSp>
        <p:nvCxnSpPr>
          <p:cNvPr id="52" name="AutoShape 71"/>
          <p:cNvCxnSpPr>
            <a:cxnSpLocks noChangeShapeType="1"/>
          </p:cNvCxnSpPr>
          <p:nvPr/>
        </p:nvCxnSpPr>
        <p:spPr bwMode="auto">
          <a:xfrm rot="10800000" flipV="1">
            <a:off x="4030486" y="4974607"/>
            <a:ext cx="425979" cy="358070"/>
          </a:xfrm>
          <a:prstGeom prst="bentConnector3">
            <a:avLst>
              <a:gd name="adj1" fmla="val -2176"/>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cxnSp>
        <p:nvCxnSpPr>
          <p:cNvPr id="53" name="AutoShape 72"/>
          <p:cNvCxnSpPr>
            <a:cxnSpLocks noChangeShapeType="1"/>
            <a:stCxn id="50" idx="6"/>
          </p:cNvCxnSpPr>
          <p:nvPr/>
        </p:nvCxnSpPr>
        <p:spPr bwMode="auto">
          <a:xfrm rot="10800000">
            <a:off x="2366697" y="4953000"/>
            <a:ext cx="889000" cy="379676"/>
          </a:xfrm>
          <a:prstGeom prst="bentConnector2">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cxnSp>
        <p:nvCxnSpPr>
          <p:cNvPr id="54" name="AutoShape 73"/>
          <p:cNvCxnSpPr>
            <a:cxnSpLocks noChangeShapeType="1"/>
            <a:endCxn id="36" idx="1"/>
          </p:cNvCxnSpPr>
          <p:nvPr/>
        </p:nvCxnSpPr>
        <p:spPr bwMode="auto">
          <a:xfrm rot="16200000">
            <a:off x="2420715" y="4480850"/>
            <a:ext cx="401285" cy="509324"/>
          </a:xfrm>
          <a:prstGeom prst="bentConnector2">
            <a:avLst/>
          </a:prstGeom>
          <a:noFill/>
          <a:ln w="9525">
            <a:solidFill>
              <a:schemeClr val="tx1"/>
            </a:solidFill>
            <a:miter lim="800000"/>
            <a:headEnd type="none" w="sm" len="sm"/>
            <a:tailEnd type="triangle" w="sm" len="sm"/>
          </a:ln>
          <a:extLst>
            <a:ext uri="{909E8E84-426E-40dd-AFC4-6F175D3DCCD1}">
              <a14:hiddenFill xmlns:a14="http://schemas.microsoft.com/office/drawing/2010/main" xmlns="">
                <a:noFill/>
              </a14:hiddenFill>
            </a:ext>
          </a:extLst>
        </p:spPr>
      </p:cxnSp>
      <p:sp>
        <p:nvSpPr>
          <p:cNvPr id="58" name="Text Box 34"/>
          <p:cNvSpPr txBox="1">
            <a:spLocks noChangeArrowheads="1"/>
          </p:cNvSpPr>
          <p:nvPr/>
        </p:nvSpPr>
        <p:spPr bwMode="auto">
          <a:xfrm>
            <a:off x="2295879" y="4343400"/>
            <a:ext cx="22860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defTabSz="914400" fontAlgn="auto">
              <a:spcBef>
                <a:spcPts val="0"/>
              </a:spcBef>
              <a:spcAft>
                <a:spcPts val="0"/>
              </a:spcAft>
              <a:defRPr/>
            </a:pPr>
            <a:r>
              <a:rPr lang="en-US" sz="1600" b="1" kern="0" dirty="0">
                <a:solidFill>
                  <a:srgbClr val="000099"/>
                </a:solidFill>
              </a:rPr>
              <a:t>CPU</a:t>
            </a:r>
          </a:p>
        </p:txBody>
      </p:sp>
      <p:sp>
        <p:nvSpPr>
          <p:cNvPr id="59" name="Text Box 34"/>
          <p:cNvSpPr txBox="1">
            <a:spLocks noChangeArrowheads="1"/>
          </p:cNvSpPr>
          <p:nvPr/>
        </p:nvSpPr>
        <p:spPr bwMode="auto">
          <a:xfrm>
            <a:off x="2286000" y="5452646"/>
            <a:ext cx="22860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defTabSz="914400" fontAlgn="auto">
              <a:spcBef>
                <a:spcPts val="0"/>
              </a:spcBef>
              <a:spcAft>
                <a:spcPts val="0"/>
              </a:spcAft>
              <a:defRPr/>
            </a:pPr>
            <a:r>
              <a:rPr lang="en-US" sz="1600" b="1" kern="0" dirty="0">
                <a:solidFill>
                  <a:srgbClr val="000099"/>
                </a:solidFill>
              </a:rPr>
              <a:t>Disk</a:t>
            </a:r>
          </a:p>
        </p:txBody>
      </p:sp>
    </p:spTree>
    <p:extLst>
      <p:ext uri="{BB962C8B-B14F-4D97-AF65-F5344CB8AC3E}">
        <p14:creationId xmlns:p14="http://schemas.microsoft.com/office/powerpoint/2010/main" val="211578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Queuing theory for busy people</a:t>
            </a:r>
          </a:p>
        </p:txBody>
      </p:sp>
      <p:sp>
        <p:nvSpPr>
          <p:cNvPr id="63491" name="Rectangle 23"/>
          <p:cNvSpPr>
            <a:spLocks noGrp="1" noChangeArrowheads="1"/>
          </p:cNvSpPr>
          <p:nvPr>
            <p:ph type="body" idx="1"/>
          </p:nvPr>
        </p:nvSpPr>
        <p:spPr>
          <a:xfrm>
            <a:off x="381000" y="3124200"/>
            <a:ext cx="8226425" cy="4111625"/>
          </a:xfrm>
        </p:spPr>
        <p:txBody>
          <a:bodyPr/>
          <a:lstStyle/>
          <a:p>
            <a:r>
              <a:rPr lang="en-US" sz="2000" dirty="0"/>
              <a:t>Consider</a:t>
            </a:r>
            <a:r>
              <a:rPr lang="en-US" sz="2000" b="0" dirty="0"/>
              <a:t>: single service center (e.g., a core), exclusive occupancy.</a:t>
            </a:r>
          </a:p>
          <a:p>
            <a:r>
              <a:rPr lang="en-US" sz="2000" b="0" dirty="0"/>
              <a:t>Queue is First-Come-First-Served (FIFO, FCFS).</a:t>
            </a:r>
          </a:p>
          <a:p>
            <a:r>
              <a:rPr lang="en-US" sz="2000" b="0" dirty="0"/>
              <a:t>Independent requests:</a:t>
            </a:r>
          </a:p>
          <a:p>
            <a:pPr lvl="1"/>
            <a:r>
              <a:rPr lang="en-US" sz="1800" b="0" dirty="0"/>
              <a:t>Independent arrivals at mean rate </a:t>
            </a:r>
            <a:r>
              <a:rPr lang="en-US" sz="1800" b="0" dirty="0" err="1">
                <a:solidFill>
                  <a:schemeClr val="accent6">
                    <a:lumMod val="50000"/>
                  </a:schemeClr>
                </a:solidFill>
              </a:rPr>
              <a:t>λ</a:t>
            </a:r>
            <a:r>
              <a:rPr lang="en-US" sz="1800" b="0" dirty="0"/>
              <a:t> (</a:t>
            </a:r>
            <a:r>
              <a:rPr lang="en-US" sz="1800" dirty="0" err="1">
                <a:solidFill>
                  <a:schemeClr val="accent2"/>
                </a:solidFill>
              </a:rPr>
              <a:t>poisson</a:t>
            </a:r>
            <a:r>
              <a:rPr lang="en-US" sz="1800" dirty="0">
                <a:solidFill>
                  <a:schemeClr val="accent2"/>
                </a:solidFill>
              </a:rPr>
              <a:t> arrivals</a:t>
            </a:r>
            <a:r>
              <a:rPr lang="en-US" sz="1800" b="0" dirty="0"/>
              <a:t>).</a:t>
            </a:r>
          </a:p>
          <a:p>
            <a:pPr lvl="1"/>
            <a:r>
              <a:rPr lang="en-US" sz="1800" b="0" dirty="0"/>
              <a:t>Requests have independent service demands at mean D.</a:t>
            </a:r>
          </a:p>
          <a:p>
            <a:pPr lvl="1"/>
            <a:r>
              <a:rPr lang="en-US" sz="1800" b="0" dirty="0"/>
              <a:t>i.e., arrival interval (1/</a:t>
            </a:r>
            <a:r>
              <a:rPr lang="en-US" sz="1800" b="0" dirty="0" err="1">
                <a:solidFill>
                  <a:schemeClr val="accent6">
                    <a:lumMod val="50000"/>
                  </a:schemeClr>
                </a:solidFill>
              </a:rPr>
              <a:t>λ</a:t>
            </a:r>
            <a:r>
              <a:rPr lang="en-US" sz="1800" b="0" dirty="0">
                <a:solidFill>
                  <a:schemeClr val="accent6">
                    <a:lumMod val="50000"/>
                  </a:schemeClr>
                </a:solidFill>
              </a:rPr>
              <a:t>)</a:t>
            </a:r>
            <a:r>
              <a:rPr lang="en-US" sz="1800" b="0" dirty="0">
                <a:solidFill>
                  <a:srgbClr val="000099"/>
                </a:solidFill>
              </a:rPr>
              <a:t> </a:t>
            </a:r>
            <a:r>
              <a:rPr lang="en-US" sz="1800" b="0" dirty="0"/>
              <a:t>and service demand (D) are exponentially distributed around their means.   Noted as </a:t>
            </a:r>
            <a:r>
              <a:rPr lang="ja-JP" altLang="en-US" sz="1800" b="0"/>
              <a:t>“</a:t>
            </a:r>
            <a:r>
              <a:rPr lang="en-US" sz="1800" b="0" dirty="0"/>
              <a:t>M</a:t>
            </a:r>
            <a:r>
              <a:rPr lang="ja-JP" altLang="en-US" sz="1800" b="0"/>
              <a:t>”</a:t>
            </a:r>
            <a:r>
              <a:rPr lang="en-US" altLang="ja-JP" sz="1800" b="0" dirty="0"/>
              <a:t>: M/M/1 queue.</a:t>
            </a:r>
            <a:endParaRPr lang="en-US" sz="1800" b="0" dirty="0"/>
          </a:p>
          <a:p>
            <a:r>
              <a:rPr lang="en-US" sz="2000" b="0" dirty="0"/>
              <a:t>These assumptions are rarely exactly true for real systems, but they give a rough (“back of napkin”) understanding of queue behavior.</a:t>
            </a:r>
          </a:p>
        </p:txBody>
      </p:sp>
      <p:grpSp>
        <p:nvGrpSpPr>
          <p:cNvPr id="63492" name="Group 25"/>
          <p:cNvGrpSpPr>
            <a:grpSpLocks/>
          </p:cNvGrpSpPr>
          <p:nvPr/>
        </p:nvGrpSpPr>
        <p:grpSpPr bwMode="auto">
          <a:xfrm>
            <a:off x="3352800" y="1947863"/>
            <a:ext cx="1803400" cy="763587"/>
            <a:chOff x="1728" y="3072"/>
            <a:chExt cx="560" cy="237"/>
          </a:xfrm>
        </p:grpSpPr>
        <p:grpSp>
          <p:nvGrpSpPr>
            <p:cNvPr id="63499" name="Group 26"/>
            <p:cNvGrpSpPr>
              <a:grpSpLocks/>
            </p:cNvGrpSpPr>
            <p:nvPr/>
          </p:nvGrpSpPr>
          <p:grpSpPr bwMode="auto">
            <a:xfrm>
              <a:off x="1728" y="3119"/>
              <a:ext cx="224" cy="144"/>
              <a:chOff x="3776" y="3429"/>
              <a:chExt cx="274" cy="109"/>
            </a:xfrm>
          </p:grpSpPr>
          <p:sp>
            <p:nvSpPr>
              <p:cNvPr id="63502" name="Rectangle 27"/>
              <p:cNvSpPr>
                <a:spLocks noChangeArrowheads="1"/>
              </p:cNvSpPr>
              <p:nvPr/>
            </p:nvSpPr>
            <p:spPr bwMode="auto">
              <a:xfrm>
                <a:off x="3894"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prstClr val="white"/>
                  </a:solidFill>
                </a:endParaRPr>
              </a:p>
            </p:txBody>
          </p:sp>
          <p:sp>
            <p:nvSpPr>
              <p:cNvPr id="63503" name="Rectangle 28"/>
              <p:cNvSpPr>
                <a:spLocks noChangeArrowheads="1"/>
              </p:cNvSpPr>
              <p:nvPr/>
            </p:nvSpPr>
            <p:spPr bwMode="auto">
              <a:xfrm>
                <a:off x="3946"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prstClr val="white"/>
                  </a:solidFill>
                </a:endParaRPr>
              </a:p>
            </p:txBody>
          </p:sp>
          <p:sp>
            <p:nvSpPr>
              <p:cNvPr id="63504" name="Rectangle 29"/>
              <p:cNvSpPr>
                <a:spLocks noChangeArrowheads="1"/>
              </p:cNvSpPr>
              <p:nvPr/>
            </p:nvSpPr>
            <p:spPr bwMode="auto">
              <a:xfrm>
                <a:off x="3998" y="3429"/>
                <a:ext cx="52" cy="109"/>
              </a:xfrm>
              <a:prstGeom prst="rect">
                <a:avLst/>
              </a:prstGeom>
              <a:solidFill>
                <a:srgbClr val="FFFFFF"/>
              </a:solidFill>
              <a:ln w="12700">
                <a:solidFill>
                  <a:srgbClr val="333399"/>
                </a:solidFill>
                <a:miter lim="800000"/>
                <a:headEnd type="none" w="sm" len="sm"/>
                <a:tailEnd type="none" w="sm" len="sm"/>
              </a:ln>
            </p:spPr>
            <p:txBody>
              <a:bodyPr wrap="none" anchor="ctr">
                <a:spAutoFit/>
              </a:bodyPr>
              <a:lstStyle/>
              <a:p>
                <a:endParaRPr lang="en-US">
                  <a:solidFill>
                    <a:prstClr val="white"/>
                  </a:solidFill>
                </a:endParaRPr>
              </a:p>
            </p:txBody>
          </p:sp>
          <p:sp>
            <p:nvSpPr>
              <p:cNvPr id="63505" name="Line 30"/>
              <p:cNvSpPr>
                <a:spLocks noChangeShapeType="1"/>
              </p:cNvSpPr>
              <p:nvPr/>
            </p:nvSpPr>
            <p:spPr bwMode="auto">
              <a:xfrm>
                <a:off x="3776" y="3429"/>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prstClr val="white"/>
                  </a:solidFill>
                </a:endParaRPr>
              </a:p>
            </p:txBody>
          </p:sp>
          <p:sp>
            <p:nvSpPr>
              <p:cNvPr id="63506" name="Line 31"/>
              <p:cNvSpPr>
                <a:spLocks noChangeShapeType="1"/>
              </p:cNvSpPr>
              <p:nvPr/>
            </p:nvSpPr>
            <p:spPr bwMode="auto">
              <a:xfrm>
                <a:off x="3776" y="3538"/>
                <a:ext cx="118"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anchor="ctr">
                <a:spAutoFit/>
              </a:bodyPr>
              <a:lstStyle/>
              <a:p>
                <a:endParaRPr lang="en-US">
                  <a:solidFill>
                    <a:prstClr val="white"/>
                  </a:solidFill>
                </a:endParaRPr>
              </a:p>
            </p:txBody>
          </p:sp>
        </p:grpSp>
        <p:sp>
          <p:nvSpPr>
            <p:cNvPr id="63500" name="Line 32"/>
            <p:cNvSpPr>
              <a:spLocks noChangeShapeType="1"/>
            </p:cNvSpPr>
            <p:nvPr/>
          </p:nvSpPr>
          <p:spPr bwMode="auto">
            <a:xfrm>
              <a:off x="1952" y="3190"/>
              <a:ext cx="160"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63501" name="Oval 33"/>
            <p:cNvSpPr>
              <a:spLocks noChangeArrowheads="1"/>
            </p:cNvSpPr>
            <p:nvPr/>
          </p:nvSpPr>
          <p:spPr bwMode="auto">
            <a:xfrm>
              <a:off x="2051" y="3072"/>
              <a:ext cx="237" cy="237"/>
            </a:xfrm>
            <a:prstGeom prst="ellipse">
              <a:avLst/>
            </a:prstGeom>
            <a:solidFill>
              <a:srgbClr val="FFFFFF"/>
            </a:solidFill>
            <a:ln w="12700">
              <a:solidFill>
                <a:srgbClr val="333399"/>
              </a:solidFill>
              <a:round/>
              <a:headEnd type="none" w="sm" len="sm"/>
              <a:tailEnd type="none" w="sm" len="sm"/>
            </a:ln>
          </p:spPr>
          <p:txBody>
            <a:bodyPr wrap="none" anchor="ctr">
              <a:spAutoFit/>
            </a:bodyPr>
            <a:lstStyle/>
            <a:p>
              <a:endParaRPr lang="en-US">
                <a:solidFill>
                  <a:prstClr val="white"/>
                </a:solidFill>
              </a:endParaRPr>
            </a:p>
          </p:txBody>
        </p:sp>
      </p:grpSp>
      <p:sp>
        <p:nvSpPr>
          <p:cNvPr id="63493" name="Text Box 34"/>
          <p:cNvSpPr txBox="1">
            <a:spLocks noChangeArrowheads="1"/>
          </p:cNvSpPr>
          <p:nvPr/>
        </p:nvSpPr>
        <p:spPr bwMode="auto">
          <a:xfrm>
            <a:off x="2322209" y="2679213"/>
            <a:ext cx="2819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r>
              <a:rPr lang="en-US" sz="1800" dirty="0">
                <a:solidFill>
                  <a:srgbClr val="000099"/>
                </a:solidFill>
              </a:rPr>
              <a:t>“M/M/1”</a:t>
            </a:r>
            <a:endParaRPr lang="en-US" sz="2000" dirty="0">
              <a:solidFill>
                <a:srgbClr val="000099"/>
              </a:solidFill>
              <a:latin typeface="Times New Roman" charset="0"/>
            </a:endParaRPr>
          </a:p>
        </p:txBody>
      </p:sp>
      <p:sp>
        <p:nvSpPr>
          <p:cNvPr id="63494" name="Text Box 35"/>
          <p:cNvSpPr txBox="1">
            <a:spLocks noChangeArrowheads="1"/>
          </p:cNvSpPr>
          <p:nvPr/>
        </p:nvSpPr>
        <p:spPr bwMode="auto">
          <a:xfrm>
            <a:off x="559971" y="1824038"/>
            <a:ext cx="206617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dirty="0">
                <a:solidFill>
                  <a:srgbClr val="000099"/>
                </a:solidFill>
              </a:rPr>
              <a:t>offered load</a:t>
            </a:r>
          </a:p>
          <a:p>
            <a:pPr algn="ctr" eaLnBrk="1" hangingPunct="1"/>
            <a:r>
              <a:rPr lang="en-US" sz="1800" dirty="0">
                <a:solidFill>
                  <a:srgbClr val="000099"/>
                </a:solidFill>
              </a:rPr>
              <a:t>request stream @</a:t>
            </a:r>
            <a:r>
              <a:rPr lang="en-US" sz="1800" i="1" dirty="0">
                <a:solidFill>
                  <a:srgbClr val="000099"/>
                </a:solidFill>
              </a:rPr>
              <a:t> </a:t>
            </a:r>
          </a:p>
          <a:p>
            <a:pPr algn="ctr" eaLnBrk="1" hangingPunct="1"/>
            <a:r>
              <a:rPr lang="en-US" sz="1800" i="1" dirty="0">
                <a:solidFill>
                  <a:srgbClr val="000099"/>
                </a:solidFill>
              </a:rPr>
              <a:t>arrival rate</a:t>
            </a:r>
            <a:r>
              <a:rPr lang="en-US" sz="1800" dirty="0">
                <a:solidFill>
                  <a:srgbClr val="000099"/>
                </a:solidFill>
              </a:rPr>
              <a:t> </a:t>
            </a:r>
            <a:r>
              <a:rPr lang="en-US" sz="1800" dirty="0" err="1">
                <a:solidFill>
                  <a:srgbClr val="000099"/>
                </a:solidFill>
              </a:rPr>
              <a:t>λ</a:t>
            </a:r>
            <a:endParaRPr lang="en-US" sz="1800" dirty="0">
              <a:solidFill>
                <a:srgbClr val="000099"/>
              </a:solidFill>
            </a:endParaRPr>
          </a:p>
          <a:p>
            <a:pPr algn="ctr" eaLnBrk="1" hangingPunct="1"/>
            <a:r>
              <a:rPr lang="en-US" sz="1800" dirty="0">
                <a:solidFill>
                  <a:srgbClr val="000099"/>
                </a:solidFill>
              </a:rPr>
              <a:t>(requests/time)</a:t>
            </a:r>
          </a:p>
        </p:txBody>
      </p:sp>
      <p:sp>
        <p:nvSpPr>
          <p:cNvPr id="63495" name="Text Box 36"/>
          <p:cNvSpPr txBox="1">
            <a:spLocks noChangeArrowheads="1"/>
          </p:cNvSpPr>
          <p:nvPr/>
        </p:nvSpPr>
        <p:spPr bwMode="auto">
          <a:xfrm>
            <a:off x="2819400" y="1411069"/>
            <a:ext cx="22098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i="1" dirty="0">
                <a:solidFill>
                  <a:srgbClr val="000099"/>
                </a:solidFill>
              </a:rPr>
              <a:t>Requests wait here in FIFO queue</a:t>
            </a:r>
          </a:p>
        </p:txBody>
      </p:sp>
      <p:sp>
        <p:nvSpPr>
          <p:cNvPr id="63496" name="Line 37"/>
          <p:cNvSpPr>
            <a:spLocks noChangeShapeType="1"/>
          </p:cNvSpPr>
          <p:nvPr/>
        </p:nvSpPr>
        <p:spPr bwMode="auto">
          <a:xfrm>
            <a:off x="2728913" y="2327275"/>
            <a:ext cx="623887"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prstClr val="white"/>
              </a:solidFill>
            </a:endParaRPr>
          </a:p>
        </p:txBody>
      </p:sp>
      <p:sp>
        <p:nvSpPr>
          <p:cNvPr id="63497" name="Line 38"/>
          <p:cNvSpPr>
            <a:spLocks noChangeShapeType="1"/>
          </p:cNvSpPr>
          <p:nvPr/>
        </p:nvSpPr>
        <p:spPr bwMode="auto">
          <a:xfrm>
            <a:off x="7620000" y="2327275"/>
            <a:ext cx="623888" cy="0"/>
          </a:xfrm>
          <a:prstGeom prst="line">
            <a:avLst/>
          </a:prstGeom>
          <a:noFill/>
          <a:ln w="254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solidFill>
                <a:prstClr val="white"/>
              </a:solidFill>
            </a:endParaRPr>
          </a:p>
        </p:txBody>
      </p:sp>
      <p:sp>
        <p:nvSpPr>
          <p:cNvPr id="19" name="Text Box 39">
            <a:extLst>
              <a:ext uri="{FF2B5EF4-FFF2-40B4-BE49-F238E27FC236}">
                <a16:creationId xmlns:a16="http://schemas.microsoft.com/office/drawing/2014/main" id="{96CF579D-B78D-2E4C-80EE-C3E4C92FA49D}"/>
              </a:ext>
            </a:extLst>
          </p:cNvPr>
          <p:cNvSpPr txBox="1">
            <a:spLocks noChangeArrowheads="1"/>
          </p:cNvSpPr>
          <p:nvPr/>
        </p:nvSpPr>
        <p:spPr bwMode="auto">
          <a:xfrm>
            <a:off x="5334000" y="1710075"/>
            <a:ext cx="2300288" cy="1200329"/>
          </a:xfrm>
          <a:prstGeom prst="rect">
            <a:avLst/>
          </a:prstGeom>
          <a:solidFill>
            <a:schemeClr val="bg2">
              <a:lumMod val="20000"/>
              <a:lumOff val="80000"/>
            </a:schemeClr>
          </a:solidFill>
          <a:ln>
            <a:noFill/>
          </a:ln>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defTabSz="914400" eaLnBrk="1" fontAlgn="auto" hangingPunct="1">
              <a:spcBef>
                <a:spcPts val="0"/>
              </a:spcBef>
              <a:spcAft>
                <a:spcPts val="0"/>
              </a:spcAft>
              <a:defRPr/>
            </a:pPr>
            <a:r>
              <a:rPr lang="en-US" sz="1800" kern="0" dirty="0">
                <a:solidFill>
                  <a:srgbClr val="000099"/>
                </a:solidFill>
              </a:rPr>
              <a:t>Handle request: task occupies center for </a:t>
            </a:r>
            <a:r>
              <a:rPr lang="en-US" sz="1800" i="1" kern="0" dirty="0">
                <a:solidFill>
                  <a:srgbClr val="000099"/>
                </a:solidFill>
              </a:rPr>
              <a:t>D </a:t>
            </a:r>
            <a:r>
              <a:rPr lang="en-US" sz="1800" kern="0" dirty="0">
                <a:solidFill>
                  <a:srgbClr val="000099"/>
                </a:solidFill>
              </a:rPr>
              <a:t>time units (its </a:t>
            </a:r>
            <a:r>
              <a:rPr lang="en-US" sz="1800" b="1" kern="0" dirty="0">
                <a:solidFill>
                  <a:srgbClr val="000099"/>
                </a:solidFill>
              </a:rPr>
              <a:t>service demand</a:t>
            </a:r>
            <a:r>
              <a:rPr lang="en-US" sz="1800" kern="0" dirty="0">
                <a:solidFill>
                  <a:srgbClr val="000099"/>
                </a:solidFill>
              </a:rPr>
              <a:t>).</a:t>
            </a:r>
            <a:endParaRPr lang="en-US" sz="2000" i="1" kern="0" dirty="0">
              <a:solidFill>
                <a:srgbClr val="000099"/>
              </a:solidFill>
            </a:endParaRPr>
          </a:p>
        </p:txBody>
      </p:sp>
      <p:sp>
        <p:nvSpPr>
          <p:cNvPr id="20" name="Text Box 34">
            <a:extLst>
              <a:ext uri="{FF2B5EF4-FFF2-40B4-BE49-F238E27FC236}">
                <a16:creationId xmlns:a16="http://schemas.microsoft.com/office/drawing/2014/main" id="{4B6DB2FC-6845-084E-BA49-FEE4CDC1CD67}"/>
              </a:ext>
            </a:extLst>
          </p:cNvPr>
          <p:cNvSpPr txBox="1">
            <a:spLocks noChangeArrowheads="1"/>
          </p:cNvSpPr>
          <p:nvPr/>
        </p:nvSpPr>
        <p:spPr bwMode="auto">
          <a:xfrm>
            <a:off x="3657600" y="2025134"/>
            <a:ext cx="22860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defTabSz="914400" fontAlgn="auto">
              <a:spcBef>
                <a:spcPts val="0"/>
              </a:spcBef>
              <a:spcAft>
                <a:spcPts val="0"/>
              </a:spcAft>
              <a:defRPr/>
            </a:pPr>
            <a:r>
              <a:rPr lang="en-US" sz="1600" b="1" kern="0" dirty="0">
                <a:solidFill>
                  <a:srgbClr val="000099"/>
                </a:solidFill>
              </a:rPr>
              <a:t>Service</a:t>
            </a:r>
          </a:p>
          <a:p>
            <a:pPr algn="ctr" defTabSz="914400" fontAlgn="auto">
              <a:spcBef>
                <a:spcPts val="0"/>
              </a:spcBef>
              <a:spcAft>
                <a:spcPts val="0"/>
              </a:spcAft>
              <a:defRPr/>
            </a:pPr>
            <a:r>
              <a:rPr lang="en-US" sz="1600" b="1" kern="0" dirty="0">
                <a:solidFill>
                  <a:srgbClr val="000099"/>
                </a:solidFill>
              </a:rPr>
              <a:t>Center</a:t>
            </a:r>
          </a:p>
        </p:txBody>
      </p:sp>
    </p:spTree>
    <p:extLst>
      <p:ext uri="{BB962C8B-B14F-4D97-AF65-F5344CB8AC3E}">
        <p14:creationId xmlns:p14="http://schemas.microsoft.com/office/powerpoint/2010/main" val="234461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381000"/>
            <a:ext cx="8226425" cy="1554163"/>
          </a:xfrm>
        </p:spPr>
        <p:txBody>
          <a:bodyPr/>
          <a:lstStyle/>
          <a:p>
            <a:pPr eaLnBrk="1" hangingPunct="1"/>
            <a:r>
              <a:rPr lang="en-US" sz="3600" dirty="0">
                <a:latin typeface="Arial" charset="0"/>
                <a:ea typeface="ＭＳ Ｐゴシック" charset="0"/>
              </a:rPr>
              <a:t>Ideal throughput: cartoon version</a:t>
            </a:r>
          </a:p>
        </p:txBody>
      </p:sp>
      <p:sp>
        <p:nvSpPr>
          <p:cNvPr id="76804" name="Line 4"/>
          <p:cNvSpPr>
            <a:spLocks noChangeAspect="1" noChangeShapeType="1"/>
          </p:cNvSpPr>
          <p:nvPr/>
        </p:nvSpPr>
        <p:spPr bwMode="auto">
          <a:xfrm>
            <a:off x="4267200" y="3657600"/>
            <a:ext cx="1905000" cy="0"/>
          </a:xfrm>
          <a:prstGeom prst="line">
            <a:avLst/>
          </a:prstGeom>
          <a:noFill/>
          <a:ln w="38100">
            <a:solidFill>
              <a:srgbClr val="003367"/>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prstClr val="white"/>
              </a:solidFill>
            </a:endParaRPr>
          </a:p>
        </p:txBody>
      </p:sp>
      <p:sp>
        <p:nvSpPr>
          <p:cNvPr id="59398" name="Text Box 6"/>
          <p:cNvSpPr txBox="1">
            <a:spLocks noChangeAspect="1" noChangeArrowheads="1"/>
          </p:cNvSpPr>
          <p:nvPr/>
        </p:nvSpPr>
        <p:spPr bwMode="auto">
          <a:xfrm>
            <a:off x="4267200" y="3276600"/>
            <a:ext cx="2038514" cy="400110"/>
          </a:xfrm>
          <a:prstGeom prst="rect">
            <a:avLst/>
          </a:prstGeom>
          <a:noFill/>
          <a:ln w="9525">
            <a:noFill/>
            <a:miter lim="800000"/>
            <a:headEnd/>
            <a:tailEnd/>
          </a:ln>
        </p:spPr>
        <p:txBody>
          <a:bodyPr wrap="none">
            <a:spAutoFit/>
          </a:bodyPr>
          <a:lstStyle/>
          <a:p>
            <a:pPr>
              <a:defRPr/>
            </a:pPr>
            <a:r>
              <a:rPr lang="en-US" sz="2000" dirty="0">
                <a:solidFill>
                  <a:srgbClr val="003367"/>
                </a:solidFill>
                <a:latin typeface="Arial"/>
                <a:ea typeface="ＭＳ Ｐゴシック" charset="-128"/>
                <a:cs typeface="ＭＳ Ｐゴシック" charset="-128"/>
              </a:rPr>
              <a:t>Ideal throughput</a:t>
            </a:r>
          </a:p>
        </p:txBody>
      </p:sp>
      <p:sp>
        <p:nvSpPr>
          <p:cNvPr id="13" name="Text Box 6"/>
          <p:cNvSpPr txBox="1">
            <a:spLocks noChangeAspect="1" noChangeArrowheads="1"/>
          </p:cNvSpPr>
          <p:nvPr/>
        </p:nvSpPr>
        <p:spPr bwMode="auto">
          <a:xfrm>
            <a:off x="2004959" y="6248400"/>
            <a:ext cx="4014841" cy="400110"/>
          </a:xfrm>
          <a:prstGeom prst="rect">
            <a:avLst/>
          </a:prstGeom>
          <a:noFill/>
          <a:ln w="9525">
            <a:noFill/>
            <a:miter lim="800000"/>
            <a:headEnd/>
            <a:tailEnd/>
          </a:ln>
        </p:spPr>
        <p:txBody>
          <a:bodyPr wrap="none">
            <a:spAutoFit/>
          </a:bodyPr>
          <a:lstStyle/>
          <a:p>
            <a:pPr>
              <a:defRPr/>
            </a:pPr>
            <a:r>
              <a:rPr lang="en-US" sz="2000" dirty="0">
                <a:solidFill>
                  <a:srgbClr val="003367"/>
                </a:solidFill>
                <a:latin typeface="Arial"/>
                <a:ea typeface="ＭＳ Ｐゴシック" charset="-128"/>
                <a:cs typeface="ＭＳ Ｐゴシック" charset="-128"/>
              </a:rPr>
              <a:t>Request arrival rate (</a:t>
            </a:r>
            <a:r>
              <a:rPr lang="en-US" sz="2000" dirty="0">
                <a:solidFill>
                  <a:srgbClr val="651222"/>
                </a:solidFill>
                <a:latin typeface="Arial"/>
                <a:ea typeface="ＭＳ Ｐゴシック" charset="-128"/>
                <a:cs typeface="ＭＳ Ｐゴシック" charset="-128"/>
              </a:rPr>
              <a:t>offered load</a:t>
            </a:r>
            <a:r>
              <a:rPr lang="en-US" sz="2000" dirty="0">
                <a:solidFill>
                  <a:srgbClr val="003367"/>
                </a:solidFill>
                <a:latin typeface="Arial"/>
                <a:ea typeface="ＭＳ Ｐゴシック" charset="-128"/>
                <a:cs typeface="ＭＳ Ｐゴシック" charset="-128"/>
              </a:rPr>
              <a:t>)</a:t>
            </a:r>
          </a:p>
        </p:txBody>
      </p:sp>
      <p:sp>
        <p:nvSpPr>
          <p:cNvPr id="14" name="Text Box 6"/>
          <p:cNvSpPr txBox="1">
            <a:spLocks noChangeAspect="1" noChangeArrowheads="1"/>
          </p:cNvSpPr>
          <p:nvPr/>
        </p:nvSpPr>
        <p:spPr bwMode="auto">
          <a:xfrm>
            <a:off x="76200" y="3773031"/>
            <a:ext cx="1600200" cy="2246769"/>
          </a:xfrm>
          <a:prstGeom prst="rect">
            <a:avLst/>
          </a:prstGeom>
          <a:noFill/>
          <a:ln w="9525">
            <a:noFill/>
            <a:miter lim="800000"/>
            <a:headEnd/>
            <a:tailEnd/>
          </a:ln>
        </p:spPr>
        <p:txBody>
          <a:bodyPr>
            <a:spAutoFit/>
          </a:bodyPr>
          <a:lstStyle/>
          <a:p>
            <a:pPr algn="ctr">
              <a:defRPr/>
            </a:pPr>
            <a:r>
              <a:rPr lang="en-US" sz="2000" dirty="0">
                <a:solidFill>
                  <a:srgbClr val="003367"/>
                </a:solidFill>
                <a:latin typeface="Arial"/>
                <a:ea typeface="ＭＳ Ｐゴシック" charset="-128"/>
                <a:cs typeface="ＭＳ Ｐゴシック" charset="-128"/>
              </a:rPr>
              <a:t>Response rate (</a:t>
            </a:r>
            <a:r>
              <a:rPr lang="en-US" sz="2000" dirty="0">
                <a:solidFill>
                  <a:srgbClr val="651222"/>
                </a:solidFill>
                <a:latin typeface="Arial"/>
                <a:ea typeface="ＭＳ Ｐゴシック" charset="-128"/>
                <a:cs typeface="ＭＳ Ｐゴシック" charset="-128"/>
              </a:rPr>
              <a:t>throughput</a:t>
            </a:r>
            <a:r>
              <a:rPr lang="en-US" sz="2000" dirty="0">
                <a:solidFill>
                  <a:srgbClr val="003367"/>
                </a:solidFill>
                <a:latin typeface="Arial"/>
                <a:ea typeface="ＭＳ Ｐゴシック" charset="-128"/>
                <a:cs typeface="ＭＳ Ｐゴシック" charset="-128"/>
              </a:rPr>
              <a:t>)</a:t>
            </a:r>
          </a:p>
          <a:p>
            <a:pPr algn="ctr">
              <a:defRPr/>
            </a:pPr>
            <a:endParaRPr lang="en-US" sz="2000" dirty="0">
              <a:solidFill>
                <a:srgbClr val="003367"/>
              </a:solidFill>
              <a:latin typeface="Arial"/>
              <a:ea typeface="ＭＳ Ｐゴシック" charset="-128"/>
              <a:cs typeface="ＭＳ Ｐゴシック" charset="-128"/>
            </a:endParaRPr>
          </a:p>
          <a:p>
            <a:pPr algn="ctr">
              <a:defRPr/>
            </a:pPr>
            <a:r>
              <a:rPr lang="en-US" sz="2000" dirty="0">
                <a:solidFill>
                  <a:srgbClr val="003367"/>
                </a:solidFill>
                <a:latin typeface="Arial"/>
                <a:ea typeface="ＭＳ Ｐゴシック" charset="-128"/>
                <a:cs typeface="ＭＳ Ｐゴシック" charset="-128"/>
              </a:rPr>
              <a:t>i.e., request completion rate</a:t>
            </a:r>
          </a:p>
        </p:txBody>
      </p:sp>
      <p:sp>
        <p:nvSpPr>
          <p:cNvPr id="17" name="Text Box 6"/>
          <p:cNvSpPr txBox="1">
            <a:spLocks noChangeAspect="1" noChangeArrowheads="1"/>
          </p:cNvSpPr>
          <p:nvPr/>
        </p:nvSpPr>
        <p:spPr bwMode="auto">
          <a:xfrm>
            <a:off x="4419600" y="4191000"/>
            <a:ext cx="1311275" cy="400050"/>
          </a:xfrm>
          <a:prstGeom prst="rect">
            <a:avLst/>
          </a:prstGeom>
          <a:noFill/>
          <a:ln w="9525">
            <a:noFill/>
            <a:miter lim="800000"/>
            <a:headEnd/>
            <a:tailEnd/>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2000" dirty="0">
                <a:solidFill>
                  <a:srgbClr val="003367"/>
                </a:solidFill>
              </a:rPr>
              <a:t>saturation</a:t>
            </a:r>
            <a:endParaRPr lang="en-US" dirty="0">
              <a:solidFill>
                <a:srgbClr val="003367"/>
              </a:solidFill>
            </a:endParaRPr>
          </a:p>
        </p:txBody>
      </p:sp>
      <p:sp>
        <p:nvSpPr>
          <p:cNvPr id="19" name="Text Box 6"/>
          <p:cNvSpPr txBox="1">
            <a:spLocks noChangeAspect="1" noChangeArrowheads="1"/>
          </p:cNvSpPr>
          <p:nvPr/>
        </p:nvSpPr>
        <p:spPr bwMode="auto">
          <a:xfrm>
            <a:off x="4648200" y="5334000"/>
            <a:ext cx="1295400" cy="400110"/>
          </a:xfrm>
          <a:prstGeom prst="rect">
            <a:avLst/>
          </a:prstGeom>
          <a:noFill/>
          <a:ln w="9525">
            <a:noFill/>
            <a:miter lim="800000"/>
            <a:headEnd/>
            <a:tailEnd/>
          </a:ln>
        </p:spPr>
        <p:txBody>
          <a:bodyPr wrap="square">
            <a:spAutoFit/>
          </a:bodyPr>
          <a:lstStyle/>
          <a:p>
            <a:pPr>
              <a:defRPr/>
            </a:pPr>
            <a:r>
              <a:rPr lang="en-US" sz="2000" dirty="0">
                <a:solidFill>
                  <a:srgbClr val="003367"/>
                </a:solidFill>
                <a:latin typeface="Arial"/>
                <a:ea typeface="ＭＳ Ｐゴシック" charset="-128"/>
                <a:cs typeface="ＭＳ Ｐゴシック" charset="-128"/>
              </a:rPr>
              <a:t>peak rate</a:t>
            </a:r>
          </a:p>
        </p:txBody>
      </p:sp>
      <p:sp>
        <p:nvSpPr>
          <p:cNvPr id="20" name="Text Box 6"/>
          <p:cNvSpPr txBox="1">
            <a:spLocks noChangeAspect="1" noChangeArrowheads="1"/>
          </p:cNvSpPr>
          <p:nvPr/>
        </p:nvSpPr>
        <p:spPr bwMode="auto">
          <a:xfrm>
            <a:off x="533400" y="1752600"/>
            <a:ext cx="3276600" cy="1200329"/>
          </a:xfrm>
          <a:prstGeom prst="rect">
            <a:avLst/>
          </a:prstGeom>
          <a:solidFill>
            <a:srgbClr val="F0F0F0"/>
          </a:solidFill>
          <a:ln w="9525">
            <a:noFill/>
            <a:miter lim="800000"/>
            <a:headEnd/>
            <a:tailEnd/>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1800" b="1" dirty="0">
                <a:solidFill>
                  <a:srgbClr val="003367"/>
                </a:solidFill>
              </a:rPr>
              <a:t>throughput == arrival rate</a:t>
            </a:r>
          </a:p>
          <a:p>
            <a:pPr eaLnBrk="1" hangingPunct="1"/>
            <a:r>
              <a:rPr lang="en-US" sz="1800" dirty="0">
                <a:solidFill>
                  <a:srgbClr val="003367"/>
                </a:solidFill>
              </a:rPr>
              <a:t>The center is not saturated: it completes requests at the rate requests are submitted.</a:t>
            </a:r>
            <a:endParaRPr lang="en-US" sz="2000" dirty="0">
              <a:solidFill>
                <a:srgbClr val="003367"/>
              </a:solidFill>
            </a:endParaRPr>
          </a:p>
        </p:txBody>
      </p:sp>
      <p:sp>
        <p:nvSpPr>
          <p:cNvPr id="22" name="Text Box 6"/>
          <p:cNvSpPr txBox="1">
            <a:spLocks noChangeAspect="1" noChangeArrowheads="1"/>
          </p:cNvSpPr>
          <p:nvPr/>
        </p:nvSpPr>
        <p:spPr bwMode="auto">
          <a:xfrm>
            <a:off x="4572000" y="1752600"/>
            <a:ext cx="3581400" cy="1200329"/>
          </a:xfrm>
          <a:prstGeom prst="rect">
            <a:avLst/>
          </a:prstGeom>
          <a:solidFill>
            <a:schemeClr val="bg2">
              <a:lumMod val="20000"/>
              <a:lumOff val="80000"/>
            </a:schemeClr>
          </a:solidFill>
          <a:ln w="9525">
            <a:noFill/>
            <a:miter lim="800000"/>
            <a:headEnd/>
            <a:tailEnd/>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1800" b="1" dirty="0">
                <a:solidFill>
                  <a:srgbClr val="003367"/>
                </a:solidFill>
              </a:rPr>
              <a:t>throughput == peak rate</a:t>
            </a:r>
          </a:p>
          <a:p>
            <a:pPr eaLnBrk="1" hangingPunct="1"/>
            <a:r>
              <a:rPr lang="en-US" sz="1800" dirty="0">
                <a:solidFill>
                  <a:srgbClr val="003367"/>
                </a:solidFill>
              </a:rPr>
              <a:t>The center is </a:t>
            </a:r>
            <a:r>
              <a:rPr lang="en-US" sz="1800" dirty="0">
                <a:solidFill>
                  <a:srgbClr val="651222"/>
                </a:solidFill>
              </a:rPr>
              <a:t>saturated</a:t>
            </a:r>
            <a:r>
              <a:rPr lang="en-US" sz="1800" dirty="0">
                <a:solidFill>
                  <a:srgbClr val="003367"/>
                </a:solidFill>
              </a:rPr>
              <a:t>.  It can’t go any faster, no matter how many requests are submitted.</a:t>
            </a:r>
            <a:endParaRPr lang="en-US" sz="2000" dirty="0">
              <a:solidFill>
                <a:srgbClr val="003367"/>
              </a:solidFill>
            </a:endParaRPr>
          </a:p>
        </p:txBody>
      </p:sp>
      <p:sp>
        <p:nvSpPr>
          <p:cNvPr id="23" name="Line 12"/>
          <p:cNvSpPr>
            <a:spLocks noChangeShapeType="1"/>
          </p:cNvSpPr>
          <p:nvPr/>
        </p:nvSpPr>
        <p:spPr bwMode="auto">
          <a:xfrm flipH="1" flipV="1">
            <a:off x="4267200" y="3657600"/>
            <a:ext cx="381000" cy="609600"/>
          </a:xfrm>
          <a:prstGeom prst="line">
            <a:avLst/>
          </a:prstGeom>
          <a:noFill/>
          <a:ln w="22225" cap="flat" cmpd="sng" algn="ctr">
            <a:solidFill>
              <a:schemeClr val="accent6"/>
            </a:solidFill>
            <a:prstDash val="solid"/>
            <a:round/>
            <a:headEnd type="none" w="sm" len="sm"/>
            <a:tailEnd type="stealth" w="lg" len="lg"/>
          </a:ln>
        </p:spPr>
        <p:txBody>
          <a:bodyPr wrap="square" anchor="ctr">
            <a:spAutoFit/>
          </a:bodyPr>
          <a:lstStyle/>
          <a:p>
            <a:pPr>
              <a:defRPr/>
            </a:pPr>
            <a:endParaRPr lang="en-US">
              <a:solidFill>
                <a:prstClr val="white"/>
              </a:solidFill>
              <a:ea typeface="ＭＳ Ｐゴシック" charset="-128"/>
              <a:cs typeface="ＭＳ Ｐゴシック" charset="-128"/>
            </a:endParaRPr>
          </a:p>
        </p:txBody>
      </p:sp>
      <p:sp>
        <p:nvSpPr>
          <p:cNvPr id="28" name="Rectangle 27"/>
          <p:cNvSpPr/>
          <p:nvPr/>
        </p:nvSpPr>
        <p:spPr bwMode="auto">
          <a:xfrm>
            <a:off x="1676400" y="3657600"/>
            <a:ext cx="2590800" cy="2590800"/>
          </a:xfrm>
          <a:prstGeom prst="rect">
            <a:avLst/>
          </a:prstGeom>
          <a:noFill/>
          <a:ln w="19050" cmpd="sng">
            <a:solidFill>
              <a:schemeClr val="bg2"/>
            </a:solidFill>
            <a:miter lim="800000"/>
            <a:headEnd/>
            <a:tailEnd/>
          </a:ln>
        </p:spPr>
        <p:txBody>
          <a:bodyPr wrap="none" anchor="ctr"/>
          <a:lstStyle/>
          <a:p>
            <a:pPr algn="ctr"/>
            <a:endParaRPr lang="en-US">
              <a:solidFill>
                <a:prstClr val="white"/>
              </a:solidFill>
              <a:latin typeface="Tahoma" charset="0"/>
            </a:endParaRPr>
          </a:p>
        </p:txBody>
      </p:sp>
      <p:cxnSp>
        <p:nvCxnSpPr>
          <p:cNvPr id="9" name="Straight Connector 8"/>
          <p:cNvCxnSpPr/>
          <p:nvPr/>
        </p:nvCxnSpPr>
        <p:spPr bwMode="auto">
          <a:xfrm flipV="1">
            <a:off x="1676400" y="3657600"/>
            <a:ext cx="2590800" cy="259080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3" name="Straight Connector 2"/>
          <p:cNvCxnSpPr/>
          <p:nvPr/>
        </p:nvCxnSpPr>
        <p:spPr bwMode="auto">
          <a:xfrm>
            <a:off x="4261403" y="1752600"/>
            <a:ext cx="20084" cy="4487862"/>
          </a:xfrm>
          <a:prstGeom prst="line">
            <a:avLst/>
          </a:prstGeom>
          <a:solidFill>
            <a:srgbClr val="00B8FF"/>
          </a:solidFill>
          <a:ln w="38100" cap="flat" cmpd="sng" algn="ctr">
            <a:solidFill>
              <a:schemeClr val="tx1"/>
            </a:solidFill>
            <a:prstDash val="sysDash"/>
            <a:round/>
            <a:headEnd type="none" w="med" len="med"/>
            <a:tailEnd type="none" w="med" len="med"/>
          </a:ln>
          <a:effectLst/>
        </p:spPr>
      </p:cxnSp>
      <p:cxnSp>
        <p:nvCxnSpPr>
          <p:cNvPr id="24" name="Straight Connector 23"/>
          <p:cNvCxnSpPr/>
          <p:nvPr/>
        </p:nvCxnSpPr>
        <p:spPr bwMode="auto">
          <a:xfrm>
            <a:off x="1676400" y="3352800"/>
            <a:ext cx="0" cy="2895600"/>
          </a:xfrm>
          <a:prstGeom prst="line">
            <a:avLst/>
          </a:prstGeom>
          <a:noFill/>
          <a:ln w="38100">
            <a:solidFill>
              <a:schemeClr val="bg2"/>
            </a:solidFill>
            <a:miter lim="800000"/>
            <a:headEnd/>
            <a:tailEnd/>
          </a:ln>
        </p:spPr>
      </p:cxnSp>
      <p:cxnSp>
        <p:nvCxnSpPr>
          <p:cNvPr id="36" name="Straight Connector 35"/>
          <p:cNvCxnSpPr/>
          <p:nvPr/>
        </p:nvCxnSpPr>
        <p:spPr bwMode="auto">
          <a:xfrm flipH="1">
            <a:off x="1676400" y="6248400"/>
            <a:ext cx="4495800" cy="0"/>
          </a:xfrm>
          <a:prstGeom prst="line">
            <a:avLst/>
          </a:prstGeom>
          <a:noFill/>
          <a:ln w="38100">
            <a:solidFill>
              <a:schemeClr val="bg2"/>
            </a:solidFill>
            <a:miter lim="800000"/>
            <a:headEnd/>
            <a:tailEnd/>
          </a:ln>
        </p:spPr>
      </p:cxnSp>
      <p:cxnSp>
        <p:nvCxnSpPr>
          <p:cNvPr id="31" name="Straight Arrow Connector 30"/>
          <p:cNvCxnSpPr>
            <a:stCxn id="20" idx="2"/>
          </p:cNvCxnSpPr>
          <p:nvPr/>
        </p:nvCxnSpPr>
        <p:spPr bwMode="auto">
          <a:xfrm>
            <a:off x="2171700" y="2952929"/>
            <a:ext cx="1257300" cy="1542871"/>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9" name="Straight Arrow Connector 48"/>
          <p:cNvCxnSpPr/>
          <p:nvPr/>
        </p:nvCxnSpPr>
        <p:spPr bwMode="auto">
          <a:xfrm flipH="1">
            <a:off x="4267200" y="5715000"/>
            <a:ext cx="457200" cy="533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52" name="Text Box 6"/>
          <p:cNvSpPr txBox="1">
            <a:spLocks noChangeAspect="1" noChangeArrowheads="1"/>
          </p:cNvSpPr>
          <p:nvPr/>
        </p:nvSpPr>
        <p:spPr bwMode="auto">
          <a:xfrm>
            <a:off x="6400800" y="4004608"/>
            <a:ext cx="2743200" cy="1938992"/>
          </a:xfrm>
          <a:prstGeom prst="rect">
            <a:avLst/>
          </a:prstGeom>
          <a:noFill/>
          <a:ln w="9525">
            <a:noFill/>
            <a:miter lim="800000"/>
            <a:headEnd/>
            <a:tailEnd/>
          </a:ln>
        </p:spPr>
        <p:txBody>
          <a:bodyPr wrap="square">
            <a:spAutoFit/>
          </a:bodyPr>
          <a:lstStyle/>
          <a:p>
            <a:pPr>
              <a:defRPr/>
            </a:pPr>
            <a:r>
              <a:rPr lang="en-US" sz="2000" dirty="0">
                <a:solidFill>
                  <a:srgbClr val="B5B5B5">
                    <a:lumMod val="50000"/>
                  </a:srgbClr>
                </a:solidFill>
                <a:latin typeface="Arial"/>
                <a:ea typeface="ＭＳ Ｐゴシック" charset="-128"/>
                <a:cs typeface="ＭＳ Ｐゴシック" charset="-128"/>
              </a:rPr>
              <a:t>This graph shows throughput (e.g., of a server) as a function of offered load.  It is idealized: your mileage may vary.</a:t>
            </a:r>
          </a:p>
        </p:txBody>
      </p:sp>
      <p:sp>
        <p:nvSpPr>
          <p:cNvPr id="21" name="Text Box 6">
            <a:extLst>
              <a:ext uri="{FF2B5EF4-FFF2-40B4-BE49-F238E27FC236}">
                <a16:creationId xmlns:a16="http://schemas.microsoft.com/office/drawing/2014/main" id="{CC691086-4A6D-BE44-8430-38978849CD23}"/>
              </a:ext>
            </a:extLst>
          </p:cNvPr>
          <p:cNvSpPr txBox="1">
            <a:spLocks noChangeAspect="1" noChangeArrowheads="1"/>
          </p:cNvSpPr>
          <p:nvPr/>
        </p:nvSpPr>
        <p:spPr bwMode="auto">
          <a:xfrm>
            <a:off x="4876800" y="5657910"/>
            <a:ext cx="1295400" cy="400110"/>
          </a:xfrm>
          <a:prstGeom prst="rect">
            <a:avLst/>
          </a:prstGeom>
          <a:noFill/>
          <a:ln w="9525">
            <a:noFill/>
            <a:miter lim="800000"/>
            <a:headEnd/>
            <a:tailEnd/>
          </a:ln>
        </p:spPr>
        <p:txBody>
          <a:bodyPr wrap="square">
            <a:spAutoFit/>
          </a:bodyPr>
          <a:lstStyle/>
          <a:p>
            <a:pPr>
              <a:defRPr/>
            </a:pPr>
            <a:r>
              <a:rPr lang="en-US" sz="2000" dirty="0">
                <a:solidFill>
                  <a:srgbClr val="003367"/>
                </a:solidFill>
                <a:latin typeface="Arial"/>
                <a:ea typeface="ＭＳ Ｐゴシック" charset="-128"/>
                <a:cs typeface="ＭＳ Ｐゴシック" charset="-128"/>
              </a:rPr>
              <a:t>(1/D)</a:t>
            </a:r>
          </a:p>
        </p:txBody>
      </p:sp>
    </p:spTree>
    <p:extLst>
      <p:ext uri="{BB962C8B-B14F-4D97-AF65-F5344CB8AC3E}">
        <p14:creationId xmlns:p14="http://schemas.microsoft.com/office/powerpoint/2010/main" val="1658693684"/>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381000"/>
            <a:ext cx="8226425" cy="1554163"/>
          </a:xfrm>
        </p:spPr>
        <p:txBody>
          <a:bodyPr/>
          <a:lstStyle/>
          <a:p>
            <a:pPr eaLnBrk="1" hangingPunct="1"/>
            <a:r>
              <a:rPr lang="en-US" sz="3600" dirty="0">
                <a:latin typeface="Arial" charset="0"/>
                <a:ea typeface="ＭＳ Ｐゴシック" charset="0"/>
              </a:rPr>
              <a:t>Throughput: reality</a:t>
            </a:r>
          </a:p>
        </p:txBody>
      </p:sp>
      <p:sp>
        <p:nvSpPr>
          <p:cNvPr id="76804" name="Line 4"/>
          <p:cNvSpPr>
            <a:spLocks noChangeAspect="1" noChangeShapeType="1"/>
          </p:cNvSpPr>
          <p:nvPr/>
        </p:nvSpPr>
        <p:spPr bwMode="auto">
          <a:xfrm>
            <a:off x="4267200" y="3657600"/>
            <a:ext cx="1905000" cy="0"/>
          </a:xfrm>
          <a:prstGeom prst="line">
            <a:avLst/>
          </a:prstGeom>
          <a:noFill/>
          <a:ln w="38100">
            <a:solidFill>
              <a:srgbClr val="003367"/>
            </a:solidFill>
            <a:miter lim="800000"/>
            <a:headEnd/>
            <a:tailEnd/>
          </a:ln>
          <a:extLst>
            <a:ext uri="{909E8E84-426E-40dd-AFC4-6F175D3DCCD1}">
              <a14:hiddenFill xmlns:a14="http://schemas.microsoft.com/office/drawing/2010/main" xmlns="">
                <a:noFill/>
              </a14:hiddenFill>
            </a:ext>
          </a:extLst>
        </p:spPr>
        <p:txBody>
          <a:bodyPr wrap="none"/>
          <a:lstStyle/>
          <a:p>
            <a:endParaRPr lang="en-US">
              <a:solidFill>
                <a:prstClr val="white"/>
              </a:solidFill>
            </a:endParaRPr>
          </a:p>
        </p:txBody>
      </p:sp>
      <p:sp>
        <p:nvSpPr>
          <p:cNvPr id="13" name="Text Box 6"/>
          <p:cNvSpPr txBox="1">
            <a:spLocks noChangeAspect="1" noChangeArrowheads="1"/>
          </p:cNvSpPr>
          <p:nvPr/>
        </p:nvSpPr>
        <p:spPr bwMode="auto">
          <a:xfrm>
            <a:off x="2004959" y="6248400"/>
            <a:ext cx="4014841" cy="400110"/>
          </a:xfrm>
          <a:prstGeom prst="rect">
            <a:avLst/>
          </a:prstGeom>
          <a:noFill/>
          <a:ln w="9525">
            <a:noFill/>
            <a:miter lim="800000"/>
            <a:headEnd/>
            <a:tailEnd/>
          </a:ln>
        </p:spPr>
        <p:txBody>
          <a:bodyPr wrap="none">
            <a:spAutoFit/>
          </a:bodyPr>
          <a:lstStyle/>
          <a:p>
            <a:pPr>
              <a:defRPr/>
            </a:pPr>
            <a:r>
              <a:rPr lang="en-US" sz="2000" dirty="0">
                <a:solidFill>
                  <a:srgbClr val="003367"/>
                </a:solidFill>
                <a:latin typeface="Arial"/>
                <a:ea typeface="ＭＳ Ｐゴシック" charset="-128"/>
                <a:cs typeface="ＭＳ Ｐゴシック" charset="-128"/>
              </a:rPr>
              <a:t>Request arrival rate (</a:t>
            </a:r>
            <a:r>
              <a:rPr lang="en-US" sz="2000" dirty="0">
                <a:solidFill>
                  <a:srgbClr val="651222"/>
                </a:solidFill>
                <a:latin typeface="Arial"/>
                <a:ea typeface="ＭＳ Ｐゴシック" charset="-128"/>
                <a:cs typeface="ＭＳ Ｐゴシック" charset="-128"/>
              </a:rPr>
              <a:t>offered load</a:t>
            </a:r>
            <a:r>
              <a:rPr lang="en-US" sz="2000" dirty="0">
                <a:solidFill>
                  <a:srgbClr val="003367"/>
                </a:solidFill>
                <a:latin typeface="Arial"/>
                <a:ea typeface="ＭＳ Ｐゴシック" charset="-128"/>
                <a:cs typeface="ＭＳ Ｐゴシック" charset="-128"/>
              </a:rPr>
              <a:t>)</a:t>
            </a:r>
          </a:p>
        </p:txBody>
      </p:sp>
      <p:sp>
        <p:nvSpPr>
          <p:cNvPr id="14" name="Text Box 6"/>
          <p:cNvSpPr txBox="1">
            <a:spLocks noChangeAspect="1" noChangeArrowheads="1"/>
          </p:cNvSpPr>
          <p:nvPr/>
        </p:nvSpPr>
        <p:spPr bwMode="auto">
          <a:xfrm>
            <a:off x="76200" y="3773031"/>
            <a:ext cx="1600200" cy="2246769"/>
          </a:xfrm>
          <a:prstGeom prst="rect">
            <a:avLst/>
          </a:prstGeom>
          <a:noFill/>
          <a:ln w="9525">
            <a:noFill/>
            <a:miter lim="800000"/>
            <a:headEnd/>
            <a:tailEnd/>
          </a:ln>
        </p:spPr>
        <p:txBody>
          <a:bodyPr>
            <a:spAutoFit/>
          </a:bodyPr>
          <a:lstStyle/>
          <a:p>
            <a:pPr algn="ctr">
              <a:defRPr/>
            </a:pPr>
            <a:r>
              <a:rPr lang="en-US" sz="2000" dirty="0">
                <a:solidFill>
                  <a:srgbClr val="003367"/>
                </a:solidFill>
                <a:latin typeface="Arial"/>
                <a:ea typeface="ＭＳ Ｐゴシック" charset="-128"/>
                <a:cs typeface="ＭＳ Ｐゴシック" charset="-128"/>
              </a:rPr>
              <a:t>Response rate (</a:t>
            </a:r>
            <a:r>
              <a:rPr lang="en-US" sz="2000" dirty="0">
                <a:solidFill>
                  <a:srgbClr val="651222"/>
                </a:solidFill>
                <a:latin typeface="Arial"/>
                <a:ea typeface="ＭＳ Ｐゴシック" charset="-128"/>
                <a:cs typeface="ＭＳ Ｐゴシック" charset="-128"/>
              </a:rPr>
              <a:t>throughput</a:t>
            </a:r>
            <a:r>
              <a:rPr lang="en-US" sz="2000" dirty="0">
                <a:solidFill>
                  <a:srgbClr val="003367"/>
                </a:solidFill>
                <a:latin typeface="Arial"/>
                <a:ea typeface="ＭＳ Ｐゴシック" charset="-128"/>
                <a:cs typeface="ＭＳ Ｐゴシック" charset="-128"/>
              </a:rPr>
              <a:t>)</a:t>
            </a:r>
          </a:p>
          <a:p>
            <a:pPr algn="ctr">
              <a:defRPr/>
            </a:pPr>
            <a:endParaRPr lang="en-US" sz="2000" dirty="0">
              <a:solidFill>
                <a:srgbClr val="003367"/>
              </a:solidFill>
              <a:latin typeface="Arial"/>
              <a:ea typeface="ＭＳ Ｐゴシック" charset="-128"/>
              <a:cs typeface="ＭＳ Ｐゴシック" charset="-128"/>
            </a:endParaRPr>
          </a:p>
          <a:p>
            <a:pPr algn="ctr">
              <a:defRPr/>
            </a:pPr>
            <a:r>
              <a:rPr lang="en-US" sz="2000" dirty="0">
                <a:solidFill>
                  <a:srgbClr val="003367"/>
                </a:solidFill>
                <a:latin typeface="Arial"/>
                <a:ea typeface="ＭＳ Ｐゴシック" charset="-128"/>
                <a:cs typeface="ＭＳ Ｐゴシック" charset="-128"/>
              </a:rPr>
              <a:t>i.e., request completion rate</a:t>
            </a:r>
          </a:p>
        </p:txBody>
      </p:sp>
      <p:sp>
        <p:nvSpPr>
          <p:cNvPr id="17" name="Text Box 6"/>
          <p:cNvSpPr txBox="1">
            <a:spLocks noChangeAspect="1" noChangeArrowheads="1"/>
          </p:cNvSpPr>
          <p:nvPr/>
        </p:nvSpPr>
        <p:spPr bwMode="auto">
          <a:xfrm>
            <a:off x="4419600" y="4191000"/>
            <a:ext cx="1311275" cy="400050"/>
          </a:xfrm>
          <a:prstGeom prst="rect">
            <a:avLst/>
          </a:prstGeom>
          <a:noFill/>
          <a:ln w="9525">
            <a:noFill/>
            <a:miter lim="800000"/>
            <a:headEnd/>
            <a:tailEnd/>
          </a:ln>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2000" dirty="0">
                <a:solidFill>
                  <a:srgbClr val="003367"/>
                </a:solidFill>
              </a:rPr>
              <a:t>saturation</a:t>
            </a:r>
            <a:endParaRPr lang="en-US" dirty="0">
              <a:solidFill>
                <a:srgbClr val="003367"/>
              </a:solidFill>
            </a:endParaRPr>
          </a:p>
        </p:txBody>
      </p:sp>
      <p:sp>
        <p:nvSpPr>
          <p:cNvPr id="19" name="Text Box 6"/>
          <p:cNvSpPr txBox="1">
            <a:spLocks noChangeAspect="1" noChangeArrowheads="1"/>
          </p:cNvSpPr>
          <p:nvPr/>
        </p:nvSpPr>
        <p:spPr bwMode="auto">
          <a:xfrm>
            <a:off x="4572000" y="5257800"/>
            <a:ext cx="1295400" cy="707886"/>
          </a:xfrm>
          <a:prstGeom prst="rect">
            <a:avLst/>
          </a:prstGeom>
          <a:noFill/>
          <a:ln w="9525">
            <a:noFill/>
            <a:miter lim="800000"/>
            <a:headEnd/>
            <a:tailEnd/>
          </a:ln>
        </p:spPr>
        <p:txBody>
          <a:bodyPr wrap="square">
            <a:spAutoFit/>
          </a:bodyPr>
          <a:lstStyle/>
          <a:p>
            <a:pPr algn="ctr">
              <a:defRPr/>
            </a:pPr>
            <a:r>
              <a:rPr lang="en-US" sz="2000" dirty="0">
                <a:solidFill>
                  <a:srgbClr val="003367"/>
                </a:solidFill>
                <a:latin typeface="Arial"/>
                <a:ea typeface="ＭＳ Ｐゴシック" charset="-128"/>
                <a:cs typeface="ＭＳ Ｐゴシック" charset="-128"/>
              </a:rPr>
              <a:t>peak rate</a:t>
            </a:r>
          </a:p>
          <a:p>
            <a:pPr algn="ctr">
              <a:defRPr/>
            </a:pPr>
            <a:r>
              <a:rPr lang="en-US" sz="2000" dirty="0">
                <a:solidFill>
                  <a:srgbClr val="003367"/>
                </a:solidFill>
                <a:latin typeface="Arial"/>
                <a:ea typeface="ＭＳ Ｐゴシック" charset="-128"/>
                <a:cs typeface="ＭＳ Ｐゴシック" charset="-128"/>
              </a:rPr>
              <a:t>(ideal)</a:t>
            </a:r>
          </a:p>
        </p:txBody>
      </p:sp>
      <p:sp>
        <p:nvSpPr>
          <p:cNvPr id="20" name="Text Box 6"/>
          <p:cNvSpPr txBox="1">
            <a:spLocks noChangeAspect="1" noChangeArrowheads="1"/>
          </p:cNvSpPr>
          <p:nvPr/>
        </p:nvSpPr>
        <p:spPr bwMode="auto">
          <a:xfrm>
            <a:off x="533400" y="1752600"/>
            <a:ext cx="7467600" cy="1200329"/>
          </a:xfrm>
          <a:prstGeom prst="rect">
            <a:avLst/>
          </a:prstGeom>
          <a:solidFill>
            <a:srgbClr val="F0F0F0"/>
          </a:solidFill>
          <a:ln w="9525">
            <a:noFill/>
            <a:miter lim="800000"/>
            <a:headEnd/>
            <a:tailEnd/>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1800" b="1" dirty="0">
                <a:solidFill>
                  <a:srgbClr val="003367"/>
                </a:solidFill>
              </a:rPr>
              <a:t>Thrashing, also called congestion collapse</a:t>
            </a:r>
          </a:p>
          <a:p>
            <a:pPr eaLnBrk="1" hangingPunct="1"/>
            <a:r>
              <a:rPr lang="en-US" sz="1800" dirty="0">
                <a:solidFill>
                  <a:srgbClr val="003367"/>
                </a:solidFill>
              </a:rPr>
              <a:t>Real servers/devices often have some pathological behaviors at saturation.  E.g., they abort requests after investing work in them (</a:t>
            </a:r>
            <a:r>
              <a:rPr lang="en-US" sz="1800" dirty="0">
                <a:solidFill>
                  <a:srgbClr val="651222"/>
                </a:solidFill>
              </a:rPr>
              <a:t>thrashing</a:t>
            </a:r>
            <a:r>
              <a:rPr lang="en-US" sz="1800" dirty="0">
                <a:solidFill>
                  <a:srgbClr val="003367"/>
                </a:solidFill>
              </a:rPr>
              <a:t>), which wastes work, reducing throughput.</a:t>
            </a:r>
            <a:endParaRPr lang="en-US" sz="2000" dirty="0">
              <a:solidFill>
                <a:srgbClr val="003367"/>
              </a:solidFill>
            </a:endParaRPr>
          </a:p>
        </p:txBody>
      </p:sp>
      <p:sp>
        <p:nvSpPr>
          <p:cNvPr id="23" name="Line 12"/>
          <p:cNvSpPr>
            <a:spLocks noChangeShapeType="1"/>
          </p:cNvSpPr>
          <p:nvPr/>
        </p:nvSpPr>
        <p:spPr bwMode="auto">
          <a:xfrm flipH="1" flipV="1">
            <a:off x="4267200" y="3657600"/>
            <a:ext cx="381000" cy="609600"/>
          </a:xfrm>
          <a:prstGeom prst="line">
            <a:avLst/>
          </a:prstGeom>
          <a:noFill/>
          <a:ln w="22225" cap="flat" cmpd="sng" algn="ctr">
            <a:solidFill>
              <a:schemeClr val="accent6"/>
            </a:solidFill>
            <a:prstDash val="solid"/>
            <a:round/>
            <a:headEnd type="none" w="sm" len="sm"/>
            <a:tailEnd type="stealth" w="lg" len="lg"/>
          </a:ln>
        </p:spPr>
        <p:txBody>
          <a:bodyPr wrap="square" anchor="ctr">
            <a:spAutoFit/>
          </a:bodyPr>
          <a:lstStyle/>
          <a:p>
            <a:pPr>
              <a:defRPr/>
            </a:pPr>
            <a:endParaRPr lang="en-US">
              <a:solidFill>
                <a:prstClr val="white"/>
              </a:solidFill>
              <a:ea typeface="ＭＳ Ｐゴシック" charset="-128"/>
              <a:cs typeface="ＭＳ Ｐゴシック" charset="-128"/>
            </a:endParaRPr>
          </a:p>
        </p:txBody>
      </p:sp>
      <p:sp>
        <p:nvSpPr>
          <p:cNvPr id="28" name="Rectangle 27"/>
          <p:cNvSpPr/>
          <p:nvPr/>
        </p:nvSpPr>
        <p:spPr bwMode="auto">
          <a:xfrm>
            <a:off x="1676400" y="3657600"/>
            <a:ext cx="2590800" cy="2590800"/>
          </a:xfrm>
          <a:prstGeom prst="rect">
            <a:avLst/>
          </a:prstGeom>
          <a:noFill/>
          <a:ln w="19050" cmpd="sng">
            <a:solidFill>
              <a:schemeClr val="bg2"/>
            </a:solidFill>
            <a:miter lim="800000"/>
            <a:headEnd/>
            <a:tailEnd/>
          </a:ln>
        </p:spPr>
        <p:txBody>
          <a:bodyPr wrap="none" anchor="ctr"/>
          <a:lstStyle/>
          <a:p>
            <a:pPr algn="ctr"/>
            <a:endParaRPr lang="en-US">
              <a:solidFill>
                <a:prstClr val="white"/>
              </a:solidFill>
              <a:latin typeface="Tahoma" charset="0"/>
            </a:endParaRPr>
          </a:p>
        </p:txBody>
      </p:sp>
      <p:cxnSp>
        <p:nvCxnSpPr>
          <p:cNvPr id="9" name="Straight Connector 8"/>
          <p:cNvCxnSpPr/>
          <p:nvPr/>
        </p:nvCxnSpPr>
        <p:spPr bwMode="auto">
          <a:xfrm flipV="1">
            <a:off x="1676400" y="3657600"/>
            <a:ext cx="2590800" cy="2590800"/>
          </a:xfrm>
          <a:prstGeom prst="line">
            <a:avLst/>
          </a:prstGeom>
          <a:solidFill>
            <a:srgbClr val="00B8FF"/>
          </a:solidFill>
          <a:ln w="381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1676400" y="3352800"/>
            <a:ext cx="0" cy="2895600"/>
          </a:xfrm>
          <a:prstGeom prst="line">
            <a:avLst/>
          </a:prstGeom>
          <a:noFill/>
          <a:ln w="38100">
            <a:solidFill>
              <a:schemeClr val="bg2"/>
            </a:solidFill>
            <a:miter lim="800000"/>
            <a:headEnd/>
            <a:tailEnd/>
          </a:ln>
        </p:spPr>
      </p:cxnSp>
      <p:cxnSp>
        <p:nvCxnSpPr>
          <p:cNvPr id="36" name="Straight Connector 35"/>
          <p:cNvCxnSpPr/>
          <p:nvPr/>
        </p:nvCxnSpPr>
        <p:spPr bwMode="auto">
          <a:xfrm flipH="1">
            <a:off x="1676400" y="6248400"/>
            <a:ext cx="4495800" cy="0"/>
          </a:xfrm>
          <a:prstGeom prst="line">
            <a:avLst/>
          </a:prstGeom>
          <a:noFill/>
          <a:ln w="38100">
            <a:solidFill>
              <a:schemeClr val="bg2"/>
            </a:solidFill>
            <a:miter lim="800000"/>
            <a:headEnd/>
            <a:tailEnd/>
          </a:ln>
        </p:spPr>
      </p:cxnSp>
      <p:cxnSp>
        <p:nvCxnSpPr>
          <p:cNvPr id="31" name="Straight Arrow Connector 30"/>
          <p:cNvCxnSpPr>
            <a:stCxn id="20" idx="2"/>
          </p:cNvCxnSpPr>
          <p:nvPr/>
        </p:nvCxnSpPr>
        <p:spPr bwMode="auto">
          <a:xfrm>
            <a:off x="4267200" y="2952929"/>
            <a:ext cx="533400" cy="857071"/>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9" name="Straight Arrow Connector 48"/>
          <p:cNvCxnSpPr/>
          <p:nvPr/>
        </p:nvCxnSpPr>
        <p:spPr bwMode="auto">
          <a:xfrm flipH="1">
            <a:off x="4267200" y="5715000"/>
            <a:ext cx="457200" cy="533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21" name="Freeform 5"/>
          <p:cNvSpPr>
            <a:spLocks noChangeAspect="1"/>
          </p:cNvSpPr>
          <p:nvPr/>
        </p:nvSpPr>
        <p:spPr bwMode="auto">
          <a:xfrm>
            <a:off x="1676400" y="3733800"/>
            <a:ext cx="5486400" cy="2514600"/>
          </a:xfrm>
          <a:custGeom>
            <a:avLst/>
            <a:gdLst>
              <a:gd name="T0" fmla="*/ 0 w 2112"/>
              <a:gd name="T1" fmla="*/ 2147483647 h 1184"/>
              <a:gd name="T2" fmla="*/ 2147483647 w 2112"/>
              <a:gd name="T3" fmla="*/ 2147483647 h 1184"/>
              <a:gd name="T4" fmla="*/ 2147483647 w 2112"/>
              <a:gd name="T5" fmla="*/ 2147483647 h 1184"/>
              <a:gd name="T6" fmla="*/ 2147483647 w 2112"/>
              <a:gd name="T7" fmla="*/ 2147483647 h 1184"/>
              <a:gd name="T8" fmla="*/ 2147483647 w 2112"/>
              <a:gd name="T9" fmla="*/ 2147483647 h 1184"/>
              <a:gd name="T10" fmla="*/ 2147483647 w 2112"/>
              <a:gd name="T11" fmla="*/ 2147483647 h 1184"/>
              <a:gd name="T12" fmla="*/ 2147483647 w 2112"/>
              <a:gd name="T13" fmla="*/ 2147483647 h 1184"/>
              <a:gd name="T14" fmla="*/ 0 60000 65536"/>
              <a:gd name="T15" fmla="*/ 0 60000 65536"/>
              <a:gd name="T16" fmla="*/ 0 60000 65536"/>
              <a:gd name="T17" fmla="*/ 0 60000 65536"/>
              <a:gd name="T18" fmla="*/ 0 60000 65536"/>
              <a:gd name="T19" fmla="*/ 0 60000 65536"/>
              <a:gd name="T20" fmla="*/ 0 60000 65536"/>
              <a:gd name="T21" fmla="*/ 0 w 2112"/>
              <a:gd name="T22" fmla="*/ 0 h 1184"/>
              <a:gd name="T23" fmla="*/ 2112 w 2112"/>
              <a:gd name="T24" fmla="*/ 1184 h 11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2" h="1184">
                <a:moveTo>
                  <a:pt x="0" y="1184"/>
                </a:moveTo>
                <a:cubicBezTo>
                  <a:pt x="216" y="932"/>
                  <a:pt x="432" y="680"/>
                  <a:pt x="576" y="512"/>
                </a:cubicBezTo>
                <a:cubicBezTo>
                  <a:pt x="720" y="344"/>
                  <a:pt x="768" y="256"/>
                  <a:pt x="864" y="176"/>
                </a:cubicBezTo>
                <a:cubicBezTo>
                  <a:pt x="960" y="96"/>
                  <a:pt x="992" y="56"/>
                  <a:pt x="1152" y="32"/>
                </a:cubicBezTo>
                <a:cubicBezTo>
                  <a:pt x="1312" y="8"/>
                  <a:pt x="1680" y="0"/>
                  <a:pt x="1824" y="32"/>
                </a:cubicBezTo>
                <a:cubicBezTo>
                  <a:pt x="1968" y="64"/>
                  <a:pt x="1968" y="32"/>
                  <a:pt x="2016" y="224"/>
                </a:cubicBezTo>
                <a:cubicBezTo>
                  <a:pt x="2064" y="416"/>
                  <a:pt x="2096" y="992"/>
                  <a:pt x="2112" y="1184"/>
                </a:cubicBezTo>
              </a:path>
            </a:pathLst>
          </a:cu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endParaRPr lang="en-US">
              <a:solidFill>
                <a:prstClr val="white"/>
              </a:solidFill>
            </a:endParaRPr>
          </a:p>
        </p:txBody>
      </p:sp>
      <p:cxnSp>
        <p:nvCxnSpPr>
          <p:cNvPr id="25" name="Straight Arrow Connector 24"/>
          <p:cNvCxnSpPr>
            <a:stCxn id="20" idx="2"/>
          </p:cNvCxnSpPr>
          <p:nvPr/>
        </p:nvCxnSpPr>
        <p:spPr bwMode="auto">
          <a:xfrm>
            <a:off x="4267200" y="2952929"/>
            <a:ext cx="2590800" cy="1238071"/>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27" name="Text Box 6"/>
          <p:cNvSpPr txBox="1">
            <a:spLocks noChangeAspect="1" noChangeArrowheads="1"/>
          </p:cNvSpPr>
          <p:nvPr/>
        </p:nvSpPr>
        <p:spPr bwMode="auto">
          <a:xfrm>
            <a:off x="7315200" y="3022937"/>
            <a:ext cx="1905000" cy="1015663"/>
          </a:xfrm>
          <a:prstGeom prst="rect">
            <a:avLst/>
          </a:prstGeom>
          <a:noFill/>
          <a:ln w="9525">
            <a:noFill/>
            <a:miter lim="800000"/>
            <a:headEnd/>
            <a:tailEnd/>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2000" dirty="0">
                <a:solidFill>
                  <a:srgbClr val="003367"/>
                </a:solidFill>
              </a:rPr>
              <a:t>delivered throughput</a:t>
            </a:r>
          </a:p>
          <a:p>
            <a:pPr eaLnBrk="1" hangingPunct="1"/>
            <a:r>
              <a:rPr lang="en-US" sz="2000" dirty="0">
                <a:solidFill>
                  <a:srgbClr val="003367"/>
                </a:solidFill>
              </a:rPr>
              <a:t>(“</a:t>
            </a:r>
            <a:r>
              <a:rPr lang="en-US" sz="2000" dirty="0" err="1">
                <a:solidFill>
                  <a:srgbClr val="003367"/>
                </a:solidFill>
              </a:rPr>
              <a:t>goodput</a:t>
            </a:r>
            <a:r>
              <a:rPr lang="en-US" sz="2000" dirty="0">
                <a:solidFill>
                  <a:srgbClr val="003367"/>
                </a:solidFill>
              </a:rPr>
              <a:t>”)</a:t>
            </a:r>
            <a:endParaRPr lang="en-US" dirty="0">
              <a:solidFill>
                <a:srgbClr val="003367"/>
              </a:solidFill>
            </a:endParaRPr>
          </a:p>
        </p:txBody>
      </p:sp>
      <p:cxnSp>
        <p:nvCxnSpPr>
          <p:cNvPr id="29" name="Straight Arrow Connector 28"/>
          <p:cNvCxnSpPr>
            <a:stCxn id="27" idx="1"/>
          </p:cNvCxnSpPr>
          <p:nvPr/>
        </p:nvCxnSpPr>
        <p:spPr bwMode="auto">
          <a:xfrm flipH="1">
            <a:off x="6477000" y="3530769"/>
            <a:ext cx="838200" cy="203031"/>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33" name="Text Box 6"/>
          <p:cNvSpPr txBox="1">
            <a:spLocks noChangeAspect="1" noChangeArrowheads="1"/>
          </p:cNvSpPr>
          <p:nvPr/>
        </p:nvSpPr>
        <p:spPr bwMode="auto">
          <a:xfrm>
            <a:off x="6019800" y="4343400"/>
            <a:ext cx="2819400" cy="1631216"/>
          </a:xfrm>
          <a:prstGeom prst="rect">
            <a:avLst/>
          </a:prstGeom>
          <a:solidFill>
            <a:schemeClr val="bg1"/>
          </a:solidFill>
          <a:ln w="9525">
            <a:noFill/>
            <a:miter lim="800000"/>
            <a:headEnd/>
            <a:tailEnd/>
          </a:ln>
        </p:spPr>
        <p:txBody>
          <a:bodyPr wrap="square">
            <a:spAutoFit/>
          </a:bodyPr>
          <a:lstStyle/>
          <a:p>
            <a:pPr>
              <a:defRPr/>
            </a:pPr>
            <a:r>
              <a:rPr lang="en-US" sz="2000" b="1" dirty="0">
                <a:solidFill>
                  <a:srgbClr val="B5B5B5">
                    <a:lumMod val="50000"/>
                  </a:srgbClr>
                </a:solidFill>
                <a:latin typeface="Arial"/>
                <a:ea typeface="ＭＳ Ｐゴシック" charset="-128"/>
                <a:cs typeface="ＭＳ Ｐゴシック" charset="-128"/>
              </a:rPr>
              <a:t>Illustration only</a:t>
            </a:r>
          </a:p>
          <a:p>
            <a:pPr>
              <a:defRPr/>
            </a:pPr>
            <a:r>
              <a:rPr lang="en-US" sz="2000" dirty="0">
                <a:solidFill>
                  <a:srgbClr val="B5B5B5">
                    <a:lumMod val="50000"/>
                  </a:srgbClr>
                </a:solidFill>
                <a:latin typeface="Arial"/>
                <a:ea typeface="ＭＳ Ｐゴシック" charset="-128"/>
                <a:cs typeface="ＭＳ Ｐゴシック" charset="-128"/>
              </a:rPr>
              <a:t>Saturation behavior is highly sensitive to implementation choices and quality.</a:t>
            </a:r>
          </a:p>
        </p:txBody>
      </p:sp>
    </p:spTree>
    <p:extLst>
      <p:ext uri="{BB962C8B-B14F-4D97-AF65-F5344CB8AC3E}">
        <p14:creationId xmlns:p14="http://schemas.microsoft.com/office/powerpoint/2010/main" val="3235851168"/>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44700"/>
            <a:ext cx="6019800" cy="427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27" name="Rectangle 14"/>
          <p:cNvSpPr>
            <a:spLocks noChangeArrowheads="1"/>
          </p:cNvSpPr>
          <p:nvPr/>
        </p:nvSpPr>
        <p:spPr bwMode="auto">
          <a:xfrm>
            <a:off x="228600" y="2971800"/>
            <a:ext cx="1524000" cy="1846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p>
            <a:r>
              <a:rPr lang="en-US" sz="2000" dirty="0">
                <a:solidFill>
                  <a:srgbClr val="333399"/>
                </a:solidFill>
              </a:rPr>
              <a:t>Measured</a:t>
            </a:r>
          </a:p>
          <a:p>
            <a:r>
              <a:rPr lang="en-US" sz="2000" dirty="0">
                <a:solidFill>
                  <a:srgbClr val="333399"/>
                </a:solidFill>
              </a:rPr>
              <a:t>throughput</a:t>
            </a:r>
          </a:p>
          <a:p>
            <a:r>
              <a:rPr lang="en-US" sz="2000" dirty="0">
                <a:solidFill>
                  <a:srgbClr val="333399"/>
                </a:solidFill>
              </a:rPr>
              <a:t>(“</a:t>
            </a:r>
            <a:r>
              <a:rPr lang="en-US" sz="2000" dirty="0" err="1">
                <a:solidFill>
                  <a:srgbClr val="333399"/>
                </a:solidFill>
              </a:rPr>
              <a:t>goodput</a:t>
            </a:r>
            <a:r>
              <a:rPr lang="en-US" sz="2000" dirty="0">
                <a:solidFill>
                  <a:srgbClr val="333399"/>
                </a:solidFill>
              </a:rPr>
              <a:t>”)</a:t>
            </a:r>
          </a:p>
          <a:p>
            <a:r>
              <a:rPr lang="en-US" sz="1800" b="1" dirty="0">
                <a:solidFill>
                  <a:srgbClr val="333399"/>
                </a:solidFill>
              </a:rPr>
              <a:t>Higher numbers are better.</a:t>
            </a:r>
          </a:p>
        </p:txBody>
      </p:sp>
      <p:sp>
        <p:nvSpPr>
          <p:cNvPr id="52228" name="Rectangle 14"/>
          <p:cNvSpPr>
            <a:spLocks noChangeArrowheads="1"/>
          </p:cNvSpPr>
          <p:nvPr/>
        </p:nvSpPr>
        <p:spPr bwMode="auto">
          <a:xfrm>
            <a:off x="6934200" y="1524000"/>
            <a:ext cx="13096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r>
              <a:rPr lang="en-US" sz="2000" dirty="0">
                <a:solidFill>
                  <a:srgbClr val="333399"/>
                </a:solidFill>
              </a:rPr>
              <a:t>saturation</a:t>
            </a:r>
          </a:p>
        </p:txBody>
      </p:sp>
      <p:sp>
        <p:nvSpPr>
          <p:cNvPr id="52229" name="Line 15"/>
          <p:cNvSpPr>
            <a:spLocks noChangeShapeType="1"/>
          </p:cNvSpPr>
          <p:nvPr/>
        </p:nvSpPr>
        <p:spPr bwMode="auto">
          <a:xfrm flipH="1">
            <a:off x="5384800" y="1828800"/>
            <a:ext cx="1625600" cy="762000"/>
          </a:xfrm>
          <a:prstGeom prst="line">
            <a:avLst/>
          </a:prstGeom>
          <a:noFill/>
          <a:ln w="25400">
            <a:solidFill>
              <a:schemeClr val="accent2"/>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solidFill>
                <a:prstClr val="white"/>
              </a:solidFill>
            </a:endParaRPr>
          </a:p>
        </p:txBody>
      </p:sp>
      <p:sp>
        <p:nvSpPr>
          <p:cNvPr id="52230" name="Line 16"/>
          <p:cNvSpPr>
            <a:spLocks noChangeShapeType="1"/>
          </p:cNvSpPr>
          <p:nvPr/>
        </p:nvSpPr>
        <p:spPr bwMode="auto">
          <a:xfrm flipH="1">
            <a:off x="4800600" y="1828800"/>
            <a:ext cx="2209800" cy="1295400"/>
          </a:xfrm>
          <a:prstGeom prst="line">
            <a:avLst/>
          </a:prstGeom>
          <a:noFill/>
          <a:ln w="25400">
            <a:solidFill>
              <a:schemeClr val="accent2"/>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solidFill>
                <a:prstClr val="white"/>
              </a:solidFill>
            </a:endParaRPr>
          </a:p>
        </p:txBody>
      </p:sp>
      <p:cxnSp>
        <p:nvCxnSpPr>
          <p:cNvPr id="52231" name="Straight Connector 7"/>
          <p:cNvCxnSpPr>
            <a:cxnSpLocks noChangeShapeType="1"/>
          </p:cNvCxnSpPr>
          <p:nvPr/>
        </p:nvCxnSpPr>
        <p:spPr bwMode="auto">
          <a:xfrm rot="5400000" flipH="1" flipV="1">
            <a:off x="3467894" y="4458494"/>
            <a:ext cx="2667000" cy="1588"/>
          </a:xfrm>
          <a:prstGeom prst="line">
            <a:avLst/>
          </a:prstGeom>
          <a:noFill/>
          <a:ln w="1905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52232" name="Straight Connector 11"/>
          <p:cNvCxnSpPr>
            <a:cxnSpLocks noChangeShapeType="1"/>
          </p:cNvCxnSpPr>
          <p:nvPr/>
        </p:nvCxnSpPr>
        <p:spPr bwMode="auto">
          <a:xfrm rot="5400000" flipH="1" flipV="1">
            <a:off x="3736182" y="4191794"/>
            <a:ext cx="3200400" cy="1587"/>
          </a:xfrm>
          <a:prstGeom prst="line">
            <a:avLst/>
          </a:prstGeom>
          <a:noFill/>
          <a:ln w="1905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52233" name="Rectangle 14"/>
          <p:cNvSpPr>
            <a:spLocks noChangeArrowheads="1"/>
          </p:cNvSpPr>
          <p:nvPr/>
        </p:nvSpPr>
        <p:spPr bwMode="auto">
          <a:xfrm>
            <a:off x="3221038" y="6229350"/>
            <a:ext cx="32877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r>
              <a:rPr lang="en-US" sz="2000" dirty="0">
                <a:solidFill>
                  <a:srgbClr val="333399"/>
                </a:solidFill>
              </a:rPr>
              <a:t>Offered load (requests/sec)</a:t>
            </a:r>
          </a:p>
        </p:txBody>
      </p:sp>
      <p:sp>
        <p:nvSpPr>
          <p:cNvPr id="52234" name="Rectangle 14"/>
          <p:cNvSpPr>
            <a:spLocks noChangeArrowheads="1"/>
          </p:cNvSpPr>
          <p:nvPr/>
        </p:nvSpPr>
        <p:spPr bwMode="auto">
          <a:xfrm>
            <a:off x="6019800" y="4648200"/>
            <a:ext cx="2590800" cy="923330"/>
          </a:xfrm>
          <a:prstGeom prst="rect">
            <a:avLst/>
          </a:prstGeom>
          <a:solidFill>
            <a:schemeClr val="bg1"/>
          </a:solidFill>
          <a:ln>
            <a:noFill/>
          </a:ln>
        </p:spPr>
        <p:txBody>
          <a:bodyPr wrap="square">
            <a:spAutoFit/>
          </a:bodyPr>
          <a:lstStyle/>
          <a:p>
            <a:r>
              <a:rPr lang="en-US" sz="1800" dirty="0">
                <a:solidFill>
                  <a:prstClr val="white">
                    <a:lumMod val="65000"/>
                  </a:prstClr>
                </a:solidFill>
              </a:rPr>
              <a:t>Note how throughput degrades in overload on this system.</a:t>
            </a:r>
          </a:p>
        </p:txBody>
      </p:sp>
      <p:sp>
        <p:nvSpPr>
          <p:cNvPr id="52236" name="Line 16"/>
          <p:cNvSpPr>
            <a:spLocks noChangeShapeType="1"/>
          </p:cNvSpPr>
          <p:nvPr/>
        </p:nvSpPr>
        <p:spPr bwMode="auto">
          <a:xfrm>
            <a:off x="2667000" y="1524000"/>
            <a:ext cx="304800" cy="762000"/>
          </a:xfrm>
          <a:prstGeom prst="line">
            <a:avLst/>
          </a:prstGeom>
          <a:noFill/>
          <a:ln w="25400">
            <a:solidFill>
              <a:schemeClr val="accent2"/>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solidFill>
                <a:prstClr val="white"/>
              </a:solidFill>
            </a:endParaRPr>
          </a:p>
        </p:txBody>
      </p:sp>
      <p:sp>
        <p:nvSpPr>
          <p:cNvPr id="2" name="Title 1">
            <a:extLst>
              <a:ext uri="{FF2B5EF4-FFF2-40B4-BE49-F238E27FC236}">
                <a16:creationId xmlns:a16="http://schemas.microsoft.com/office/drawing/2014/main" id="{F60A8811-F7B0-7D4B-877C-F73B6F37D0DF}"/>
              </a:ext>
            </a:extLst>
          </p:cNvPr>
          <p:cNvSpPr>
            <a:spLocks noGrp="1"/>
          </p:cNvSpPr>
          <p:nvPr>
            <p:ph type="title"/>
          </p:nvPr>
        </p:nvSpPr>
        <p:spPr/>
        <p:txBody>
          <a:bodyPr/>
          <a:lstStyle/>
          <a:p>
            <a:br>
              <a:rPr lang="en-US" dirty="0"/>
            </a:br>
            <a:r>
              <a:rPr lang="en-US" dirty="0"/>
              <a:t>Exemplary throughput graph</a:t>
            </a:r>
          </a:p>
        </p:txBody>
      </p:sp>
      <p:sp>
        <p:nvSpPr>
          <p:cNvPr id="52235" name="Rectangle 14"/>
          <p:cNvSpPr>
            <a:spLocks noChangeArrowheads="1"/>
          </p:cNvSpPr>
          <p:nvPr/>
        </p:nvSpPr>
        <p:spPr bwMode="auto">
          <a:xfrm>
            <a:off x="304800" y="279737"/>
            <a:ext cx="8382000" cy="1292662"/>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p>
            <a:r>
              <a:rPr lang="en-US" sz="2000" dirty="0">
                <a:solidFill>
                  <a:srgbClr val="333399"/>
                </a:solidFill>
              </a:rPr>
              <a:t>This graph shows how certain design alternatives under study impact a server’s throughput.  The alternatives reduce per-request work (D or overhead) and/or improve load balancing. </a:t>
            </a:r>
            <a:r>
              <a:rPr lang="en-US" sz="1800" dirty="0">
                <a:solidFill>
                  <a:prstClr val="white">
                    <a:lumMod val="50000"/>
                  </a:prstClr>
                </a:solidFill>
              </a:rPr>
              <a:t>(This is a graph from a random research paper: the </a:t>
            </a:r>
            <a:r>
              <a:rPr lang="en-US" sz="1800" b="1" dirty="0">
                <a:solidFill>
                  <a:prstClr val="white">
                    <a:lumMod val="50000"/>
                  </a:prstClr>
                </a:solidFill>
              </a:rPr>
              <a:t>design alternatives </a:t>
            </a:r>
            <a:r>
              <a:rPr lang="en-US" sz="1800" dirty="0">
                <a:solidFill>
                  <a:prstClr val="white">
                    <a:lumMod val="50000"/>
                  </a:prstClr>
                </a:solidFill>
              </a:rPr>
              <a:t>themselves are not important to us.) </a:t>
            </a:r>
            <a:endParaRPr lang="en-US" sz="2000" dirty="0">
              <a:solidFill>
                <a:prstClr val="white">
                  <a:lumMod val="50000"/>
                </a:prstClr>
              </a:solidFill>
            </a:endParaRPr>
          </a:p>
        </p:txBody>
      </p:sp>
    </p:spTree>
    <p:extLst>
      <p:ext uri="{BB962C8B-B14F-4D97-AF65-F5344CB8AC3E}">
        <p14:creationId xmlns:p14="http://schemas.microsoft.com/office/powerpoint/2010/main" val="1673287685"/>
      </p:ext>
    </p:extLst>
  </p:cSld>
  <p:clrMapOvr>
    <a:masterClrMapping/>
  </p:clrMapOvr>
</p:sld>
</file>

<file path=ppt/theme/theme1.xml><?xml version="1.0" encoding="utf-8"?>
<a:theme xmlns:a="http://schemas.openxmlformats.org/drawingml/2006/main" name="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ue_HP_Light">
  <a:themeElements>
    <a:clrScheme name="Blue_HP_Light 2">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fontScheme name="Blue_HP_Light">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lue_HP_Light 1">
        <a:dk1>
          <a:srgbClr val="000000"/>
        </a:dk1>
        <a:lt1>
          <a:srgbClr val="FFFFFF"/>
        </a:lt1>
        <a:dk2>
          <a:srgbClr val="001D58"/>
        </a:dk2>
        <a:lt2>
          <a:srgbClr val="FFFFFF"/>
        </a:lt2>
        <a:accent1>
          <a:srgbClr val="0071B5"/>
        </a:accent1>
        <a:accent2>
          <a:srgbClr val="64B900"/>
        </a:accent2>
        <a:accent3>
          <a:srgbClr val="AAABB4"/>
        </a:accent3>
        <a:accent4>
          <a:srgbClr val="DADADA"/>
        </a:accent4>
        <a:accent5>
          <a:srgbClr val="AABBD7"/>
        </a:accent5>
        <a:accent6>
          <a:srgbClr val="5AA700"/>
        </a:accent6>
        <a:hlink>
          <a:srgbClr val="EB5F01"/>
        </a:hlink>
        <a:folHlink>
          <a:srgbClr val="CC0066"/>
        </a:folHlink>
      </a:clrScheme>
      <a:clrMap bg1="dk2" tx1="lt1" bg2="dk1" tx2="lt2" accent1="accent1" accent2="accent2" accent3="accent3" accent4="accent4" accent5="accent5" accent6="accent6" hlink="hlink" folHlink="folHlink"/>
    </a:extraClrScheme>
    <a:extraClrScheme>
      <a:clrScheme name="Blue_HP_Light 2">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000_light_52206_2">
  <a:themeElements>
    <a:clrScheme name="2000_light_52206_2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fontScheme name="2000_light_52206_2">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Futura Bk" pitchFamily="34" charset="0"/>
          </a:defRPr>
        </a:defPPr>
      </a:lstStyle>
    </a:lnDef>
  </a:objectDefaults>
  <a:extraClrSchemeLst>
    <a:extraClrScheme>
      <a:clrScheme name="2000_light_52206_2 1">
        <a:dk1>
          <a:srgbClr val="000000"/>
        </a:dk1>
        <a:lt1>
          <a:srgbClr val="FFFFFF"/>
        </a:lt1>
        <a:dk2>
          <a:srgbClr val="000000"/>
        </a:dk2>
        <a:lt2>
          <a:srgbClr val="CBC9BD"/>
        </a:lt2>
        <a:accent1>
          <a:srgbClr val="0071B4"/>
        </a:accent1>
        <a:accent2>
          <a:srgbClr val="64B900"/>
        </a:accent2>
        <a:accent3>
          <a:srgbClr val="FFFFFF"/>
        </a:accent3>
        <a:accent4>
          <a:srgbClr val="000000"/>
        </a:accent4>
        <a:accent5>
          <a:srgbClr val="AABBD6"/>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white">
  <a:themeElements>
    <a:clrScheme name="whit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1"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1"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white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
      <a:clrScheme name="white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WinHec Template v10">
  <a:themeElements>
    <a:clrScheme name="WinHec Template v10 1">
      <a:dk1>
        <a:srgbClr val="000000"/>
      </a:dk1>
      <a:lt1>
        <a:srgbClr val="FFFFFF"/>
      </a:lt1>
      <a:dk2>
        <a:srgbClr val="00478E"/>
      </a:dk2>
      <a:lt2>
        <a:srgbClr val="F7AB3B"/>
      </a:lt2>
      <a:accent1>
        <a:srgbClr val="F2D468"/>
      </a:accent1>
      <a:accent2>
        <a:srgbClr val="F5862B"/>
      </a:accent2>
      <a:accent3>
        <a:srgbClr val="AAB1C6"/>
      </a:accent3>
      <a:accent4>
        <a:srgbClr val="DADADA"/>
      </a:accent4>
      <a:accent5>
        <a:srgbClr val="F7E6B9"/>
      </a:accent5>
      <a:accent6>
        <a:srgbClr val="DE7926"/>
      </a:accent6>
      <a:hlink>
        <a:srgbClr val="4FC95B"/>
      </a:hlink>
      <a:folHlink>
        <a:srgbClr val="40A1F2"/>
      </a:folHlink>
    </a:clrScheme>
    <a:fontScheme name="WinHec Template v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2">
                <a:gamma/>
                <a:shade val="56078"/>
                <a:invGamma/>
              </a:schemeClr>
            </a:gs>
            <a:gs pos="50000">
              <a:schemeClr val="accent2"/>
            </a:gs>
            <a:gs pos="100000">
              <a:schemeClr val="accent2">
                <a:gamma/>
                <a:shade val="56078"/>
                <a:invGamma/>
              </a:schemeClr>
            </a:gs>
          </a:gsLst>
          <a:lin ang="2700000" scaled="1"/>
        </a:gradFill>
        <a:ln w="127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gradFill rotWithShape="0">
          <a:gsLst>
            <a:gs pos="0">
              <a:schemeClr val="accent2">
                <a:gamma/>
                <a:shade val="56078"/>
                <a:invGamma/>
              </a:schemeClr>
            </a:gs>
            <a:gs pos="50000">
              <a:schemeClr val="accent2"/>
            </a:gs>
            <a:gs pos="100000">
              <a:schemeClr val="accent2">
                <a:gamma/>
                <a:shade val="56078"/>
                <a:invGamma/>
              </a:schemeClr>
            </a:gs>
          </a:gsLst>
          <a:lin ang="2700000" scaled="1"/>
        </a:gradFill>
        <a:ln w="127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WinHec Template v10 1">
        <a:dk1>
          <a:srgbClr val="000000"/>
        </a:dk1>
        <a:lt1>
          <a:srgbClr val="FFFFFF"/>
        </a:lt1>
        <a:dk2>
          <a:srgbClr val="00478E"/>
        </a:dk2>
        <a:lt2>
          <a:srgbClr val="F7AB3B"/>
        </a:lt2>
        <a:accent1>
          <a:srgbClr val="F2D468"/>
        </a:accent1>
        <a:accent2>
          <a:srgbClr val="F5862B"/>
        </a:accent2>
        <a:accent3>
          <a:srgbClr val="AAB1C6"/>
        </a:accent3>
        <a:accent4>
          <a:srgbClr val="DADADA"/>
        </a:accent4>
        <a:accent5>
          <a:srgbClr val="F7E6B9"/>
        </a:accent5>
        <a:accent6>
          <a:srgbClr val="DE7926"/>
        </a:accent6>
        <a:hlink>
          <a:srgbClr val="4FC95B"/>
        </a:hlink>
        <a:folHlink>
          <a:srgbClr val="40A1F2"/>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Blue_HP_Light 1">
    <a:dk1>
      <a:srgbClr val="000000"/>
    </a:dk1>
    <a:lt1>
      <a:srgbClr val="FFFFFF"/>
    </a:lt1>
    <a:dk2>
      <a:srgbClr val="001D58"/>
    </a:dk2>
    <a:lt2>
      <a:srgbClr val="FFFFFF"/>
    </a:lt2>
    <a:accent1>
      <a:srgbClr val="0071B5"/>
    </a:accent1>
    <a:accent2>
      <a:srgbClr val="64B900"/>
    </a:accent2>
    <a:accent3>
      <a:srgbClr val="AAABB4"/>
    </a:accent3>
    <a:accent4>
      <a:srgbClr val="DADADA"/>
    </a:accent4>
    <a:accent5>
      <a:srgbClr val="AABBD7"/>
    </a:accent5>
    <a:accent6>
      <a:srgbClr val="5AA700"/>
    </a:accent6>
    <a:hlink>
      <a:srgbClr val="EB5F01"/>
    </a:hlink>
    <a:folHlink>
      <a:srgbClr val="CC0066"/>
    </a:folHlink>
  </a:clrScheme>
</a:themeOverride>
</file>

<file path=docProps/app.xml><?xml version="1.0" encoding="utf-8"?>
<Properties xmlns="http://schemas.openxmlformats.org/officeDocument/2006/extended-properties" xmlns:vt="http://schemas.openxmlformats.org/officeDocument/2006/docPropsVTypes">
  <TotalTime>106020</TotalTime>
  <Words>2587</Words>
  <Application>Microsoft Macintosh PowerPoint</Application>
  <PresentationFormat>On-screen Show (4:3)</PresentationFormat>
  <Paragraphs>291</Paragraphs>
  <Slides>27</Slides>
  <Notes>3</Notes>
  <HiddenSlides>0</HiddenSlides>
  <MMClips>0</MMClips>
  <ScaleCrop>false</ScaleCrop>
  <HeadingPairs>
    <vt:vector size="8" baseType="variant">
      <vt:variant>
        <vt:lpstr>Fonts Used</vt:lpstr>
      </vt:variant>
      <vt:variant>
        <vt:i4>13</vt:i4>
      </vt:variant>
      <vt:variant>
        <vt:lpstr>Theme</vt:lpstr>
      </vt:variant>
      <vt:variant>
        <vt:i4>9</vt:i4>
      </vt:variant>
      <vt:variant>
        <vt:lpstr>Embedded OLE Servers</vt:lpstr>
      </vt:variant>
      <vt:variant>
        <vt:i4>1</vt:i4>
      </vt:variant>
      <vt:variant>
        <vt:lpstr>Slide Titles</vt:lpstr>
      </vt:variant>
      <vt:variant>
        <vt:i4>27</vt:i4>
      </vt:variant>
    </vt:vector>
  </HeadingPairs>
  <TitlesOfParts>
    <vt:vector size="50" baseType="lpstr">
      <vt:lpstr>Arial</vt:lpstr>
      <vt:lpstr>Calibri</vt:lpstr>
      <vt:lpstr>Cambria Math</vt:lpstr>
      <vt:lpstr>Flama</vt:lpstr>
      <vt:lpstr>Franklin Gothic Medium</vt:lpstr>
      <vt:lpstr>Futura Bk</vt:lpstr>
      <vt:lpstr>Futura Hv</vt:lpstr>
      <vt:lpstr>Futura Lt</vt:lpstr>
      <vt:lpstr>Gill Sans MT</vt:lpstr>
      <vt:lpstr>Lucida Sans Unicode</vt:lpstr>
      <vt:lpstr>Tahoma</vt:lpstr>
      <vt:lpstr>Times New Roman</vt:lpstr>
      <vt:lpstr>Wingdings</vt:lpstr>
      <vt:lpstr>Default Design</vt:lpstr>
      <vt:lpstr>1_Default Design</vt:lpstr>
      <vt:lpstr>2_Default Design</vt:lpstr>
      <vt:lpstr>Blue_HP_Light</vt:lpstr>
      <vt:lpstr>2000_light_52206_2</vt:lpstr>
      <vt:lpstr>1_white</vt:lpstr>
      <vt:lpstr>5_Default Design</vt:lpstr>
      <vt:lpstr>WinHec Template v10</vt:lpstr>
      <vt:lpstr>3_Default Design</vt:lpstr>
      <vt:lpstr>Photo Editor Photo</vt:lpstr>
      <vt:lpstr>PowerPoint Presentation</vt:lpstr>
      <vt:lpstr>Server performance</vt:lpstr>
      <vt:lpstr>Performance: metrics</vt:lpstr>
      <vt:lpstr>Server performance: the story so far</vt:lpstr>
      <vt:lpstr>Understanding performance: queues</vt:lpstr>
      <vt:lpstr>Queuing theory for busy people</vt:lpstr>
      <vt:lpstr>Ideal throughput: cartoon version</vt:lpstr>
      <vt:lpstr>Throughput: reality</vt:lpstr>
      <vt:lpstr> Exemplary throughput graph</vt:lpstr>
      <vt:lpstr>Utilization</vt:lpstr>
      <vt:lpstr>Utilization: cartoon version</vt:lpstr>
      <vt:lpstr>The Utilization “Law”</vt:lpstr>
      <vt:lpstr>It just makes sense</vt:lpstr>
      <vt:lpstr>Understanding utilization and throughput</vt:lpstr>
      <vt:lpstr>Understanding utilization and throughput</vt:lpstr>
      <vt:lpstr>Understanding bottlenecks</vt:lpstr>
      <vt:lpstr>Capacity and bottlenecks A simple example</vt:lpstr>
      <vt:lpstr>Mean response time (R) for a center</vt:lpstr>
      <vt:lpstr>Little’s Law</vt:lpstr>
      <vt:lpstr>Inverse Idle Time “Law”</vt:lpstr>
      <vt:lpstr>Why Little’s Law is important</vt:lpstr>
      <vt:lpstr>Improving mean response time</vt:lpstr>
      <vt:lpstr>Saturation and response time</vt:lpstr>
      <vt:lpstr>Beware: averages can lead you astray</vt:lpstr>
      <vt:lpstr>Example of a Cumulative Distribution Function (CDF)</vt:lpstr>
      <vt:lpstr>PowerPoint Presentation</vt:lpstr>
      <vt:lpstr>Tail at Scale: some points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5296</cp:revision>
  <cp:lastPrinted>2014-11-12T20:05:00Z</cp:lastPrinted>
  <dcterms:created xsi:type="dcterms:W3CDTF">2011-04-11T18:52:21Z</dcterms:created>
  <dcterms:modified xsi:type="dcterms:W3CDTF">2020-09-15T14:48:16Z</dcterms:modified>
  <cp:category/>
</cp:coreProperties>
</file>