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6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7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  <p:sldMasterId id="2147483676" r:id="rId2"/>
    <p:sldMasterId id="2147483817" r:id="rId3"/>
    <p:sldMasterId id="2147483883" r:id="rId4"/>
    <p:sldMasterId id="2147484045" r:id="rId5"/>
    <p:sldMasterId id="2147486669" r:id="rId6"/>
    <p:sldMasterId id="2147486674" r:id="rId7"/>
    <p:sldMasterId id="2147486678" r:id="rId8"/>
    <p:sldMasterId id="2147486715" r:id="rId9"/>
    <p:sldMasterId id="2147486716" r:id="rId10"/>
  </p:sldMasterIdLst>
  <p:notesMasterIdLst>
    <p:notesMasterId r:id="rId38"/>
  </p:notesMasterIdLst>
  <p:handoutMasterIdLst>
    <p:handoutMasterId r:id="rId39"/>
  </p:handoutMasterIdLst>
  <p:sldIdLst>
    <p:sldId id="256" r:id="rId11"/>
    <p:sldId id="969" r:id="rId12"/>
    <p:sldId id="1223" r:id="rId13"/>
    <p:sldId id="1122" r:id="rId14"/>
    <p:sldId id="1230" r:id="rId15"/>
    <p:sldId id="1224" r:id="rId16"/>
    <p:sldId id="1225" r:id="rId17"/>
    <p:sldId id="1226" r:id="rId18"/>
    <p:sldId id="1060" r:id="rId19"/>
    <p:sldId id="1061" r:id="rId20"/>
    <p:sldId id="1062" r:id="rId21"/>
    <p:sldId id="1231" r:id="rId22"/>
    <p:sldId id="1227" r:id="rId23"/>
    <p:sldId id="1228" r:id="rId24"/>
    <p:sldId id="1229" r:id="rId25"/>
    <p:sldId id="417" r:id="rId26"/>
    <p:sldId id="427" r:id="rId27"/>
    <p:sldId id="1077" r:id="rId28"/>
    <p:sldId id="1121" r:id="rId29"/>
    <p:sldId id="1975" r:id="rId30"/>
    <p:sldId id="1063" r:id="rId31"/>
    <p:sldId id="1064" r:id="rId32"/>
    <p:sldId id="1065" r:id="rId33"/>
    <p:sldId id="1082" r:id="rId34"/>
    <p:sldId id="971" r:id="rId35"/>
    <p:sldId id="970" r:id="rId36"/>
    <p:sldId id="1098" r:id="rId37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70F"/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5588"/>
    <p:restoredTop sz="88844" autoAdjust="0"/>
  </p:normalViewPr>
  <p:slideViewPr>
    <p:cSldViewPr>
      <p:cViewPr>
        <p:scale>
          <a:sx n="128" d="100"/>
          <a:sy n="128" d="100"/>
        </p:scale>
        <p:origin x="144" y="-44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47" d="100"/>
        <a:sy n="147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C7047CAF-C96D-3849-B4B9-71BB22B2D372}" type="datetime1">
              <a:rPr lang="en-US"/>
              <a:pPr>
                <a:defRPr/>
              </a:pPr>
              <a:t>9/17/20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7A10DCA7-16BF-5249-B6E1-15CBB72C3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52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89091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89092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4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89096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364FDC8-A719-0044-BB93-2E4525EC66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929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F62EB9B-E420-604E-8C18-71CD287B9E21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9113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266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6.png"/><Relationship Id="rId7" Type="http://schemas.openxmlformats.org/officeDocument/2006/relationships/image" Target="../media/image15.png"/><Relationship Id="rId2" Type="http://schemas.openxmlformats.org/officeDocument/2006/relationships/slideMaster" Target="../slideMasters/slideMaster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2.png"/><Relationship Id="rId9" Type="http://schemas.openxmlformats.org/officeDocument/2006/relationships/image" Target="../media/image11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9E310-3D9E-3F45-AF8B-044398DE9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8C598-8763-5548-A866-F73FC87F42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4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BE9067-5B39-5546-B182-CCAC813C82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9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 userDrawn="1"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413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652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1980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8410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16164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664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162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49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CCD64-736D-2141-9760-3F517FDD37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2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9047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50196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52798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4545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99956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625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8518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0" descr="title_blue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0"/>
            <a:ext cx="35718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8" descr="plushp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0" y="4087813"/>
            <a:ext cx="2486025" cy="191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11"/>
          <p:cNvGrpSpPr>
            <a:grpSpLocks/>
          </p:cNvGrpSpPr>
          <p:nvPr userDrawn="1"/>
        </p:nvGrpSpPr>
        <p:grpSpPr bwMode="auto">
          <a:xfrm>
            <a:off x="0" y="0"/>
            <a:ext cx="5524500" cy="4800600"/>
            <a:chOff x="0" y="0"/>
            <a:chExt cx="3480" cy="3024"/>
          </a:xfrm>
        </p:grpSpPr>
        <p:sp>
          <p:nvSpPr>
            <p:cNvPr id="7" name="Rectangle 105"/>
            <p:cNvSpPr>
              <a:spLocks noChangeArrowheads="1"/>
            </p:cNvSpPr>
            <p:nvPr userDrawn="1"/>
          </p:nvSpPr>
          <p:spPr bwMode="ltGray">
            <a:xfrm>
              <a:off x="0" y="0"/>
              <a:ext cx="3480" cy="3024"/>
            </a:xfrm>
            <a:prstGeom prst="rect">
              <a:avLst/>
            </a:prstGeom>
            <a:solidFill>
              <a:srgbClr val="0071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" name="Picture 109" descr="logo_bluesmall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27" y="165"/>
              <a:ext cx="489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ext Box 117"/>
          <p:cNvSpPr txBox="1">
            <a:spLocks noChangeArrowheads="1"/>
          </p:cNvSpPr>
          <p:nvPr userDrawn="1"/>
        </p:nvSpPr>
        <p:spPr bwMode="auto">
          <a:xfrm>
            <a:off x="446088" y="6354763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900">
                <a:solidFill>
                  <a:srgbClr val="000000"/>
                </a:solidFill>
              </a:rPr>
              <a:t>© 2004 Hewlett-Packard Development Company, L.P. </a:t>
            </a:r>
            <a:br>
              <a:rPr lang="en-US" sz="900">
                <a:solidFill>
                  <a:srgbClr val="000000"/>
                </a:solidFill>
              </a:rPr>
            </a:br>
            <a:r>
              <a:rPr lang="en-US" sz="900">
                <a:solidFill>
                  <a:srgbClr val="000000"/>
                </a:solidFill>
              </a:rPr>
              <a:t>The information contained herein is subject to change without notice 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28625" y="5373688"/>
            <a:ext cx="4570413" cy="914400"/>
          </a:xfrm>
        </p:spPr>
        <p:txBody>
          <a:bodyPr/>
          <a:lstStyle>
            <a:lvl1pPr marL="0" indent="0">
              <a:spcBef>
                <a:spcPct val="10000"/>
              </a:spcBef>
              <a:buFontTx/>
              <a:buNone/>
              <a:defRPr sz="2000">
                <a:solidFill>
                  <a:srgbClr val="000000"/>
                </a:solidFill>
                <a:latin typeface="Futura Hv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8625" y="1143000"/>
            <a:ext cx="4829175" cy="2968625"/>
          </a:xfrm>
        </p:spPr>
        <p:txBody>
          <a:bodyPr/>
          <a:lstStyle>
            <a:lvl1pPr>
              <a:defRPr sz="4400">
                <a:latin typeface="Futura L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3047237"/>
      </p:ext>
    </p:extLst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57E2BD-2DA5-A445-8F19-F2EA8A0FF2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9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19738-FCA1-B644-91BF-AFB9F629ED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877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9100" y="1447800"/>
            <a:ext cx="4151313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2813" y="1447800"/>
            <a:ext cx="4151312" cy="5027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80915E-5202-E440-A279-0C713000F6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0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46E22-6C58-DF48-A15F-48D09CE40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96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9B3F2-1806-614D-BD13-B7560753B3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592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1A9155-70BE-1340-A8AB-AF1687FCE8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45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E3875B-3C75-F34B-A4BA-56FEBFBB65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310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AB58BA-5593-8942-BA9A-A10BC789D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762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C5340-EA04-2E45-9068-6E037DB11C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311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80CAC3-085E-6748-B252-8A03644E36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76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1163" y="114300"/>
            <a:ext cx="2112962" cy="63611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9100" y="114300"/>
            <a:ext cx="6189663" cy="63611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A4157-E1A8-1245-B7F8-D0F2DFCCE0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7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invGray">
          <a:xfrm>
            <a:off x="465138" y="6376988"/>
            <a:ext cx="6019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900">
                <a:solidFill>
                  <a:srgbClr val="FFFFFF"/>
                </a:solidFill>
              </a:rPr>
              <a:t>© 2006 Hewlett-Packard Development Company, L.P.</a:t>
            </a:r>
            <a:br>
              <a:rPr lang="en-US" sz="900">
                <a:solidFill>
                  <a:srgbClr val="FFFFFF"/>
                </a:solidFill>
              </a:rPr>
            </a:br>
            <a:r>
              <a:rPr lang="en-US" sz="900">
                <a:solidFill>
                  <a:srgbClr val="FFFFFF"/>
                </a:solidFill>
              </a:rPr>
              <a:t>The information contained herein is subject to change without notice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0" y="4838700"/>
            <a:ext cx="91519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subTitle" idx="1"/>
          </p:nvPr>
        </p:nvSpPr>
        <p:spPr bwMode="invGray">
          <a:xfrm>
            <a:off x="433388" y="3741738"/>
            <a:ext cx="4570412" cy="914400"/>
          </a:xfrm>
        </p:spPr>
        <p:txBody>
          <a:bodyPr/>
          <a:lstStyle>
            <a:lvl1pPr marL="0" indent="0">
              <a:buFontTx/>
              <a:buNone/>
              <a:defRPr sz="2000">
                <a:solidFill>
                  <a:schemeClr val="bg1"/>
                </a:solidFill>
                <a:latin typeface="Futura Hv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ctrTitle"/>
          </p:nvPr>
        </p:nvSpPr>
        <p:spPr bwMode="invGray">
          <a:xfrm>
            <a:off x="441325" y="274638"/>
            <a:ext cx="4551363" cy="3059112"/>
          </a:xfrm>
        </p:spPr>
        <p:txBody>
          <a:bodyPr/>
          <a:lstStyle>
            <a:lvl1pPr>
              <a:defRPr sz="4400">
                <a:solidFill>
                  <a:schemeClr val="bg1"/>
                </a:solidFill>
                <a:latin typeface="Futura Lt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8840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997EE2-B679-3F42-B4D8-6C460E881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2532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C7ADD-9951-444C-9E60-F3901B6F3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35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57BA3-5B78-BD41-AB5D-790D60F920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38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06BA63-8435-6C41-BA8B-633F39F562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5556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24B29-22BA-1143-89B1-F871CBCA38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736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F7A73-AD3B-7646-9D53-D11B28C633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67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5573E-A00C-214C-B53C-6A8ED0BD0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218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585CD-01CA-574E-9CC3-FE07481B13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55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83F4-D0DD-EE4A-938D-515FA94B60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788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A602BC-BC7C-1043-B080-6C8FB2BBB6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6899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114300"/>
            <a:ext cx="2068512" cy="596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0050" y="114300"/>
            <a:ext cx="6053138" cy="59658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4E6DE-539C-8B47-A3BE-ADF8E0BD91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213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447800"/>
            <a:ext cx="4060825" cy="2239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840163"/>
            <a:ext cx="4060825" cy="2239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684B-1579-C344-A323-084ECBFD0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35014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114300"/>
            <a:ext cx="8245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00050" y="1447800"/>
            <a:ext cx="4059238" cy="463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447800"/>
            <a:ext cx="4060825" cy="46323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E04DB-D4CF-DB4C-8789-C20A6DE121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2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C7B62-622D-5644-990A-CB4ED05995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7515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po000003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b="542"/>
          <a:stretch>
            <a:fillRect/>
          </a:stretch>
        </p:blipFill>
        <p:spPr bwMode="auto">
          <a:xfrm>
            <a:off x="0" y="5149850"/>
            <a:ext cx="9144000" cy="170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npo0000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" r="-17"/>
          <a:stretch>
            <a:fillRect/>
          </a:stretch>
        </p:blipFill>
        <p:spPr bwMode="auto">
          <a:xfrm>
            <a:off x="0" y="-14288"/>
            <a:ext cx="9147175" cy="1708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7705725" y="623888"/>
            <a:ext cx="1162050" cy="558800"/>
            <a:chOff x="4738" y="433"/>
            <a:chExt cx="732" cy="352"/>
          </a:xfrm>
        </p:grpSpPr>
        <p:pic>
          <p:nvPicPr>
            <p:cNvPr id="7" name="Picture 19" descr="ibm_white_logo_300dpi"/>
            <p:cNvPicPr>
              <a:picLocks noChangeAspect="1" noChangeArrowheads="1"/>
            </p:cNvPicPr>
            <p:nvPr/>
          </p:nvPicPr>
          <p:blipFill>
            <a:blip r:embed="rId5">
              <a:clrChange>
                <a:clrFrom>
                  <a:srgbClr val="7889FB"/>
                </a:clrFrom>
                <a:clrTo>
                  <a:srgbClr val="7889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470"/>
            <a:stretch>
              <a:fillRect/>
            </a:stretch>
          </p:blipFill>
          <p:spPr bwMode="invGray">
            <a:xfrm>
              <a:off x="4738" y="433"/>
              <a:ext cx="6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20"/>
            <p:cNvSpPr>
              <a:spLocks noChangeArrowheads="1"/>
            </p:cNvSpPr>
            <p:nvPr/>
          </p:nvSpPr>
          <p:spPr bwMode="black">
            <a:xfrm>
              <a:off x="5325" y="611"/>
              <a:ext cx="14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r"/>
              <a:r>
                <a:rPr lang="en-US" sz="600"/>
                <a:t>®</a:t>
              </a:r>
            </a:p>
            <a:p>
              <a:pPr algn="r"/>
              <a:endParaRPr lang="en-US" sz="600"/>
            </a:p>
          </p:txBody>
        </p:sp>
      </p:grpSp>
      <p:pic>
        <p:nvPicPr>
          <p:cNvPr id="9" name="Picture 21" descr="DB2_titl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4789488"/>
            <a:ext cx="9142412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5"/>
          <p:cNvSpPr>
            <a:spLocks noChangeArrowheads="1"/>
          </p:cNvSpPr>
          <p:nvPr/>
        </p:nvSpPr>
        <p:spPr bwMode="black">
          <a:xfrm>
            <a:off x="7239000" y="6248400"/>
            <a:ext cx="16398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/>
            <a:r>
              <a:rPr lang="en-US" sz="1000">
                <a:solidFill>
                  <a:srgbClr val="FFFFFF"/>
                </a:solidFill>
              </a:rPr>
              <a:t>© 2009 IBM Corporation</a:t>
            </a:r>
          </a:p>
        </p:txBody>
      </p:sp>
      <p:sp>
        <p:nvSpPr>
          <p:cNvPr id="11" name="Rectangle 21"/>
          <p:cNvSpPr>
            <a:spLocks noChangeArrowheads="1"/>
          </p:cNvSpPr>
          <p:nvPr/>
        </p:nvSpPr>
        <p:spPr bwMode="auto">
          <a:xfrm>
            <a:off x="258763" y="711200"/>
            <a:ext cx="1974850" cy="230188"/>
          </a:xfrm>
          <a:prstGeom prst="rect">
            <a:avLst/>
          </a:prstGeom>
          <a:solidFill>
            <a:srgbClr val="00993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  <p:pic>
        <p:nvPicPr>
          <p:cNvPr id="12" name="Picture 33" descr="Information Management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760413"/>
            <a:ext cx="16764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Object 41"/>
          <p:cNvGraphicFramePr>
            <a:graphicFrameLocks noChangeAspect="1"/>
          </p:cNvGraphicFramePr>
          <p:nvPr/>
        </p:nvGraphicFramePr>
        <p:xfrm>
          <a:off x="8099425" y="4264025"/>
          <a:ext cx="76835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0632" name="Photo Editor Photo" r:id="rId8" imgW="628571" imgH="304923" progId="MSPhotoEd.3">
                  <p:embed/>
                </p:oleObj>
              </mc:Choice>
              <mc:Fallback>
                <p:oleObj name="Photo Editor Photo" r:id="rId8" imgW="628571" imgH="304923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425" y="4264025"/>
                        <a:ext cx="768350" cy="37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71500" y="1997075"/>
            <a:ext cx="8001000" cy="1223963"/>
          </a:xfrm>
        </p:spPr>
        <p:txBody>
          <a:bodyPr anchor="ctr"/>
          <a:lstStyle>
            <a:lvl1pPr>
              <a:defRPr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225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500" y="3332163"/>
            <a:ext cx="5286375" cy="1223962"/>
          </a:xfrm>
        </p:spPr>
        <p:txBody>
          <a:bodyPr/>
          <a:lstStyle>
            <a:lvl1pPr marL="0" indent="0">
              <a:buFont typeface="Wingdings" pitchFamily="2" charset="2"/>
              <a:buNone/>
              <a:defRPr b="1" smtClean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21408147"/>
      </p:ext>
    </p:extLst>
  </p:cSld>
  <p:clrMapOvr>
    <a:masterClrMapping/>
  </p:clrMapOvr>
  <p:transition>
    <p:zoom dir="in"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7627CB-A481-B04F-B6C5-55304C25A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70637"/>
      </p:ext>
    </p:extLst>
  </p:cSld>
  <p:clrMapOvr>
    <a:masterClrMapping/>
  </p:clrMapOvr>
  <p:transition>
    <p:zoom dir="in"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0FB6D-7FC3-4A4B-847E-ECD4668EAB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90985"/>
      </p:ext>
    </p:extLst>
  </p:cSld>
  <p:clrMapOvr>
    <a:masterClrMapping/>
  </p:clrMapOvr>
  <p:transition>
    <p:zoom dir="in"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5" y="1427163"/>
            <a:ext cx="3811588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6413" y="1427163"/>
            <a:ext cx="3811587" cy="3902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A70815-37C0-DB4C-AE0C-92CB0EB6F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43865"/>
      </p:ext>
    </p:extLst>
  </p:cSld>
  <p:clrMapOvr>
    <a:masterClrMapping/>
  </p:clrMapOvr>
  <p:transition>
    <p:zoom dir="in"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7FAB7D-4E84-5A49-B464-2F780F2C3E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02172"/>
      </p:ext>
    </p:extLst>
  </p:cSld>
  <p:clrMapOvr>
    <a:masterClrMapping/>
  </p:clrMapOvr>
  <p:transition>
    <p:zoom dir="in"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C1313-4128-7C43-BD01-FB0CA28F1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1650"/>
      </p:ext>
    </p:extLst>
  </p:cSld>
  <p:clrMapOvr>
    <a:masterClrMapping/>
  </p:clrMapOvr>
  <p:transition>
    <p:zoom dir="in"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6A6E5-4036-F94A-9546-71BB14D9C2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73945"/>
      </p:ext>
    </p:extLst>
  </p:cSld>
  <p:clrMapOvr>
    <a:masterClrMapping/>
  </p:clrMapOvr>
  <p:transition>
    <p:zoom dir="in"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9736DC-3C83-F447-8244-0489E23E74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36780"/>
      </p:ext>
    </p:extLst>
  </p:cSld>
  <p:clrMapOvr>
    <a:masterClrMapping/>
  </p:clrMapOvr>
  <p:transition>
    <p:zoom dir="in"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6382C-44C2-9C43-8360-06F6D399D9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84170"/>
      </p:ext>
    </p:extLst>
  </p:cSld>
  <p:clrMapOvr>
    <a:masterClrMapping/>
  </p:clrMapOvr>
  <p:transition>
    <p:zoom dir="in"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79631-855C-CD4D-BFCF-FAEE64472F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187716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D7881-0A0B-2745-B2BD-4BAA269953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7655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38888" y="649288"/>
            <a:ext cx="2060575" cy="4679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988" y="649288"/>
            <a:ext cx="6032500" cy="4679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56574A-973E-EA45-A193-3FBAAE63F1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6094"/>
      </p:ext>
    </p:extLst>
  </p:cSld>
  <p:clrMapOvr>
    <a:masterClrMapping/>
  </p:clrMapOvr>
  <p:transition>
    <p:zoom dir="in"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E03459-9E55-9548-9624-77CC09F678E2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4024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AC67F32-80B8-0341-B8BF-2D1316817DF6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6943890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772474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124469-D9E0-1E40-A70D-240DD8DA21AD}" type="slidenum">
              <a:rPr lang="en-US">
                <a:solidFill>
                  <a:srgbClr val="37305A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22384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2347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i="0" baseline="0"/>
            </a:lvl1pPr>
            <a:lvl2pPr>
              <a:defRPr sz="2400" b="0" i="0" baseline="0"/>
            </a:lvl2pPr>
            <a:lvl3pPr>
              <a:defRPr sz="2400" b="0" i="0" baseline="0"/>
            </a:lvl3pPr>
            <a:lvl4pPr>
              <a:defRPr sz="2400" b="0" i="0" baseline="0"/>
            </a:lvl4pPr>
            <a:lvl5pPr>
              <a:defRPr sz="2400" b="0" i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 defTabSz="457200"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31094F3B-6033-EA4E-9041-84EA9F910BFA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83865082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8903FE-A7E4-F841-AD96-0FC7F06968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36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E9D1C-2A58-4646-91F1-7181495FD8D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0828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90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8EB8C8-95D8-1347-BE03-C372B9AA83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330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509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4769715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226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3975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0616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4365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7372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8846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196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94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63901-9650-464F-80F1-17CBAEDF9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9843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7273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1047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5174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71128"/>
      </p:ext>
    </p:extLst>
  </p:cSld>
  <p:clrMapOvr>
    <a:masterClrMapping/>
  </p:clrMapOvr>
  <p:transition spd="slow" advClick="0" advTm="7000">
    <p:fade thruBlk="1"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7E3C9C-AB0D-A247-8BFA-8C05724EAD23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8540703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3DB4795-5D76-8949-95E1-928A934A7D7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629334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765E3-C26D-ED42-AE12-D6E5F085AE10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4432902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8A08D-9BBC-5245-9617-6B4F4B4E2471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079152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17FCA-2918-9741-9B9E-53B42F49F363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10417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0FE05-97A8-BD44-A185-28C73CA0AE2F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978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6C3651-B8DD-0D46-A54B-476D6597B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1480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64A889-DB81-0049-B047-AAEDA525FB83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719817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FDBA19-6253-F34E-8C40-CC2D150FB925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545256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0A1C37-70D0-5842-82E7-1DCDB79783F5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813890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5AE202-C4AE-0442-A23C-3867B4A40B58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397423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D2ADD-7333-C94C-9B81-D356D58EBD9A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486271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ECB0BE-2885-D54D-95C0-A5AE989F3AA4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776936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752DB-DEFC-CD41-A3E0-1C7E91B10CF0}" type="slidenum">
              <a:rPr lang="en-US">
                <a:latin typeface="Times New Roman"/>
              </a:rPr>
              <a:pPr>
                <a:defRPr/>
              </a:pPr>
              <a:t>‹#›</a:t>
            </a:fld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69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1.xml"/><Relationship Id="rId13" Type="http://schemas.openxmlformats.org/officeDocument/2006/relationships/slideLayout" Target="../slideLayouts/slideLayout96.xml"/><Relationship Id="rId3" Type="http://schemas.openxmlformats.org/officeDocument/2006/relationships/slideLayout" Target="../slideLayouts/slideLayout8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5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9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9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vmlDrawing" Target="../drawings/vmlDrawing1.v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theme" Target="../theme/theme5.xml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5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image" Target="../media/image13.jpeg"/><Relationship Id="rId10" Type="http://schemas.openxmlformats.org/officeDocument/2006/relationships/slideLayout" Target="../slideLayouts/slideLayout59.xml"/><Relationship Id="rId19" Type="http://schemas.openxmlformats.org/officeDocument/2006/relationships/image" Target="../media/image11.png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6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2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5" Type="http://schemas.openxmlformats.org/officeDocument/2006/relationships/theme" Target="../theme/theme8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Relationship Id="rId14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theme" Target="../theme/theme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117850" y="762000"/>
            <a:ext cx="28019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354154DC-B2C5-3143-9216-6828CD8302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25" r:id="rId1"/>
    <p:sldLayoutId id="2147486526" r:id="rId2"/>
    <p:sldLayoutId id="2147486527" r:id="rId3"/>
    <p:sldLayoutId id="2147486528" r:id="rId4"/>
    <p:sldLayoutId id="2147486529" r:id="rId5"/>
    <p:sldLayoutId id="2147486530" r:id="rId6"/>
    <p:sldLayoutId id="2147486531" r:id="rId7"/>
    <p:sldLayoutId id="2147486532" r:id="rId8"/>
    <p:sldLayoutId id="2147486533" r:id="rId9"/>
    <p:sldLayoutId id="2147486534" r:id="rId10"/>
    <p:sldLayoutId id="2147486535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FB013BD-5475-554F-B776-151B3F9B72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7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17" r:id="rId1"/>
    <p:sldLayoutId id="2147486718" r:id="rId2"/>
    <p:sldLayoutId id="2147486719" r:id="rId3"/>
    <p:sldLayoutId id="2147486720" r:id="rId4"/>
    <p:sldLayoutId id="2147486721" r:id="rId5"/>
    <p:sldLayoutId id="2147486722" r:id="rId6"/>
    <p:sldLayoutId id="2147486723" r:id="rId7"/>
    <p:sldLayoutId id="2147486724" r:id="rId8"/>
    <p:sldLayoutId id="2147486725" r:id="rId9"/>
    <p:sldLayoutId id="2147486726" r:id="rId10"/>
    <p:sldLayoutId id="2147486727" r:id="rId11"/>
    <p:sldLayoutId id="2147486728" r:id="rId12"/>
    <p:sldLayoutId id="2147486729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1" descr="PP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8" descr="GENI-logo-final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9"/>
          <p:cNvSpPr>
            <a:spLocks noChangeArrowheads="1"/>
          </p:cNvSpPr>
          <p:nvPr userDrawn="1"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7653" name="Rectangle 10"/>
          <p:cNvSpPr>
            <a:spLocks noChangeArrowheads="1"/>
          </p:cNvSpPr>
          <p:nvPr userDrawn="1"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charset="0"/>
              <a:buNone/>
            </a:pPr>
            <a:fld id="{EA30B0CC-CAE6-1840-8EE7-7177B4DD482D}" type="slidenum"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pPr algn="r"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00">
              <a:solidFill>
                <a:schemeClr val="bg2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765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765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6" name="Rectangle 20"/>
          <p:cNvSpPr>
            <a:spLocks noChangeArrowheads="1"/>
          </p:cNvSpPr>
          <p:nvPr userDrawn="1"/>
        </p:nvSpPr>
        <p:spPr bwMode="auto">
          <a:xfrm>
            <a:off x="3771900" y="6600825"/>
            <a:ext cx="205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April 1, 2009</a:t>
            </a:r>
          </a:p>
        </p:txBody>
      </p:sp>
      <p:pic>
        <p:nvPicPr>
          <p:cNvPr id="27657" name="Picture 22" descr="nsf2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93" r:id="rId1"/>
    <p:sldLayoutId id="2147486536" r:id="rId2"/>
    <p:sldLayoutId id="2147486537" r:id="rId3"/>
    <p:sldLayoutId id="2147486538" r:id="rId4"/>
    <p:sldLayoutId id="2147486539" r:id="rId5"/>
    <p:sldLayoutId id="2147486540" r:id="rId6"/>
    <p:sldLayoutId id="2147486541" r:id="rId7"/>
    <p:sldLayoutId id="2147486542" r:id="rId8"/>
    <p:sldLayoutId id="2147486543" r:id="rId9"/>
    <p:sldLayoutId id="2147486544" r:id="rId10"/>
    <p:sldLayoutId id="2147486545" r:id="rId11"/>
    <p:sldLayoutId id="2147486546" r:id="rId12"/>
    <p:sldLayoutId id="2147486547" r:id="rId13"/>
    <p:sldLayoutId id="2147486548" r:id="rId1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76295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9100" y="1447800"/>
            <a:ext cx="8455025" cy="502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90550" y="6629400"/>
            <a:ext cx="14668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April 2006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33600" y="6629400"/>
            <a:ext cx="4457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Emergent (Mis)behavior vs. Complex Software Systems</a:t>
            </a:r>
          </a:p>
        </p:txBody>
      </p:sp>
      <p:sp>
        <p:nvSpPr>
          <p:cNvPr id="29702" name="Rectangle 8"/>
          <p:cNvSpPr>
            <a:spLocks noChangeArrowheads="1"/>
          </p:cNvSpPr>
          <p:nvPr userDrawn="1"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6425" y="6629400"/>
            <a:ext cx="7588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0" hangingPunct="0"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72A33712-F06A-A94A-8A30-A6C59C9694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9704" name="Rectangle 206"/>
          <p:cNvSpPr>
            <a:spLocks noChangeArrowheads="1"/>
          </p:cNvSpPr>
          <p:nvPr userDrawn="1"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9705" name="Picture 479" descr="logo_blacksmall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8221663" y="261938"/>
            <a:ext cx="77628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594" r:id="rId1"/>
    <p:sldLayoutId id="2147486549" r:id="rId2"/>
    <p:sldLayoutId id="2147486550" r:id="rId3"/>
    <p:sldLayoutId id="2147486551" r:id="rId4"/>
    <p:sldLayoutId id="2147486552" r:id="rId5"/>
    <p:sldLayoutId id="2147486553" r:id="rId6"/>
    <p:sldLayoutId id="2147486554" r:id="rId7"/>
    <p:sldLayoutId id="2147486555" r:id="rId8"/>
    <p:sldLayoutId id="2147486556" r:id="rId9"/>
    <p:sldLayoutId id="2147486557" r:id="rId10"/>
    <p:sldLayoutId id="2147486558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30000"/>
        </a:spcBef>
        <a:spcAft>
          <a:spcPct val="10000"/>
        </a:spcAft>
        <a:buClr>
          <a:srgbClr val="B2B3B5"/>
        </a:buClr>
        <a:buSzPct val="75000"/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Arial" charset="0"/>
        <a:buChar char="−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Font typeface="Arial" charset="0"/>
        <a:buChar char="−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74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5146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29718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429000" indent="-228600" algn="l" rtl="0" fontAlgn="base">
        <a:lnSpc>
          <a:spcPct val="90000"/>
        </a:lnSpc>
        <a:spcBef>
          <a:spcPct val="10000"/>
        </a:spcBef>
        <a:spcAft>
          <a:spcPct val="10000"/>
        </a:spcAft>
        <a:buClr>
          <a:srgbClr val="B2B3B5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8625" y="114300"/>
            <a:ext cx="8245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447800"/>
            <a:ext cx="8272463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0" y="1171575"/>
            <a:ext cx="257175" cy="5686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0" y="0"/>
            <a:ext cx="257175" cy="1114425"/>
          </a:xfrm>
          <a:prstGeom prst="rect">
            <a:avLst/>
          </a:prstGeom>
          <a:solidFill>
            <a:srgbClr val="0071B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0" y="6261100"/>
            <a:ext cx="55562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8150" y="6550025"/>
            <a:ext cx="3873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</a:defRPr>
            </a:lvl1pPr>
          </a:lstStyle>
          <a:p>
            <a:pPr>
              <a:defRPr/>
            </a:pPr>
            <a:fld id="{79F24772-166F-7C4F-AA25-C1606D74A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6613" y="6550025"/>
            <a:ext cx="111442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97075" y="6550025"/>
            <a:ext cx="53594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900">
                <a:solidFill>
                  <a:srgbClr val="848589"/>
                </a:solidFill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595" r:id="rId1"/>
    <p:sldLayoutId id="2147486559" r:id="rId2"/>
    <p:sldLayoutId id="2147486560" r:id="rId3"/>
    <p:sldLayoutId id="2147486561" r:id="rId4"/>
    <p:sldLayoutId id="2147486562" r:id="rId5"/>
    <p:sldLayoutId id="2147486563" r:id="rId6"/>
    <p:sldLayoutId id="2147486564" r:id="rId7"/>
    <p:sldLayoutId id="2147486565" r:id="rId8"/>
    <p:sldLayoutId id="2147486566" r:id="rId9"/>
    <p:sldLayoutId id="2147486567" r:id="rId10"/>
    <p:sldLayoutId id="2147486568" r:id="rId11"/>
    <p:sldLayoutId id="2147486569" r:id="rId12"/>
    <p:sldLayoutId id="2147486570" r:id="rId13"/>
  </p:sldLayoutIdLst>
  <p:txStyles>
    <p:titleStyle>
      <a:lvl1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6pPr>
      <a:lvl7pPr marL="9144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7pPr>
      <a:lvl8pPr marL="13716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8pPr>
      <a:lvl9pPr marL="1828800" algn="l" rtl="0" fontAlgn="base">
        <a:lnSpc>
          <a:spcPct val="90000"/>
        </a:lnSpc>
        <a:spcBef>
          <a:spcPct val="25000"/>
        </a:spcBef>
        <a:spcAft>
          <a:spcPct val="0"/>
        </a:spcAft>
        <a:defRPr sz="3600">
          <a:solidFill>
            <a:schemeClr val="tx2"/>
          </a:solidFill>
          <a:latin typeface="Futura B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SzPct val="80000"/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715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charset="0"/>
        <a:buChar char="−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9144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2573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Font typeface="Futura Bk" charset="0"/>
        <a:buChar char="−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0574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6pPr>
      <a:lvl7pPr marL="25146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7pPr>
      <a:lvl8pPr marL="29718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8pPr>
      <a:lvl9pPr marL="3429000" indent="-228600" algn="l" rtl="0" fontAlgn="base">
        <a:lnSpc>
          <a:spcPct val="90000"/>
        </a:lnSpc>
        <a:spcBef>
          <a:spcPct val="25000"/>
        </a:spcBef>
        <a:spcAft>
          <a:spcPct val="10000"/>
        </a:spcAft>
        <a:buClr>
          <a:srgbClr val="ABA69F"/>
        </a:buClr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7" descr="npo00000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t="838" b="72537"/>
          <a:stretch>
            <a:fillRect/>
          </a:stretch>
        </p:blipFill>
        <p:spPr bwMode="auto">
          <a:xfrm>
            <a:off x="0" y="0"/>
            <a:ext cx="9142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5" descr="ibm_light_gray_logo_300dpi"/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7889FB"/>
              </a:clrFrom>
              <a:clrTo>
                <a:srgbClr val="7889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 bwMode="invGray">
          <a:xfrm>
            <a:off x="8347075" y="104775"/>
            <a:ext cx="62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Text Box 6"/>
          <p:cNvSpPr txBox="1">
            <a:spLocks noChangeArrowheads="1"/>
          </p:cNvSpPr>
          <p:nvPr/>
        </p:nvSpPr>
        <p:spPr bwMode="auto">
          <a:xfrm>
            <a:off x="4784725" y="646588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chemeClr val="accent2"/>
              </a:buClr>
              <a:buFont typeface="Wingdings" charset="0"/>
              <a:buNone/>
            </a:pPr>
            <a:endParaRPr lang="en-US" sz="2800"/>
          </a:p>
        </p:txBody>
      </p:sp>
      <p:sp>
        <p:nvSpPr>
          <p:cNvPr id="56325" name="Rectangle 8"/>
          <p:cNvSpPr>
            <a:spLocks noChangeArrowheads="1"/>
          </p:cNvSpPr>
          <p:nvPr/>
        </p:nvSpPr>
        <p:spPr bwMode="blackWhite">
          <a:xfrm>
            <a:off x="0" y="6775450"/>
            <a:ext cx="9144000" cy="825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pic>
        <p:nvPicPr>
          <p:cNvPr id="56326" name="Picture 19" descr="DB2_tex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7963"/>
            <a:ext cx="914558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5855" name="Rectangle 1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8328025" y="6624638"/>
            <a:ext cx="673100" cy="152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50000"/>
              </a:spcBef>
              <a:defRPr sz="10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41325F3-B234-AF4D-9B09-961FCCF813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63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3988" y="635000"/>
            <a:ext cx="6173787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63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2425" y="1455738"/>
            <a:ext cx="5757863" cy="451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6330" name="Group 24"/>
          <p:cNvGrpSpPr>
            <a:grpSpLocks/>
          </p:cNvGrpSpPr>
          <p:nvPr/>
        </p:nvGrpSpPr>
        <p:grpSpPr bwMode="auto">
          <a:xfrm>
            <a:off x="104775" y="144463"/>
            <a:ext cx="1438275" cy="168275"/>
            <a:chOff x="56" y="97"/>
            <a:chExt cx="807" cy="94"/>
          </a:xfrm>
        </p:grpSpPr>
        <p:sp>
          <p:nvSpPr>
            <p:cNvPr id="56332" name="Rectangle 15"/>
            <p:cNvSpPr>
              <a:spLocks noChangeArrowheads="1"/>
            </p:cNvSpPr>
            <p:nvPr userDrawn="1"/>
          </p:nvSpPr>
          <p:spPr bwMode="auto">
            <a:xfrm>
              <a:off x="56" y="97"/>
              <a:ext cx="807" cy="94"/>
            </a:xfrm>
            <a:prstGeom prst="rect">
              <a:avLst/>
            </a:prstGeom>
            <a:solidFill>
              <a:srgbClr val="00993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CA"/>
            </a:p>
          </p:txBody>
        </p:sp>
        <p:pic>
          <p:nvPicPr>
            <p:cNvPr id="56333" name="Picture 21" descr="Information Management"/>
            <p:cNvPicPr>
              <a:picLocks noChangeAspect="1" noChangeArrowheads="1"/>
            </p:cNvPicPr>
            <p:nvPr userDrawn="1"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" y="117"/>
              <a:ext cx="684" cy="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56331" name="Object 29"/>
          <p:cNvGraphicFramePr>
            <a:graphicFrameLocks noChangeAspect="1"/>
          </p:cNvGraphicFramePr>
          <p:nvPr/>
        </p:nvGraphicFramePr>
        <p:xfrm>
          <a:off x="8340725" y="6107113"/>
          <a:ext cx="628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29" name="Photo Editor Photo" r:id="rId18" imgW="628571" imgH="304923" progId="MSPhotoEd.3">
                  <p:embed/>
                </p:oleObj>
              </mc:Choice>
              <mc:Fallback>
                <p:oleObj name="Photo Editor Photo" r:id="rId18" imgW="628571" imgH="304923" progId="MSPhotoEd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0725" y="6107113"/>
                        <a:ext cx="6286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6596" r:id="rId1"/>
    <p:sldLayoutId id="2147486571" r:id="rId2"/>
    <p:sldLayoutId id="2147486572" r:id="rId3"/>
    <p:sldLayoutId id="2147486573" r:id="rId4"/>
    <p:sldLayoutId id="2147486574" r:id="rId5"/>
    <p:sldLayoutId id="2147486575" r:id="rId6"/>
    <p:sldLayoutId id="2147486576" r:id="rId7"/>
    <p:sldLayoutId id="2147486577" r:id="rId8"/>
    <p:sldLayoutId id="2147486578" r:id="rId9"/>
    <p:sldLayoutId id="2147486579" r:id="rId10"/>
    <p:sldLayoutId id="2147486580" r:id="rId11"/>
  </p:sldLayoutIdLst>
  <p:transition>
    <p:zoom dir="in"/>
  </p:transition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 i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457200" indent="-227013" algn="l" rtl="0" eaLnBrk="0" fontAlgn="base" hangingPunct="0">
        <a:lnSpc>
          <a:spcPct val="95000"/>
        </a:lnSpc>
        <a:spcBef>
          <a:spcPct val="40000"/>
        </a:spcBef>
        <a:spcAft>
          <a:spcPct val="0"/>
        </a:spcAft>
        <a:buClr>
          <a:schemeClr val="tx2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2pPr>
      <a:lvl3pPr marL="682625" indent="-223838" algn="l" rtl="0" eaLnBrk="0" fontAlgn="base" hangingPunct="0">
        <a:lnSpc>
          <a:spcPct val="95000"/>
        </a:lnSpc>
        <a:spcBef>
          <a:spcPct val="3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912813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Arial" charset="0"/>
          <a:cs typeface="+mn-cs"/>
        </a:defRPr>
      </a:lvl4pPr>
      <a:lvl5pPr marL="11430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ea typeface="Arial" charset="0"/>
          <a:cs typeface="+mn-cs"/>
        </a:defRPr>
      </a:lvl5pPr>
      <a:lvl6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&gt;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0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0" r:id="rId1"/>
    <p:sldLayoutId id="2147486671" r:id="rId2"/>
    <p:sldLayoutId id="2147486672" r:id="rId3"/>
    <p:sldLayoutId id="2147486673" r:id="rId4"/>
    <p:sldLayoutId id="2147486712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2747CD00-4BE7-2640-8DA8-9511AA3C10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5" r:id="rId1"/>
    <p:sldLayoutId id="2147486676" r:id="rId2"/>
    <p:sldLayoutId id="2147486677" r:id="rId3"/>
    <p:sldLayoutId id="2147486730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6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79" r:id="rId1"/>
    <p:sldLayoutId id="2147486680" r:id="rId2"/>
    <p:sldLayoutId id="2147486681" r:id="rId3"/>
    <p:sldLayoutId id="2147486682" r:id="rId4"/>
    <p:sldLayoutId id="2147486683" r:id="rId5"/>
    <p:sldLayoutId id="2147486684" r:id="rId6"/>
    <p:sldLayoutId id="2147486685" r:id="rId7"/>
    <p:sldLayoutId id="2147486686" r:id="rId8"/>
    <p:sldLayoutId id="2147486687" r:id="rId9"/>
    <p:sldLayoutId id="2147486688" r:id="rId10"/>
    <p:sldLayoutId id="2147486689" r:id="rId11"/>
    <p:sldLayoutId id="2147486690" r:id="rId12"/>
    <p:sldLayoutId id="2147486691" r:id="rId13"/>
    <p:sldLayoutId id="2147486692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393113" cy="750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20813"/>
            <a:ext cx="8388350" cy="217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724" name="Picture 4" descr="WinHec-Logo-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7639050" y="6130925"/>
            <a:ext cx="1120775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7040321"/>
      </p:ext>
    </p:extLst>
  </p:cSld>
  <p:clrMap bg1="dk2" tx1="lt1" bg2="dk1" tx2="lt2" accent1="accent1" accent2="accent2" accent3="accent3" accent4="accent4" accent5="accent5" accent6="accent6" hlink="hlink" folHlink="folHlink"/>
  <p:transition>
    <p:fade/>
  </p:transition>
  <p:txStyles>
    <p:titleStyle>
      <a:lvl1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l" rtl="0" fontAlgn="base">
        <a:lnSpc>
          <a:spcPct val="90000"/>
        </a:lnSpc>
        <a:spcBef>
          <a:spcPct val="30000"/>
        </a:spcBef>
        <a:spcAft>
          <a:spcPct val="0"/>
        </a:spcAft>
        <a:defRPr sz="4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571500" indent="-5715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  <a:cs typeface="ＭＳ Ｐゴシック" charset="-128"/>
        </a:defRPr>
      </a:lvl1pPr>
      <a:lvl2pPr marL="1028700" indent="-45561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2pPr>
      <a:lvl3pPr marL="1428750" indent="-398463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3pPr>
      <a:lvl4pPr marL="1770063" indent="-339725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4pPr>
      <a:lvl5pPr marL="2052638" indent="-280988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0"/>
        <a:buBlip>
          <a:blip r:embed="rId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5pPr>
      <a:lvl6pPr marL="25098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2"/>
        <a:buBlip>
          <a:blip r:embed="rId5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6pPr>
      <a:lvl7pPr marL="29670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2"/>
        <a:buBlip>
          <a:blip r:embed="rId5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7pPr>
      <a:lvl8pPr marL="34242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2"/>
        <a:buBlip>
          <a:blip r:embed="rId5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8pPr>
      <a:lvl9pPr marL="3881438" indent="-280988" algn="l" rtl="0" fontAlgn="base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95000"/>
        <a:buFont typeface="Wingdings" charset="2"/>
        <a:buBlip>
          <a:blip r:embed="rId5"/>
        </a:buBlip>
        <a:defRPr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8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-381000" y="1600200"/>
            <a:ext cx="9448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3200" b="1" dirty="0">
                <a:solidFill>
                  <a:srgbClr val="161645"/>
                </a:solidFill>
                <a:latin typeface="Calibri" charset="0"/>
              </a:rPr>
              <a:t>Managing Service Performance</a:t>
            </a:r>
          </a:p>
        </p:txBody>
      </p:sp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52400" y="38100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b="1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Amdahl’s Law: parallel runtime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4495800" cy="3371850"/>
          </a:xfrm>
          <a:prstGeom prst="rect">
            <a:avLst/>
          </a:prstGeom>
        </p:spPr>
      </p:pic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381000" y="5410200"/>
            <a:ext cx="440369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800000"/>
                </a:solidFill>
              </a:rPr>
              <a:t>Law of Diminishing Returns</a:t>
            </a:r>
          </a:p>
          <a:p>
            <a:endParaRPr lang="en-US" sz="2000" b="1" dirty="0">
              <a:solidFill>
                <a:srgbClr val="800000"/>
              </a:solidFill>
            </a:endParaRPr>
          </a:p>
          <a:p>
            <a:r>
              <a:rPr lang="en-US" sz="2000" dirty="0">
                <a:solidFill>
                  <a:srgbClr val="333399"/>
                </a:solidFill>
              </a:rPr>
              <a:t>“Optimize for the primary bottleneck.”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5105400" y="1524000"/>
            <a:ext cx="39624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99"/>
                </a:solidFill>
              </a:rPr>
              <a:t>Normalize runtime = 1</a:t>
            </a:r>
          </a:p>
          <a:p>
            <a:r>
              <a:rPr lang="en-US" sz="2000" dirty="0">
                <a:solidFill>
                  <a:srgbClr val="333399"/>
                </a:solidFill>
              </a:rPr>
              <a:t>(On a single core.)</a:t>
            </a:r>
          </a:p>
          <a:p>
            <a:r>
              <a:rPr lang="en-US" sz="2000" dirty="0">
                <a:solidFill>
                  <a:srgbClr val="333399"/>
                </a:solidFill>
              </a:rPr>
              <a:t>Now </a:t>
            </a:r>
            <a:r>
              <a:rPr lang="en-US" sz="2000" b="1" dirty="0">
                <a:solidFill>
                  <a:srgbClr val="333399"/>
                </a:solidFill>
              </a:rPr>
              <a:t>parallelize</a:t>
            </a:r>
            <a:r>
              <a:rPr lang="en-US" sz="2000" dirty="0">
                <a:solidFill>
                  <a:srgbClr val="333399"/>
                </a:solidFill>
              </a:rPr>
              <a:t>:</a:t>
            </a:r>
          </a:p>
          <a:p>
            <a:endParaRPr lang="en-US" sz="2000" dirty="0">
              <a:solidFill>
                <a:srgbClr val="333399"/>
              </a:solidFill>
            </a:endParaRPr>
          </a:p>
          <a:p>
            <a:r>
              <a:rPr lang="en-US" sz="2000" dirty="0">
                <a:solidFill>
                  <a:srgbClr val="333399"/>
                </a:solidFill>
              </a:rPr>
              <a:t>Parallel portion: </a:t>
            </a:r>
            <a:r>
              <a:rPr lang="en-US" sz="2000" b="1" dirty="0">
                <a:solidFill>
                  <a:srgbClr val="333399"/>
                </a:solidFill>
              </a:rPr>
              <a:t>P</a:t>
            </a:r>
            <a:r>
              <a:rPr lang="en-US" sz="2000" dirty="0">
                <a:solidFill>
                  <a:srgbClr val="333399"/>
                </a:solidFill>
              </a:rPr>
              <a:t> (0 ≤ P ≤1)</a:t>
            </a:r>
          </a:p>
          <a:p>
            <a:r>
              <a:rPr lang="en-US" sz="2000" dirty="0">
                <a:solidFill>
                  <a:srgbClr val="333399"/>
                </a:solidFill>
              </a:rPr>
              <a:t>Serial portion: </a:t>
            </a:r>
            <a:r>
              <a:rPr lang="en-US" sz="2000" b="1" dirty="0">
                <a:solidFill>
                  <a:srgbClr val="333399"/>
                </a:solidFill>
              </a:rPr>
              <a:t>1-P</a:t>
            </a:r>
          </a:p>
          <a:p>
            <a:endParaRPr lang="en-US" sz="2000" b="1" dirty="0">
              <a:solidFill>
                <a:srgbClr val="333399"/>
              </a:solidFill>
            </a:endParaRPr>
          </a:p>
          <a:p>
            <a:r>
              <a:rPr lang="en-US" sz="2000" b="1" dirty="0">
                <a:solidFill>
                  <a:srgbClr val="333399"/>
                </a:solidFill>
              </a:rPr>
              <a:t>N</a:t>
            </a:r>
            <a:r>
              <a:rPr lang="en-US" sz="2000" dirty="0">
                <a:solidFill>
                  <a:srgbClr val="333399"/>
                </a:solidFill>
              </a:rPr>
              <a:t>-way parallelism (N cores)</a:t>
            </a:r>
          </a:p>
          <a:p>
            <a:r>
              <a:rPr lang="en-US" sz="2000" dirty="0">
                <a:solidFill>
                  <a:srgbClr val="333399"/>
                </a:solidFill>
              </a:rPr>
              <a:t>Runtime is now: P/N + (1-P)</a:t>
            </a:r>
          </a:p>
          <a:p>
            <a:endParaRPr lang="en-US" sz="2000" dirty="0">
              <a:solidFill>
                <a:srgbClr val="333399"/>
              </a:solidFill>
            </a:endParaRPr>
          </a:p>
          <a:p>
            <a:r>
              <a:rPr lang="en-US" sz="2000" dirty="0">
                <a:solidFill>
                  <a:srgbClr val="333399"/>
                </a:solidFill>
              </a:rPr>
              <a:t>Even if “infinite parallelism”, runtime is 1-P in the limit.  Serial</a:t>
            </a:r>
          </a:p>
          <a:p>
            <a:r>
              <a:rPr lang="en-US" sz="2000" b="1" dirty="0">
                <a:solidFill>
                  <a:srgbClr val="333399"/>
                </a:solidFill>
              </a:rPr>
              <a:t>Bottleneck </a:t>
            </a:r>
            <a:r>
              <a:rPr lang="en-US" sz="2000" dirty="0">
                <a:solidFill>
                  <a:srgbClr val="333399"/>
                </a:solidFill>
              </a:rPr>
              <a:t>limits performance. </a:t>
            </a:r>
          </a:p>
          <a:p>
            <a:endParaRPr lang="en-US" sz="2000" dirty="0">
              <a:solidFill>
                <a:srgbClr val="333399"/>
              </a:solidFill>
            </a:endParaRPr>
          </a:p>
          <a:p>
            <a:r>
              <a:rPr lang="en-US" sz="2000" b="1" dirty="0">
                <a:solidFill>
                  <a:srgbClr val="333399"/>
                </a:solidFill>
              </a:rPr>
              <a:t>Speedup</a:t>
            </a:r>
            <a:r>
              <a:rPr lang="en-US" sz="2000" dirty="0">
                <a:solidFill>
                  <a:srgbClr val="333399"/>
                </a:solidFill>
              </a:rPr>
              <a:t> = before/after</a:t>
            </a:r>
          </a:p>
          <a:p>
            <a:r>
              <a:rPr lang="en-US" sz="2000" dirty="0">
                <a:solidFill>
                  <a:srgbClr val="333399"/>
                </a:solidFill>
              </a:rPr>
              <a:t>Bounded by 1/(1-P)</a:t>
            </a:r>
          </a:p>
        </p:txBody>
      </p:sp>
      <p:sp>
        <p:nvSpPr>
          <p:cNvPr id="6" name="Rectangle 5"/>
          <p:cNvSpPr/>
          <p:nvPr/>
        </p:nvSpPr>
        <p:spPr>
          <a:xfrm>
            <a:off x="3962400" y="2362200"/>
            <a:ext cx="3899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99"/>
                </a:solidFill>
              </a:rPr>
              <a:t>P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66800" y="4495800"/>
            <a:ext cx="15568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333399"/>
                </a:solidFill>
              </a:rPr>
              <a:t>N </a:t>
            </a:r>
            <a:r>
              <a:rPr lang="en-US" sz="1800" dirty="0">
                <a:solidFill>
                  <a:srgbClr val="333399"/>
                </a:solidFill>
              </a:rPr>
              <a:t>(log scale)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3974068"/>
            <a:ext cx="1133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b="1" dirty="0">
                <a:solidFill>
                  <a:srgbClr val="333399"/>
                </a:solidFill>
              </a:rPr>
              <a:t>speedup</a:t>
            </a:r>
            <a:endParaRPr lang="en-US" dirty="0">
              <a:solidFill>
                <a:srgbClr val="333399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00400" y="3200400"/>
            <a:ext cx="1188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99"/>
                </a:solidFill>
              </a:rPr>
              <a:t>1/(1 - 0.90)</a:t>
            </a:r>
            <a:endParaRPr lang="en-US" sz="1600" dirty="0">
              <a:solidFill>
                <a:srgbClr val="333399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00400" y="3700046"/>
            <a:ext cx="1188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99"/>
                </a:solidFill>
              </a:rPr>
              <a:t>1/(1 - 0.75)</a:t>
            </a:r>
            <a:endParaRPr lang="en-US" sz="1600" dirty="0">
              <a:solidFill>
                <a:srgbClr val="333399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00400" y="1871246"/>
            <a:ext cx="11882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99"/>
                </a:solidFill>
              </a:rPr>
              <a:t>1/(1 - 0.95)</a:t>
            </a:r>
            <a:endParaRPr lang="en-US" sz="1600" dirty="0">
              <a:solidFill>
                <a:srgbClr val="333399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4191000"/>
            <a:ext cx="12340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333399"/>
                </a:solidFill>
              </a:rPr>
              <a:t>1/(1 – 0.50)</a:t>
            </a:r>
            <a:endParaRPr lang="en-US" sz="16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31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800"/>
            <a:ext cx="9144000" cy="3720400"/>
          </a:xfrm>
          <a:prstGeom prst="rect">
            <a:avLst/>
          </a:prstGeom>
        </p:spPr>
      </p:pic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59684" y="5300008"/>
            <a:ext cx="255069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99"/>
                </a:solidFill>
              </a:rPr>
              <a:t>[Wikipedia snapshot]</a:t>
            </a:r>
          </a:p>
          <a:p>
            <a:endParaRPr lang="en-US" sz="2000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34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Managing load</a:t>
            </a:r>
          </a:p>
        </p:txBody>
      </p:sp>
      <p:sp>
        <p:nvSpPr>
          <p:cNvPr id="77826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82605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E9A9-C268-DF48-B36C-CB2A8706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conditioning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089A-EAF1-FB47-A506-1144BBE94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4111625"/>
          </a:xfrm>
        </p:spPr>
        <p:txBody>
          <a:bodyPr/>
          <a:lstStyle/>
          <a:p>
            <a:r>
              <a:rPr lang="en-US" dirty="0"/>
              <a:t>How to handle overload at the limit?</a:t>
            </a:r>
          </a:p>
          <a:p>
            <a:r>
              <a:rPr lang="en-US" b="1" dirty="0"/>
              <a:t>Admission control </a:t>
            </a:r>
            <a:r>
              <a:rPr lang="en-US" dirty="0"/>
              <a:t>rejects requests: “try again later.”</a:t>
            </a:r>
          </a:p>
          <a:p>
            <a:r>
              <a:rPr lang="en-US" dirty="0"/>
              <a:t>Reduces mean response time and </a:t>
            </a:r>
            <a:r>
              <a:rPr lang="en-US" b="1" dirty="0"/>
              <a:t>tail latency</a:t>
            </a:r>
            <a:r>
              <a:rPr lang="en-US" dirty="0"/>
              <a:t>.</a:t>
            </a:r>
          </a:p>
          <a:p>
            <a:r>
              <a:rPr lang="en-US" dirty="0"/>
              <a:t>Reject them early, before they incur costs!</a:t>
            </a:r>
          </a:p>
          <a:p>
            <a:r>
              <a:rPr lang="en-US" dirty="0"/>
              <a:t>Easy answer: max queue threshold at server entry.</a:t>
            </a:r>
          </a:p>
          <a:p>
            <a:pPr lvl="1"/>
            <a:r>
              <a:rPr lang="en-US" dirty="0"/>
              <a:t>If server does not </a:t>
            </a:r>
            <a:r>
              <a:rPr lang="en-US" b="1" dirty="0"/>
              <a:t>accept</a:t>
            </a:r>
            <a:r>
              <a:rPr lang="en-US" dirty="0"/>
              <a:t>, then incoming </a:t>
            </a:r>
            <a:r>
              <a:rPr lang="en-US" b="1" dirty="0"/>
              <a:t>connect</a:t>
            </a:r>
            <a:r>
              <a:rPr lang="en-US" dirty="0"/>
              <a:t> requests drop off the listen queue once it is full.</a:t>
            </a:r>
          </a:p>
          <a:p>
            <a:pPr lvl="1"/>
            <a:r>
              <a:rPr lang="en-US" dirty="0" err="1"/>
              <a:t>perror</a:t>
            </a:r>
            <a:r>
              <a:rPr lang="en-US" dirty="0"/>
              <a:t>() says “connection reset by peer.”</a:t>
            </a:r>
          </a:p>
          <a:p>
            <a:r>
              <a:rPr lang="en-US" dirty="0"/>
              <a:t>Alternative: </a:t>
            </a:r>
            <a:r>
              <a:rPr lang="en-US" b="1" dirty="0"/>
              <a:t>load conditioning</a:t>
            </a:r>
            <a:r>
              <a:rPr lang="en-US" dirty="0"/>
              <a:t>.  Choose victims with intention, e.g., prefer “gold” customers, or reject by cost.</a:t>
            </a:r>
          </a:p>
          <a:p>
            <a:r>
              <a:rPr lang="en-US" dirty="0"/>
              <a:t>Example: SEDA. </a:t>
            </a:r>
          </a:p>
        </p:txBody>
      </p:sp>
    </p:spTree>
    <p:extLst>
      <p:ext uri="{BB962C8B-B14F-4D97-AF65-F5344CB8AC3E}">
        <p14:creationId xmlns:p14="http://schemas.microsoft.com/office/powerpoint/2010/main" val="2771373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B998-9B23-6544-804D-FB4A8594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6630D-6D19-1440-BD44-CB127CCF6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67"/>
          <a:stretch/>
        </p:blipFill>
        <p:spPr>
          <a:xfrm>
            <a:off x="0" y="0"/>
            <a:ext cx="9273887" cy="6400800"/>
          </a:xfrm>
          <a:prstGeom prst="rect">
            <a:avLst/>
          </a:prstGeom>
        </p:spPr>
      </p:pic>
      <p:sp>
        <p:nvSpPr>
          <p:cNvPr id="5" name="Rectangle 14">
            <a:extLst>
              <a:ext uri="{FF2B5EF4-FFF2-40B4-BE49-F238E27FC236}">
                <a16:creationId xmlns:a16="http://schemas.microsoft.com/office/drawing/2014/main" id="{A892E2BA-6492-024B-A383-5CCB8A2C9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414911"/>
            <a:ext cx="32578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333399"/>
                </a:solidFill>
              </a:rPr>
              <a:t>SOSP 2001, 1300 citations</a:t>
            </a:r>
          </a:p>
        </p:txBody>
      </p:sp>
    </p:spTree>
    <p:extLst>
      <p:ext uri="{BB962C8B-B14F-4D97-AF65-F5344CB8AC3E}">
        <p14:creationId xmlns:p14="http://schemas.microsoft.com/office/powerpoint/2010/main" val="253107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293F5-5873-DE48-BB29-F60CF5CB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SEDA vision: reactive stages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B8B58D9-E733-4F4B-A2DB-22550BC1E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Idea</a:t>
            </a:r>
            <a:r>
              <a:rPr lang="en-US" dirty="0"/>
              <a:t>: structure complex services as networks of stages.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stage</a:t>
            </a:r>
            <a:r>
              <a:rPr lang="en-US" dirty="0"/>
              <a:t> is a multi-threaded actor.</a:t>
            </a:r>
          </a:p>
          <a:p>
            <a:r>
              <a:rPr lang="en-US" dirty="0"/>
              <a:t>Each has an internal </a:t>
            </a:r>
            <a:r>
              <a:rPr lang="en-US" b="1" dirty="0" err="1"/>
              <a:t>threadpool</a:t>
            </a:r>
            <a:r>
              <a:rPr lang="en-US" dirty="0"/>
              <a:t>.</a:t>
            </a:r>
          </a:p>
          <a:p>
            <a:r>
              <a:rPr lang="en-US" dirty="0"/>
              <a:t>Each handles specific functions.</a:t>
            </a:r>
          </a:p>
          <a:p>
            <a:r>
              <a:rPr lang="en-US" dirty="0"/>
              <a:t>Each request flows along a path.</a:t>
            </a:r>
          </a:p>
          <a:p>
            <a:r>
              <a:rPr lang="en-US" dirty="0"/>
              <a:t>Queue it for downstream stage.</a:t>
            </a:r>
          </a:p>
          <a:p>
            <a:r>
              <a:rPr lang="en-US" dirty="0"/>
              <a:t>Modulate </a:t>
            </a:r>
            <a:r>
              <a:rPr lang="en-US" dirty="0" err="1"/>
              <a:t>threadpool</a:t>
            </a:r>
            <a:r>
              <a:rPr lang="en-US" dirty="0"/>
              <a:t> sizes.</a:t>
            </a:r>
          </a:p>
          <a:p>
            <a:r>
              <a:rPr lang="en-US" dirty="0"/>
              <a:t>Watch queues under feedback control.</a:t>
            </a:r>
          </a:p>
          <a:p>
            <a:r>
              <a:rPr lang="en-US" dirty="0"/>
              <a:t>Too long?   Add threads, or drop here.</a:t>
            </a:r>
          </a:p>
        </p:txBody>
      </p:sp>
      <p:sp>
        <p:nvSpPr>
          <p:cNvPr id="4" name="Rectangle 25">
            <a:extLst>
              <a:ext uri="{FF2B5EF4-FFF2-40B4-BE49-F238E27FC236}">
                <a16:creationId xmlns:a16="http://schemas.microsoft.com/office/drawing/2014/main" id="{2AEC8B0E-46C6-CE47-AD60-C81C1490C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941" y="3771883"/>
            <a:ext cx="1764359" cy="52706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52869B5-F790-7440-A94D-68DF6F713285}"/>
              </a:ext>
            </a:extLst>
          </p:cNvPr>
          <p:cNvGrpSpPr/>
          <p:nvPr/>
        </p:nvGrpSpPr>
        <p:grpSpPr>
          <a:xfrm>
            <a:off x="6846242" y="2590800"/>
            <a:ext cx="1598424" cy="2289174"/>
            <a:chOff x="6846241" y="3187700"/>
            <a:chExt cx="1777059" cy="2289174"/>
          </a:xfrm>
        </p:grpSpPr>
        <p:sp>
          <p:nvSpPr>
            <p:cNvPr id="3" name="Rectangle 22">
              <a:extLst>
                <a:ext uri="{FF2B5EF4-FFF2-40B4-BE49-F238E27FC236}">
                  <a16:creationId xmlns:a16="http://schemas.microsoft.com/office/drawing/2014/main" id="{9A6B3CAB-7501-7344-A5EB-2755A7234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941" y="3794108"/>
              <a:ext cx="1764359" cy="527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5" name="Rectangle 34">
              <a:extLst>
                <a:ext uri="{FF2B5EF4-FFF2-40B4-BE49-F238E27FC236}">
                  <a16:creationId xmlns:a16="http://schemas.microsoft.com/office/drawing/2014/main" id="{209ED49E-CF90-F84E-BD21-D3FD20FAB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0" y="3233738"/>
              <a:ext cx="1765300" cy="527050"/>
            </a:xfrm>
            <a:prstGeom prst="rect">
              <a:avLst/>
            </a:prstGeom>
            <a:solidFill>
              <a:srgbClr val="666699">
                <a:alpha val="55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22">
              <a:extLst>
                <a:ext uri="{FF2B5EF4-FFF2-40B4-BE49-F238E27FC236}">
                  <a16:creationId xmlns:a16="http://schemas.microsoft.com/office/drawing/2014/main" id="{E416EC94-3A48-1840-973C-B71FA4D05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941" y="4365608"/>
              <a:ext cx="1764359" cy="527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22">
              <a:extLst>
                <a:ext uri="{FF2B5EF4-FFF2-40B4-BE49-F238E27FC236}">
                  <a16:creationId xmlns:a16="http://schemas.microsoft.com/office/drawing/2014/main" id="{D8135BFE-FAB5-7A4C-9CDE-BF54C9F4D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6241" y="4949808"/>
              <a:ext cx="1764359" cy="527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9FB2AE05-4C9C-5C4E-83EF-10B8B3A8B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6263" y="3187700"/>
              <a:ext cx="1754337" cy="228917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id="{8FCABD52-CC41-4248-95AC-A40863BB2A09}"/>
              </a:ext>
            </a:extLst>
          </p:cNvPr>
          <p:cNvGrpSpPr>
            <a:grpSpLocks/>
          </p:cNvGrpSpPr>
          <p:nvPr/>
        </p:nvGrpSpPr>
        <p:grpSpPr bwMode="auto">
          <a:xfrm>
            <a:off x="7566687" y="3596410"/>
            <a:ext cx="302430" cy="302490"/>
            <a:chOff x="4480" y="2017"/>
            <a:chExt cx="576" cy="576"/>
          </a:xfrm>
        </p:grpSpPr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97F08AA4-188E-7047-B9AF-8E3776012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AutoShape 11">
              <a:extLst>
                <a:ext uri="{FF2B5EF4-FFF2-40B4-BE49-F238E27FC236}">
                  <a16:creationId xmlns:a16="http://schemas.microsoft.com/office/drawing/2014/main" id="{6F664215-0467-4B42-9CC5-E2C774530C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AutoShape 12">
              <a:extLst>
                <a:ext uri="{FF2B5EF4-FFF2-40B4-BE49-F238E27FC236}">
                  <a16:creationId xmlns:a16="http://schemas.microsoft.com/office/drawing/2014/main" id="{4F5D2A40-EEF2-844B-8B6F-7E4C2D7E8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A2D0A7-30E5-5C4A-8513-EA5DF26DF161}"/>
              </a:ext>
            </a:extLst>
          </p:cNvPr>
          <p:cNvGrpSpPr/>
          <p:nvPr/>
        </p:nvGrpSpPr>
        <p:grpSpPr>
          <a:xfrm>
            <a:off x="7575525" y="4072181"/>
            <a:ext cx="302430" cy="302490"/>
            <a:chOff x="3327275" y="2664991"/>
            <a:chExt cx="600591" cy="600710"/>
          </a:xfrm>
        </p:grpSpPr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55135BD8-290B-DA4A-A4C2-30496468E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275" y="2664991"/>
              <a:ext cx="600591" cy="600710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9" name="AutoShape 11">
              <a:extLst>
                <a:ext uri="{FF2B5EF4-FFF2-40B4-BE49-F238E27FC236}">
                  <a16:creationId xmlns:a16="http://schemas.microsoft.com/office/drawing/2014/main" id="{2B997357-337C-0F47-A8C6-12D6601B7AB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35814" y="2797439"/>
              <a:ext cx="205410" cy="350414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AutoShape 12">
              <a:extLst>
                <a:ext uri="{FF2B5EF4-FFF2-40B4-BE49-F238E27FC236}">
                  <a16:creationId xmlns:a16="http://schemas.microsoft.com/office/drawing/2014/main" id="{A223BDC8-FEA5-3F42-84AA-D965BE50906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139611">
              <a:off x="3353342" y="2745294"/>
              <a:ext cx="71946" cy="7821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1" name="Group 6">
            <a:extLst>
              <a:ext uri="{FF2B5EF4-FFF2-40B4-BE49-F238E27FC236}">
                <a16:creationId xmlns:a16="http://schemas.microsoft.com/office/drawing/2014/main" id="{B85E1574-7085-0E41-81C9-A55C195F5EB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05467" y="3597878"/>
            <a:ext cx="749457" cy="289304"/>
            <a:chOff x="1180" y="3423"/>
            <a:chExt cx="684" cy="256"/>
          </a:xfrm>
        </p:grpSpPr>
        <p:grpSp>
          <p:nvGrpSpPr>
            <p:cNvPr id="22" name="Group 7">
              <a:extLst>
                <a:ext uri="{FF2B5EF4-FFF2-40B4-BE49-F238E27FC236}">
                  <a16:creationId xmlns:a16="http://schemas.microsoft.com/office/drawing/2014/main" id="{AD13A120-E47A-384F-B3E1-5DD4FF4FB78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24" name="Rectangle 8">
                <a:extLst>
                  <a:ext uri="{FF2B5EF4-FFF2-40B4-BE49-F238E27FC236}">
                    <a16:creationId xmlns:a16="http://schemas.microsoft.com/office/drawing/2014/main" id="{FE4B7F10-8BA6-794A-A732-BEE62876C9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5" name="Rectangle 9">
                <a:extLst>
                  <a:ext uri="{FF2B5EF4-FFF2-40B4-BE49-F238E27FC236}">
                    <a16:creationId xmlns:a16="http://schemas.microsoft.com/office/drawing/2014/main" id="{B3BE6851-A486-BC44-A5AE-AA2DA85F7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6" name="Rectangle 10">
                <a:extLst>
                  <a:ext uri="{FF2B5EF4-FFF2-40B4-BE49-F238E27FC236}">
                    <a16:creationId xmlns:a16="http://schemas.microsoft.com/office/drawing/2014/main" id="{7DFEE303-A1B2-9D4C-A9DB-F3DA051754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7" name="Line 11">
                <a:extLst>
                  <a:ext uri="{FF2B5EF4-FFF2-40B4-BE49-F238E27FC236}">
                    <a16:creationId xmlns:a16="http://schemas.microsoft.com/office/drawing/2014/main" id="{03F37A75-5AC6-FD4F-9A78-8CD6D04BF9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28575" cmpd="sng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28" name="Line 12">
                <a:extLst>
                  <a:ext uri="{FF2B5EF4-FFF2-40B4-BE49-F238E27FC236}">
                    <a16:creationId xmlns:a16="http://schemas.microsoft.com/office/drawing/2014/main" id="{C3C98FDC-754A-BF45-A1FD-E42BCA482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28575" cmpd="sng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23" name="Line 13">
              <a:extLst>
                <a:ext uri="{FF2B5EF4-FFF2-40B4-BE49-F238E27FC236}">
                  <a16:creationId xmlns:a16="http://schemas.microsoft.com/office/drawing/2014/main" id="{E3A7B564-E296-E74C-8763-37916C1FC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28575" cmpd="sng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sp>
        <p:nvSpPr>
          <p:cNvPr id="31" name="Rounded Rectangle 2">
            <a:extLst>
              <a:ext uri="{FF2B5EF4-FFF2-40B4-BE49-F238E27FC236}">
                <a16:creationId xmlns:a16="http://schemas.microsoft.com/office/drawing/2014/main" id="{7FAD8717-285D-C14D-B624-B6B333FA6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073" y="3298957"/>
            <a:ext cx="695127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2" name="Isosceles Triangle 3">
            <a:extLst>
              <a:ext uri="{FF2B5EF4-FFF2-40B4-BE49-F238E27FC236}">
                <a16:creationId xmlns:a16="http://schemas.microsoft.com/office/drawing/2014/main" id="{05EE2E11-523F-874D-9205-1EC71DB21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243" y="3488834"/>
            <a:ext cx="230385" cy="107576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Isosceles Triangle 4">
            <a:extLst>
              <a:ext uri="{FF2B5EF4-FFF2-40B4-BE49-F238E27FC236}">
                <a16:creationId xmlns:a16="http://schemas.microsoft.com/office/drawing/2014/main" id="{9F493A07-70F1-EF45-9410-8F84B6C66B7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266880" y="4401616"/>
            <a:ext cx="230385" cy="107576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3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3">
            <a:extLst>
              <a:ext uri="{FF2B5EF4-FFF2-40B4-BE49-F238E27FC236}">
                <a16:creationId xmlns:a16="http://schemas.microsoft.com/office/drawing/2014/main" id="{5D6A2E09-CAF0-364D-A0E3-C387FB5DC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0"/>
            <a:ext cx="87503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0425247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1">
            <a:extLst>
              <a:ext uri="{FF2B5EF4-FFF2-40B4-BE49-F238E27FC236}">
                <a16:creationId xmlns:a16="http://schemas.microsoft.com/office/drawing/2014/main" id="{AB55BC86-F464-EE40-8F31-C30B70651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6566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6">
            <a:extLst>
              <a:ext uri="{FF2B5EF4-FFF2-40B4-BE49-F238E27FC236}">
                <a16:creationId xmlns:a16="http://schemas.microsoft.com/office/drawing/2014/main" id="{C638891D-1344-3D47-897D-BD39A62DD114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614318" y="2590800"/>
            <a:ext cx="1782763" cy="954107"/>
          </a:xfrm>
          <a:prstGeom prst="rect">
            <a:avLst/>
          </a:prstGeom>
          <a:solidFill>
            <a:srgbClr val="F0F0F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rgbClr val="003367"/>
                </a:solidFill>
              </a:rPr>
              <a:t>Slower.</a:t>
            </a:r>
          </a:p>
          <a:p>
            <a:pPr eaLnBrk="1" hangingPunct="1"/>
            <a:r>
              <a:rPr lang="en-US" sz="1800" dirty="0">
                <a:solidFill>
                  <a:srgbClr val="003367"/>
                </a:solidFill>
              </a:rPr>
              <a:t>But nice shape!</a:t>
            </a:r>
          </a:p>
          <a:p>
            <a:pPr eaLnBrk="1" hangingPunct="1"/>
            <a:r>
              <a:rPr lang="en-US" sz="1800" dirty="0">
                <a:solidFill>
                  <a:srgbClr val="003367"/>
                </a:solidFill>
              </a:rPr>
              <a:t>(Low variance)</a:t>
            </a:r>
            <a:endParaRPr lang="en-US" sz="2000" dirty="0">
              <a:solidFill>
                <a:srgbClr val="003367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FCB4E5-F63F-7F48-A384-4C58BB3D1CA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029200" y="2209801"/>
            <a:ext cx="1585118" cy="60959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8534185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Elastic scale-out</a:t>
            </a:r>
          </a:p>
        </p:txBody>
      </p:sp>
      <p:sp>
        <p:nvSpPr>
          <p:cNvPr id="77826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985584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loud 278"/>
          <p:cNvSpPr/>
          <p:nvPr/>
        </p:nvSpPr>
        <p:spPr bwMode="auto">
          <a:xfrm rot="322715">
            <a:off x="4546600" y="2349500"/>
            <a:ext cx="3649663" cy="2514600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ea typeface="Arial" charset="0"/>
              <a:cs typeface="Arial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831005" y="2667860"/>
            <a:ext cx="1133017" cy="1073150"/>
            <a:chOff x="3732" y="1580"/>
            <a:chExt cx="610" cy="575"/>
          </a:xfrm>
          <a:solidFill>
            <a:schemeClr val="tx2"/>
          </a:solidFill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728" y="1583"/>
              <a:ext cx="610" cy="574"/>
              <a:chOff x="3770" y="1997"/>
              <a:chExt cx="1902" cy="1953"/>
            </a:xfrm>
            <a:grpFill/>
          </p:grpSpPr>
          <p:sp>
            <p:nvSpPr>
              <p:cNvPr id="165" name="AutoShape 5"/>
              <p:cNvSpPr>
                <a:spLocks noChangeAspect="1" noChangeArrowheads="1"/>
              </p:cNvSpPr>
              <p:nvPr/>
            </p:nvSpPr>
            <p:spPr bwMode="auto">
              <a:xfrm rot="5400000">
                <a:off x="4188" y="2004"/>
                <a:ext cx="313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66" name="AutoShape 6"/>
              <p:cNvSpPr>
                <a:spLocks noChangeAspect="1" noChangeArrowheads="1"/>
              </p:cNvSpPr>
              <p:nvPr/>
            </p:nvSpPr>
            <p:spPr bwMode="auto">
              <a:xfrm rot="5400000">
                <a:off x="4191" y="2409"/>
                <a:ext cx="307" cy="306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67" name="AutoShape 7"/>
              <p:cNvSpPr>
                <a:spLocks noChangeAspect="1" noChangeArrowheads="1"/>
              </p:cNvSpPr>
              <p:nvPr/>
            </p:nvSpPr>
            <p:spPr bwMode="auto">
              <a:xfrm rot="5400000">
                <a:off x="4975" y="1999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68" name="AutoShape 8"/>
              <p:cNvSpPr>
                <a:spLocks noChangeAspect="1" noChangeArrowheads="1"/>
              </p:cNvSpPr>
              <p:nvPr/>
            </p:nvSpPr>
            <p:spPr bwMode="auto">
              <a:xfrm rot="5400000">
                <a:off x="4975" y="2407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69" name="AutoShape 9"/>
              <p:cNvSpPr>
                <a:spLocks noChangeAspect="1" noChangeArrowheads="1"/>
              </p:cNvSpPr>
              <p:nvPr/>
            </p:nvSpPr>
            <p:spPr bwMode="auto">
              <a:xfrm rot="5400000">
                <a:off x="4594" y="1999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70" name="AutoShape 10"/>
              <p:cNvSpPr>
                <a:spLocks noChangeAspect="1" noChangeArrowheads="1"/>
              </p:cNvSpPr>
              <p:nvPr/>
            </p:nvSpPr>
            <p:spPr bwMode="auto">
              <a:xfrm rot="5400000">
                <a:off x="4594" y="2407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71" name="AutoShape 11"/>
              <p:cNvSpPr>
                <a:spLocks noChangeAspect="1" noChangeArrowheads="1"/>
              </p:cNvSpPr>
              <p:nvPr/>
            </p:nvSpPr>
            <p:spPr bwMode="auto">
              <a:xfrm rot="5400000">
                <a:off x="4189" y="2830"/>
                <a:ext cx="312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72" name="AutoShape 12"/>
              <p:cNvSpPr>
                <a:spLocks noChangeAspect="1" noChangeArrowheads="1"/>
              </p:cNvSpPr>
              <p:nvPr/>
            </p:nvSpPr>
            <p:spPr bwMode="auto">
              <a:xfrm rot="5400000">
                <a:off x="4973" y="2827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73" name="AutoShape 13"/>
              <p:cNvSpPr>
                <a:spLocks noChangeAspect="1" noChangeArrowheads="1"/>
              </p:cNvSpPr>
              <p:nvPr/>
            </p:nvSpPr>
            <p:spPr bwMode="auto">
              <a:xfrm rot="5400000">
                <a:off x="4592" y="2827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74" name="AutoShape 14"/>
              <p:cNvSpPr>
                <a:spLocks noChangeAspect="1" noChangeArrowheads="1"/>
              </p:cNvSpPr>
              <p:nvPr/>
            </p:nvSpPr>
            <p:spPr bwMode="auto">
              <a:xfrm rot="5400000">
                <a:off x="5362" y="2004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75" name="AutoShape 15"/>
              <p:cNvSpPr>
                <a:spLocks noChangeAspect="1" noChangeArrowheads="1"/>
              </p:cNvSpPr>
              <p:nvPr/>
            </p:nvSpPr>
            <p:spPr bwMode="auto">
              <a:xfrm rot="5400000">
                <a:off x="5365" y="2409"/>
                <a:ext cx="307" cy="305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76" name="AutoShape 16"/>
              <p:cNvSpPr>
                <a:spLocks noChangeAspect="1" noChangeArrowheads="1"/>
              </p:cNvSpPr>
              <p:nvPr/>
            </p:nvSpPr>
            <p:spPr bwMode="auto">
              <a:xfrm rot="5400000">
                <a:off x="5363" y="2831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77" name="AutoShape 17"/>
              <p:cNvSpPr>
                <a:spLocks noChangeAspect="1" noChangeArrowheads="1"/>
              </p:cNvSpPr>
              <p:nvPr/>
            </p:nvSpPr>
            <p:spPr bwMode="auto">
              <a:xfrm rot="5400000">
                <a:off x="5362" y="3219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78" name="AutoShape 18"/>
              <p:cNvSpPr>
                <a:spLocks noChangeAspect="1" noChangeArrowheads="1"/>
              </p:cNvSpPr>
              <p:nvPr/>
            </p:nvSpPr>
            <p:spPr bwMode="auto">
              <a:xfrm rot="5400000">
                <a:off x="4189" y="3219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79" name="AutoShape 19"/>
              <p:cNvSpPr>
                <a:spLocks noChangeAspect="1" noChangeArrowheads="1"/>
              </p:cNvSpPr>
              <p:nvPr/>
            </p:nvSpPr>
            <p:spPr bwMode="auto">
              <a:xfrm rot="5400000">
                <a:off x="4976" y="3213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80" name="AutoShape 20"/>
              <p:cNvSpPr>
                <a:spLocks noChangeAspect="1" noChangeArrowheads="1"/>
              </p:cNvSpPr>
              <p:nvPr/>
            </p:nvSpPr>
            <p:spPr bwMode="auto">
              <a:xfrm rot="5400000">
                <a:off x="4596" y="3213"/>
                <a:ext cx="309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81" name="AutoShape 21"/>
              <p:cNvSpPr>
                <a:spLocks noChangeAspect="1" noChangeArrowheads="1"/>
              </p:cNvSpPr>
              <p:nvPr/>
            </p:nvSpPr>
            <p:spPr bwMode="auto">
              <a:xfrm rot="5400000">
                <a:off x="4083" y="2111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82" name="AutoShape 22"/>
              <p:cNvSpPr>
                <a:spLocks noChangeAspect="1" noChangeArrowheads="1"/>
              </p:cNvSpPr>
              <p:nvPr/>
            </p:nvSpPr>
            <p:spPr bwMode="auto">
              <a:xfrm rot="5400000">
                <a:off x="4086" y="2516"/>
                <a:ext cx="307" cy="305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83" name="AutoShape 23"/>
              <p:cNvSpPr>
                <a:spLocks noChangeAspect="1" noChangeArrowheads="1"/>
              </p:cNvSpPr>
              <p:nvPr/>
            </p:nvSpPr>
            <p:spPr bwMode="auto">
              <a:xfrm rot="5400000">
                <a:off x="4870" y="2105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84" name="AutoShape 24"/>
              <p:cNvSpPr>
                <a:spLocks noChangeAspect="1" noChangeArrowheads="1"/>
              </p:cNvSpPr>
              <p:nvPr/>
            </p:nvSpPr>
            <p:spPr bwMode="auto">
              <a:xfrm rot="5400000">
                <a:off x="4870" y="2513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85" name="AutoShape 25"/>
              <p:cNvSpPr>
                <a:spLocks noChangeAspect="1" noChangeArrowheads="1"/>
              </p:cNvSpPr>
              <p:nvPr/>
            </p:nvSpPr>
            <p:spPr bwMode="auto">
              <a:xfrm rot="5400000">
                <a:off x="4489" y="2105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86" name="AutoShape 26"/>
              <p:cNvSpPr>
                <a:spLocks noChangeAspect="1" noChangeArrowheads="1"/>
              </p:cNvSpPr>
              <p:nvPr/>
            </p:nvSpPr>
            <p:spPr bwMode="auto">
              <a:xfrm rot="5400000">
                <a:off x="4489" y="2513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87" name="AutoShape 27"/>
              <p:cNvSpPr>
                <a:spLocks noChangeAspect="1" noChangeArrowheads="1"/>
              </p:cNvSpPr>
              <p:nvPr/>
            </p:nvSpPr>
            <p:spPr bwMode="auto">
              <a:xfrm rot="5400000">
                <a:off x="4084" y="2937"/>
                <a:ext cx="312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88" name="AutoShape 28"/>
              <p:cNvSpPr>
                <a:spLocks noChangeAspect="1" noChangeArrowheads="1"/>
              </p:cNvSpPr>
              <p:nvPr/>
            </p:nvSpPr>
            <p:spPr bwMode="auto">
              <a:xfrm rot="5400000">
                <a:off x="4868" y="2933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89" name="AutoShape 29"/>
              <p:cNvSpPr>
                <a:spLocks noChangeAspect="1" noChangeArrowheads="1"/>
              </p:cNvSpPr>
              <p:nvPr/>
            </p:nvSpPr>
            <p:spPr bwMode="auto">
              <a:xfrm rot="5400000">
                <a:off x="4487" y="2933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90" name="AutoShape 30"/>
              <p:cNvSpPr>
                <a:spLocks noChangeAspect="1" noChangeArrowheads="1"/>
              </p:cNvSpPr>
              <p:nvPr/>
            </p:nvSpPr>
            <p:spPr bwMode="auto">
              <a:xfrm rot="5400000">
                <a:off x="5257" y="2110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91" name="AutoShape 31"/>
              <p:cNvSpPr>
                <a:spLocks noChangeAspect="1" noChangeArrowheads="1"/>
              </p:cNvSpPr>
              <p:nvPr/>
            </p:nvSpPr>
            <p:spPr bwMode="auto">
              <a:xfrm rot="5400000">
                <a:off x="5259" y="2516"/>
                <a:ext cx="307" cy="304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92" name="AutoShape 32"/>
              <p:cNvSpPr>
                <a:spLocks noChangeAspect="1" noChangeArrowheads="1"/>
              </p:cNvSpPr>
              <p:nvPr/>
            </p:nvSpPr>
            <p:spPr bwMode="auto">
              <a:xfrm rot="5400000">
                <a:off x="5258" y="2937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93" name="AutoShape 33"/>
              <p:cNvSpPr>
                <a:spLocks noChangeAspect="1" noChangeArrowheads="1"/>
              </p:cNvSpPr>
              <p:nvPr/>
            </p:nvSpPr>
            <p:spPr bwMode="auto">
              <a:xfrm rot="5400000">
                <a:off x="5257" y="3324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94" name="AutoShape 34"/>
              <p:cNvSpPr>
                <a:spLocks noChangeAspect="1" noChangeArrowheads="1"/>
              </p:cNvSpPr>
              <p:nvPr/>
            </p:nvSpPr>
            <p:spPr bwMode="auto">
              <a:xfrm rot="5400000">
                <a:off x="4084" y="3324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95" name="AutoShape 35"/>
              <p:cNvSpPr>
                <a:spLocks noChangeAspect="1" noChangeArrowheads="1"/>
              </p:cNvSpPr>
              <p:nvPr/>
            </p:nvSpPr>
            <p:spPr bwMode="auto">
              <a:xfrm rot="5400000">
                <a:off x="4871" y="3319"/>
                <a:ext cx="308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96" name="AutoShape 36"/>
              <p:cNvSpPr>
                <a:spLocks noChangeAspect="1" noChangeArrowheads="1"/>
              </p:cNvSpPr>
              <p:nvPr/>
            </p:nvSpPr>
            <p:spPr bwMode="auto">
              <a:xfrm rot="5400000">
                <a:off x="4491" y="3318"/>
                <a:ext cx="308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97" name="AutoShape 37"/>
              <p:cNvSpPr>
                <a:spLocks noChangeAspect="1" noChangeArrowheads="1"/>
              </p:cNvSpPr>
              <p:nvPr/>
            </p:nvSpPr>
            <p:spPr bwMode="auto">
              <a:xfrm rot="5400000">
                <a:off x="3977" y="2216"/>
                <a:ext cx="313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98" name="AutoShape 38"/>
              <p:cNvSpPr>
                <a:spLocks noChangeAspect="1" noChangeArrowheads="1"/>
              </p:cNvSpPr>
              <p:nvPr/>
            </p:nvSpPr>
            <p:spPr bwMode="auto">
              <a:xfrm rot="5400000">
                <a:off x="3980" y="2621"/>
                <a:ext cx="307" cy="306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99" name="AutoShape 39"/>
              <p:cNvSpPr>
                <a:spLocks noChangeAspect="1" noChangeArrowheads="1"/>
              </p:cNvSpPr>
              <p:nvPr/>
            </p:nvSpPr>
            <p:spPr bwMode="auto">
              <a:xfrm rot="5400000">
                <a:off x="4764" y="2210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00" name="AutoShape 40"/>
              <p:cNvSpPr>
                <a:spLocks noChangeAspect="1" noChangeArrowheads="1"/>
              </p:cNvSpPr>
              <p:nvPr/>
            </p:nvSpPr>
            <p:spPr bwMode="auto">
              <a:xfrm rot="5400000">
                <a:off x="4764" y="2618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01" name="AutoShape 41"/>
              <p:cNvSpPr>
                <a:spLocks noChangeAspect="1" noChangeArrowheads="1"/>
              </p:cNvSpPr>
              <p:nvPr/>
            </p:nvSpPr>
            <p:spPr bwMode="auto">
              <a:xfrm rot="5400000">
                <a:off x="4383" y="2210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02" name="AutoShape 42"/>
              <p:cNvSpPr>
                <a:spLocks noChangeAspect="1" noChangeArrowheads="1"/>
              </p:cNvSpPr>
              <p:nvPr/>
            </p:nvSpPr>
            <p:spPr bwMode="auto">
              <a:xfrm rot="5400000">
                <a:off x="4383" y="2618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03" name="AutoShape 43"/>
              <p:cNvSpPr>
                <a:spLocks noChangeAspect="1" noChangeArrowheads="1"/>
              </p:cNvSpPr>
              <p:nvPr/>
            </p:nvSpPr>
            <p:spPr bwMode="auto">
              <a:xfrm rot="5400000">
                <a:off x="3979" y="3042"/>
                <a:ext cx="312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04" name="AutoShape 44"/>
              <p:cNvSpPr>
                <a:spLocks noChangeAspect="1" noChangeArrowheads="1"/>
              </p:cNvSpPr>
              <p:nvPr/>
            </p:nvSpPr>
            <p:spPr bwMode="auto">
              <a:xfrm rot="5400000">
                <a:off x="4763" y="3038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05" name="AutoShape 45"/>
              <p:cNvSpPr>
                <a:spLocks noChangeAspect="1" noChangeArrowheads="1"/>
              </p:cNvSpPr>
              <p:nvPr/>
            </p:nvSpPr>
            <p:spPr bwMode="auto">
              <a:xfrm rot="5400000">
                <a:off x="4382" y="3038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06" name="AutoShape 46"/>
              <p:cNvSpPr>
                <a:spLocks noChangeAspect="1" noChangeArrowheads="1"/>
              </p:cNvSpPr>
              <p:nvPr/>
            </p:nvSpPr>
            <p:spPr bwMode="auto">
              <a:xfrm rot="5400000">
                <a:off x="5151" y="2216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07" name="AutoShape 47"/>
              <p:cNvSpPr>
                <a:spLocks noChangeAspect="1" noChangeArrowheads="1"/>
              </p:cNvSpPr>
              <p:nvPr/>
            </p:nvSpPr>
            <p:spPr bwMode="auto">
              <a:xfrm rot="5400000">
                <a:off x="5154" y="2621"/>
                <a:ext cx="307" cy="305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08" name="AutoShape 48"/>
              <p:cNvSpPr>
                <a:spLocks noChangeAspect="1" noChangeArrowheads="1"/>
              </p:cNvSpPr>
              <p:nvPr/>
            </p:nvSpPr>
            <p:spPr bwMode="auto">
              <a:xfrm rot="5400000">
                <a:off x="5152" y="3043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09" name="AutoShape 49"/>
              <p:cNvSpPr>
                <a:spLocks noChangeAspect="1" noChangeArrowheads="1"/>
              </p:cNvSpPr>
              <p:nvPr/>
            </p:nvSpPr>
            <p:spPr bwMode="auto">
              <a:xfrm rot="5400000">
                <a:off x="5151" y="3429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10" name="AutoShape 50"/>
              <p:cNvSpPr>
                <a:spLocks noChangeAspect="1" noChangeArrowheads="1"/>
              </p:cNvSpPr>
              <p:nvPr/>
            </p:nvSpPr>
            <p:spPr bwMode="auto">
              <a:xfrm rot="5400000">
                <a:off x="3978" y="3429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11" name="AutoShape 51"/>
              <p:cNvSpPr>
                <a:spLocks noChangeAspect="1" noChangeArrowheads="1"/>
              </p:cNvSpPr>
              <p:nvPr/>
            </p:nvSpPr>
            <p:spPr bwMode="auto">
              <a:xfrm rot="5400000">
                <a:off x="4765" y="3424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12" name="AutoShape 52"/>
              <p:cNvSpPr>
                <a:spLocks noChangeAspect="1" noChangeArrowheads="1"/>
              </p:cNvSpPr>
              <p:nvPr/>
            </p:nvSpPr>
            <p:spPr bwMode="auto">
              <a:xfrm rot="5400000">
                <a:off x="4385" y="3424"/>
                <a:ext cx="309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13" name="AutoShape 53"/>
              <p:cNvSpPr>
                <a:spLocks noChangeAspect="1" noChangeArrowheads="1"/>
              </p:cNvSpPr>
              <p:nvPr/>
            </p:nvSpPr>
            <p:spPr bwMode="auto">
              <a:xfrm rot="5400000">
                <a:off x="3872" y="2322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14" name="AutoShape 54"/>
              <p:cNvSpPr>
                <a:spLocks noChangeAspect="1" noChangeArrowheads="1"/>
              </p:cNvSpPr>
              <p:nvPr/>
            </p:nvSpPr>
            <p:spPr bwMode="auto">
              <a:xfrm rot="5400000">
                <a:off x="3875" y="2727"/>
                <a:ext cx="307" cy="305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15" name="AutoShape 55"/>
              <p:cNvSpPr>
                <a:spLocks noChangeAspect="1" noChangeArrowheads="1"/>
              </p:cNvSpPr>
              <p:nvPr/>
            </p:nvSpPr>
            <p:spPr bwMode="auto">
              <a:xfrm rot="5400000">
                <a:off x="4659" y="2316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16" name="AutoShape 56"/>
              <p:cNvSpPr>
                <a:spLocks noChangeAspect="1" noChangeArrowheads="1"/>
              </p:cNvSpPr>
              <p:nvPr/>
            </p:nvSpPr>
            <p:spPr bwMode="auto">
              <a:xfrm rot="5400000">
                <a:off x="4659" y="2724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17" name="AutoShape 57"/>
              <p:cNvSpPr>
                <a:spLocks noChangeAspect="1" noChangeArrowheads="1"/>
              </p:cNvSpPr>
              <p:nvPr/>
            </p:nvSpPr>
            <p:spPr bwMode="auto">
              <a:xfrm rot="5400000">
                <a:off x="4278" y="2316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18" name="AutoShape 58"/>
              <p:cNvSpPr>
                <a:spLocks noChangeAspect="1" noChangeArrowheads="1"/>
              </p:cNvSpPr>
              <p:nvPr/>
            </p:nvSpPr>
            <p:spPr bwMode="auto">
              <a:xfrm rot="5400000">
                <a:off x="4278" y="2724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19" name="AutoShape 59"/>
              <p:cNvSpPr>
                <a:spLocks noChangeAspect="1" noChangeArrowheads="1"/>
              </p:cNvSpPr>
              <p:nvPr/>
            </p:nvSpPr>
            <p:spPr bwMode="auto">
              <a:xfrm rot="5400000">
                <a:off x="3874" y="3148"/>
                <a:ext cx="312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20" name="AutoShape 60"/>
              <p:cNvSpPr>
                <a:spLocks noChangeAspect="1" noChangeArrowheads="1"/>
              </p:cNvSpPr>
              <p:nvPr/>
            </p:nvSpPr>
            <p:spPr bwMode="auto">
              <a:xfrm rot="5400000">
                <a:off x="4658" y="3144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21" name="AutoShape 61"/>
              <p:cNvSpPr>
                <a:spLocks noChangeAspect="1" noChangeArrowheads="1"/>
              </p:cNvSpPr>
              <p:nvPr/>
            </p:nvSpPr>
            <p:spPr bwMode="auto">
              <a:xfrm rot="5400000">
                <a:off x="4277" y="3144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22" name="AutoShape 62"/>
              <p:cNvSpPr>
                <a:spLocks noChangeAspect="1" noChangeArrowheads="1"/>
              </p:cNvSpPr>
              <p:nvPr/>
            </p:nvSpPr>
            <p:spPr bwMode="auto">
              <a:xfrm rot="5400000">
                <a:off x="5046" y="2322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23" name="AutoShape 63"/>
              <p:cNvSpPr>
                <a:spLocks noChangeAspect="1" noChangeArrowheads="1"/>
              </p:cNvSpPr>
              <p:nvPr/>
            </p:nvSpPr>
            <p:spPr bwMode="auto">
              <a:xfrm rot="5400000">
                <a:off x="5048" y="2728"/>
                <a:ext cx="307" cy="304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24" name="AutoShape 64"/>
              <p:cNvSpPr>
                <a:spLocks noChangeAspect="1" noChangeArrowheads="1"/>
              </p:cNvSpPr>
              <p:nvPr/>
            </p:nvSpPr>
            <p:spPr bwMode="auto">
              <a:xfrm rot="5400000">
                <a:off x="5046" y="3149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25" name="AutoShape 65"/>
              <p:cNvSpPr>
                <a:spLocks noChangeAspect="1" noChangeArrowheads="1"/>
              </p:cNvSpPr>
              <p:nvPr/>
            </p:nvSpPr>
            <p:spPr bwMode="auto">
              <a:xfrm rot="5400000">
                <a:off x="5046" y="3536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26" name="AutoShape 66"/>
              <p:cNvSpPr>
                <a:spLocks noChangeAspect="1" noChangeArrowheads="1"/>
              </p:cNvSpPr>
              <p:nvPr/>
            </p:nvSpPr>
            <p:spPr bwMode="auto">
              <a:xfrm rot="5400000">
                <a:off x="3873" y="3536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27" name="AutoShape 67"/>
              <p:cNvSpPr>
                <a:spLocks noChangeAspect="1" noChangeArrowheads="1"/>
              </p:cNvSpPr>
              <p:nvPr/>
            </p:nvSpPr>
            <p:spPr bwMode="auto">
              <a:xfrm rot="5400000">
                <a:off x="4660" y="3530"/>
                <a:ext cx="308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28" name="AutoShape 68"/>
              <p:cNvSpPr>
                <a:spLocks noChangeAspect="1" noChangeArrowheads="1"/>
              </p:cNvSpPr>
              <p:nvPr/>
            </p:nvSpPr>
            <p:spPr bwMode="auto">
              <a:xfrm rot="5400000">
                <a:off x="4280" y="3529"/>
                <a:ext cx="308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29" name="AutoShape 69"/>
              <p:cNvSpPr>
                <a:spLocks noChangeAspect="1" noChangeArrowheads="1"/>
              </p:cNvSpPr>
              <p:nvPr/>
            </p:nvSpPr>
            <p:spPr bwMode="auto">
              <a:xfrm rot="5400000">
                <a:off x="3766" y="2426"/>
                <a:ext cx="313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30" name="AutoShape 70"/>
              <p:cNvSpPr>
                <a:spLocks noChangeAspect="1" noChangeArrowheads="1"/>
              </p:cNvSpPr>
              <p:nvPr/>
            </p:nvSpPr>
            <p:spPr bwMode="auto">
              <a:xfrm rot="5400000">
                <a:off x="3770" y="2831"/>
                <a:ext cx="306" cy="306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31" name="AutoShape 71"/>
              <p:cNvSpPr>
                <a:spLocks noChangeAspect="1" noChangeArrowheads="1"/>
              </p:cNvSpPr>
              <p:nvPr/>
            </p:nvSpPr>
            <p:spPr bwMode="auto">
              <a:xfrm rot="5400000">
                <a:off x="4553" y="2421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32" name="AutoShape 72"/>
              <p:cNvSpPr>
                <a:spLocks noChangeAspect="1" noChangeArrowheads="1"/>
              </p:cNvSpPr>
              <p:nvPr/>
            </p:nvSpPr>
            <p:spPr bwMode="auto">
              <a:xfrm rot="5400000">
                <a:off x="4553" y="2830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33" name="AutoShape 73"/>
              <p:cNvSpPr>
                <a:spLocks noChangeAspect="1" noChangeArrowheads="1"/>
              </p:cNvSpPr>
              <p:nvPr/>
            </p:nvSpPr>
            <p:spPr bwMode="auto">
              <a:xfrm rot="5400000">
                <a:off x="4172" y="2421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34" name="AutoShape 74"/>
              <p:cNvSpPr>
                <a:spLocks noChangeAspect="1" noChangeArrowheads="1"/>
              </p:cNvSpPr>
              <p:nvPr/>
            </p:nvSpPr>
            <p:spPr bwMode="auto">
              <a:xfrm rot="5400000">
                <a:off x="4172" y="2830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35" name="AutoShape 75"/>
              <p:cNvSpPr>
                <a:spLocks noChangeAspect="1" noChangeArrowheads="1"/>
              </p:cNvSpPr>
              <p:nvPr/>
            </p:nvSpPr>
            <p:spPr bwMode="auto">
              <a:xfrm rot="5400000">
                <a:off x="3767" y="3253"/>
                <a:ext cx="313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36" name="AutoShape 76"/>
              <p:cNvSpPr>
                <a:spLocks noChangeAspect="1" noChangeArrowheads="1"/>
              </p:cNvSpPr>
              <p:nvPr/>
            </p:nvSpPr>
            <p:spPr bwMode="auto">
              <a:xfrm rot="5400000">
                <a:off x="4552" y="3250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37" name="AutoShape 77"/>
              <p:cNvSpPr>
                <a:spLocks noChangeAspect="1" noChangeArrowheads="1"/>
              </p:cNvSpPr>
              <p:nvPr/>
            </p:nvSpPr>
            <p:spPr bwMode="auto">
              <a:xfrm rot="5400000">
                <a:off x="4171" y="3250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38" name="AutoShape 78"/>
              <p:cNvSpPr>
                <a:spLocks noChangeAspect="1" noChangeArrowheads="1"/>
              </p:cNvSpPr>
              <p:nvPr/>
            </p:nvSpPr>
            <p:spPr bwMode="auto">
              <a:xfrm rot="5400000">
                <a:off x="4941" y="2427"/>
                <a:ext cx="312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4943" y="2833"/>
                <a:ext cx="307" cy="305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40" name="AutoShape 80"/>
              <p:cNvSpPr>
                <a:spLocks noChangeAspect="1" noChangeArrowheads="1"/>
              </p:cNvSpPr>
              <p:nvPr/>
            </p:nvSpPr>
            <p:spPr bwMode="auto">
              <a:xfrm rot="5400000">
                <a:off x="4941" y="3254"/>
                <a:ext cx="312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41" name="AutoShape 81"/>
              <p:cNvSpPr>
                <a:spLocks noChangeAspect="1" noChangeArrowheads="1"/>
              </p:cNvSpPr>
              <p:nvPr/>
            </p:nvSpPr>
            <p:spPr bwMode="auto">
              <a:xfrm rot="5400000">
                <a:off x="4941" y="3641"/>
                <a:ext cx="312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42" name="AutoShape 82"/>
              <p:cNvSpPr>
                <a:spLocks noChangeAspect="1" noChangeArrowheads="1"/>
              </p:cNvSpPr>
              <p:nvPr/>
            </p:nvSpPr>
            <p:spPr bwMode="auto">
              <a:xfrm rot="5400000">
                <a:off x="3767" y="3641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43" name="AutoShape 83"/>
              <p:cNvSpPr>
                <a:spLocks noChangeAspect="1" noChangeArrowheads="1"/>
              </p:cNvSpPr>
              <p:nvPr/>
            </p:nvSpPr>
            <p:spPr bwMode="auto">
              <a:xfrm rot="5400000">
                <a:off x="4554" y="3635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44" name="AutoShape 84"/>
              <p:cNvSpPr>
                <a:spLocks noChangeAspect="1" noChangeArrowheads="1"/>
              </p:cNvSpPr>
              <p:nvPr/>
            </p:nvSpPr>
            <p:spPr bwMode="auto">
              <a:xfrm rot="5400000">
                <a:off x="4174" y="3635"/>
                <a:ext cx="309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</p:grpSp>
        <p:grpSp>
          <p:nvGrpSpPr>
            <p:cNvPr id="4" name="Group 85"/>
            <p:cNvGrpSpPr>
              <a:grpSpLocks/>
            </p:cNvGrpSpPr>
            <p:nvPr/>
          </p:nvGrpSpPr>
          <p:grpSpPr bwMode="auto">
            <a:xfrm>
              <a:off x="3736" y="1579"/>
              <a:ext cx="610" cy="574"/>
              <a:chOff x="1824" y="960"/>
              <a:chExt cx="1902" cy="1953"/>
            </a:xfrm>
            <a:grpFill/>
          </p:grpSpPr>
          <p:sp>
            <p:nvSpPr>
              <p:cNvPr id="85" name="AutoShape 86"/>
              <p:cNvSpPr>
                <a:spLocks noChangeAspect="1" noChangeArrowheads="1"/>
              </p:cNvSpPr>
              <p:nvPr/>
            </p:nvSpPr>
            <p:spPr bwMode="auto">
              <a:xfrm rot="5400000">
                <a:off x="2242" y="967"/>
                <a:ext cx="313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86" name="AutoShape 87"/>
              <p:cNvSpPr>
                <a:spLocks noChangeAspect="1" noChangeArrowheads="1"/>
              </p:cNvSpPr>
              <p:nvPr/>
            </p:nvSpPr>
            <p:spPr bwMode="auto">
              <a:xfrm rot="5400000">
                <a:off x="2245" y="1372"/>
                <a:ext cx="307" cy="306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87" name="AutoShape 88"/>
              <p:cNvSpPr>
                <a:spLocks noChangeAspect="1" noChangeArrowheads="1"/>
              </p:cNvSpPr>
              <p:nvPr/>
            </p:nvSpPr>
            <p:spPr bwMode="auto">
              <a:xfrm rot="5400000">
                <a:off x="3029" y="962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88" name="AutoShape 89"/>
              <p:cNvSpPr>
                <a:spLocks noChangeAspect="1" noChangeArrowheads="1"/>
              </p:cNvSpPr>
              <p:nvPr/>
            </p:nvSpPr>
            <p:spPr bwMode="auto">
              <a:xfrm rot="5400000">
                <a:off x="3029" y="1370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89" name="AutoShape 90"/>
              <p:cNvSpPr>
                <a:spLocks noChangeAspect="1" noChangeArrowheads="1"/>
              </p:cNvSpPr>
              <p:nvPr/>
            </p:nvSpPr>
            <p:spPr bwMode="auto">
              <a:xfrm rot="5400000">
                <a:off x="2648" y="962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90" name="AutoShape 91"/>
              <p:cNvSpPr>
                <a:spLocks noChangeAspect="1" noChangeArrowheads="1"/>
              </p:cNvSpPr>
              <p:nvPr/>
            </p:nvSpPr>
            <p:spPr bwMode="auto">
              <a:xfrm rot="5400000">
                <a:off x="2648" y="1370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91" name="AutoShape 92"/>
              <p:cNvSpPr>
                <a:spLocks noChangeAspect="1" noChangeArrowheads="1"/>
              </p:cNvSpPr>
              <p:nvPr/>
            </p:nvSpPr>
            <p:spPr bwMode="auto">
              <a:xfrm rot="5400000">
                <a:off x="2243" y="1793"/>
                <a:ext cx="312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92" name="AutoShape 93"/>
              <p:cNvSpPr>
                <a:spLocks noChangeAspect="1" noChangeArrowheads="1"/>
              </p:cNvSpPr>
              <p:nvPr/>
            </p:nvSpPr>
            <p:spPr bwMode="auto">
              <a:xfrm rot="5400000">
                <a:off x="3027" y="1790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93" name="AutoShape 94"/>
              <p:cNvSpPr>
                <a:spLocks noChangeAspect="1" noChangeArrowheads="1"/>
              </p:cNvSpPr>
              <p:nvPr/>
            </p:nvSpPr>
            <p:spPr bwMode="auto">
              <a:xfrm rot="5400000">
                <a:off x="2646" y="1790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94" name="AutoShape 95"/>
              <p:cNvSpPr>
                <a:spLocks noChangeAspect="1" noChangeArrowheads="1"/>
              </p:cNvSpPr>
              <p:nvPr/>
            </p:nvSpPr>
            <p:spPr bwMode="auto">
              <a:xfrm rot="5400000">
                <a:off x="3416" y="967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95" name="AutoShape 96"/>
              <p:cNvSpPr>
                <a:spLocks noChangeAspect="1" noChangeArrowheads="1"/>
              </p:cNvSpPr>
              <p:nvPr/>
            </p:nvSpPr>
            <p:spPr bwMode="auto">
              <a:xfrm rot="5400000">
                <a:off x="3419" y="1372"/>
                <a:ext cx="307" cy="305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96" name="AutoShape 97"/>
              <p:cNvSpPr>
                <a:spLocks noChangeAspect="1" noChangeArrowheads="1"/>
              </p:cNvSpPr>
              <p:nvPr/>
            </p:nvSpPr>
            <p:spPr bwMode="auto">
              <a:xfrm rot="5400000">
                <a:off x="3417" y="1794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97" name="AutoShape 98"/>
              <p:cNvSpPr>
                <a:spLocks noChangeAspect="1" noChangeArrowheads="1"/>
              </p:cNvSpPr>
              <p:nvPr/>
            </p:nvSpPr>
            <p:spPr bwMode="auto">
              <a:xfrm rot="5400000">
                <a:off x="3416" y="2182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98" name="AutoShape 99"/>
              <p:cNvSpPr>
                <a:spLocks noChangeAspect="1" noChangeArrowheads="1"/>
              </p:cNvSpPr>
              <p:nvPr/>
            </p:nvSpPr>
            <p:spPr bwMode="auto">
              <a:xfrm rot="5400000">
                <a:off x="2243" y="2182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99" name="AutoShape 100"/>
              <p:cNvSpPr>
                <a:spLocks noChangeAspect="1" noChangeArrowheads="1"/>
              </p:cNvSpPr>
              <p:nvPr/>
            </p:nvSpPr>
            <p:spPr bwMode="auto">
              <a:xfrm rot="5400000">
                <a:off x="3030" y="2176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00" name="AutoShape 101"/>
              <p:cNvSpPr>
                <a:spLocks noChangeAspect="1" noChangeArrowheads="1"/>
              </p:cNvSpPr>
              <p:nvPr/>
            </p:nvSpPr>
            <p:spPr bwMode="auto">
              <a:xfrm rot="5400000">
                <a:off x="2650" y="2176"/>
                <a:ext cx="309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01" name="AutoShape 102"/>
              <p:cNvSpPr>
                <a:spLocks noChangeAspect="1" noChangeArrowheads="1"/>
              </p:cNvSpPr>
              <p:nvPr/>
            </p:nvSpPr>
            <p:spPr bwMode="auto">
              <a:xfrm rot="5400000">
                <a:off x="2137" y="1074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02" name="AutoShape 103"/>
              <p:cNvSpPr>
                <a:spLocks noChangeAspect="1" noChangeArrowheads="1"/>
              </p:cNvSpPr>
              <p:nvPr/>
            </p:nvSpPr>
            <p:spPr bwMode="auto">
              <a:xfrm rot="5400000">
                <a:off x="2140" y="1479"/>
                <a:ext cx="307" cy="305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03" name="AutoShape 104"/>
              <p:cNvSpPr>
                <a:spLocks noChangeAspect="1" noChangeArrowheads="1"/>
              </p:cNvSpPr>
              <p:nvPr/>
            </p:nvSpPr>
            <p:spPr bwMode="auto">
              <a:xfrm rot="5400000">
                <a:off x="2924" y="1068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04" name="AutoShape 105"/>
              <p:cNvSpPr>
                <a:spLocks noChangeAspect="1" noChangeArrowheads="1"/>
              </p:cNvSpPr>
              <p:nvPr/>
            </p:nvSpPr>
            <p:spPr bwMode="auto">
              <a:xfrm rot="5400000">
                <a:off x="2924" y="1476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05" name="AutoShape 106"/>
              <p:cNvSpPr>
                <a:spLocks noChangeAspect="1" noChangeArrowheads="1"/>
              </p:cNvSpPr>
              <p:nvPr/>
            </p:nvSpPr>
            <p:spPr bwMode="auto">
              <a:xfrm rot="5400000">
                <a:off x="2543" y="1068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06" name="AutoShape 107"/>
              <p:cNvSpPr>
                <a:spLocks noChangeAspect="1" noChangeArrowheads="1"/>
              </p:cNvSpPr>
              <p:nvPr/>
            </p:nvSpPr>
            <p:spPr bwMode="auto">
              <a:xfrm rot="5400000">
                <a:off x="2543" y="1476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07" name="AutoShape 108"/>
              <p:cNvSpPr>
                <a:spLocks noChangeAspect="1" noChangeArrowheads="1"/>
              </p:cNvSpPr>
              <p:nvPr/>
            </p:nvSpPr>
            <p:spPr bwMode="auto">
              <a:xfrm rot="5400000">
                <a:off x="2138" y="1900"/>
                <a:ext cx="312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08" name="AutoShape 109"/>
              <p:cNvSpPr>
                <a:spLocks noChangeAspect="1" noChangeArrowheads="1"/>
              </p:cNvSpPr>
              <p:nvPr/>
            </p:nvSpPr>
            <p:spPr bwMode="auto">
              <a:xfrm rot="5400000">
                <a:off x="2922" y="1896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09" name="AutoShape 110"/>
              <p:cNvSpPr>
                <a:spLocks noChangeAspect="1" noChangeArrowheads="1"/>
              </p:cNvSpPr>
              <p:nvPr/>
            </p:nvSpPr>
            <p:spPr bwMode="auto">
              <a:xfrm rot="5400000">
                <a:off x="2541" y="1896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10" name="AutoShape 111"/>
              <p:cNvSpPr>
                <a:spLocks noChangeAspect="1" noChangeArrowheads="1"/>
              </p:cNvSpPr>
              <p:nvPr/>
            </p:nvSpPr>
            <p:spPr bwMode="auto">
              <a:xfrm rot="5400000">
                <a:off x="3311" y="1073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11" name="AutoShape 112"/>
              <p:cNvSpPr>
                <a:spLocks noChangeAspect="1" noChangeArrowheads="1"/>
              </p:cNvSpPr>
              <p:nvPr/>
            </p:nvSpPr>
            <p:spPr bwMode="auto">
              <a:xfrm rot="5400000">
                <a:off x="3313" y="1479"/>
                <a:ext cx="307" cy="304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12" name="AutoShape 113"/>
              <p:cNvSpPr>
                <a:spLocks noChangeAspect="1" noChangeArrowheads="1"/>
              </p:cNvSpPr>
              <p:nvPr/>
            </p:nvSpPr>
            <p:spPr bwMode="auto">
              <a:xfrm rot="5400000">
                <a:off x="3312" y="1900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13" name="AutoShape 114"/>
              <p:cNvSpPr>
                <a:spLocks noChangeAspect="1" noChangeArrowheads="1"/>
              </p:cNvSpPr>
              <p:nvPr/>
            </p:nvSpPr>
            <p:spPr bwMode="auto">
              <a:xfrm rot="5400000">
                <a:off x="3311" y="2287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14" name="AutoShape 115"/>
              <p:cNvSpPr>
                <a:spLocks noChangeAspect="1" noChangeArrowheads="1"/>
              </p:cNvSpPr>
              <p:nvPr/>
            </p:nvSpPr>
            <p:spPr bwMode="auto">
              <a:xfrm rot="5400000">
                <a:off x="2138" y="2287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15" name="AutoShape 116"/>
              <p:cNvSpPr>
                <a:spLocks noChangeAspect="1" noChangeArrowheads="1"/>
              </p:cNvSpPr>
              <p:nvPr/>
            </p:nvSpPr>
            <p:spPr bwMode="auto">
              <a:xfrm rot="5400000">
                <a:off x="2925" y="2282"/>
                <a:ext cx="308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16" name="AutoShape 117"/>
              <p:cNvSpPr>
                <a:spLocks noChangeAspect="1" noChangeArrowheads="1"/>
              </p:cNvSpPr>
              <p:nvPr/>
            </p:nvSpPr>
            <p:spPr bwMode="auto">
              <a:xfrm rot="5400000">
                <a:off x="2545" y="2281"/>
                <a:ext cx="308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17" name="AutoShape 118"/>
              <p:cNvSpPr>
                <a:spLocks noChangeAspect="1" noChangeArrowheads="1"/>
              </p:cNvSpPr>
              <p:nvPr/>
            </p:nvSpPr>
            <p:spPr bwMode="auto">
              <a:xfrm rot="5400000">
                <a:off x="2031" y="1179"/>
                <a:ext cx="313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18" name="AutoShape 119"/>
              <p:cNvSpPr>
                <a:spLocks noChangeAspect="1" noChangeArrowheads="1"/>
              </p:cNvSpPr>
              <p:nvPr/>
            </p:nvSpPr>
            <p:spPr bwMode="auto">
              <a:xfrm rot="5400000">
                <a:off x="2034" y="1584"/>
                <a:ext cx="307" cy="306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19" name="AutoShape 120"/>
              <p:cNvSpPr>
                <a:spLocks noChangeAspect="1" noChangeArrowheads="1"/>
              </p:cNvSpPr>
              <p:nvPr/>
            </p:nvSpPr>
            <p:spPr bwMode="auto">
              <a:xfrm rot="5400000">
                <a:off x="2818" y="1173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20" name="AutoShape 121"/>
              <p:cNvSpPr>
                <a:spLocks noChangeAspect="1" noChangeArrowheads="1"/>
              </p:cNvSpPr>
              <p:nvPr/>
            </p:nvSpPr>
            <p:spPr bwMode="auto">
              <a:xfrm rot="5400000">
                <a:off x="2818" y="1581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21" name="AutoShape 122"/>
              <p:cNvSpPr>
                <a:spLocks noChangeAspect="1" noChangeArrowheads="1"/>
              </p:cNvSpPr>
              <p:nvPr/>
            </p:nvSpPr>
            <p:spPr bwMode="auto">
              <a:xfrm rot="5400000">
                <a:off x="2437" y="1173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22" name="AutoShape 123"/>
              <p:cNvSpPr>
                <a:spLocks noChangeAspect="1" noChangeArrowheads="1"/>
              </p:cNvSpPr>
              <p:nvPr/>
            </p:nvSpPr>
            <p:spPr bwMode="auto">
              <a:xfrm rot="5400000">
                <a:off x="2437" y="1581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23" name="AutoShape 124"/>
              <p:cNvSpPr>
                <a:spLocks noChangeAspect="1" noChangeArrowheads="1"/>
              </p:cNvSpPr>
              <p:nvPr/>
            </p:nvSpPr>
            <p:spPr bwMode="auto">
              <a:xfrm rot="5400000">
                <a:off x="2033" y="2005"/>
                <a:ext cx="312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24" name="AutoShape 125"/>
              <p:cNvSpPr>
                <a:spLocks noChangeAspect="1" noChangeArrowheads="1"/>
              </p:cNvSpPr>
              <p:nvPr/>
            </p:nvSpPr>
            <p:spPr bwMode="auto">
              <a:xfrm rot="5400000">
                <a:off x="2817" y="2001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25" name="AutoShape 126"/>
              <p:cNvSpPr>
                <a:spLocks noChangeAspect="1" noChangeArrowheads="1"/>
              </p:cNvSpPr>
              <p:nvPr/>
            </p:nvSpPr>
            <p:spPr bwMode="auto">
              <a:xfrm rot="5400000">
                <a:off x="2436" y="2001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26" name="AutoShape 127"/>
              <p:cNvSpPr>
                <a:spLocks noChangeAspect="1" noChangeArrowheads="1"/>
              </p:cNvSpPr>
              <p:nvPr/>
            </p:nvSpPr>
            <p:spPr bwMode="auto">
              <a:xfrm rot="5400000">
                <a:off x="3205" y="1179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27" name="AutoShape 128"/>
              <p:cNvSpPr>
                <a:spLocks noChangeAspect="1" noChangeArrowheads="1"/>
              </p:cNvSpPr>
              <p:nvPr/>
            </p:nvSpPr>
            <p:spPr bwMode="auto">
              <a:xfrm rot="5400000">
                <a:off x="3208" y="1584"/>
                <a:ext cx="307" cy="305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28" name="AutoShape 129"/>
              <p:cNvSpPr>
                <a:spLocks noChangeAspect="1" noChangeArrowheads="1"/>
              </p:cNvSpPr>
              <p:nvPr/>
            </p:nvSpPr>
            <p:spPr bwMode="auto">
              <a:xfrm rot="5400000">
                <a:off x="3206" y="2006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29" name="AutoShape 130"/>
              <p:cNvSpPr>
                <a:spLocks noChangeAspect="1" noChangeArrowheads="1"/>
              </p:cNvSpPr>
              <p:nvPr/>
            </p:nvSpPr>
            <p:spPr bwMode="auto">
              <a:xfrm rot="5400000">
                <a:off x="3205" y="2392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30" name="AutoShape 131"/>
              <p:cNvSpPr>
                <a:spLocks noChangeAspect="1" noChangeArrowheads="1"/>
              </p:cNvSpPr>
              <p:nvPr/>
            </p:nvSpPr>
            <p:spPr bwMode="auto">
              <a:xfrm rot="5400000">
                <a:off x="2032" y="2392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31" name="AutoShape 132"/>
              <p:cNvSpPr>
                <a:spLocks noChangeAspect="1" noChangeArrowheads="1"/>
              </p:cNvSpPr>
              <p:nvPr/>
            </p:nvSpPr>
            <p:spPr bwMode="auto">
              <a:xfrm rot="5400000">
                <a:off x="2819" y="2387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32" name="AutoShape 133"/>
              <p:cNvSpPr>
                <a:spLocks noChangeAspect="1" noChangeArrowheads="1"/>
              </p:cNvSpPr>
              <p:nvPr/>
            </p:nvSpPr>
            <p:spPr bwMode="auto">
              <a:xfrm rot="5400000">
                <a:off x="2439" y="2387"/>
                <a:ext cx="309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33" name="AutoShape 134"/>
              <p:cNvSpPr>
                <a:spLocks noChangeAspect="1" noChangeArrowheads="1"/>
              </p:cNvSpPr>
              <p:nvPr/>
            </p:nvSpPr>
            <p:spPr bwMode="auto">
              <a:xfrm rot="5400000">
                <a:off x="1926" y="1285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34" name="AutoShape 135"/>
              <p:cNvSpPr>
                <a:spLocks noChangeAspect="1" noChangeArrowheads="1"/>
              </p:cNvSpPr>
              <p:nvPr/>
            </p:nvSpPr>
            <p:spPr bwMode="auto">
              <a:xfrm rot="5400000">
                <a:off x="1929" y="1690"/>
                <a:ext cx="307" cy="305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35" name="AutoShape 136"/>
              <p:cNvSpPr>
                <a:spLocks noChangeAspect="1" noChangeArrowheads="1"/>
              </p:cNvSpPr>
              <p:nvPr/>
            </p:nvSpPr>
            <p:spPr bwMode="auto">
              <a:xfrm rot="5400000">
                <a:off x="2713" y="1279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36" name="AutoShape 137"/>
              <p:cNvSpPr>
                <a:spLocks noChangeAspect="1" noChangeArrowheads="1"/>
              </p:cNvSpPr>
              <p:nvPr/>
            </p:nvSpPr>
            <p:spPr bwMode="auto">
              <a:xfrm rot="5400000">
                <a:off x="2713" y="1687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37" name="AutoShape 138"/>
              <p:cNvSpPr>
                <a:spLocks noChangeAspect="1" noChangeArrowheads="1"/>
              </p:cNvSpPr>
              <p:nvPr/>
            </p:nvSpPr>
            <p:spPr bwMode="auto">
              <a:xfrm rot="5400000">
                <a:off x="2332" y="1279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38" name="AutoShape 139"/>
              <p:cNvSpPr>
                <a:spLocks noChangeAspect="1" noChangeArrowheads="1"/>
              </p:cNvSpPr>
              <p:nvPr/>
            </p:nvSpPr>
            <p:spPr bwMode="auto">
              <a:xfrm rot="5400000">
                <a:off x="2332" y="1687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39" name="AutoShape 140"/>
              <p:cNvSpPr>
                <a:spLocks noChangeAspect="1" noChangeArrowheads="1"/>
              </p:cNvSpPr>
              <p:nvPr/>
            </p:nvSpPr>
            <p:spPr bwMode="auto">
              <a:xfrm rot="5400000">
                <a:off x="1928" y="2111"/>
                <a:ext cx="312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40" name="AutoShape 141"/>
              <p:cNvSpPr>
                <a:spLocks noChangeAspect="1" noChangeArrowheads="1"/>
              </p:cNvSpPr>
              <p:nvPr/>
            </p:nvSpPr>
            <p:spPr bwMode="auto">
              <a:xfrm rot="5400000">
                <a:off x="2712" y="2107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41" name="AutoShape 142"/>
              <p:cNvSpPr>
                <a:spLocks noChangeAspect="1" noChangeArrowheads="1"/>
              </p:cNvSpPr>
              <p:nvPr/>
            </p:nvSpPr>
            <p:spPr bwMode="auto">
              <a:xfrm rot="5400000">
                <a:off x="2331" y="2107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42" name="AutoShape 143"/>
              <p:cNvSpPr>
                <a:spLocks noChangeAspect="1" noChangeArrowheads="1"/>
              </p:cNvSpPr>
              <p:nvPr/>
            </p:nvSpPr>
            <p:spPr bwMode="auto">
              <a:xfrm rot="5400000">
                <a:off x="3100" y="1285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43" name="AutoShape 144"/>
              <p:cNvSpPr>
                <a:spLocks noChangeAspect="1" noChangeArrowheads="1"/>
              </p:cNvSpPr>
              <p:nvPr/>
            </p:nvSpPr>
            <p:spPr bwMode="auto">
              <a:xfrm rot="5400000">
                <a:off x="3102" y="1691"/>
                <a:ext cx="307" cy="304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44" name="AutoShape 145"/>
              <p:cNvSpPr>
                <a:spLocks noChangeAspect="1" noChangeArrowheads="1"/>
              </p:cNvSpPr>
              <p:nvPr/>
            </p:nvSpPr>
            <p:spPr bwMode="auto">
              <a:xfrm rot="5400000">
                <a:off x="3100" y="2112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45" name="AutoShape 146"/>
              <p:cNvSpPr>
                <a:spLocks noChangeAspect="1" noChangeArrowheads="1"/>
              </p:cNvSpPr>
              <p:nvPr/>
            </p:nvSpPr>
            <p:spPr bwMode="auto">
              <a:xfrm rot="5400000">
                <a:off x="3100" y="2499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46" name="AutoShape 147"/>
              <p:cNvSpPr>
                <a:spLocks noChangeAspect="1" noChangeArrowheads="1"/>
              </p:cNvSpPr>
              <p:nvPr/>
            </p:nvSpPr>
            <p:spPr bwMode="auto">
              <a:xfrm rot="5400000">
                <a:off x="1927" y="2499"/>
                <a:ext cx="312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47" name="AutoShape 148"/>
              <p:cNvSpPr>
                <a:spLocks noChangeAspect="1" noChangeArrowheads="1"/>
              </p:cNvSpPr>
              <p:nvPr/>
            </p:nvSpPr>
            <p:spPr bwMode="auto">
              <a:xfrm rot="5400000">
                <a:off x="2714" y="2493"/>
                <a:ext cx="308" cy="304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48" name="AutoShape 149"/>
              <p:cNvSpPr>
                <a:spLocks noChangeAspect="1" noChangeArrowheads="1"/>
              </p:cNvSpPr>
              <p:nvPr/>
            </p:nvSpPr>
            <p:spPr bwMode="auto">
              <a:xfrm rot="5400000">
                <a:off x="2334" y="2492"/>
                <a:ext cx="308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49" name="AutoShape 150"/>
              <p:cNvSpPr>
                <a:spLocks noChangeAspect="1" noChangeArrowheads="1"/>
              </p:cNvSpPr>
              <p:nvPr/>
            </p:nvSpPr>
            <p:spPr bwMode="auto">
              <a:xfrm rot="5400000">
                <a:off x="1820" y="1389"/>
                <a:ext cx="313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50" name="AutoShape 151"/>
              <p:cNvSpPr>
                <a:spLocks noChangeAspect="1" noChangeArrowheads="1"/>
              </p:cNvSpPr>
              <p:nvPr/>
            </p:nvSpPr>
            <p:spPr bwMode="auto">
              <a:xfrm rot="5400000">
                <a:off x="1824" y="1794"/>
                <a:ext cx="306" cy="306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51" name="AutoShape 152"/>
              <p:cNvSpPr>
                <a:spLocks noChangeAspect="1" noChangeArrowheads="1"/>
              </p:cNvSpPr>
              <p:nvPr/>
            </p:nvSpPr>
            <p:spPr bwMode="auto">
              <a:xfrm rot="5400000">
                <a:off x="2607" y="1384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52" name="AutoShape 153"/>
              <p:cNvSpPr>
                <a:spLocks noChangeAspect="1" noChangeArrowheads="1"/>
              </p:cNvSpPr>
              <p:nvPr/>
            </p:nvSpPr>
            <p:spPr bwMode="auto">
              <a:xfrm rot="5400000">
                <a:off x="2607" y="1793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53" name="AutoShape 154"/>
              <p:cNvSpPr>
                <a:spLocks noChangeAspect="1" noChangeArrowheads="1"/>
              </p:cNvSpPr>
              <p:nvPr/>
            </p:nvSpPr>
            <p:spPr bwMode="auto">
              <a:xfrm rot="5400000">
                <a:off x="2226" y="1384"/>
                <a:ext cx="310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54" name="AutoShape 155"/>
              <p:cNvSpPr>
                <a:spLocks noChangeAspect="1" noChangeArrowheads="1"/>
              </p:cNvSpPr>
              <p:nvPr/>
            </p:nvSpPr>
            <p:spPr bwMode="auto">
              <a:xfrm rot="5400000">
                <a:off x="2226" y="1793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55" name="AutoShape 156"/>
              <p:cNvSpPr>
                <a:spLocks noChangeAspect="1" noChangeArrowheads="1"/>
              </p:cNvSpPr>
              <p:nvPr/>
            </p:nvSpPr>
            <p:spPr bwMode="auto">
              <a:xfrm rot="5400000">
                <a:off x="1821" y="2216"/>
                <a:ext cx="313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56" name="AutoShape 157"/>
              <p:cNvSpPr>
                <a:spLocks noChangeAspect="1" noChangeArrowheads="1"/>
              </p:cNvSpPr>
              <p:nvPr/>
            </p:nvSpPr>
            <p:spPr bwMode="auto">
              <a:xfrm rot="5400000">
                <a:off x="2606" y="2213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57" name="AutoShape 158"/>
              <p:cNvSpPr>
                <a:spLocks noChangeAspect="1" noChangeArrowheads="1"/>
              </p:cNvSpPr>
              <p:nvPr/>
            </p:nvSpPr>
            <p:spPr bwMode="auto">
              <a:xfrm rot="5400000">
                <a:off x="2225" y="2213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58" name="AutoShape 159"/>
              <p:cNvSpPr>
                <a:spLocks noChangeAspect="1" noChangeArrowheads="1"/>
              </p:cNvSpPr>
              <p:nvPr/>
            </p:nvSpPr>
            <p:spPr bwMode="auto">
              <a:xfrm rot="5400000">
                <a:off x="2995" y="1390"/>
                <a:ext cx="312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59" name="AutoShape 160"/>
              <p:cNvSpPr>
                <a:spLocks noChangeAspect="1" noChangeArrowheads="1"/>
              </p:cNvSpPr>
              <p:nvPr/>
            </p:nvSpPr>
            <p:spPr bwMode="auto">
              <a:xfrm rot="5400000">
                <a:off x="2997" y="1796"/>
                <a:ext cx="307" cy="305"/>
              </a:xfrm>
              <a:prstGeom prst="roundRect">
                <a:avLst>
                  <a:gd name="adj" fmla="val 1083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60" name="AutoShape 161"/>
              <p:cNvSpPr>
                <a:spLocks noChangeAspect="1" noChangeArrowheads="1"/>
              </p:cNvSpPr>
              <p:nvPr/>
            </p:nvSpPr>
            <p:spPr bwMode="auto">
              <a:xfrm rot="5400000">
                <a:off x="2995" y="2217"/>
                <a:ext cx="312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61" name="AutoShape 162"/>
              <p:cNvSpPr>
                <a:spLocks noChangeAspect="1" noChangeArrowheads="1"/>
              </p:cNvSpPr>
              <p:nvPr/>
            </p:nvSpPr>
            <p:spPr bwMode="auto">
              <a:xfrm rot="5400000">
                <a:off x="2995" y="2604"/>
                <a:ext cx="312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62" name="AutoShape 163"/>
              <p:cNvSpPr>
                <a:spLocks noChangeAspect="1" noChangeArrowheads="1"/>
              </p:cNvSpPr>
              <p:nvPr/>
            </p:nvSpPr>
            <p:spPr bwMode="auto">
              <a:xfrm rot="5400000">
                <a:off x="1821" y="2604"/>
                <a:ext cx="313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63" name="AutoShape 164"/>
              <p:cNvSpPr>
                <a:spLocks noChangeAspect="1" noChangeArrowheads="1"/>
              </p:cNvSpPr>
              <p:nvPr/>
            </p:nvSpPr>
            <p:spPr bwMode="auto">
              <a:xfrm rot="5400000">
                <a:off x="2608" y="2598"/>
                <a:ext cx="309" cy="305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164" name="AutoShape 165"/>
              <p:cNvSpPr>
                <a:spLocks noChangeAspect="1" noChangeArrowheads="1"/>
              </p:cNvSpPr>
              <p:nvPr/>
            </p:nvSpPr>
            <p:spPr bwMode="auto">
              <a:xfrm rot="5400000">
                <a:off x="2228" y="2598"/>
                <a:ext cx="309" cy="306"/>
              </a:xfrm>
              <a:prstGeom prst="roundRect">
                <a:avLst>
                  <a:gd name="adj" fmla="val 1060"/>
                </a:avLst>
              </a:prstGeom>
              <a:grpFill/>
              <a:ln w="22225">
                <a:solidFill>
                  <a:schemeClr val="accent4">
                    <a:lumMod val="10000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</p:grpSp>
        <p:sp>
          <p:nvSpPr>
            <p:cNvPr id="5" name="AutoShape 166"/>
            <p:cNvSpPr>
              <a:spLocks noChangeAspect="1" noChangeArrowheads="1"/>
            </p:cNvSpPr>
            <p:nvPr/>
          </p:nvSpPr>
          <p:spPr bwMode="auto">
            <a:xfrm rot="5400000">
              <a:off x="3870" y="1578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6" name="AutoShape 167"/>
            <p:cNvSpPr>
              <a:spLocks noChangeAspect="1" noChangeArrowheads="1"/>
            </p:cNvSpPr>
            <p:nvPr/>
          </p:nvSpPr>
          <p:spPr bwMode="auto">
            <a:xfrm rot="5400000">
              <a:off x="3871" y="1697"/>
              <a:ext cx="90" cy="98"/>
            </a:xfrm>
            <a:prstGeom prst="roundRect">
              <a:avLst>
                <a:gd name="adj" fmla="val 1083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7" name="AutoShape 168"/>
            <p:cNvSpPr>
              <a:spLocks noChangeAspect="1" noChangeArrowheads="1"/>
            </p:cNvSpPr>
            <p:nvPr/>
          </p:nvSpPr>
          <p:spPr bwMode="auto">
            <a:xfrm rot="5400000">
              <a:off x="4122" y="1577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8" name="AutoShape 169"/>
            <p:cNvSpPr>
              <a:spLocks noChangeAspect="1" noChangeArrowheads="1"/>
            </p:cNvSpPr>
            <p:nvPr/>
          </p:nvSpPr>
          <p:spPr bwMode="auto">
            <a:xfrm rot="5400000">
              <a:off x="4122" y="1697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9" name="AutoShape 170"/>
            <p:cNvSpPr>
              <a:spLocks noChangeAspect="1" noChangeArrowheads="1"/>
            </p:cNvSpPr>
            <p:nvPr/>
          </p:nvSpPr>
          <p:spPr bwMode="auto">
            <a:xfrm rot="5400000">
              <a:off x="4000" y="1577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10" name="AutoShape 171"/>
            <p:cNvSpPr>
              <a:spLocks noChangeAspect="1" noChangeArrowheads="1"/>
            </p:cNvSpPr>
            <p:nvPr/>
          </p:nvSpPr>
          <p:spPr bwMode="auto">
            <a:xfrm rot="5400000">
              <a:off x="4000" y="1697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11" name="AutoShape 172"/>
            <p:cNvSpPr>
              <a:spLocks noChangeAspect="1" noChangeArrowheads="1"/>
            </p:cNvSpPr>
            <p:nvPr/>
          </p:nvSpPr>
          <p:spPr bwMode="auto">
            <a:xfrm rot="5400000">
              <a:off x="3870" y="1821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12" name="AutoShape 173"/>
            <p:cNvSpPr>
              <a:spLocks noChangeAspect="1" noChangeArrowheads="1"/>
            </p:cNvSpPr>
            <p:nvPr/>
          </p:nvSpPr>
          <p:spPr bwMode="auto">
            <a:xfrm rot="5400000">
              <a:off x="4122" y="1820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13" name="AutoShape 174"/>
            <p:cNvSpPr>
              <a:spLocks noChangeAspect="1" noChangeArrowheads="1"/>
            </p:cNvSpPr>
            <p:nvPr/>
          </p:nvSpPr>
          <p:spPr bwMode="auto">
            <a:xfrm rot="5400000">
              <a:off x="4000" y="1820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14" name="AutoShape 175"/>
            <p:cNvSpPr>
              <a:spLocks noChangeAspect="1" noChangeArrowheads="1"/>
            </p:cNvSpPr>
            <p:nvPr/>
          </p:nvSpPr>
          <p:spPr bwMode="auto">
            <a:xfrm rot="5400000">
              <a:off x="4247" y="1578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15" name="AutoShape 176"/>
            <p:cNvSpPr>
              <a:spLocks noChangeAspect="1" noChangeArrowheads="1"/>
            </p:cNvSpPr>
            <p:nvPr/>
          </p:nvSpPr>
          <p:spPr bwMode="auto">
            <a:xfrm rot="5400000">
              <a:off x="4248" y="1697"/>
              <a:ext cx="90" cy="98"/>
            </a:xfrm>
            <a:prstGeom prst="roundRect">
              <a:avLst>
                <a:gd name="adj" fmla="val 1083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16" name="AutoShape 177"/>
            <p:cNvSpPr>
              <a:spLocks noChangeAspect="1" noChangeArrowheads="1"/>
            </p:cNvSpPr>
            <p:nvPr/>
          </p:nvSpPr>
          <p:spPr bwMode="auto">
            <a:xfrm rot="5400000">
              <a:off x="4246" y="1822"/>
              <a:ext cx="93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17" name="AutoShape 178"/>
            <p:cNvSpPr>
              <a:spLocks noChangeAspect="1" noChangeArrowheads="1"/>
            </p:cNvSpPr>
            <p:nvPr/>
          </p:nvSpPr>
          <p:spPr bwMode="auto">
            <a:xfrm rot="5400000">
              <a:off x="4247" y="1936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18" name="AutoShape 179"/>
            <p:cNvSpPr>
              <a:spLocks noChangeAspect="1" noChangeArrowheads="1"/>
            </p:cNvSpPr>
            <p:nvPr/>
          </p:nvSpPr>
          <p:spPr bwMode="auto">
            <a:xfrm rot="5400000">
              <a:off x="3871" y="1936"/>
              <a:ext cx="92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19" name="AutoShape 180"/>
            <p:cNvSpPr>
              <a:spLocks noChangeAspect="1" noChangeArrowheads="1"/>
            </p:cNvSpPr>
            <p:nvPr/>
          </p:nvSpPr>
          <p:spPr bwMode="auto">
            <a:xfrm rot="5400000">
              <a:off x="4122" y="1934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20" name="AutoShape 181"/>
            <p:cNvSpPr>
              <a:spLocks noChangeAspect="1" noChangeArrowheads="1"/>
            </p:cNvSpPr>
            <p:nvPr/>
          </p:nvSpPr>
          <p:spPr bwMode="auto">
            <a:xfrm rot="5400000">
              <a:off x="4001" y="1934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21" name="AutoShape 182"/>
            <p:cNvSpPr>
              <a:spLocks noChangeAspect="1" noChangeArrowheads="1"/>
            </p:cNvSpPr>
            <p:nvPr/>
          </p:nvSpPr>
          <p:spPr bwMode="auto">
            <a:xfrm rot="5400000">
              <a:off x="3836" y="1610"/>
              <a:ext cx="93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22" name="AutoShape 183"/>
            <p:cNvSpPr>
              <a:spLocks noChangeAspect="1" noChangeArrowheads="1"/>
            </p:cNvSpPr>
            <p:nvPr/>
          </p:nvSpPr>
          <p:spPr bwMode="auto">
            <a:xfrm rot="5400000">
              <a:off x="3838" y="1729"/>
              <a:ext cx="90" cy="97"/>
            </a:xfrm>
            <a:prstGeom prst="roundRect">
              <a:avLst>
                <a:gd name="adj" fmla="val 1083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23" name="AutoShape 184"/>
            <p:cNvSpPr>
              <a:spLocks noChangeAspect="1" noChangeArrowheads="1"/>
            </p:cNvSpPr>
            <p:nvPr/>
          </p:nvSpPr>
          <p:spPr bwMode="auto">
            <a:xfrm rot="5400000">
              <a:off x="4088" y="1608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24" name="AutoShape 185"/>
            <p:cNvSpPr>
              <a:spLocks noChangeAspect="1" noChangeArrowheads="1"/>
            </p:cNvSpPr>
            <p:nvPr/>
          </p:nvSpPr>
          <p:spPr bwMode="auto">
            <a:xfrm rot="5400000">
              <a:off x="4088" y="1728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25" name="AutoShape 186"/>
            <p:cNvSpPr>
              <a:spLocks noChangeAspect="1" noChangeArrowheads="1"/>
            </p:cNvSpPr>
            <p:nvPr/>
          </p:nvSpPr>
          <p:spPr bwMode="auto">
            <a:xfrm rot="5400000">
              <a:off x="3966" y="1608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26" name="AutoShape 187"/>
            <p:cNvSpPr>
              <a:spLocks noChangeAspect="1" noChangeArrowheads="1"/>
            </p:cNvSpPr>
            <p:nvPr/>
          </p:nvSpPr>
          <p:spPr bwMode="auto">
            <a:xfrm rot="5400000">
              <a:off x="3966" y="1728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27" name="AutoShape 188"/>
            <p:cNvSpPr>
              <a:spLocks noChangeAspect="1" noChangeArrowheads="1"/>
            </p:cNvSpPr>
            <p:nvPr/>
          </p:nvSpPr>
          <p:spPr bwMode="auto">
            <a:xfrm rot="5400000">
              <a:off x="3837" y="1853"/>
              <a:ext cx="92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28" name="AutoShape 189"/>
            <p:cNvSpPr>
              <a:spLocks noChangeAspect="1" noChangeArrowheads="1"/>
            </p:cNvSpPr>
            <p:nvPr/>
          </p:nvSpPr>
          <p:spPr bwMode="auto">
            <a:xfrm rot="5400000">
              <a:off x="4087" y="1852"/>
              <a:ext cx="93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29" name="AutoShape 190"/>
            <p:cNvSpPr>
              <a:spLocks noChangeAspect="1" noChangeArrowheads="1"/>
            </p:cNvSpPr>
            <p:nvPr/>
          </p:nvSpPr>
          <p:spPr bwMode="auto">
            <a:xfrm rot="5400000">
              <a:off x="3965" y="1852"/>
              <a:ext cx="93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30" name="AutoShape 191"/>
            <p:cNvSpPr>
              <a:spLocks noChangeAspect="1" noChangeArrowheads="1"/>
            </p:cNvSpPr>
            <p:nvPr/>
          </p:nvSpPr>
          <p:spPr bwMode="auto">
            <a:xfrm rot="5400000">
              <a:off x="4213" y="1609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31" name="AutoShape 192"/>
            <p:cNvSpPr>
              <a:spLocks noChangeAspect="1" noChangeArrowheads="1"/>
            </p:cNvSpPr>
            <p:nvPr/>
          </p:nvSpPr>
          <p:spPr bwMode="auto">
            <a:xfrm rot="5400000">
              <a:off x="4213" y="1729"/>
              <a:ext cx="91" cy="98"/>
            </a:xfrm>
            <a:prstGeom prst="roundRect">
              <a:avLst>
                <a:gd name="adj" fmla="val 1083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32" name="AutoShape 193"/>
            <p:cNvSpPr>
              <a:spLocks noChangeAspect="1" noChangeArrowheads="1"/>
            </p:cNvSpPr>
            <p:nvPr/>
          </p:nvSpPr>
          <p:spPr bwMode="auto">
            <a:xfrm rot="5400000">
              <a:off x="4214" y="1853"/>
              <a:ext cx="91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33" name="AutoShape 194"/>
            <p:cNvSpPr>
              <a:spLocks noChangeAspect="1" noChangeArrowheads="1"/>
            </p:cNvSpPr>
            <p:nvPr/>
          </p:nvSpPr>
          <p:spPr bwMode="auto">
            <a:xfrm rot="5400000">
              <a:off x="4213" y="1967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34" name="AutoShape 195"/>
            <p:cNvSpPr>
              <a:spLocks noChangeAspect="1" noChangeArrowheads="1"/>
            </p:cNvSpPr>
            <p:nvPr/>
          </p:nvSpPr>
          <p:spPr bwMode="auto">
            <a:xfrm rot="5400000">
              <a:off x="3837" y="1967"/>
              <a:ext cx="91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35" name="AutoShape 196"/>
            <p:cNvSpPr>
              <a:spLocks noChangeAspect="1" noChangeArrowheads="1"/>
            </p:cNvSpPr>
            <p:nvPr/>
          </p:nvSpPr>
          <p:spPr bwMode="auto">
            <a:xfrm rot="5400000">
              <a:off x="4090" y="1965"/>
              <a:ext cx="90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36" name="AutoShape 197"/>
            <p:cNvSpPr>
              <a:spLocks noChangeAspect="1" noChangeArrowheads="1"/>
            </p:cNvSpPr>
            <p:nvPr/>
          </p:nvSpPr>
          <p:spPr bwMode="auto">
            <a:xfrm rot="5400000">
              <a:off x="3968" y="1965"/>
              <a:ext cx="90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37" name="AutoShape 198"/>
            <p:cNvSpPr>
              <a:spLocks noChangeAspect="1" noChangeArrowheads="1"/>
            </p:cNvSpPr>
            <p:nvPr/>
          </p:nvSpPr>
          <p:spPr bwMode="auto">
            <a:xfrm rot="5400000">
              <a:off x="3803" y="1640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38" name="AutoShape 199"/>
            <p:cNvSpPr>
              <a:spLocks noChangeAspect="1" noChangeArrowheads="1"/>
            </p:cNvSpPr>
            <p:nvPr/>
          </p:nvSpPr>
          <p:spPr bwMode="auto">
            <a:xfrm rot="5400000">
              <a:off x="3803" y="1760"/>
              <a:ext cx="91" cy="98"/>
            </a:xfrm>
            <a:prstGeom prst="roundRect">
              <a:avLst>
                <a:gd name="adj" fmla="val 1083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39" name="AutoShape 200"/>
            <p:cNvSpPr>
              <a:spLocks noChangeAspect="1" noChangeArrowheads="1"/>
            </p:cNvSpPr>
            <p:nvPr/>
          </p:nvSpPr>
          <p:spPr bwMode="auto">
            <a:xfrm rot="5400000">
              <a:off x="4054" y="1639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0" name="AutoShape 201"/>
            <p:cNvSpPr>
              <a:spLocks noChangeAspect="1" noChangeArrowheads="1"/>
            </p:cNvSpPr>
            <p:nvPr/>
          </p:nvSpPr>
          <p:spPr bwMode="auto">
            <a:xfrm rot="5400000">
              <a:off x="4054" y="1759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1" name="AutoShape 202"/>
            <p:cNvSpPr>
              <a:spLocks noChangeAspect="1" noChangeArrowheads="1"/>
            </p:cNvSpPr>
            <p:nvPr/>
          </p:nvSpPr>
          <p:spPr bwMode="auto">
            <a:xfrm rot="5400000">
              <a:off x="3932" y="1639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2" name="AutoShape 203"/>
            <p:cNvSpPr>
              <a:spLocks noChangeAspect="1" noChangeArrowheads="1"/>
            </p:cNvSpPr>
            <p:nvPr/>
          </p:nvSpPr>
          <p:spPr bwMode="auto">
            <a:xfrm rot="5400000">
              <a:off x="3932" y="1759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3" name="AutoShape 204"/>
            <p:cNvSpPr>
              <a:spLocks noChangeAspect="1" noChangeArrowheads="1"/>
            </p:cNvSpPr>
            <p:nvPr/>
          </p:nvSpPr>
          <p:spPr bwMode="auto">
            <a:xfrm rot="5400000">
              <a:off x="3803" y="1884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4" name="AutoShape 205"/>
            <p:cNvSpPr>
              <a:spLocks noChangeAspect="1" noChangeArrowheads="1"/>
            </p:cNvSpPr>
            <p:nvPr/>
          </p:nvSpPr>
          <p:spPr bwMode="auto">
            <a:xfrm rot="5400000">
              <a:off x="4055" y="1882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5" name="AutoShape 206"/>
            <p:cNvSpPr>
              <a:spLocks noChangeAspect="1" noChangeArrowheads="1"/>
            </p:cNvSpPr>
            <p:nvPr/>
          </p:nvSpPr>
          <p:spPr bwMode="auto">
            <a:xfrm rot="5400000">
              <a:off x="3933" y="1882"/>
              <a:ext cx="92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6" name="AutoShape 207"/>
            <p:cNvSpPr>
              <a:spLocks noChangeAspect="1" noChangeArrowheads="1"/>
            </p:cNvSpPr>
            <p:nvPr/>
          </p:nvSpPr>
          <p:spPr bwMode="auto">
            <a:xfrm rot="5400000">
              <a:off x="4179" y="1640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7" name="AutoShape 208"/>
            <p:cNvSpPr>
              <a:spLocks noChangeAspect="1" noChangeArrowheads="1"/>
            </p:cNvSpPr>
            <p:nvPr/>
          </p:nvSpPr>
          <p:spPr bwMode="auto">
            <a:xfrm rot="5400000">
              <a:off x="4179" y="1760"/>
              <a:ext cx="91" cy="98"/>
            </a:xfrm>
            <a:prstGeom prst="roundRect">
              <a:avLst>
                <a:gd name="adj" fmla="val 1083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8" name="AutoShape 209"/>
            <p:cNvSpPr>
              <a:spLocks noChangeAspect="1" noChangeArrowheads="1"/>
            </p:cNvSpPr>
            <p:nvPr/>
          </p:nvSpPr>
          <p:spPr bwMode="auto">
            <a:xfrm rot="5400000">
              <a:off x="4180" y="1884"/>
              <a:ext cx="92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49" name="AutoShape 210"/>
            <p:cNvSpPr>
              <a:spLocks noChangeAspect="1" noChangeArrowheads="1"/>
            </p:cNvSpPr>
            <p:nvPr/>
          </p:nvSpPr>
          <p:spPr bwMode="auto">
            <a:xfrm rot="5400000">
              <a:off x="4178" y="1998"/>
              <a:ext cx="93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50" name="AutoShape 211"/>
            <p:cNvSpPr>
              <a:spLocks noChangeAspect="1" noChangeArrowheads="1"/>
            </p:cNvSpPr>
            <p:nvPr/>
          </p:nvSpPr>
          <p:spPr bwMode="auto">
            <a:xfrm rot="5400000">
              <a:off x="3802" y="1998"/>
              <a:ext cx="93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51" name="AutoShape 212"/>
            <p:cNvSpPr>
              <a:spLocks noChangeAspect="1" noChangeArrowheads="1"/>
            </p:cNvSpPr>
            <p:nvPr/>
          </p:nvSpPr>
          <p:spPr bwMode="auto">
            <a:xfrm rot="5400000">
              <a:off x="4055" y="1997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52" name="AutoShape 213"/>
            <p:cNvSpPr>
              <a:spLocks noChangeAspect="1" noChangeArrowheads="1"/>
            </p:cNvSpPr>
            <p:nvPr/>
          </p:nvSpPr>
          <p:spPr bwMode="auto">
            <a:xfrm rot="5400000">
              <a:off x="3933" y="1997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53" name="AutoShape 214"/>
            <p:cNvSpPr>
              <a:spLocks noChangeAspect="1" noChangeArrowheads="1"/>
            </p:cNvSpPr>
            <p:nvPr/>
          </p:nvSpPr>
          <p:spPr bwMode="auto">
            <a:xfrm rot="5400000">
              <a:off x="3769" y="1672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54" name="AutoShape 215"/>
            <p:cNvSpPr>
              <a:spLocks noChangeAspect="1" noChangeArrowheads="1"/>
            </p:cNvSpPr>
            <p:nvPr/>
          </p:nvSpPr>
          <p:spPr bwMode="auto">
            <a:xfrm rot="5400000">
              <a:off x="3770" y="1791"/>
              <a:ext cx="90" cy="98"/>
            </a:xfrm>
            <a:prstGeom prst="roundRect">
              <a:avLst>
                <a:gd name="adj" fmla="val 1083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55" name="AutoShape 216"/>
            <p:cNvSpPr>
              <a:spLocks noChangeAspect="1" noChangeArrowheads="1"/>
            </p:cNvSpPr>
            <p:nvPr/>
          </p:nvSpPr>
          <p:spPr bwMode="auto">
            <a:xfrm rot="5400000">
              <a:off x="4021" y="1670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56" name="AutoShape 217"/>
            <p:cNvSpPr>
              <a:spLocks noChangeAspect="1" noChangeArrowheads="1"/>
            </p:cNvSpPr>
            <p:nvPr/>
          </p:nvSpPr>
          <p:spPr bwMode="auto">
            <a:xfrm rot="5400000">
              <a:off x="4021" y="1790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57" name="AutoShape 218"/>
            <p:cNvSpPr>
              <a:spLocks noChangeAspect="1" noChangeArrowheads="1"/>
            </p:cNvSpPr>
            <p:nvPr/>
          </p:nvSpPr>
          <p:spPr bwMode="auto">
            <a:xfrm rot="5400000">
              <a:off x="3899" y="1670"/>
              <a:ext cx="91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58" name="AutoShape 219"/>
            <p:cNvSpPr>
              <a:spLocks noChangeAspect="1" noChangeArrowheads="1"/>
            </p:cNvSpPr>
            <p:nvPr/>
          </p:nvSpPr>
          <p:spPr bwMode="auto">
            <a:xfrm rot="5400000">
              <a:off x="3899" y="1790"/>
              <a:ext cx="92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59" name="AutoShape 220"/>
            <p:cNvSpPr>
              <a:spLocks noChangeAspect="1" noChangeArrowheads="1"/>
            </p:cNvSpPr>
            <p:nvPr/>
          </p:nvSpPr>
          <p:spPr bwMode="auto">
            <a:xfrm rot="5400000">
              <a:off x="3769" y="1915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60" name="AutoShape 221"/>
            <p:cNvSpPr>
              <a:spLocks noChangeAspect="1" noChangeArrowheads="1"/>
            </p:cNvSpPr>
            <p:nvPr/>
          </p:nvSpPr>
          <p:spPr bwMode="auto">
            <a:xfrm rot="5400000">
              <a:off x="4021" y="1914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61" name="AutoShape 222"/>
            <p:cNvSpPr>
              <a:spLocks noChangeAspect="1" noChangeArrowheads="1"/>
            </p:cNvSpPr>
            <p:nvPr/>
          </p:nvSpPr>
          <p:spPr bwMode="auto">
            <a:xfrm rot="5400000">
              <a:off x="3899" y="1914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62" name="AutoShape 223"/>
            <p:cNvSpPr>
              <a:spLocks noChangeAspect="1" noChangeArrowheads="1"/>
            </p:cNvSpPr>
            <p:nvPr/>
          </p:nvSpPr>
          <p:spPr bwMode="auto">
            <a:xfrm rot="5400000">
              <a:off x="4146" y="1672"/>
              <a:ext cx="91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63" name="AutoShape 224"/>
            <p:cNvSpPr>
              <a:spLocks noChangeAspect="1" noChangeArrowheads="1"/>
            </p:cNvSpPr>
            <p:nvPr/>
          </p:nvSpPr>
          <p:spPr bwMode="auto">
            <a:xfrm rot="5400000">
              <a:off x="4147" y="1791"/>
              <a:ext cx="90" cy="97"/>
            </a:xfrm>
            <a:prstGeom prst="roundRect">
              <a:avLst>
                <a:gd name="adj" fmla="val 1083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64" name="AutoShape 225"/>
            <p:cNvSpPr>
              <a:spLocks noChangeAspect="1" noChangeArrowheads="1"/>
            </p:cNvSpPr>
            <p:nvPr/>
          </p:nvSpPr>
          <p:spPr bwMode="auto">
            <a:xfrm rot="5400000">
              <a:off x="4146" y="1915"/>
              <a:ext cx="92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65" name="AutoShape 226"/>
            <p:cNvSpPr>
              <a:spLocks noChangeAspect="1" noChangeArrowheads="1"/>
            </p:cNvSpPr>
            <p:nvPr/>
          </p:nvSpPr>
          <p:spPr bwMode="auto">
            <a:xfrm rot="5400000">
              <a:off x="4146" y="2029"/>
              <a:ext cx="92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66" name="AutoShape 227"/>
            <p:cNvSpPr>
              <a:spLocks noChangeAspect="1" noChangeArrowheads="1"/>
            </p:cNvSpPr>
            <p:nvPr/>
          </p:nvSpPr>
          <p:spPr bwMode="auto">
            <a:xfrm rot="5400000">
              <a:off x="3769" y="2029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67" name="AutoShape 228"/>
            <p:cNvSpPr>
              <a:spLocks noChangeAspect="1" noChangeArrowheads="1"/>
            </p:cNvSpPr>
            <p:nvPr/>
          </p:nvSpPr>
          <p:spPr bwMode="auto">
            <a:xfrm rot="5400000">
              <a:off x="4022" y="2027"/>
              <a:ext cx="90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68" name="AutoShape 229"/>
            <p:cNvSpPr>
              <a:spLocks noChangeAspect="1" noChangeArrowheads="1"/>
            </p:cNvSpPr>
            <p:nvPr/>
          </p:nvSpPr>
          <p:spPr bwMode="auto">
            <a:xfrm rot="5400000">
              <a:off x="3900" y="2027"/>
              <a:ext cx="90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69" name="AutoShape 230"/>
            <p:cNvSpPr>
              <a:spLocks noChangeAspect="1" noChangeArrowheads="1"/>
            </p:cNvSpPr>
            <p:nvPr/>
          </p:nvSpPr>
          <p:spPr bwMode="auto">
            <a:xfrm rot="5400000">
              <a:off x="3735" y="1702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70" name="AutoShape 231"/>
            <p:cNvSpPr>
              <a:spLocks noChangeAspect="1" noChangeArrowheads="1"/>
            </p:cNvSpPr>
            <p:nvPr/>
          </p:nvSpPr>
          <p:spPr bwMode="auto">
            <a:xfrm rot="5400000">
              <a:off x="3736" y="1822"/>
              <a:ext cx="90" cy="98"/>
            </a:xfrm>
            <a:prstGeom prst="roundRect">
              <a:avLst>
                <a:gd name="adj" fmla="val 1083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71" name="AutoShape 232"/>
            <p:cNvSpPr>
              <a:spLocks noChangeAspect="1" noChangeArrowheads="1"/>
            </p:cNvSpPr>
            <p:nvPr/>
          </p:nvSpPr>
          <p:spPr bwMode="auto">
            <a:xfrm rot="5400000">
              <a:off x="3987" y="1701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72" name="AutoShape 233"/>
            <p:cNvSpPr>
              <a:spLocks noChangeAspect="1" noChangeArrowheads="1"/>
            </p:cNvSpPr>
            <p:nvPr/>
          </p:nvSpPr>
          <p:spPr bwMode="auto">
            <a:xfrm rot="5400000">
              <a:off x="3987" y="1822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73" name="AutoShape 234"/>
            <p:cNvSpPr>
              <a:spLocks noChangeAspect="1" noChangeArrowheads="1"/>
            </p:cNvSpPr>
            <p:nvPr/>
          </p:nvSpPr>
          <p:spPr bwMode="auto">
            <a:xfrm rot="5400000">
              <a:off x="3865" y="1701"/>
              <a:ext cx="92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74" name="AutoShape 235"/>
            <p:cNvSpPr>
              <a:spLocks noChangeAspect="1" noChangeArrowheads="1"/>
            </p:cNvSpPr>
            <p:nvPr/>
          </p:nvSpPr>
          <p:spPr bwMode="auto">
            <a:xfrm rot="5400000">
              <a:off x="3865" y="1822"/>
              <a:ext cx="91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75" name="AutoShape 236"/>
            <p:cNvSpPr>
              <a:spLocks noChangeAspect="1" noChangeArrowheads="1"/>
            </p:cNvSpPr>
            <p:nvPr/>
          </p:nvSpPr>
          <p:spPr bwMode="auto">
            <a:xfrm rot="5400000">
              <a:off x="3735" y="1946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76" name="AutoShape 237"/>
            <p:cNvSpPr>
              <a:spLocks noChangeAspect="1" noChangeArrowheads="1"/>
            </p:cNvSpPr>
            <p:nvPr/>
          </p:nvSpPr>
          <p:spPr bwMode="auto">
            <a:xfrm rot="5400000">
              <a:off x="3987" y="1945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77" name="AutoShape 238"/>
            <p:cNvSpPr>
              <a:spLocks noChangeAspect="1" noChangeArrowheads="1"/>
            </p:cNvSpPr>
            <p:nvPr/>
          </p:nvSpPr>
          <p:spPr bwMode="auto">
            <a:xfrm rot="5400000">
              <a:off x="3865" y="1945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78" name="AutoShape 239"/>
            <p:cNvSpPr>
              <a:spLocks noChangeAspect="1" noChangeArrowheads="1"/>
            </p:cNvSpPr>
            <p:nvPr/>
          </p:nvSpPr>
          <p:spPr bwMode="auto">
            <a:xfrm rot="5400000">
              <a:off x="4112" y="1703"/>
              <a:ext cx="92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79" name="AutoShape 240"/>
            <p:cNvSpPr>
              <a:spLocks noChangeAspect="1" noChangeArrowheads="1"/>
            </p:cNvSpPr>
            <p:nvPr/>
          </p:nvSpPr>
          <p:spPr bwMode="auto">
            <a:xfrm rot="5400000">
              <a:off x="4113" y="1822"/>
              <a:ext cx="90" cy="97"/>
            </a:xfrm>
            <a:prstGeom prst="roundRect">
              <a:avLst>
                <a:gd name="adj" fmla="val 1083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80" name="AutoShape 241"/>
            <p:cNvSpPr>
              <a:spLocks noChangeAspect="1" noChangeArrowheads="1"/>
            </p:cNvSpPr>
            <p:nvPr/>
          </p:nvSpPr>
          <p:spPr bwMode="auto">
            <a:xfrm rot="5400000">
              <a:off x="4112" y="1946"/>
              <a:ext cx="92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81" name="AutoShape 242"/>
            <p:cNvSpPr>
              <a:spLocks noChangeAspect="1" noChangeArrowheads="1"/>
            </p:cNvSpPr>
            <p:nvPr/>
          </p:nvSpPr>
          <p:spPr bwMode="auto">
            <a:xfrm rot="5400000">
              <a:off x="4112" y="2060"/>
              <a:ext cx="92" cy="97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82" name="AutoShape 243"/>
            <p:cNvSpPr>
              <a:spLocks noChangeAspect="1" noChangeArrowheads="1"/>
            </p:cNvSpPr>
            <p:nvPr/>
          </p:nvSpPr>
          <p:spPr bwMode="auto">
            <a:xfrm rot="5400000">
              <a:off x="3735" y="2060"/>
              <a:ext cx="92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83" name="AutoShape 244"/>
            <p:cNvSpPr>
              <a:spLocks noChangeAspect="1" noChangeArrowheads="1"/>
            </p:cNvSpPr>
            <p:nvPr/>
          </p:nvSpPr>
          <p:spPr bwMode="auto">
            <a:xfrm rot="5400000">
              <a:off x="3987" y="2059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  <p:sp>
          <p:nvSpPr>
            <p:cNvPr id="84" name="AutoShape 245"/>
            <p:cNvSpPr>
              <a:spLocks noChangeAspect="1" noChangeArrowheads="1"/>
            </p:cNvSpPr>
            <p:nvPr/>
          </p:nvSpPr>
          <p:spPr bwMode="auto">
            <a:xfrm rot="5400000">
              <a:off x="3865" y="2059"/>
              <a:ext cx="91" cy="98"/>
            </a:xfrm>
            <a:prstGeom prst="roundRect">
              <a:avLst>
                <a:gd name="adj" fmla="val 1060"/>
              </a:avLst>
            </a:prstGeom>
            <a:grpFill/>
            <a:ln w="28575">
              <a:solidFill>
                <a:schemeClr val="accent4">
                  <a:lumMod val="1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en-US" sz="1800">
                <a:solidFill>
                  <a:prstClr val="white"/>
                </a:solidFill>
                <a:cs typeface="Arial" charset="0"/>
              </a:endParaRPr>
            </a:p>
          </p:txBody>
        </p:sp>
      </p:grpSp>
      <p:grpSp>
        <p:nvGrpSpPr>
          <p:cNvPr id="44035" name="Group 323"/>
          <p:cNvGrpSpPr>
            <a:grpSpLocks/>
          </p:cNvGrpSpPr>
          <p:nvPr/>
        </p:nvGrpSpPr>
        <p:grpSpPr bwMode="auto">
          <a:xfrm>
            <a:off x="3155950" y="2674938"/>
            <a:ext cx="623888" cy="228600"/>
            <a:chOff x="6705600" y="5014913"/>
            <a:chExt cx="623888" cy="228600"/>
          </a:xfrm>
        </p:grpSpPr>
        <p:grpSp>
          <p:nvGrpSpPr>
            <p:cNvPr id="246" name="Group 12"/>
            <p:cNvGrpSpPr>
              <a:grpSpLocks/>
            </p:cNvGrpSpPr>
            <p:nvPr/>
          </p:nvGrpSpPr>
          <p:grpSpPr bwMode="auto">
            <a:xfrm>
              <a:off x="6705600" y="5014913"/>
              <a:ext cx="360363" cy="228600"/>
              <a:chOff x="3776" y="3429"/>
              <a:chExt cx="274" cy="109"/>
            </a:xfrm>
            <a:noFill/>
          </p:grpSpPr>
          <p:sp>
            <p:nvSpPr>
              <p:cNvPr id="248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49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50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51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52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</p:grpSp>
        <p:sp>
          <p:nvSpPr>
            <p:cNvPr id="44059" name="Line 18"/>
            <p:cNvSpPr>
              <a:spLocks noChangeShapeType="1"/>
            </p:cNvSpPr>
            <p:nvPr/>
          </p:nvSpPr>
          <p:spPr bwMode="auto">
            <a:xfrm>
              <a:off x="7075488" y="5127625"/>
              <a:ext cx="254000" cy="0"/>
            </a:xfrm>
            <a:prstGeom prst="line">
              <a:avLst/>
            </a:prstGeom>
            <a:noFill/>
            <a:ln w="349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4036" name="Straight Connector 332"/>
          <p:cNvCxnSpPr>
            <a:cxnSpLocks noChangeShapeType="1"/>
          </p:cNvCxnSpPr>
          <p:nvPr/>
        </p:nvCxnSpPr>
        <p:spPr bwMode="auto">
          <a:xfrm rot="5400000">
            <a:off x="2850357" y="3359944"/>
            <a:ext cx="1828800" cy="1587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44037" name="Group 335"/>
          <p:cNvGrpSpPr>
            <a:grpSpLocks/>
          </p:cNvGrpSpPr>
          <p:nvPr/>
        </p:nvGrpSpPr>
        <p:grpSpPr bwMode="auto">
          <a:xfrm>
            <a:off x="3141663" y="3360738"/>
            <a:ext cx="623887" cy="228600"/>
            <a:chOff x="6705600" y="5014913"/>
            <a:chExt cx="623888" cy="228600"/>
          </a:xfrm>
        </p:grpSpPr>
        <p:grpSp>
          <p:nvGrpSpPr>
            <p:cNvPr id="253" name="Group 12"/>
            <p:cNvGrpSpPr>
              <a:grpSpLocks/>
            </p:cNvGrpSpPr>
            <p:nvPr/>
          </p:nvGrpSpPr>
          <p:grpSpPr bwMode="auto">
            <a:xfrm>
              <a:off x="6705600" y="5014913"/>
              <a:ext cx="360363" cy="228600"/>
              <a:chOff x="3776" y="3429"/>
              <a:chExt cx="274" cy="109"/>
            </a:xfrm>
            <a:noFill/>
          </p:grpSpPr>
          <p:sp>
            <p:nvSpPr>
              <p:cNvPr id="257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58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59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60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61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</p:grpSp>
        <p:sp>
          <p:nvSpPr>
            <p:cNvPr id="44057" name="Line 18"/>
            <p:cNvSpPr>
              <a:spLocks noChangeShapeType="1"/>
            </p:cNvSpPr>
            <p:nvPr/>
          </p:nvSpPr>
          <p:spPr bwMode="auto">
            <a:xfrm>
              <a:off x="7075488" y="5127625"/>
              <a:ext cx="254000" cy="0"/>
            </a:xfrm>
            <a:prstGeom prst="line">
              <a:avLst/>
            </a:prstGeom>
            <a:noFill/>
            <a:ln w="349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4038" name="Group 343"/>
          <p:cNvGrpSpPr>
            <a:grpSpLocks/>
          </p:cNvGrpSpPr>
          <p:nvPr/>
        </p:nvGrpSpPr>
        <p:grpSpPr bwMode="auto">
          <a:xfrm>
            <a:off x="3141663" y="4122738"/>
            <a:ext cx="623887" cy="228600"/>
            <a:chOff x="6705600" y="5014913"/>
            <a:chExt cx="623888" cy="228600"/>
          </a:xfrm>
        </p:grpSpPr>
        <p:grpSp>
          <p:nvGrpSpPr>
            <p:cNvPr id="255" name="Group 12"/>
            <p:cNvGrpSpPr>
              <a:grpSpLocks/>
            </p:cNvGrpSpPr>
            <p:nvPr/>
          </p:nvGrpSpPr>
          <p:grpSpPr bwMode="auto">
            <a:xfrm>
              <a:off x="6705600" y="5014913"/>
              <a:ext cx="360363" cy="228600"/>
              <a:chOff x="3776" y="3429"/>
              <a:chExt cx="274" cy="109"/>
            </a:xfrm>
            <a:noFill/>
          </p:grpSpPr>
          <p:sp>
            <p:nvSpPr>
              <p:cNvPr id="265" name="Rectangle 13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66" name="Rectangle 14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67" name="Rectangle 15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68" name="Line 16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  <p:sp>
            <p:nvSpPr>
              <p:cNvPr id="269" name="Line 17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grpFill/>
              <a:ln w="34925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>
                  <a:buClr>
                    <a:srgbClr val="000000"/>
                  </a:buClr>
                  <a:buSzPct val="100000"/>
                  <a:buFont typeface="Times New Roman" pitchFamily="16" charset="0"/>
                  <a:buNone/>
                  <a:defRPr/>
                </a:pPr>
                <a:endParaRPr lang="en-US" sz="1800">
                  <a:solidFill>
                    <a:prstClr val="white"/>
                  </a:solidFill>
                  <a:cs typeface="Arial" charset="0"/>
                </a:endParaRPr>
              </a:p>
            </p:txBody>
          </p:sp>
        </p:grpSp>
        <p:sp>
          <p:nvSpPr>
            <p:cNvPr id="44055" name="Line 18"/>
            <p:cNvSpPr>
              <a:spLocks noChangeShapeType="1"/>
            </p:cNvSpPr>
            <p:nvPr/>
          </p:nvSpPr>
          <p:spPr bwMode="auto">
            <a:xfrm>
              <a:off x="7075488" y="5127625"/>
              <a:ext cx="254000" cy="0"/>
            </a:xfrm>
            <a:prstGeom prst="line">
              <a:avLst/>
            </a:prstGeom>
            <a:noFill/>
            <a:ln w="34925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4039" name="Straight Connector 351"/>
          <p:cNvCxnSpPr>
            <a:cxnSpLocks noChangeShapeType="1"/>
          </p:cNvCxnSpPr>
          <p:nvPr/>
        </p:nvCxnSpPr>
        <p:spPr bwMode="auto">
          <a:xfrm flipV="1">
            <a:off x="3765550" y="3132138"/>
            <a:ext cx="752475" cy="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1" name="Rectangle 270"/>
          <p:cNvSpPr/>
          <p:nvPr/>
        </p:nvSpPr>
        <p:spPr bwMode="auto">
          <a:xfrm>
            <a:off x="5364163" y="3817938"/>
            <a:ext cx="2057400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ea typeface="Arial" charset="0"/>
              <a:cs typeface="Arial" charset="0"/>
            </a:endParaRPr>
          </a:p>
        </p:txBody>
      </p:sp>
      <p:sp>
        <p:nvSpPr>
          <p:cNvPr id="272" name="Rectangle 271"/>
          <p:cNvSpPr/>
          <p:nvPr/>
        </p:nvSpPr>
        <p:spPr bwMode="auto">
          <a:xfrm>
            <a:off x="5275263" y="3513138"/>
            <a:ext cx="381000" cy="3048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ea typeface="Arial" charset="0"/>
              <a:cs typeface="Arial" charset="0"/>
            </a:endParaRPr>
          </a:p>
        </p:txBody>
      </p:sp>
      <p:sp>
        <p:nvSpPr>
          <p:cNvPr id="273" name="Rectangle 272"/>
          <p:cNvSpPr/>
          <p:nvPr/>
        </p:nvSpPr>
        <p:spPr bwMode="auto">
          <a:xfrm>
            <a:off x="7180263" y="3513138"/>
            <a:ext cx="381000" cy="304800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prstClr val="white"/>
              </a:solidFill>
              <a:ea typeface="Arial" charset="0"/>
              <a:cs typeface="Arial" charset="0"/>
            </a:endParaRPr>
          </a:p>
        </p:txBody>
      </p:sp>
      <p:sp>
        <p:nvSpPr>
          <p:cNvPr id="44043" name="AutoShape 93"/>
          <p:cNvSpPr>
            <a:spLocks noChangeArrowheads="1"/>
          </p:cNvSpPr>
          <p:nvPr/>
        </p:nvSpPr>
        <p:spPr bwMode="auto">
          <a:xfrm rot="-5400000">
            <a:off x="1600200" y="2514600"/>
            <a:ext cx="990600" cy="1905000"/>
          </a:xfrm>
          <a:prstGeom prst="downArrow">
            <a:avLst>
              <a:gd name="adj1" fmla="val 50000"/>
              <a:gd name="adj2" fmla="val 60417"/>
            </a:avLst>
          </a:prstGeom>
          <a:solidFill>
            <a:schemeClr val="bg2"/>
          </a:solidFill>
          <a:ln w="57150">
            <a:solidFill>
              <a:schemeClr val="tx2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44044" name="Rectangle 94"/>
          <p:cNvSpPr>
            <a:spLocks noChangeArrowheads="1"/>
          </p:cNvSpPr>
          <p:nvPr/>
        </p:nvSpPr>
        <p:spPr bwMode="auto">
          <a:xfrm>
            <a:off x="1219200" y="3276600"/>
            <a:ext cx="1336675" cy="3048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b="1" dirty="0">
                <a:solidFill>
                  <a:srgbClr val="003367"/>
                </a:solidFill>
              </a:rPr>
              <a:t>Requests</a:t>
            </a:r>
            <a:endParaRPr lang="en-US" sz="1600" b="1" dirty="0">
              <a:solidFill>
                <a:srgbClr val="003367"/>
              </a:solidFill>
            </a:endParaRPr>
          </a:p>
        </p:txBody>
      </p:sp>
      <p:sp>
        <p:nvSpPr>
          <p:cNvPr id="44045" name="Text Box 59"/>
          <p:cNvSpPr txBox="1">
            <a:spLocks noChangeArrowheads="1"/>
          </p:cNvSpPr>
          <p:nvPr/>
        </p:nvSpPr>
        <p:spPr bwMode="auto">
          <a:xfrm>
            <a:off x="4724400" y="4857750"/>
            <a:ext cx="35337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Server cluster/farm/cloud/grid</a:t>
            </a:r>
          </a:p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Data center</a:t>
            </a:r>
          </a:p>
        </p:txBody>
      </p:sp>
      <p:sp>
        <p:nvSpPr>
          <p:cNvPr id="278" name="Rectangle 381"/>
          <p:cNvSpPr>
            <a:spLocks noChangeArrowheads="1"/>
          </p:cNvSpPr>
          <p:nvPr/>
        </p:nvSpPr>
        <p:spPr bwMode="auto">
          <a:xfrm>
            <a:off x="5275263" y="3817938"/>
            <a:ext cx="2286000" cy="338554"/>
          </a:xfrm>
          <a:prstGeom prst="rect">
            <a:avLst/>
          </a:prstGeom>
          <a:solidFill>
            <a:schemeClr val="accent5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600" b="1" dirty="0">
              <a:solidFill>
                <a:srgbClr val="003367"/>
              </a:solidFill>
              <a:cs typeface="Arial" charset="0"/>
            </a:endParaRPr>
          </a:p>
        </p:txBody>
      </p:sp>
      <p:sp>
        <p:nvSpPr>
          <p:cNvPr id="44047" name="Title 2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Scaling out a service</a:t>
            </a:r>
          </a:p>
        </p:txBody>
      </p:sp>
      <p:sp>
        <p:nvSpPr>
          <p:cNvPr id="44048" name="Text Box 59"/>
          <p:cNvSpPr txBox="1">
            <a:spLocks noChangeArrowheads="1"/>
          </p:cNvSpPr>
          <p:nvPr/>
        </p:nvSpPr>
        <p:spPr bwMode="auto">
          <a:xfrm>
            <a:off x="4017963" y="1623043"/>
            <a:ext cx="1447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Magic dispatcher</a:t>
            </a:r>
          </a:p>
        </p:txBody>
      </p:sp>
      <p:cxnSp>
        <p:nvCxnSpPr>
          <p:cNvPr id="44049" name="Straight Connector 292"/>
          <p:cNvCxnSpPr>
            <a:cxnSpLocks noChangeShapeType="1"/>
          </p:cNvCxnSpPr>
          <p:nvPr/>
        </p:nvCxnSpPr>
        <p:spPr bwMode="auto">
          <a:xfrm rot="5400000" flipH="1" flipV="1">
            <a:off x="4229100" y="2476500"/>
            <a:ext cx="762000" cy="5334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4050" name="Text Box 59"/>
          <p:cNvSpPr txBox="1">
            <a:spLocks noChangeArrowheads="1"/>
          </p:cNvSpPr>
          <p:nvPr/>
        </p:nvSpPr>
        <p:spPr bwMode="auto">
          <a:xfrm>
            <a:off x="381000" y="5715000"/>
            <a:ext cx="8305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b="1" dirty="0">
                <a:solidFill>
                  <a:srgbClr val="003367"/>
                </a:solidFill>
              </a:rPr>
              <a:t>Adding capacity</a:t>
            </a:r>
            <a:r>
              <a:rPr lang="en-US" sz="2000" dirty="0">
                <a:solidFill>
                  <a:srgbClr val="003367"/>
                </a:solidFill>
              </a:rPr>
              <a:t>.  Add interchangeable server “bricks” to </a:t>
            </a:r>
            <a:r>
              <a:rPr lang="en-US" sz="2000" b="1" dirty="0">
                <a:solidFill>
                  <a:srgbClr val="003367"/>
                </a:solidFill>
              </a:rPr>
              <a:t>partition</a:t>
            </a:r>
            <a:r>
              <a:rPr lang="en-US" sz="2000" dirty="0">
                <a:solidFill>
                  <a:srgbClr val="003367"/>
                </a:solidFill>
              </a:rPr>
              <a:t> (“shard”) and/or </a:t>
            </a:r>
            <a:r>
              <a:rPr lang="en-US" sz="2000" b="1" dirty="0">
                <a:solidFill>
                  <a:srgbClr val="003367"/>
                </a:solidFill>
              </a:rPr>
              <a:t>replicate</a:t>
            </a:r>
            <a:r>
              <a:rPr lang="en-US" sz="2000" dirty="0">
                <a:solidFill>
                  <a:srgbClr val="003367"/>
                </a:solidFill>
              </a:rPr>
              <a:t> service functionality for scale and robustness.  Rent virtual servers on the fly from a cloud infrastructure (IaaS) provider.</a:t>
            </a:r>
          </a:p>
        </p:txBody>
      </p:sp>
      <p:sp>
        <p:nvSpPr>
          <p:cNvPr id="286" name="Text Box 59"/>
          <p:cNvSpPr txBox="1">
            <a:spLocks noChangeArrowheads="1"/>
          </p:cNvSpPr>
          <p:nvPr/>
        </p:nvSpPr>
        <p:spPr bwMode="auto">
          <a:xfrm>
            <a:off x="152400" y="2971800"/>
            <a:ext cx="91165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many</a:t>
            </a:r>
          </a:p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many</a:t>
            </a:r>
          </a:p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clients</a:t>
            </a:r>
          </a:p>
        </p:txBody>
      </p:sp>
      <p:pic>
        <p:nvPicPr>
          <p:cNvPr id="271362" name="Picture 2" descr="Blade Server vs Rack Server">
            <a:extLst>
              <a:ext uri="{FF2B5EF4-FFF2-40B4-BE49-F238E27FC236}">
                <a16:creationId xmlns:a16="http://schemas.microsoft.com/office/drawing/2014/main" id="{1649AD9A-12CC-C547-B834-36A413E2D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263" y="0"/>
            <a:ext cx="1933851" cy="158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41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1" y="1600200"/>
            <a:ext cx="7924800" cy="411162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What should we do when a service is in overload?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Overload</a:t>
            </a:r>
            <a:r>
              <a:rPr lang="en-US" sz="2000" b="0" dirty="0"/>
              <a:t>: service is close to saturation.  </a:t>
            </a:r>
          </a:p>
          <a:p>
            <a:r>
              <a:rPr lang="en-US" sz="2000" b="0" dirty="0"/>
              <a:t>Overload </a:t>
            </a:r>
            <a:r>
              <a:rPr lang="en-US" sz="2000" b="0" dirty="0">
                <a:sym typeface="Wingdings"/>
              </a:rPr>
              <a:t> w</a:t>
            </a:r>
            <a:r>
              <a:rPr lang="en-US" sz="2000" b="0" dirty="0"/>
              <a:t>ork queues grow without bound, increasing memory consumption and response time.</a:t>
            </a:r>
          </a:p>
        </p:txBody>
      </p:sp>
      <p:sp>
        <p:nvSpPr>
          <p:cNvPr id="7" name="Rectangle 6"/>
          <p:cNvSpPr/>
          <p:nvPr/>
        </p:nvSpPr>
        <p:spPr>
          <a:xfrm>
            <a:off x="5614350" y="2057400"/>
            <a:ext cx="1243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3367">
                    <a:lumMod val="50000"/>
                  </a:srgbClr>
                </a:solidFill>
              </a:rPr>
              <a:t>λ</a:t>
            </a:r>
            <a:r>
              <a:rPr lang="en-US" dirty="0">
                <a:solidFill>
                  <a:srgbClr val="003367">
                    <a:lumMod val="50000"/>
                  </a:srgbClr>
                </a:solidFill>
              </a:rPr>
              <a:t> &gt; </a:t>
            </a:r>
            <a:r>
              <a:rPr lang="en-US" dirty="0" err="1">
                <a:solidFill>
                  <a:srgbClr val="003367">
                    <a:lumMod val="50000"/>
                  </a:srgbClr>
                </a:solidFill>
              </a:rPr>
              <a:t>λ</a:t>
            </a:r>
            <a:r>
              <a:rPr lang="en-US" baseline="-25000" dirty="0" err="1">
                <a:solidFill>
                  <a:srgbClr val="003367">
                    <a:lumMod val="50000"/>
                  </a:srgbClr>
                </a:solidFill>
              </a:rPr>
              <a:t>max</a:t>
            </a: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191000" y="3505200"/>
            <a:ext cx="3581400" cy="2667000"/>
            <a:chOff x="1676400" y="1852613"/>
            <a:chExt cx="5426075" cy="3995737"/>
          </a:xfrm>
        </p:grpSpPr>
        <p:sp>
          <p:nvSpPr>
            <p:cNvPr id="8" name="Freeform 5"/>
            <p:cNvSpPr>
              <a:spLocks noChangeAspect="1"/>
            </p:cNvSpPr>
            <p:nvPr/>
          </p:nvSpPr>
          <p:spPr bwMode="auto">
            <a:xfrm>
              <a:off x="1676400" y="2792413"/>
              <a:ext cx="5087938" cy="3055937"/>
            </a:xfrm>
            <a:custGeom>
              <a:avLst/>
              <a:gdLst>
                <a:gd name="T0" fmla="*/ 0 w 2112"/>
                <a:gd name="T1" fmla="*/ 2147483647 h 1184"/>
                <a:gd name="T2" fmla="*/ 2147483647 w 2112"/>
                <a:gd name="T3" fmla="*/ 2147483647 h 1184"/>
                <a:gd name="T4" fmla="*/ 2147483647 w 2112"/>
                <a:gd name="T5" fmla="*/ 2147483647 h 1184"/>
                <a:gd name="T6" fmla="*/ 2147483647 w 2112"/>
                <a:gd name="T7" fmla="*/ 2147483647 h 1184"/>
                <a:gd name="T8" fmla="*/ 2147483647 w 2112"/>
                <a:gd name="T9" fmla="*/ 2147483647 h 1184"/>
                <a:gd name="T10" fmla="*/ 2147483647 w 2112"/>
                <a:gd name="T11" fmla="*/ 2147483647 h 1184"/>
                <a:gd name="T12" fmla="*/ 2147483647 w 2112"/>
                <a:gd name="T13" fmla="*/ 2147483647 h 11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12"/>
                <a:gd name="T22" fmla="*/ 0 h 1184"/>
                <a:gd name="T23" fmla="*/ 2112 w 2112"/>
                <a:gd name="T24" fmla="*/ 1184 h 118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12" h="1184">
                  <a:moveTo>
                    <a:pt x="0" y="1184"/>
                  </a:moveTo>
                  <a:cubicBezTo>
                    <a:pt x="216" y="932"/>
                    <a:pt x="432" y="680"/>
                    <a:pt x="576" y="512"/>
                  </a:cubicBezTo>
                  <a:cubicBezTo>
                    <a:pt x="720" y="344"/>
                    <a:pt x="768" y="256"/>
                    <a:pt x="864" y="176"/>
                  </a:cubicBezTo>
                  <a:cubicBezTo>
                    <a:pt x="960" y="96"/>
                    <a:pt x="992" y="56"/>
                    <a:pt x="1152" y="32"/>
                  </a:cubicBezTo>
                  <a:cubicBezTo>
                    <a:pt x="1312" y="8"/>
                    <a:pt x="1680" y="0"/>
                    <a:pt x="1824" y="32"/>
                  </a:cubicBezTo>
                  <a:cubicBezTo>
                    <a:pt x="1968" y="64"/>
                    <a:pt x="1968" y="32"/>
                    <a:pt x="2016" y="224"/>
                  </a:cubicBezTo>
                  <a:cubicBezTo>
                    <a:pt x="2064" y="416"/>
                    <a:pt x="2096" y="992"/>
                    <a:pt x="2112" y="118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11"/>
            <p:cNvSpPr>
              <a:spLocks noChangeAspect="1" noChangeArrowheads="1"/>
            </p:cNvSpPr>
            <p:nvPr/>
          </p:nvSpPr>
          <p:spPr bwMode="auto">
            <a:xfrm>
              <a:off x="1676400" y="1852613"/>
              <a:ext cx="5426075" cy="3995737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prstClr val="white"/>
                </a:solidFill>
                <a:latin typeface="Tahoma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4267199" y="6096000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3367">
                    <a:lumMod val="50000"/>
                  </a:srgbClr>
                </a:solidFill>
              </a:rPr>
              <a:t>λ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2600" y="6096000"/>
            <a:ext cx="739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3367">
                    <a:lumMod val="50000"/>
                  </a:srgbClr>
                </a:solidFill>
              </a:rPr>
              <a:t>λ</a:t>
            </a:r>
            <a:r>
              <a:rPr lang="en-US" baseline="-25000" dirty="0" err="1">
                <a:solidFill>
                  <a:srgbClr val="003367">
                    <a:lumMod val="50000"/>
                  </a:srgbClr>
                </a:solidFill>
              </a:rPr>
              <a:t>max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 bwMode="auto">
          <a:xfrm>
            <a:off x="5943600" y="3505200"/>
            <a:ext cx="0" cy="26670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Rectangle 16"/>
          <p:cNvSpPr/>
          <p:nvPr/>
        </p:nvSpPr>
        <p:spPr bwMode="auto">
          <a:xfrm>
            <a:off x="5973236" y="3505200"/>
            <a:ext cx="1799162" cy="2667000"/>
          </a:xfrm>
          <a:prstGeom prst="rect">
            <a:avLst/>
          </a:prstGeom>
          <a:solidFill>
            <a:srgbClr val="E8161F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190998" y="3505200"/>
            <a:ext cx="1371601" cy="2667000"/>
          </a:xfrm>
          <a:prstGeom prst="rect">
            <a:avLst/>
          </a:prstGeom>
          <a:solidFill>
            <a:srgbClr val="008000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 flipH="1">
            <a:off x="5562592" y="3524310"/>
            <a:ext cx="351373" cy="2667000"/>
          </a:xfrm>
          <a:prstGeom prst="rect">
            <a:avLst/>
          </a:prstGeom>
          <a:solidFill>
            <a:srgbClr val="FFFF00">
              <a:alpha val="34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67764" y="4267200"/>
            <a:ext cx="16232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3367">
                    <a:lumMod val="50000"/>
                  </a:srgbClr>
                </a:solidFill>
              </a:rPr>
              <a:t>Throughput</a:t>
            </a:r>
          </a:p>
          <a:p>
            <a:pPr algn="ctr"/>
            <a:r>
              <a:rPr lang="en-US" sz="2000" b="1" dirty="0">
                <a:solidFill>
                  <a:srgbClr val="003367">
                    <a:lumMod val="50000"/>
                  </a:srgbClr>
                </a:solidFill>
              </a:rPr>
              <a:t>X</a:t>
            </a:r>
            <a:endParaRPr lang="en-US" sz="2000" b="1" dirty="0">
              <a:solidFill>
                <a:prstClr val="white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172200" y="6172200"/>
            <a:ext cx="16524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>
                <a:solidFill>
                  <a:srgbClr val="003367">
                    <a:lumMod val="50000"/>
                  </a:srgbClr>
                </a:solidFill>
              </a:rPr>
              <a:t>offered load</a:t>
            </a:r>
            <a:endParaRPr lang="en-US" sz="20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289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E0683-8873-9C4F-A32A-05DA0949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Load spreading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C68D409-ABC4-DB4D-8762-197D55034EAC}"/>
              </a:ext>
            </a:extLst>
          </p:cNvPr>
          <p:cNvSpPr/>
          <p:nvPr/>
        </p:nvSpPr>
        <p:spPr bwMode="auto">
          <a:xfrm>
            <a:off x="5555255" y="2715746"/>
            <a:ext cx="609600" cy="91440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8168B83-2554-F343-A46A-4C29310F62AF}"/>
              </a:ext>
            </a:extLst>
          </p:cNvPr>
          <p:cNvSpPr/>
          <p:nvPr/>
        </p:nvSpPr>
        <p:spPr bwMode="auto">
          <a:xfrm>
            <a:off x="6368055" y="2715746"/>
            <a:ext cx="609600" cy="91440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2C9EB7-DD70-3D46-9D71-D1CA53035C2B}"/>
              </a:ext>
            </a:extLst>
          </p:cNvPr>
          <p:cNvSpPr/>
          <p:nvPr/>
        </p:nvSpPr>
        <p:spPr bwMode="auto">
          <a:xfrm>
            <a:off x="7180855" y="2715746"/>
            <a:ext cx="609600" cy="91440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E52CA87-F78A-CA48-8C57-196868237560}"/>
              </a:ext>
            </a:extLst>
          </p:cNvPr>
          <p:cNvSpPr/>
          <p:nvPr/>
        </p:nvSpPr>
        <p:spPr bwMode="auto">
          <a:xfrm>
            <a:off x="7993655" y="2715746"/>
            <a:ext cx="609600" cy="91440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DF9BFE2-F88C-EF4D-8F46-61FB9227112F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 flipH="1">
            <a:off x="5860055" y="2053955"/>
            <a:ext cx="1212242" cy="6617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AF8C39-9C32-484E-87C7-659E3E05A9EA}"/>
              </a:ext>
            </a:extLst>
          </p:cNvPr>
          <p:cNvCxnSpPr>
            <a:cxnSpLocks/>
            <a:endCxn id="43" idx="0"/>
          </p:cNvCxnSpPr>
          <p:nvPr/>
        </p:nvCxnSpPr>
        <p:spPr bwMode="auto">
          <a:xfrm flipH="1">
            <a:off x="6672855" y="2053955"/>
            <a:ext cx="399442" cy="6617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3B1C23E-CA16-1A41-BB1A-E51FB805CD3E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>
            <a:off x="7072296" y="2053955"/>
            <a:ext cx="413359" cy="6617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95AC58F-65E0-9A4B-A57D-B3384BF4FC03}"/>
              </a:ext>
            </a:extLst>
          </p:cNvPr>
          <p:cNvCxnSpPr>
            <a:cxnSpLocks/>
            <a:endCxn id="62" idx="0"/>
          </p:cNvCxnSpPr>
          <p:nvPr/>
        </p:nvCxnSpPr>
        <p:spPr bwMode="auto">
          <a:xfrm>
            <a:off x="7072296" y="2053955"/>
            <a:ext cx="1226159" cy="6617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E7E2DFA-A371-7D47-94E7-118662FE186E}"/>
              </a:ext>
            </a:extLst>
          </p:cNvPr>
          <p:cNvGrpSpPr/>
          <p:nvPr/>
        </p:nvGrpSpPr>
        <p:grpSpPr>
          <a:xfrm>
            <a:off x="6605385" y="1447800"/>
            <a:ext cx="914400" cy="914400"/>
            <a:chOff x="5840064" y="2870697"/>
            <a:chExt cx="914400" cy="914400"/>
          </a:xfrm>
        </p:grpSpPr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E6DE2ABC-882D-C548-911E-9A62DBCE7A4F}"/>
                </a:ext>
              </a:extLst>
            </p:cNvPr>
            <p:cNvSpPr/>
            <p:nvPr/>
          </p:nvSpPr>
          <p:spPr bwMode="auto">
            <a:xfrm rot="7991227">
              <a:off x="5840064" y="2870697"/>
              <a:ext cx="914400" cy="914400"/>
            </a:xfrm>
            <a:prstGeom prst="arc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69" name="Sun 68">
              <a:extLst>
                <a:ext uri="{FF2B5EF4-FFF2-40B4-BE49-F238E27FC236}">
                  <a16:creationId xmlns:a16="http://schemas.microsoft.com/office/drawing/2014/main" id="{34861E99-6CF6-B44A-85FD-2538B78A668C}"/>
                </a:ext>
              </a:extLst>
            </p:cNvPr>
            <p:cNvSpPr/>
            <p:nvPr/>
          </p:nvSpPr>
          <p:spPr bwMode="auto">
            <a:xfrm>
              <a:off x="6007502" y="3208969"/>
              <a:ext cx="548481" cy="548481"/>
            </a:xfrm>
            <a:prstGeom prst="sun">
              <a:avLst/>
            </a:prstGeom>
            <a:solidFill>
              <a:srgbClr val="636464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511B5D06-2F69-D541-A20B-B59CFB9F35FC}"/>
              </a:ext>
            </a:extLst>
          </p:cNvPr>
          <p:cNvSpPr/>
          <p:nvPr/>
        </p:nvSpPr>
        <p:spPr bwMode="auto">
          <a:xfrm>
            <a:off x="5580444" y="3200400"/>
            <a:ext cx="566928" cy="374904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18B240B-FE2E-9B46-B85A-91B76F329EF9}"/>
              </a:ext>
            </a:extLst>
          </p:cNvPr>
          <p:cNvSpPr/>
          <p:nvPr/>
        </p:nvSpPr>
        <p:spPr bwMode="auto">
          <a:xfrm>
            <a:off x="6391960" y="3200400"/>
            <a:ext cx="566928" cy="374904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A691BFE-8829-A045-BF5A-ED997D2AB4C5}"/>
              </a:ext>
            </a:extLst>
          </p:cNvPr>
          <p:cNvSpPr/>
          <p:nvPr/>
        </p:nvSpPr>
        <p:spPr bwMode="auto">
          <a:xfrm>
            <a:off x="8014991" y="2917299"/>
            <a:ext cx="566928" cy="6858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CE96B6-9931-494E-9D9B-A96C61F52B3A}"/>
              </a:ext>
            </a:extLst>
          </p:cNvPr>
          <p:cNvSpPr/>
          <p:nvPr/>
        </p:nvSpPr>
        <p:spPr bwMode="auto">
          <a:xfrm>
            <a:off x="7203476" y="3200400"/>
            <a:ext cx="566928" cy="374904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4" name="Text Box 6">
            <a:extLst>
              <a:ext uri="{FF2B5EF4-FFF2-40B4-BE49-F238E27FC236}">
                <a16:creationId xmlns:a16="http://schemas.microsoft.com/office/drawing/2014/main" id="{7305BFA5-BF68-FC41-897E-E3D312D75E9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164855" y="3736617"/>
            <a:ext cx="259814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Unbalanced load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B5B5B5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Average U=50%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B5B5B5">
                    <a:lumMod val="50000"/>
                  </a:srgbClr>
                </a:solidFill>
                <a:latin typeface="Arial"/>
                <a:ea typeface="ＭＳ Ｐゴシック" charset="-128"/>
                <a:cs typeface="ＭＳ Ｐゴシック" charset="-128"/>
              </a:rPr>
              <a:t>Peak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λ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?  Same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R = ???</a:t>
            </a:r>
            <a:endParaRPr lang="en-US" sz="2000" b="1" kern="0" dirty="0">
              <a:solidFill>
                <a:srgbClr val="B5B5B5">
                  <a:lumMod val="50000"/>
                </a:srgbClr>
              </a:solidFill>
              <a:latin typeface="Arial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EEEE21F-2FBD-514F-8B73-721FD5C6E2D4}"/>
              </a:ext>
            </a:extLst>
          </p:cNvPr>
          <p:cNvSpPr/>
          <p:nvPr/>
        </p:nvSpPr>
        <p:spPr>
          <a:xfrm>
            <a:off x="695478" y="5241244"/>
            <a:ext cx="7930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800" b="1" dirty="0">
                <a:solidFill>
                  <a:srgbClr val="003367"/>
                </a:solidFill>
              </a:rPr>
              <a:t>We can always add servers</a:t>
            </a:r>
            <a:r>
              <a:rPr lang="en-US" sz="1800" dirty="0">
                <a:solidFill>
                  <a:srgbClr val="003367"/>
                </a:solidFill>
              </a:rPr>
              <a:t>.  Distribute incoming requests in the network or preceding stage/tier, based on round-robin or a hash over TCP source/</a:t>
            </a:r>
            <a:r>
              <a:rPr lang="en-US" sz="1800" dirty="0" err="1">
                <a:solidFill>
                  <a:srgbClr val="003367"/>
                </a:solidFill>
              </a:rPr>
              <a:t>dest</a:t>
            </a:r>
            <a:r>
              <a:rPr lang="en-US" sz="1800" dirty="0">
                <a:solidFill>
                  <a:srgbClr val="003367"/>
                </a:solidFill>
              </a:rPr>
              <a:t> 5-tuple or request arguments.   But load balancing is not perfect!  And most services required shared data in a lower tier (e.g., a database).  We discuss these topics in </a:t>
            </a:r>
            <a:r>
              <a:rPr lang="en-US" sz="1800" b="1" dirty="0">
                <a:solidFill>
                  <a:srgbClr val="003367"/>
                </a:solidFill>
              </a:rPr>
              <a:t>CPS 512 </a:t>
            </a:r>
            <a:r>
              <a:rPr lang="en-US" sz="1800" dirty="0">
                <a:solidFill>
                  <a:srgbClr val="003367"/>
                </a:solidFill>
              </a:rPr>
              <a:t>(Distributed Systems).</a:t>
            </a:r>
          </a:p>
        </p:txBody>
      </p:sp>
      <p:pic>
        <p:nvPicPr>
          <p:cNvPr id="1193" name="Picture 1192">
            <a:extLst>
              <a:ext uri="{FF2B5EF4-FFF2-40B4-BE49-F238E27FC236}">
                <a16:creationId xmlns:a16="http://schemas.microsoft.com/office/drawing/2014/main" id="{D938F29B-668C-6647-AF07-969174ED5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448" y="457200"/>
            <a:ext cx="2624930" cy="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8921A5C-0A7F-9B4E-9EA0-6C1AAB89701F}"/>
              </a:ext>
            </a:extLst>
          </p:cNvPr>
          <p:cNvSpPr/>
          <p:nvPr/>
        </p:nvSpPr>
        <p:spPr bwMode="auto">
          <a:xfrm>
            <a:off x="762000" y="2690843"/>
            <a:ext cx="609600" cy="91440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71500E-50FE-0F4B-A5C8-9ABF00120F05}"/>
              </a:ext>
            </a:extLst>
          </p:cNvPr>
          <p:cNvSpPr/>
          <p:nvPr/>
        </p:nvSpPr>
        <p:spPr bwMode="auto">
          <a:xfrm>
            <a:off x="1574800" y="2690843"/>
            <a:ext cx="609600" cy="91440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373BB8-3237-2B4F-BCF1-4BAE3DBDBF51}"/>
              </a:ext>
            </a:extLst>
          </p:cNvPr>
          <p:cNvSpPr/>
          <p:nvPr/>
        </p:nvSpPr>
        <p:spPr bwMode="auto">
          <a:xfrm>
            <a:off x="2387600" y="2690843"/>
            <a:ext cx="609600" cy="91440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3BF8F9C-2D78-ED4C-BCD5-03BECD5B3CE0}"/>
              </a:ext>
            </a:extLst>
          </p:cNvPr>
          <p:cNvSpPr/>
          <p:nvPr/>
        </p:nvSpPr>
        <p:spPr bwMode="auto">
          <a:xfrm>
            <a:off x="3200400" y="2690843"/>
            <a:ext cx="609600" cy="914400"/>
          </a:xfrm>
          <a:prstGeom prst="rect">
            <a:avLst/>
          </a:prstGeom>
          <a:noFill/>
          <a:ln w="22225" cap="flat" cmpd="sng" algn="ctr">
            <a:solidFill>
              <a:schemeClr val="bg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FCBFB91-0C5F-2C46-A1F8-19D0EFA01F77}"/>
              </a:ext>
            </a:extLst>
          </p:cNvPr>
          <p:cNvCxnSpPr>
            <a:cxnSpLocks/>
            <a:endCxn id="36" idx="0"/>
          </p:cNvCxnSpPr>
          <p:nvPr/>
        </p:nvCxnSpPr>
        <p:spPr bwMode="auto">
          <a:xfrm flipH="1">
            <a:off x="1066800" y="2029052"/>
            <a:ext cx="1212242" cy="6617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9B8540-756A-4B46-98AF-BF9D6D3F40A0}"/>
              </a:ext>
            </a:extLst>
          </p:cNvPr>
          <p:cNvCxnSpPr>
            <a:cxnSpLocks/>
            <a:endCxn id="37" idx="0"/>
          </p:cNvCxnSpPr>
          <p:nvPr/>
        </p:nvCxnSpPr>
        <p:spPr bwMode="auto">
          <a:xfrm flipH="1">
            <a:off x="1879600" y="2029052"/>
            <a:ext cx="399442" cy="6617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3E65BE4-2A79-3F44-89AB-25DB29819D32}"/>
              </a:ext>
            </a:extLst>
          </p:cNvPr>
          <p:cNvCxnSpPr>
            <a:cxnSpLocks/>
            <a:endCxn id="38" idx="0"/>
          </p:cNvCxnSpPr>
          <p:nvPr/>
        </p:nvCxnSpPr>
        <p:spPr bwMode="auto">
          <a:xfrm>
            <a:off x="2279041" y="2029052"/>
            <a:ext cx="413359" cy="6617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6B1C1B9-F96C-6D47-8461-3A4BA2E91133}"/>
              </a:ext>
            </a:extLst>
          </p:cNvPr>
          <p:cNvCxnSpPr>
            <a:cxnSpLocks/>
            <a:endCxn id="39" idx="0"/>
          </p:cNvCxnSpPr>
          <p:nvPr/>
        </p:nvCxnSpPr>
        <p:spPr bwMode="auto">
          <a:xfrm>
            <a:off x="2279041" y="2029052"/>
            <a:ext cx="1226159" cy="661791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97016AD6-C868-5242-A609-0DB19DB83A7E}"/>
              </a:ext>
            </a:extLst>
          </p:cNvPr>
          <p:cNvSpPr/>
          <p:nvPr/>
        </p:nvSpPr>
        <p:spPr bwMode="auto">
          <a:xfrm rot="7991227">
            <a:off x="1812130" y="1422897"/>
            <a:ext cx="914400" cy="914400"/>
          </a:xfrm>
          <a:prstGeom prst="arc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7" name="Sun 46">
            <a:extLst>
              <a:ext uri="{FF2B5EF4-FFF2-40B4-BE49-F238E27FC236}">
                <a16:creationId xmlns:a16="http://schemas.microsoft.com/office/drawing/2014/main" id="{756DBA82-120F-E54E-83BF-C98B3AF29801}"/>
              </a:ext>
            </a:extLst>
          </p:cNvPr>
          <p:cNvSpPr/>
          <p:nvPr/>
        </p:nvSpPr>
        <p:spPr bwMode="auto">
          <a:xfrm>
            <a:off x="1979568" y="1761169"/>
            <a:ext cx="548481" cy="548481"/>
          </a:xfrm>
          <a:prstGeom prst="sun">
            <a:avLst/>
          </a:prstGeom>
          <a:solidFill>
            <a:srgbClr val="63646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3C29E48-87AD-E043-B711-B200DF6B1286}"/>
              </a:ext>
            </a:extLst>
          </p:cNvPr>
          <p:cNvSpPr/>
          <p:nvPr/>
        </p:nvSpPr>
        <p:spPr bwMode="auto">
          <a:xfrm>
            <a:off x="783336" y="3113143"/>
            <a:ext cx="566928" cy="4572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66518E3-0FBF-7C48-9A39-E374567B0C5E}"/>
              </a:ext>
            </a:extLst>
          </p:cNvPr>
          <p:cNvSpPr/>
          <p:nvPr/>
        </p:nvSpPr>
        <p:spPr bwMode="auto">
          <a:xfrm>
            <a:off x="1594852" y="3113143"/>
            <a:ext cx="566928" cy="4572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ADF58F-A569-7348-94A1-752BC62F0895}"/>
              </a:ext>
            </a:extLst>
          </p:cNvPr>
          <p:cNvSpPr/>
          <p:nvPr/>
        </p:nvSpPr>
        <p:spPr bwMode="auto">
          <a:xfrm>
            <a:off x="3217883" y="3113143"/>
            <a:ext cx="566928" cy="4572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BC5B6-AC37-364D-ABB9-4A222A5A93B3}"/>
              </a:ext>
            </a:extLst>
          </p:cNvPr>
          <p:cNvSpPr/>
          <p:nvPr/>
        </p:nvSpPr>
        <p:spPr bwMode="auto">
          <a:xfrm>
            <a:off x="2406368" y="3113143"/>
            <a:ext cx="566928" cy="4572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2" name="Text Box 6">
            <a:extLst>
              <a:ext uri="{FF2B5EF4-FFF2-40B4-BE49-F238E27FC236}">
                <a16:creationId xmlns:a16="http://schemas.microsoft.com/office/drawing/2014/main" id="{6DB17358-D3FE-7C41-99AA-FB0C04A236F8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527321" y="3711714"/>
            <a:ext cx="167307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B5B5B5">
                    <a:lumMod val="50000"/>
                  </a:srgbClr>
                </a:solidFill>
                <a:effectLst/>
                <a:uLnTx/>
                <a:uFillTx/>
                <a:latin typeface="Arial"/>
                <a:ea typeface="ＭＳ Ｐゴシック" charset="-128"/>
                <a:cs typeface="ＭＳ Ｐゴシック" charset="-128"/>
              </a:rPr>
              <a:t>4x U=50%</a:t>
            </a:r>
          </a:p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 dirty="0">
                <a:solidFill>
                  <a:srgbClr val="B5B5B5">
                    <a:lumMod val="50000"/>
                  </a:srgbClr>
                </a:solidFill>
                <a:latin typeface="Arial"/>
                <a:ea typeface="ＭＳ Ｐゴシック" charset="-128"/>
                <a:cs typeface="ＭＳ Ｐゴシック" charset="-128"/>
              </a:rPr>
              <a:t>Peak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λ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?  R?</a:t>
            </a:r>
            <a:r>
              <a:rPr lang="en-US" sz="2000" b="1" kern="0" dirty="0">
                <a:solidFill>
                  <a:srgbClr val="B5B5B5">
                    <a:lumMod val="50000"/>
                  </a:srgbClr>
                </a:solidFill>
                <a:latin typeface="Arial"/>
                <a:ea typeface="ＭＳ Ｐゴシック" charset="-128"/>
                <a:cs typeface="ＭＳ Ｐゴシック" charset="-12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3638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69" name="Picture 1" descr="clou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8"/>
          <a:stretch>
            <a:fillRect/>
          </a:stretch>
        </p:blipFill>
        <p:spPr bwMode="auto">
          <a:xfrm>
            <a:off x="0" y="1436688"/>
            <a:ext cx="9144000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10"/>
          <p:cNvSpPr>
            <a:spLocks noChangeArrowheads="1"/>
          </p:cNvSpPr>
          <p:nvPr/>
        </p:nvSpPr>
        <p:spPr bwMode="auto">
          <a:xfrm>
            <a:off x="152400" y="5334000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90"/>
                </a:solidFill>
              </a:rPr>
              <a:t>Varying workload</a:t>
            </a:r>
          </a:p>
        </p:txBody>
      </p:sp>
      <p:sp>
        <p:nvSpPr>
          <p:cNvPr id="83971" name="Rectangle 11"/>
          <p:cNvSpPr>
            <a:spLocks noChangeArrowheads="1"/>
          </p:cNvSpPr>
          <p:nvPr/>
        </p:nvSpPr>
        <p:spPr bwMode="auto">
          <a:xfrm>
            <a:off x="3429000" y="53340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90"/>
                </a:solidFill>
              </a:rPr>
              <a:t>Fixed system</a:t>
            </a:r>
          </a:p>
        </p:txBody>
      </p:sp>
      <p:sp>
        <p:nvSpPr>
          <p:cNvPr id="83972" name="Rectangle 12"/>
          <p:cNvSpPr>
            <a:spLocks noChangeArrowheads="1"/>
          </p:cNvSpPr>
          <p:nvPr/>
        </p:nvSpPr>
        <p:spPr bwMode="auto">
          <a:xfrm>
            <a:off x="6629400" y="5334000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90"/>
                </a:solidFill>
              </a:rPr>
              <a:t>Varying performance</a:t>
            </a:r>
          </a:p>
        </p:txBody>
      </p:sp>
      <p:pic>
        <p:nvPicPr>
          <p:cNvPr id="8397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1371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43408E-871F-7048-B958-C9288DA2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578" y="-182563"/>
            <a:ext cx="4724400" cy="1554163"/>
          </a:xfrm>
        </p:spPr>
        <p:txBody>
          <a:bodyPr/>
          <a:lstStyle/>
          <a:p>
            <a:r>
              <a:rPr lang="en-US" sz="3200" dirty="0"/>
              <a:t>Using models to predict performance</a:t>
            </a:r>
          </a:p>
        </p:txBody>
      </p:sp>
    </p:spTree>
    <p:extLst>
      <p:ext uri="{BB962C8B-B14F-4D97-AF65-F5344CB8AC3E}">
        <p14:creationId xmlns:p14="http://schemas.microsoft.com/office/powerpoint/2010/main" val="3280299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3" name="Picture 1" descr="clou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8"/>
          <a:stretch>
            <a:fillRect/>
          </a:stretch>
        </p:blipFill>
        <p:spPr bwMode="auto">
          <a:xfrm>
            <a:off x="0" y="1436688"/>
            <a:ext cx="9144000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994" name="Rectangle 10"/>
          <p:cNvSpPr>
            <a:spLocks noChangeArrowheads="1"/>
          </p:cNvSpPr>
          <p:nvPr/>
        </p:nvSpPr>
        <p:spPr bwMode="auto">
          <a:xfrm>
            <a:off x="152400" y="5334000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90"/>
                </a:solidFill>
              </a:rPr>
              <a:t>Varying workload</a:t>
            </a:r>
          </a:p>
        </p:txBody>
      </p:sp>
      <p:sp>
        <p:nvSpPr>
          <p:cNvPr id="84995" name="Rectangle 11"/>
          <p:cNvSpPr>
            <a:spLocks noChangeArrowheads="1"/>
          </p:cNvSpPr>
          <p:nvPr/>
        </p:nvSpPr>
        <p:spPr bwMode="auto">
          <a:xfrm>
            <a:off x="3124200" y="5334000"/>
            <a:ext cx="2971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Varying system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(use elastic scaling) </a:t>
            </a:r>
          </a:p>
        </p:txBody>
      </p:sp>
      <p:sp>
        <p:nvSpPr>
          <p:cNvPr id="84996" name="Rectangle 12"/>
          <p:cNvSpPr>
            <a:spLocks noChangeArrowheads="1"/>
          </p:cNvSpPr>
          <p:nvPr/>
        </p:nvSpPr>
        <p:spPr bwMode="auto">
          <a:xfrm>
            <a:off x="6400800" y="5276671"/>
            <a:ext cx="2667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Fixed performance</a:t>
            </a:r>
          </a:p>
          <a:p>
            <a:pPr algn="ctr"/>
            <a:r>
              <a:rPr lang="en-US" dirty="0">
                <a:solidFill>
                  <a:srgbClr val="000090"/>
                </a:solidFill>
              </a:rPr>
              <a:t>(meet SLO target)</a:t>
            </a: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533400" y="6349663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</a:rPr>
              <a:t>The math also works in the other direction….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1D43A-F113-774F-9887-4F1ECFF13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322" y="-155575"/>
            <a:ext cx="4422422" cy="1554163"/>
          </a:xfrm>
        </p:spPr>
        <p:txBody>
          <a:bodyPr/>
          <a:lstStyle/>
          <a:p>
            <a:r>
              <a:rPr lang="en-US" sz="3200" dirty="0"/>
              <a:t>Using models to provision for an SLO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74F6D45-E104-0C40-9F84-84A735EDC4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4800"/>
            <a:ext cx="13716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4436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7" name="Picture 1" descr="cloud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48"/>
          <a:stretch>
            <a:fillRect/>
          </a:stretch>
        </p:blipFill>
        <p:spPr bwMode="auto">
          <a:xfrm>
            <a:off x="0" y="1436688"/>
            <a:ext cx="9144000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18" name="Rectangle 10"/>
          <p:cNvSpPr>
            <a:spLocks noChangeArrowheads="1"/>
          </p:cNvSpPr>
          <p:nvPr/>
        </p:nvSpPr>
        <p:spPr bwMode="auto">
          <a:xfrm>
            <a:off x="152400" y="5334000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90"/>
                </a:solidFill>
              </a:rPr>
              <a:t>Varying workload</a:t>
            </a:r>
          </a:p>
        </p:txBody>
      </p:sp>
      <p:sp>
        <p:nvSpPr>
          <p:cNvPr id="86019" name="Rectangle 11"/>
          <p:cNvSpPr>
            <a:spLocks noChangeArrowheads="1"/>
          </p:cNvSpPr>
          <p:nvPr/>
        </p:nvSpPr>
        <p:spPr bwMode="auto">
          <a:xfrm>
            <a:off x="3429000" y="5334000"/>
            <a:ext cx="2286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90"/>
                </a:solidFill>
              </a:rPr>
              <a:t>Varying system</a:t>
            </a:r>
          </a:p>
        </p:txBody>
      </p:sp>
      <p:sp>
        <p:nvSpPr>
          <p:cNvPr id="86020" name="Rectangle 12"/>
          <p:cNvSpPr>
            <a:spLocks noChangeArrowheads="1"/>
          </p:cNvSpPr>
          <p:nvPr/>
        </p:nvSpPr>
        <p:spPr bwMode="auto">
          <a:xfrm>
            <a:off x="6629400" y="5334000"/>
            <a:ext cx="2286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rgbClr val="000090"/>
                </a:solidFill>
              </a:rPr>
              <a:t>Target performance</a:t>
            </a:r>
          </a:p>
        </p:txBody>
      </p:sp>
      <p:sp>
        <p:nvSpPr>
          <p:cNvPr id="6" name="Curved Up Arrow 5"/>
          <p:cNvSpPr/>
          <p:nvPr/>
        </p:nvSpPr>
        <p:spPr bwMode="auto">
          <a:xfrm rot="13031691">
            <a:off x="5538788" y="1282700"/>
            <a:ext cx="1789112" cy="1277938"/>
          </a:xfrm>
          <a:prstGeom prst="curvedUpArrow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n-US" sz="1800">
              <a:solidFill>
                <a:prstClr val="white"/>
              </a:solidFill>
              <a:ea typeface="ＭＳ Ｐゴシック" charset="-128"/>
              <a:cs typeface="Arial" charset="0"/>
            </a:endParaRPr>
          </a:p>
        </p:txBody>
      </p:sp>
      <p:sp>
        <p:nvSpPr>
          <p:cNvPr id="860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Arial" charset="0"/>
              </a:rPr>
              <a:t>“Elastic Cloud”</a:t>
            </a:r>
          </a:p>
        </p:txBody>
      </p:sp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4953000" y="838200"/>
            <a:ext cx="3352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90"/>
                </a:solidFill>
              </a:rPr>
              <a:t>Resource Control</a:t>
            </a:r>
          </a:p>
        </p:txBody>
      </p:sp>
      <p:sp>
        <p:nvSpPr>
          <p:cNvPr id="2" name="Rectangle 1"/>
          <p:cNvSpPr/>
          <p:nvPr/>
        </p:nvSpPr>
        <p:spPr>
          <a:xfrm>
            <a:off x="7086600" y="1591270"/>
            <a:ext cx="190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90"/>
                </a:solidFill>
              </a:rPr>
              <a:t>Feedback for elastic provisioning</a:t>
            </a:r>
          </a:p>
        </p:txBody>
      </p:sp>
    </p:spTree>
    <p:extLst>
      <p:ext uri="{BB962C8B-B14F-4D97-AF65-F5344CB8AC3E}">
        <p14:creationId xmlns:p14="http://schemas.microsoft.com/office/powerpoint/2010/main" val="1123562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scaling: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4111625"/>
          </a:xfrm>
        </p:spPr>
        <p:txBody>
          <a:bodyPr/>
          <a:lstStyle/>
          <a:p>
            <a:r>
              <a:rPr lang="en-US" dirty="0"/>
              <a:t>Rent cloud capacity as needed: “pay as you grow”.</a:t>
            </a:r>
          </a:p>
          <a:p>
            <a:r>
              <a:rPr lang="en-US" sz="2400" b="0" dirty="0"/>
              <a:t>What are the triggers that drive capacity scaling?</a:t>
            </a:r>
          </a:p>
          <a:p>
            <a:pPr lvl="1"/>
            <a:r>
              <a:rPr lang="en-US" sz="2000" b="0" dirty="0"/>
              <a:t>Monitor system measures: N, R, U, X </a:t>
            </a:r>
          </a:p>
          <a:p>
            <a:pPr lvl="1"/>
            <a:r>
              <a:rPr lang="en-US" sz="2000" b="0" dirty="0"/>
              <a:t>Use models to derive the capacity needed to meet targets</a:t>
            </a:r>
          </a:p>
          <a:p>
            <a:pPr lvl="1"/>
            <a:r>
              <a:rPr lang="en-US" sz="2000" b="0" dirty="0"/>
              <a:t>Set a target for average utilization, scale to stay on target.</a:t>
            </a:r>
          </a:p>
          <a:p>
            <a:r>
              <a:rPr lang="en-US" sz="2400" b="0" dirty="0"/>
              <a:t>Challenges:</a:t>
            </a:r>
            <a:endParaRPr lang="en-US" b="0" dirty="0"/>
          </a:p>
          <a:p>
            <a:pPr lvl="1"/>
            <a:r>
              <a:rPr lang="en-US" sz="2000" b="0" dirty="0"/>
              <a:t>Direct traffic to spread workload across your capacity (servers) as evenly and reliably as you can.  (Use some replication.)</a:t>
            </a:r>
          </a:p>
          <a:p>
            <a:pPr lvl="1"/>
            <a:r>
              <a:rPr lang="en-US" sz="2000" b="0" dirty="0"/>
              <a:t>Rebalance on failures or other changes in capacity.</a:t>
            </a:r>
          </a:p>
          <a:p>
            <a:pPr lvl="1"/>
            <a:r>
              <a:rPr lang="en-US" sz="2000" b="0" dirty="0"/>
              <a:t>Leave some capacity “headroom” for sudden load spikes.</a:t>
            </a:r>
          </a:p>
          <a:p>
            <a:pPr lvl="1"/>
            <a:r>
              <a:rPr lang="en-US" sz="2000" b="0" dirty="0"/>
              <a:t>Feedback stability.  Watch out for bottlenecks!  </a:t>
            </a:r>
          </a:p>
        </p:txBody>
      </p:sp>
    </p:spTree>
    <p:extLst>
      <p:ext uri="{BB962C8B-B14F-4D97-AF65-F5344CB8AC3E}">
        <p14:creationId xmlns:p14="http://schemas.microsoft.com/office/powerpoint/2010/main" val="17734444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</a:rPr>
              <a:t>Elastic scaling: “pay as you grow”</a:t>
            </a:r>
          </a:p>
        </p:txBody>
      </p:sp>
      <p:sp>
        <p:nvSpPr>
          <p:cNvPr id="63491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</a:endParaRPr>
          </a:p>
        </p:txBody>
      </p:sp>
      <p:pic>
        <p:nvPicPr>
          <p:cNvPr id="6349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43900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86000"/>
            <a:ext cx="21463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5863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options for overload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3375"/>
            <a:ext cx="8226425" cy="41116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accent2"/>
                </a:solidFill>
              </a:rPr>
              <a:t>Thrashing</a:t>
            </a:r>
            <a:endParaRPr lang="en-US" sz="2400" b="0" dirty="0">
              <a:solidFill>
                <a:schemeClr val="accent2"/>
              </a:solidFill>
            </a:endParaRPr>
          </a:p>
          <a:p>
            <a:pPr marL="857250" lvl="1" indent="-457200"/>
            <a:r>
              <a:rPr lang="en-US" sz="2000" b="0" dirty="0"/>
              <a:t>Accept each request and inject it into the system.  Then drop requests at random if some queue overflows its memory bound.  </a:t>
            </a:r>
            <a:r>
              <a:rPr lang="en-US" sz="2000" dirty="0"/>
              <a:t>Note</a:t>
            </a:r>
            <a:r>
              <a:rPr lang="en-US" sz="2000" b="0" dirty="0"/>
              <a:t>: late drops incur sunk costs, wasting work and reducing throughput (e.g., “congestion collapse”).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651222"/>
                </a:solidFill>
              </a:rPr>
              <a:t>Admission control </a:t>
            </a:r>
            <a:r>
              <a:rPr lang="en-US" sz="2400" b="0" dirty="0"/>
              <a:t>or </a:t>
            </a:r>
            <a:r>
              <a:rPr lang="en-US" sz="2400" dirty="0">
                <a:solidFill>
                  <a:srgbClr val="651222"/>
                </a:solidFill>
              </a:rPr>
              <a:t>load conditioning</a:t>
            </a:r>
            <a:endParaRPr lang="en-US" sz="2400" b="0" dirty="0">
              <a:solidFill>
                <a:srgbClr val="651222"/>
              </a:solidFill>
            </a:endParaRPr>
          </a:p>
          <a:p>
            <a:pPr marL="857250" lvl="1" indent="-457200"/>
            <a:r>
              <a:rPr lang="en-US" sz="2000" b="0" dirty="0"/>
              <a:t>Reject requests as needed to keep system healthy.  Reject them early, before they incur processing costs.  Choose your victims carefully.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651222"/>
                </a:solidFill>
              </a:rPr>
              <a:t>Dynamic provisioning </a:t>
            </a:r>
            <a:r>
              <a:rPr lang="en-US" sz="2400" dirty="0"/>
              <a:t>or </a:t>
            </a:r>
            <a:r>
              <a:rPr lang="en-US" sz="2400" dirty="0">
                <a:solidFill>
                  <a:srgbClr val="651222"/>
                </a:solidFill>
              </a:rPr>
              <a:t>elastic scaling</a:t>
            </a:r>
          </a:p>
          <a:p>
            <a:pPr lvl="1"/>
            <a:r>
              <a:rPr lang="en-US" sz="2000" b="0" dirty="0"/>
              <a:t>E.g., acquire new capacity “on the fly” (e.g., from a cloud provider), and shift load over to the new capacity.</a:t>
            </a:r>
          </a:p>
        </p:txBody>
      </p:sp>
    </p:spTree>
    <p:extLst>
      <p:ext uri="{BB962C8B-B14F-4D97-AF65-F5344CB8AC3E}">
        <p14:creationId xmlns:p14="http://schemas.microsoft.com/office/powerpoint/2010/main" val="9785146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Improving performance (X and 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Make the service center faster.  (“scale up”)</a:t>
            </a:r>
          </a:p>
          <a:p>
            <a:pPr marL="914400" lvl="1" indent="-514350"/>
            <a:r>
              <a:rPr lang="en-US" sz="2000" b="0" dirty="0"/>
              <a:t>Upgrade the hardware, spend more $$$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Reduce the work required per request (D).</a:t>
            </a:r>
          </a:p>
          <a:p>
            <a:pPr marL="914400" lvl="1" indent="-514350"/>
            <a:r>
              <a:rPr lang="en-US" sz="2000" b="0" dirty="0"/>
              <a:t>More/smarter caching, code path optimizations, use smarter disk layout.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Add service centers, expand capacity.  (“scale out”)</a:t>
            </a:r>
          </a:p>
          <a:p>
            <a:pPr marL="914400" lvl="1" indent="-514350"/>
            <a:r>
              <a:rPr lang="en-US" sz="2000" b="0" dirty="0"/>
              <a:t>RAIDs, blades, clusters, elastic provisioning</a:t>
            </a:r>
          </a:p>
          <a:p>
            <a:pPr marL="914400" lvl="1" indent="-514350"/>
            <a:r>
              <a:rPr lang="en-US" sz="2000" b="0" dirty="0"/>
              <a:t>N centers improves throughput by a factor of N: </a:t>
            </a:r>
            <a:r>
              <a:rPr lang="en-US" sz="2000" dirty="0" err="1"/>
              <a:t>iff</a:t>
            </a:r>
            <a:r>
              <a:rPr lang="en-US" sz="2000" b="0" dirty="0"/>
              <a:t> we can partition the workload evenly across the centers!</a:t>
            </a:r>
          </a:p>
          <a:p>
            <a:pPr marL="914400" lvl="1" indent="-514350"/>
            <a:r>
              <a:rPr lang="en-US" sz="2000" dirty="0"/>
              <a:t>Note</a:t>
            </a:r>
            <a:r>
              <a:rPr lang="en-US" sz="2000" b="0" dirty="0"/>
              <a:t>: the math is different for multiple service centers, and there are various ways to distribute work among them, but we can “squint” and model a balanced aggregate roughly as a single service center: the cartoon graphs still work.</a:t>
            </a:r>
          </a:p>
        </p:txBody>
      </p:sp>
    </p:spTree>
    <p:extLst>
      <p:ext uri="{BB962C8B-B14F-4D97-AF65-F5344CB8AC3E}">
        <p14:creationId xmlns:p14="http://schemas.microsoft.com/office/powerpoint/2010/main" val="1249124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7FD0B-8B3D-F946-897D-49066631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Overload: options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C3B644-62EB-9C4C-A910-1E4B32AA0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Choke</a:t>
            </a:r>
            <a:r>
              <a:rPr lang="en-US" dirty="0"/>
              <a:t>.  Hope that things get better.</a:t>
            </a:r>
          </a:p>
          <a:p>
            <a:pPr lvl="1"/>
            <a:r>
              <a:rPr lang="en-US" dirty="0"/>
              <a:t>They might!  But hope is not a plan.  Make a plan.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Scale up</a:t>
            </a:r>
            <a:r>
              <a:rPr lang="en-US" dirty="0"/>
              <a:t>.  Add more resources, e.g., more cores.</a:t>
            </a:r>
          </a:p>
          <a:p>
            <a:pPr marL="857250" lvl="1" indent="-457200"/>
            <a:r>
              <a:rPr lang="en-US" dirty="0"/>
              <a:t>What are the limits to scaling?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Admission control</a:t>
            </a:r>
            <a:r>
              <a:rPr lang="en-US" dirty="0"/>
              <a:t>.  Drop selected requests.</a:t>
            </a:r>
          </a:p>
          <a:p>
            <a:pPr marL="857250" lvl="1" indent="-457200"/>
            <a:r>
              <a:rPr lang="en-US" dirty="0"/>
              <a:t>How to select?  </a:t>
            </a:r>
            <a:r>
              <a:rPr lang="en-US" b="1" dirty="0"/>
              <a:t>Load conditioning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Scale out</a:t>
            </a:r>
            <a:r>
              <a:rPr lang="en-US" dirty="0"/>
              <a:t>.  Spread the load across more servers.</a:t>
            </a:r>
          </a:p>
          <a:p>
            <a:pPr marL="857250" lvl="1" indent="-457200"/>
            <a:r>
              <a:rPr lang="en-US" b="1" dirty="0"/>
              <a:t>Horizontal</a:t>
            </a:r>
            <a:r>
              <a:rPr lang="en-US" dirty="0"/>
              <a:t> scaling</a:t>
            </a:r>
          </a:p>
          <a:p>
            <a:pPr marL="857250" lvl="1" indent="-457200"/>
            <a:r>
              <a:rPr lang="en-US" b="1" dirty="0"/>
              <a:t>Elastic computing </a:t>
            </a:r>
            <a:r>
              <a:rPr lang="en-US" dirty="0"/>
              <a:t>and the cloud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35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52600"/>
            <a:ext cx="4432300" cy="397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498600"/>
            <a:ext cx="4114800" cy="4292600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 bwMode="auto">
          <a:xfrm>
            <a:off x="4419600" y="2715768"/>
            <a:ext cx="978408" cy="4846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" y="6400800"/>
            <a:ext cx="8839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B5B5B"/>
                </a:solidFill>
              </a:rPr>
              <a:t>http://</a:t>
            </a:r>
            <a:r>
              <a:rPr lang="en-US" sz="1600" dirty="0" err="1">
                <a:solidFill>
                  <a:srgbClr val="5B5B5B"/>
                </a:solidFill>
              </a:rPr>
              <a:t>dbshards.com</a:t>
            </a:r>
            <a:r>
              <a:rPr lang="en-US" sz="1600" dirty="0">
                <a:solidFill>
                  <a:srgbClr val="5B5B5B"/>
                </a:solidFill>
              </a:rPr>
              <a:t>/</a:t>
            </a:r>
            <a:r>
              <a:rPr lang="en-US" sz="1600" dirty="0" err="1">
                <a:solidFill>
                  <a:srgbClr val="5B5B5B"/>
                </a:solidFill>
              </a:rPr>
              <a:t>dbshards</a:t>
            </a:r>
            <a:r>
              <a:rPr lang="en-US" sz="1600" dirty="0">
                <a:solidFill>
                  <a:srgbClr val="5B5B5B"/>
                </a:solidFill>
              </a:rPr>
              <a:t>/database-</a:t>
            </a:r>
            <a:r>
              <a:rPr lang="en-US" sz="1600" dirty="0" err="1">
                <a:solidFill>
                  <a:srgbClr val="5B5B5B"/>
                </a:solidFill>
              </a:rPr>
              <a:t>sharding</a:t>
            </a:r>
            <a:r>
              <a:rPr lang="en-US" sz="1600" dirty="0">
                <a:solidFill>
                  <a:srgbClr val="5B5B5B"/>
                </a:solidFill>
              </a:rPr>
              <a:t>-white-paper/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Scale-up vs. scale-out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93E0C-670D-AA4F-A347-F6860231EB44}"/>
              </a:ext>
            </a:extLst>
          </p:cNvPr>
          <p:cNvSpPr txBox="1"/>
          <p:nvPr/>
        </p:nvSpPr>
        <p:spPr>
          <a:xfrm>
            <a:off x="685800" y="5650468"/>
            <a:ext cx="3873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“We’re </a:t>
            </a:r>
            <a:r>
              <a:rPr lang="en-US" sz="1800" dirty="0" err="1"/>
              <a:t>gonna</a:t>
            </a:r>
            <a:r>
              <a:rPr lang="en-US" sz="1800" dirty="0"/>
              <a:t> need a bigger server.”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EAD4D0-D2E8-3741-BD7E-0E56F9A29666}"/>
              </a:ext>
            </a:extLst>
          </p:cNvPr>
          <p:cNvSpPr txBox="1"/>
          <p:nvPr/>
        </p:nvSpPr>
        <p:spPr>
          <a:xfrm>
            <a:off x="5078208" y="5650468"/>
            <a:ext cx="383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“Get more and lash them together.”</a:t>
            </a:r>
          </a:p>
        </p:txBody>
      </p:sp>
    </p:spTree>
    <p:extLst>
      <p:ext uri="{BB962C8B-B14F-4D97-AF65-F5344CB8AC3E}">
        <p14:creationId xmlns:p14="http://schemas.microsoft.com/office/powerpoint/2010/main" val="318387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Limits to scaling</a:t>
            </a:r>
          </a:p>
        </p:txBody>
      </p:sp>
      <p:sp>
        <p:nvSpPr>
          <p:cNvPr id="77826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7250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8EA0-72EA-744A-91E9-EB9909D9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6A0148B5-4618-5749-A642-CF3C0F71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1553528"/>
          </a:xfrm>
        </p:spPr>
        <p:txBody>
          <a:bodyPr/>
          <a:lstStyle/>
          <a:p>
            <a:r>
              <a:rPr lang="en-US" dirty="0"/>
              <a:t>Effective scaling—by any means—pulls curves “right”.</a:t>
            </a:r>
          </a:p>
          <a:p>
            <a:r>
              <a:rPr lang="en-US" dirty="0"/>
              <a:t>Handle higher load (</a:t>
            </a:r>
            <a:r>
              <a:rPr lang="en-US" dirty="0" err="1">
                <a:solidFill>
                  <a:srgbClr val="003367">
                    <a:lumMod val="50000"/>
                  </a:srgbClr>
                </a:solidFill>
              </a:rPr>
              <a:t>λ</a:t>
            </a:r>
            <a:r>
              <a:rPr lang="en-US" baseline="-25000" dirty="0" err="1">
                <a:solidFill>
                  <a:srgbClr val="003367">
                    <a:lumMod val="50000"/>
                  </a:srgbClr>
                </a:solidFill>
              </a:rPr>
              <a:t>max</a:t>
            </a:r>
            <a:r>
              <a:rPr lang="en-US" dirty="0"/>
              <a:t>) with (mean) R &lt; </a:t>
            </a:r>
            <a:r>
              <a:rPr lang="en-US" dirty="0" err="1"/>
              <a:t>R</a:t>
            </a:r>
            <a:r>
              <a:rPr lang="en-US" baseline="-25000" dirty="0" err="1"/>
              <a:t>max</a:t>
            </a:r>
            <a:r>
              <a:rPr lang="en-US" dirty="0"/>
              <a:t>.</a:t>
            </a:r>
          </a:p>
          <a:p>
            <a:r>
              <a:rPr lang="en-US" b="1" dirty="0"/>
              <a:t>Examples</a:t>
            </a:r>
            <a:r>
              <a:rPr lang="en-US" dirty="0"/>
              <a:t>: faster cores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lower D; faster I/O </a:t>
            </a:r>
            <a:r>
              <a:rPr lang="en-US" dirty="0">
                <a:sym typeface="Wingdings" pitchFamily="2" charset="2"/>
              </a:rPr>
              <a:t> less waiting;  more cores </a:t>
            </a:r>
            <a:r>
              <a:rPr lang="en-US" dirty="0"/>
              <a:t> more concurrency.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1D262F0-E35B-7644-AA03-FBC4869807D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004959" y="6248400"/>
            <a:ext cx="4014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67"/>
                </a:solidFill>
                <a:latin typeface="Arial"/>
                <a:ea typeface="ＭＳ Ｐゴシック" charset="-128"/>
                <a:cs typeface="ＭＳ Ｐゴシック" charset="-128"/>
              </a:rPr>
              <a:t>Request arrival rate (</a:t>
            </a:r>
            <a:r>
              <a:rPr lang="en-US" sz="2000" dirty="0">
                <a:solidFill>
                  <a:srgbClr val="651222"/>
                </a:solidFill>
                <a:latin typeface="Arial"/>
                <a:ea typeface="ＭＳ Ｐゴシック" charset="-128"/>
                <a:cs typeface="ＭＳ Ｐゴシック" charset="-128"/>
              </a:rPr>
              <a:t>offered load</a:t>
            </a:r>
            <a:r>
              <a:rPr lang="en-US" sz="2000" dirty="0">
                <a:solidFill>
                  <a:srgbClr val="003367"/>
                </a:solidFill>
                <a:latin typeface="Arial"/>
                <a:ea typeface="ＭＳ Ｐゴシック" charset="-128"/>
                <a:cs typeface="ＭＳ Ｐゴシック" charset="-128"/>
              </a:rPr>
              <a:t>)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E4F5CC4-23EE-6B4C-A2B7-F6099E10B6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200" y="4165937"/>
            <a:ext cx="16002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000" dirty="0">
                <a:solidFill>
                  <a:srgbClr val="003367"/>
                </a:solidFill>
                <a:latin typeface="Arial"/>
                <a:ea typeface="ＭＳ Ｐゴシック" charset="-128"/>
                <a:cs typeface="ＭＳ Ｐゴシック" charset="-128"/>
              </a:rPr>
              <a:t>Average </a:t>
            </a:r>
            <a:r>
              <a:rPr lang="en-US" sz="2000" dirty="0">
                <a:solidFill>
                  <a:srgbClr val="651222"/>
                </a:solidFill>
                <a:latin typeface="Arial"/>
                <a:ea typeface="ＭＳ Ｐゴシック" charset="-128"/>
                <a:cs typeface="ＭＳ Ｐゴシック" charset="-128"/>
              </a:rPr>
              <a:t>response time </a:t>
            </a:r>
            <a:r>
              <a:rPr lang="en-US" sz="2000" dirty="0">
                <a:solidFill>
                  <a:srgbClr val="003367"/>
                </a:solidFill>
                <a:latin typeface="Arial"/>
                <a:ea typeface="ＭＳ Ｐゴシック" charset="-128"/>
                <a:cs typeface="ＭＳ Ｐゴシック" charset="-128"/>
              </a:rPr>
              <a:t>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26DCA-F257-4D41-ABE2-C5120A951360}"/>
              </a:ext>
            </a:extLst>
          </p:cNvPr>
          <p:cNvSpPr/>
          <p:nvPr/>
        </p:nvSpPr>
        <p:spPr bwMode="auto">
          <a:xfrm>
            <a:off x="1676400" y="3809964"/>
            <a:ext cx="2482394" cy="2438436"/>
          </a:xfrm>
          <a:prstGeom prst="rect">
            <a:avLst/>
          </a:prstGeom>
          <a:noFill/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prstClr val="white"/>
              </a:solidFill>
              <a:latin typeface="Tahoma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30AFF0C-7D8B-244A-A001-A94CE2063BC8}"/>
              </a:ext>
            </a:extLst>
          </p:cNvPr>
          <p:cNvCxnSpPr/>
          <p:nvPr/>
        </p:nvCxnSpPr>
        <p:spPr bwMode="auto">
          <a:xfrm flipV="1">
            <a:off x="1676400" y="3657600"/>
            <a:ext cx="2590800" cy="25908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2322F4-A38F-AF47-A69A-397D56AD38E9}"/>
              </a:ext>
            </a:extLst>
          </p:cNvPr>
          <p:cNvCxnSpPr/>
          <p:nvPr/>
        </p:nvCxnSpPr>
        <p:spPr bwMode="auto">
          <a:xfrm>
            <a:off x="1676400" y="3352800"/>
            <a:ext cx="0" cy="2895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E4D18A-DC2D-254A-8FB9-E35DF1CB346B}"/>
              </a:ext>
            </a:extLst>
          </p:cNvPr>
          <p:cNvCxnSpPr/>
          <p:nvPr/>
        </p:nvCxnSpPr>
        <p:spPr bwMode="auto">
          <a:xfrm flipH="1">
            <a:off x="1676400" y="6248400"/>
            <a:ext cx="4495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</p:cxnSp>
      <p:sp>
        <p:nvSpPr>
          <p:cNvPr id="14" name="Text Box 6">
            <a:extLst>
              <a:ext uri="{FF2B5EF4-FFF2-40B4-BE49-F238E27FC236}">
                <a16:creationId xmlns:a16="http://schemas.microsoft.com/office/drawing/2014/main" id="{C139171F-F87F-6348-8C92-51BD43877D5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590800" y="4495800"/>
            <a:ext cx="465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3367"/>
                </a:solidFill>
              </a:rPr>
              <a:t>U</a:t>
            </a:r>
            <a:r>
              <a:rPr lang="en-US" sz="2000" baseline="-25000" dirty="0">
                <a:solidFill>
                  <a:srgbClr val="003367"/>
                </a:solidFill>
              </a:rPr>
              <a:t>1</a:t>
            </a:r>
            <a:endParaRPr lang="en-US" dirty="0">
              <a:solidFill>
                <a:srgbClr val="003367"/>
              </a:solidFill>
            </a:endParaRPr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E8B60478-3E9E-2C4B-8019-D182B41F9974}"/>
              </a:ext>
            </a:extLst>
          </p:cNvPr>
          <p:cNvSpPr>
            <a:spLocks/>
          </p:cNvSpPr>
          <p:nvPr/>
        </p:nvSpPr>
        <p:spPr bwMode="auto">
          <a:xfrm>
            <a:off x="1676400" y="3342148"/>
            <a:ext cx="2590800" cy="2649077"/>
          </a:xfrm>
          <a:custGeom>
            <a:avLst/>
            <a:gdLst>
              <a:gd name="T0" fmla="*/ 0 w 1008"/>
              <a:gd name="T1" fmla="*/ 2147483647 h 776"/>
              <a:gd name="T2" fmla="*/ 2147483647 w 1008"/>
              <a:gd name="T3" fmla="*/ 2147483647 h 776"/>
              <a:gd name="T4" fmla="*/ 2147483647 w 1008"/>
              <a:gd name="T5" fmla="*/ 2147483647 h 776"/>
              <a:gd name="T6" fmla="*/ 2147483647 w 1008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776"/>
              <a:gd name="T14" fmla="*/ 1008 w 1008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776">
                <a:moveTo>
                  <a:pt x="0" y="768"/>
                </a:moveTo>
                <a:cubicBezTo>
                  <a:pt x="216" y="772"/>
                  <a:pt x="432" y="776"/>
                  <a:pt x="576" y="720"/>
                </a:cubicBezTo>
                <a:cubicBezTo>
                  <a:pt x="720" y="664"/>
                  <a:pt x="792" y="552"/>
                  <a:pt x="864" y="432"/>
                </a:cubicBezTo>
                <a:cubicBezTo>
                  <a:pt x="936" y="312"/>
                  <a:pt x="972" y="156"/>
                  <a:pt x="1008" y="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A122119D-E2D7-D247-B877-78E3CA5639D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81400" y="4191974"/>
            <a:ext cx="465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651222"/>
                </a:solidFill>
              </a:rPr>
              <a:t>R</a:t>
            </a:r>
            <a:r>
              <a:rPr lang="en-US" sz="2000" baseline="-25000" dirty="0">
                <a:solidFill>
                  <a:srgbClr val="651222"/>
                </a:solidFill>
              </a:rPr>
              <a:t>1</a:t>
            </a:r>
            <a:endParaRPr lang="en-US" dirty="0">
              <a:solidFill>
                <a:srgbClr val="651222"/>
              </a:solidFill>
            </a:endParaRP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342F7A33-63BE-F54A-98CD-D20CFD5E2D5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295400" y="5715000"/>
            <a:ext cx="3698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3367"/>
                </a:solidFill>
              </a:rPr>
              <a:t>D</a:t>
            </a:r>
            <a:endParaRPr lang="en-US" dirty="0">
              <a:solidFill>
                <a:srgbClr val="003367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B4AA9D-75AB-1B48-9B80-C760CB108856}"/>
              </a:ext>
            </a:extLst>
          </p:cNvPr>
          <p:cNvCxnSpPr>
            <a:cxnSpLocks/>
          </p:cNvCxnSpPr>
          <p:nvPr/>
        </p:nvCxnSpPr>
        <p:spPr bwMode="auto">
          <a:xfrm flipV="1">
            <a:off x="1676400" y="3809965"/>
            <a:ext cx="4495800" cy="20119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9CAFB3-2996-C143-B49F-7FED851A63C5}"/>
              </a:ext>
            </a:extLst>
          </p:cNvPr>
          <p:cNvSpPr/>
          <p:nvPr/>
        </p:nvSpPr>
        <p:spPr>
          <a:xfrm>
            <a:off x="958042" y="3429000"/>
            <a:ext cx="7945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333399"/>
                </a:solidFill>
              </a:rPr>
              <a:t>R</a:t>
            </a:r>
            <a:r>
              <a:rPr lang="en-US" baseline="-25000" dirty="0" err="1">
                <a:solidFill>
                  <a:srgbClr val="333399"/>
                </a:solidFill>
              </a:rPr>
              <a:t>max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4BE98A-1E29-3149-90EA-DD64F253D2FC}"/>
              </a:ext>
            </a:extLst>
          </p:cNvPr>
          <p:cNvSpPr/>
          <p:nvPr/>
        </p:nvSpPr>
        <p:spPr>
          <a:xfrm>
            <a:off x="5292096" y="5706533"/>
            <a:ext cx="7390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3367">
                    <a:lumMod val="50000"/>
                  </a:srgbClr>
                </a:solidFill>
              </a:rPr>
              <a:t>λ</a:t>
            </a:r>
            <a:r>
              <a:rPr lang="en-US" baseline="-25000" dirty="0" err="1">
                <a:solidFill>
                  <a:srgbClr val="003367">
                    <a:lumMod val="50000"/>
                  </a:srgbClr>
                </a:solidFill>
              </a:rPr>
              <a:t>max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290361E2-E7D6-7D43-811C-2955E15FBABE}"/>
              </a:ext>
            </a:extLst>
          </p:cNvPr>
          <p:cNvSpPr>
            <a:spLocks/>
          </p:cNvSpPr>
          <p:nvPr/>
        </p:nvSpPr>
        <p:spPr bwMode="auto">
          <a:xfrm>
            <a:off x="1676399" y="3400485"/>
            <a:ext cx="4014838" cy="2543115"/>
          </a:xfrm>
          <a:custGeom>
            <a:avLst/>
            <a:gdLst>
              <a:gd name="T0" fmla="*/ 0 w 1008"/>
              <a:gd name="T1" fmla="*/ 2147483647 h 776"/>
              <a:gd name="T2" fmla="*/ 2147483647 w 1008"/>
              <a:gd name="T3" fmla="*/ 2147483647 h 776"/>
              <a:gd name="T4" fmla="*/ 2147483647 w 1008"/>
              <a:gd name="T5" fmla="*/ 2147483647 h 776"/>
              <a:gd name="T6" fmla="*/ 2147483647 w 1008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776"/>
              <a:gd name="T14" fmla="*/ 1008 w 1008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776">
                <a:moveTo>
                  <a:pt x="0" y="768"/>
                </a:moveTo>
                <a:cubicBezTo>
                  <a:pt x="216" y="772"/>
                  <a:pt x="432" y="776"/>
                  <a:pt x="576" y="720"/>
                </a:cubicBezTo>
                <a:cubicBezTo>
                  <a:pt x="720" y="664"/>
                  <a:pt x="792" y="552"/>
                  <a:pt x="864" y="432"/>
                </a:cubicBezTo>
                <a:cubicBezTo>
                  <a:pt x="936" y="312"/>
                  <a:pt x="972" y="156"/>
                  <a:pt x="1008" y="0"/>
                </a:cubicBezTo>
              </a:path>
            </a:pathLst>
          </a:custGeom>
          <a:noFill/>
          <a:ln w="38100" cmpd="sng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B642E6-2577-E64B-AEAA-214E46C0F139}"/>
              </a:ext>
            </a:extLst>
          </p:cNvPr>
          <p:cNvSpPr/>
          <p:nvPr/>
        </p:nvSpPr>
        <p:spPr bwMode="auto">
          <a:xfrm>
            <a:off x="1676400" y="3809964"/>
            <a:ext cx="3886200" cy="2438435"/>
          </a:xfrm>
          <a:prstGeom prst="rect">
            <a:avLst/>
          </a:prstGeom>
          <a:noFill/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prstClr val="white"/>
              </a:solidFill>
              <a:latin typeface="Tahoma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98B7C9-CCCB-114F-82A6-9E51172E88D3}"/>
              </a:ext>
            </a:extLst>
          </p:cNvPr>
          <p:cNvCxnSpPr>
            <a:cxnSpLocks/>
          </p:cNvCxnSpPr>
          <p:nvPr/>
        </p:nvCxnSpPr>
        <p:spPr bwMode="auto">
          <a:xfrm flipV="1">
            <a:off x="1676386" y="3657600"/>
            <a:ext cx="4014825" cy="259080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 Box 6">
            <a:extLst>
              <a:ext uri="{FF2B5EF4-FFF2-40B4-BE49-F238E27FC236}">
                <a16:creationId xmlns:a16="http://schemas.microsoft.com/office/drawing/2014/main" id="{A7C92B29-5F49-E349-90AB-F58EC230C2C7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335408" y="4494826"/>
            <a:ext cx="465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3367"/>
                </a:solidFill>
              </a:rPr>
              <a:t>U</a:t>
            </a:r>
            <a:r>
              <a:rPr lang="en-US" sz="2000" baseline="-25000" dirty="0">
                <a:solidFill>
                  <a:srgbClr val="003367"/>
                </a:solidFill>
              </a:rPr>
              <a:t>2</a:t>
            </a:r>
            <a:endParaRPr lang="en-US" dirty="0">
              <a:solidFill>
                <a:srgbClr val="003367"/>
              </a:solidFill>
            </a:endParaRPr>
          </a:p>
        </p:txBody>
      </p:sp>
      <p:sp>
        <p:nvSpPr>
          <p:cNvPr id="29" name="Text Box 6">
            <a:extLst>
              <a:ext uri="{FF2B5EF4-FFF2-40B4-BE49-F238E27FC236}">
                <a16:creationId xmlns:a16="http://schemas.microsoft.com/office/drawing/2014/main" id="{A7DBC3F0-AB55-D04D-92CC-FD2941D5C76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181600" y="4476690"/>
            <a:ext cx="4651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651222"/>
                </a:solidFill>
              </a:rPr>
              <a:t>R</a:t>
            </a:r>
            <a:r>
              <a:rPr lang="en-US" sz="2000" baseline="-25000" dirty="0">
                <a:solidFill>
                  <a:srgbClr val="651222"/>
                </a:solidFill>
              </a:rPr>
              <a:t>2</a:t>
            </a:r>
            <a:endParaRPr lang="en-US" dirty="0">
              <a:solidFill>
                <a:srgbClr val="651222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A9DF585E-4834-DA4D-A0CC-A15A7DDBC5F1}"/>
              </a:ext>
            </a:extLst>
          </p:cNvPr>
          <p:cNvSpPr/>
          <p:nvPr/>
        </p:nvSpPr>
        <p:spPr bwMode="auto">
          <a:xfrm>
            <a:off x="6312989" y="4591110"/>
            <a:ext cx="978408" cy="48463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31" name="Text Box 59">
            <a:extLst>
              <a:ext uri="{FF2B5EF4-FFF2-40B4-BE49-F238E27FC236}">
                <a16:creationId xmlns:a16="http://schemas.microsoft.com/office/drawing/2014/main" id="{45FD18B9-F742-314F-8388-9287917ED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8006" y="4292768"/>
            <a:ext cx="13166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Pull those curves to the right.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E61280-EEC6-4343-8645-27A1E46DD37A}"/>
              </a:ext>
            </a:extLst>
          </p:cNvPr>
          <p:cNvCxnSpPr/>
          <p:nvPr/>
        </p:nvCxnSpPr>
        <p:spPr bwMode="auto">
          <a:xfrm>
            <a:off x="6172200" y="3352800"/>
            <a:ext cx="0" cy="2895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</p:cxnSp>
      <p:sp>
        <p:nvSpPr>
          <p:cNvPr id="34" name="Text Box 6">
            <a:extLst>
              <a:ext uri="{FF2B5EF4-FFF2-40B4-BE49-F238E27FC236}">
                <a16:creationId xmlns:a16="http://schemas.microsoft.com/office/drawing/2014/main" id="{77682C6D-D54F-0340-85D7-BC6B8F15905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172174" y="6076890"/>
            <a:ext cx="6623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3367"/>
                </a:solidFill>
              </a:rPr>
              <a:t>U=0</a:t>
            </a:r>
            <a:endParaRPr lang="en-US" dirty="0">
              <a:solidFill>
                <a:srgbClr val="003367"/>
              </a:solidFill>
            </a:endParaRP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88CE91F2-9940-4A45-934F-612B289598A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139832" y="3257490"/>
            <a:ext cx="6623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3367"/>
                </a:solidFill>
              </a:rPr>
              <a:t>U=1</a:t>
            </a:r>
            <a:endParaRPr lang="en-US" dirty="0">
              <a:solidFill>
                <a:srgbClr val="003367"/>
              </a:solidFill>
            </a:endParaRPr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9AB7BEE0-703E-F247-B467-F4F2EDC3D5AA}"/>
              </a:ext>
            </a:extLst>
          </p:cNvPr>
          <p:cNvSpPr/>
          <p:nvPr/>
        </p:nvSpPr>
        <p:spPr bwMode="auto">
          <a:xfrm>
            <a:off x="4172144" y="5033864"/>
            <a:ext cx="477208" cy="23637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12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18EA0-72EA-744A-91E9-EB9909D9E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to scaling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6A0148B5-4618-5749-A642-CF3C0F714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6425" cy="1553528"/>
          </a:xfrm>
        </p:spPr>
        <p:txBody>
          <a:bodyPr/>
          <a:lstStyle/>
          <a:p>
            <a:r>
              <a:rPr lang="en-US" dirty="0"/>
              <a:t>Adding N cores/centers/nodes gives </a:t>
            </a:r>
            <a:r>
              <a:rPr lang="en-US" dirty="0" err="1"/>
              <a:t>Nx</a:t>
            </a:r>
            <a:r>
              <a:rPr lang="en-US" dirty="0"/>
              <a:t> throughput?</a:t>
            </a:r>
          </a:p>
          <a:p>
            <a:r>
              <a:rPr lang="en-US" dirty="0"/>
              <a:t>But code has some locked critical sections: </a:t>
            </a:r>
            <a:r>
              <a:rPr lang="en-US" b="1" dirty="0"/>
              <a:t>sequential</a:t>
            </a:r>
            <a:r>
              <a:rPr lang="en-US" dirty="0"/>
              <a:t>.</a:t>
            </a:r>
          </a:p>
          <a:p>
            <a:r>
              <a:rPr lang="en-US" dirty="0"/>
              <a:t>How much speedup can we get?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1D262F0-E35B-7644-AA03-FBC4869807D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726983" y="6232344"/>
            <a:ext cx="8114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67"/>
                </a:solidFill>
                <a:latin typeface="Arial"/>
                <a:ea typeface="ＭＳ Ｐゴシック" charset="-128"/>
                <a:cs typeface="ＭＳ Ｐゴシック" charset="-128"/>
              </a:rPr>
              <a:t>cores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A26DCA-F257-4D41-ABE2-C5120A951360}"/>
              </a:ext>
            </a:extLst>
          </p:cNvPr>
          <p:cNvSpPr/>
          <p:nvPr/>
        </p:nvSpPr>
        <p:spPr bwMode="auto">
          <a:xfrm>
            <a:off x="1448718" y="3380756"/>
            <a:ext cx="2919339" cy="2867644"/>
          </a:xfrm>
          <a:prstGeom prst="rect">
            <a:avLst/>
          </a:prstGeom>
          <a:noFill/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prstClr val="white"/>
              </a:solidFill>
              <a:latin typeface="Tahoma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2322F4-A38F-AF47-A69A-397D56AD38E9}"/>
              </a:ext>
            </a:extLst>
          </p:cNvPr>
          <p:cNvCxnSpPr/>
          <p:nvPr/>
        </p:nvCxnSpPr>
        <p:spPr bwMode="auto">
          <a:xfrm>
            <a:off x="1448719" y="3352800"/>
            <a:ext cx="0" cy="289560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5E4D18A-DC2D-254A-8FB9-E35DF1CB346B}"/>
              </a:ext>
            </a:extLst>
          </p:cNvPr>
          <p:cNvCxnSpPr/>
          <p:nvPr/>
        </p:nvCxnSpPr>
        <p:spPr bwMode="auto">
          <a:xfrm flipH="1">
            <a:off x="1676400" y="6248400"/>
            <a:ext cx="4495800" cy="0"/>
          </a:xfrm>
          <a:prstGeom prst="line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</p:cxnSp>
      <p:sp>
        <p:nvSpPr>
          <p:cNvPr id="15" name="Freeform 9">
            <a:extLst>
              <a:ext uri="{FF2B5EF4-FFF2-40B4-BE49-F238E27FC236}">
                <a16:creationId xmlns:a16="http://schemas.microsoft.com/office/drawing/2014/main" id="{E8B60478-3E9E-2C4B-8019-D182B41F9974}"/>
              </a:ext>
            </a:extLst>
          </p:cNvPr>
          <p:cNvSpPr>
            <a:spLocks/>
          </p:cNvSpPr>
          <p:nvPr/>
        </p:nvSpPr>
        <p:spPr bwMode="auto">
          <a:xfrm rot="10800000">
            <a:off x="1696092" y="5234646"/>
            <a:ext cx="4476096" cy="1015664"/>
          </a:xfrm>
          <a:custGeom>
            <a:avLst/>
            <a:gdLst>
              <a:gd name="T0" fmla="*/ 0 w 1008"/>
              <a:gd name="T1" fmla="*/ 2147483647 h 776"/>
              <a:gd name="T2" fmla="*/ 2147483647 w 1008"/>
              <a:gd name="T3" fmla="*/ 2147483647 h 776"/>
              <a:gd name="T4" fmla="*/ 2147483647 w 1008"/>
              <a:gd name="T5" fmla="*/ 2147483647 h 776"/>
              <a:gd name="T6" fmla="*/ 2147483647 w 1008"/>
              <a:gd name="T7" fmla="*/ 0 h 776"/>
              <a:gd name="T8" fmla="*/ 0 60000 65536"/>
              <a:gd name="T9" fmla="*/ 0 60000 65536"/>
              <a:gd name="T10" fmla="*/ 0 60000 65536"/>
              <a:gd name="T11" fmla="*/ 0 60000 65536"/>
              <a:gd name="T12" fmla="*/ 0 w 1008"/>
              <a:gd name="T13" fmla="*/ 0 h 776"/>
              <a:gd name="T14" fmla="*/ 1008 w 1008"/>
              <a:gd name="T15" fmla="*/ 776 h 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08" h="776">
                <a:moveTo>
                  <a:pt x="0" y="768"/>
                </a:moveTo>
                <a:cubicBezTo>
                  <a:pt x="216" y="772"/>
                  <a:pt x="432" y="776"/>
                  <a:pt x="576" y="720"/>
                </a:cubicBezTo>
                <a:cubicBezTo>
                  <a:pt x="720" y="664"/>
                  <a:pt x="792" y="552"/>
                  <a:pt x="864" y="432"/>
                </a:cubicBezTo>
                <a:cubicBezTo>
                  <a:pt x="936" y="312"/>
                  <a:pt x="972" y="156"/>
                  <a:pt x="1008" y="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B33B03-ABDA-D244-B7C2-2BA8643A0173}"/>
              </a:ext>
            </a:extLst>
          </p:cNvPr>
          <p:cNvCxnSpPr>
            <a:cxnSpLocks/>
          </p:cNvCxnSpPr>
          <p:nvPr/>
        </p:nvCxnSpPr>
        <p:spPr bwMode="auto">
          <a:xfrm flipV="1">
            <a:off x="1448719" y="3429000"/>
            <a:ext cx="2919338" cy="2819400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6989933-F772-A548-9314-BF71B248C727}"/>
              </a:ext>
            </a:extLst>
          </p:cNvPr>
          <p:cNvSpPr/>
          <p:nvPr/>
        </p:nvSpPr>
        <p:spPr>
          <a:xfrm>
            <a:off x="256636" y="3746452"/>
            <a:ext cx="1676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3367">
                    <a:lumMod val="50000"/>
                  </a:srgbClr>
                </a:solidFill>
              </a:rPr>
              <a:t>speedup</a:t>
            </a:r>
            <a:r>
              <a:rPr lang="en-US" dirty="0">
                <a:solidFill>
                  <a:srgbClr val="003367">
                    <a:lumMod val="50000"/>
                  </a:srgbClr>
                </a:solidFill>
              </a:rPr>
              <a:t> </a:t>
            </a:r>
          </a:p>
          <a:p>
            <a:r>
              <a:rPr lang="en-US" sz="2000" dirty="0">
                <a:solidFill>
                  <a:srgbClr val="003367">
                    <a:lumMod val="50000"/>
                  </a:srgbClr>
                </a:solidFill>
              </a:rPr>
              <a:t>of</a:t>
            </a:r>
            <a:r>
              <a:rPr lang="en-US" dirty="0">
                <a:solidFill>
                  <a:srgbClr val="003367">
                    <a:lumMod val="50000"/>
                  </a:srgbClr>
                </a:solidFill>
              </a:rPr>
              <a:t> </a:t>
            </a:r>
            <a:r>
              <a:rPr lang="en-US" dirty="0" err="1">
                <a:solidFill>
                  <a:srgbClr val="003367">
                    <a:lumMod val="50000"/>
                  </a:srgbClr>
                </a:solidFill>
              </a:rPr>
              <a:t>λ</a:t>
            </a:r>
            <a:r>
              <a:rPr lang="en-US" baseline="-25000" dirty="0" err="1">
                <a:solidFill>
                  <a:srgbClr val="003367">
                    <a:lumMod val="50000"/>
                  </a:srgbClr>
                </a:solidFill>
              </a:rPr>
              <a:t>max</a:t>
            </a:r>
            <a:endParaRPr lang="en-US" baseline="-25000" dirty="0">
              <a:solidFill>
                <a:srgbClr val="003367">
                  <a:lumMod val="50000"/>
                </a:srgbClr>
              </a:solidFill>
            </a:endParaRPr>
          </a:p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AF8675-B03F-D94D-8D2A-3D4C1D309F96}"/>
              </a:ext>
            </a:extLst>
          </p:cNvPr>
          <p:cNvSpPr/>
          <p:nvPr/>
        </p:nvSpPr>
        <p:spPr bwMode="auto">
          <a:xfrm>
            <a:off x="4615428" y="4978263"/>
            <a:ext cx="2919339" cy="1454136"/>
          </a:xfrm>
          <a:prstGeom prst="rect">
            <a:avLst/>
          </a:prstGeom>
          <a:solidFill>
            <a:srgbClr val="FFFFFF"/>
          </a:solidFill>
          <a:ln w="19050" cmpd="sng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prstClr val="white"/>
              </a:solidFill>
              <a:latin typeface="Tahoma" charset="0"/>
            </a:endParaRPr>
          </a:p>
        </p:txBody>
      </p:sp>
      <p:sp>
        <p:nvSpPr>
          <p:cNvPr id="35" name="Text Box 6">
            <a:extLst>
              <a:ext uri="{FF2B5EF4-FFF2-40B4-BE49-F238E27FC236}">
                <a16:creationId xmlns:a16="http://schemas.microsoft.com/office/drawing/2014/main" id="{37694425-7A77-1748-A024-2EE8CC5A938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148065" y="3726948"/>
            <a:ext cx="15857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3367"/>
                </a:solidFill>
                <a:latin typeface="Arial"/>
                <a:ea typeface="ＭＳ Ｐゴシック" charset="-128"/>
                <a:cs typeface="ＭＳ Ｐゴシック" charset="-128"/>
              </a:rPr>
              <a:t>ideal (linear) scaling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3321-14E4-9C44-A80B-7CD6898F5D3F}"/>
              </a:ext>
            </a:extLst>
          </p:cNvPr>
          <p:cNvCxnSpPr>
            <a:cxnSpLocks/>
          </p:cNvCxnSpPr>
          <p:nvPr/>
        </p:nvCxnSpPr>
        <p:spPr bwMode="auto">
          <a:xfrm flipV="1">
            <a:off x="1468410" y="5234646"/>
            <a:ext cx="2919337" cy="23153"/>
          </a:xfrm>
          <a:prstGeom prst="line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8206678-4376-B34F-8058-99244C07A2C4}"/>
              </a:ext>
            </a:extLst>
          </p:cNvPr>
          <p:cNvSpPr/>
          <p:nvPr/>
        </p:nvSpPr>
        <p:spPr bwMode="auto">
          <a:xfrm>
            <a:off x="1468409" y="5785614"/>
            <a:ext cx="457200" cy="457200"/>
          </a:xfrm>
          <a:prstGeom prst="rect">
            <a:avLst/>
          </a:prstGeom>
          <a:noFill/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prstClr val="white"/>
              </a:solidFill>
              <a:latin typeface="Tahoma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36D186-B2FC-4346-B5E5-1D5E8C8871B2}"/>
              </a:ext>
            </a:extLst>
          </p:cNvPr>
          <p:cNvSpPr/>
          <p:nvPr/>
        </p:nvSpPr>
        <p:spPr bwMode="auto">
          <a:xfrm>
            <a:off x="1475836" y="5327782"/>
            <a:ext cx="914400" cy="914400"/>
          </a:xfrm>
          <a:prstGeom prst="rect">
            <a:avLst/>
          </a:prstGeom>
          <a:noFill/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prstClr val="white"/>
              </a:solidFill>
              <a:latin typeface="Tahoma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3AB1928-14B0-2C40-81D7-C9A2CDDE1817}"/>
              </a:ext>
            </a:extLst>
          </p:cNvPr>
          <p:cNvSpPr/>
          <p:nvPr/>
        </p:nvSpPr>
        <p:spPr bwMode="auto">
          <a:xfrm>
            <a:off x="1448719" y="6019800"/>
            <a:ext cx="228600" cy="228600"/>
          </a:xfrm>
          <a:prstGeom prst="rect">
            <a:avLst/>
          </a:prstGeom>
          <a:noFill/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prstClr val="white"/>
              </a:solidFill>
              <a:latin typeface="Tahoma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4C14C9-EC24-6F49-B3B3-DC9FCA6D6BED}"/>
              </a:ext>
            </a:extLst>
          </p:cNvPr>
          <p:cNvSpPr/>
          <p:nvPr/>
        </p:nvSpPr>
        <p:spPr bwMode="auto">
          <a:xfrm>
            <a:off x="1472878" y="5554572"/>
            <a:ext cx="685800" cy="685800"/>
          </a:xfrm>
          <a:prstGeom prst="rect">
            <a:avLst/>
          </a:prstGeom>
          <a:noFill/>
          <a:ln w="19050" cmpd="sng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prstClr val="white"/>
              </a:solidFill>
              <a:latin typeface="Tahoma" charset="0"/>
            </a:endParaRPr>
          </a:p>
        </p:txBody>
      </p:sp>
      <p:sp>
        <p:nvSpPr>
          <p:cNvPr id="31" name="Text Box 59">
            <a:extLst>
              <a:ext uri="{FF2B5EF4-FFF2-40B4-BE49-F238E27FC236}">
                <a16:creationId xmlns:a16="http://schemas.microsoft.com/office/drawing/2014/main" id="{45FD18B9-F742-314F-8388-9287917ED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764" y="3386078"/>
            <a:ext cx="3185636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This is a </a:t>
            </a:r>
            <a:r>
              <a:rPr lang="en-US" sz="2000" b="1" dirty="0">
                <a:solidFill>
                  <a:srgbClr val="003367"/>
                </a:solidFill>
              </a:rPr>
              <a:t>mortar shot </a:t>
            </a:r>
            <a:r>
              <a:rPr lang="en-US" sz="2000" dirty="0">
                <a:solidFill>
                  <a:srgbClr val="003367"/>
                </a:solidFill>
              </a:rPr>
              <a:t>scaling graph.  Applies to any parallel program.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dirty="0">
              <a:solidFill>
                <a:srgbClr val="003367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It shows </a:t>
            </a:r>
            <a:r>
              <a:rPr lang="en-US" sz="2000" b="1" dirty="0">
                <a:solidFill>
                  <a:srgbClr val="003367"/>
                </a:solidFill>
              </a:rPr>
              <a:t>diminishing marginal returns </a:t>
            </a:r>
            <a:r>
              <a:rPr lang="en-US" sz="2000" dirty="0">
                <a:solidFill>
                  <a:srgbClr val="003367"/>
                </a:solidFill>
              </a:rPr>
              <a:t>from adding parallelism.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 dirty="0">
              <a:solidFill>
                <a:srgbClr val="003367"/>
              </a:solidFill>
            </a:endParaRP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b="1" dirty="0">
                <a:solidFill>
                  <a:srgbClr val="003367"/>
                </a:solidFill>
              </a:rPr>
              <a:t>What is the limit?</a:t>
            </a:r>
          </a:p>
        </p:txBody>
      </p:sp>
    </p:spTree>
    <p:extLst>
      <p:ext uri="{BB962C8B-B14F-4D97-AF65-F5344CB8AC3E}">
        <p14:creationId xmlns:p14="http://schemas.microsoft.com/office/powerpoint/2010/main" val="374867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5A501-4640-274E-A6A6-B69D7BD1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6BDC-96FE-A540-8069-38C48741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6425" cy="1828800"/>
          </a:xfrm>
        </p:spPr>
        <p:txBody>
          <a:bodyPr/>
          <a:lstStyle/>
          <a:p>
            <a:r>
              <a:rPr lang="en-US" dirty="0"/>
              <a:t>Suppose each request runs on the CPU, with no I/O.</a:t>
            </a:r>
          </a:p>
          <a:p>
            <a:r>
              <a:rPr lang="en-US" dirty="0"/>
              <a:t>But each spends 25% of its time in a locked section.</a:t>
            </a:r>
          </a:p>
          <a:p>
            <a:r>
              <a:rPr lang="en-US" dirty="0"/>
              <a:t>Mutual </a:t>
            </a:r>
            <a:r>
              <a:rPr lang="en-US" dirty="0" err="1"/>
              <a:t>exclusion</a:t>
            </a:r>
            <a:r>
              <a:rPr lang="en-US" dirty="0" err="1">
                <a:sym typeface="Wingdings" pitchFamily="2" charset="2"/>
              </a:rPr>
              <a:t>critical</a:t>
            </a:r>
            <a:r>
              <a:rPr lang="en-US" dirty="0">
                <a:sym typeface="Wingdings" pitchFamily="2" charset="2"/>
              </a:rPr>
              <a:t> sections are serial/sequential.</a:t>
            </a:r>
          </a:p>
          <a:p>
            <a:r>
              <a:rPr lang="en-US" dirty="0">
                <a:sym typeface="Wingdings" pitchFamily="2" charset="2"/>
              </a:rPr>
              <a:t>Then the maximum speedup is 4x.</a:t>
            </a:r>
          </a:p>
          <a:p>
            <a:r>
              <a:rPr lang="en-US" dirty="0">
                <a:sym typeface="Wingdings" pitchFamily="2" charset="2"/>
              </a:rPr>
              <a:t>Generally: share p is parallelizable, 1-p is sequential</a:t>
            </a:r>
          </a:p>
          <a:p>
            <a:pPr marL="457200" lvl="1" indent="0">
              <a:buNone/>
            </a:pPr>
            <a:r>
              <a:rPr lang="en-US" sz="2400" dirty="0">
                <a:sym typeface="Wingdings" pitchFamily="2" charset="2"/>
              </a:rPr>
              <a:t> speedup bounded by 1/(1-p)</a:t>
            </a:r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B06A9F-FD6E-664C-B216-B5264CAA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499" y="5029200"/>
            <a:ext cx="6084301" cy="960120"/>
          </a:xfrm>
          <a:prstGeom prst="rect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5CD12-2F05-ED4C-B4E3-FD4221753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935" y="5656569"/>
            <a:ext cx="2560320" cy="166688"/>
          </a:xfrm>
          <a:prstGeom prst="rect">
            <a:avLst/>
          </a:prstGeom>
          <a:solidFill>
            <a:srgbClr val="618FFD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4C48C8-0FE6-A140-9C6B-246BBB933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535" y="5585132"/>
            <a:ext cx="635000" cy="309563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6496614-3E4C-954A-87A5-90417F6C9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53185" y="5029200"/>
            <a:ext cx="0" cy="9842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B36C4F-3A71-344B-83C0-359190272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585" y="5214937"/>
            <a:ext cx="534987" cy="166688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5DE884-FEF0-064A-A225-B3AB84A29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8266" y="5137942"/>
            <a:ext cx="630936" cy="310896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46E29-8A50-CB46-87C9-FF741CE7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0484" y="5214937"/>
            <a:ext cx="2011680" cy="166688"/>
          </a:xfrm>
          <a:prstGeom prst="rect">
            <a:avLst/>
          </a:prstGeom>
          <a:solidFill>
            <a:srgbClr val="800080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4A20F3-FD4F-D043-88B3-7763E33E9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429" y="5215731"/>
            <a:ext cx="469900" cy="166688"/>
          </a:xfrm>
          <a:prstGeom prst="rect">
            <a:avLst/>
          </a:prstGeom>
          <a:noFill/>
          <a:ln w="12700">
            <a:solidFill>
              <a:srgbClr val="80008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CC2B6A-5F90-C649-BE59-FB3C44FAE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8" y="5214937"/>
            <a:ext cx="2560320" cy="166688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888AE7-5FD4-A34B-A0D6-633C2D106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8" y="5132386"/>
            <a:ext cx="635000" cy="309563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4268AC-8EFE-C347-A60A-A791B09B3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313" y="5662126"/>
            <a:ext cx="797495" cy="155574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39FB7C-9EC6-6B4B-9702-1B18414AA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8" y="5662126"/>
            <a:ext cx="1764792" cy="155574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E39455-4880-184F-B8D1-68B5CECA5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520" y="5656569"/>
            <a:ext cx="635000" cy="166688"/>
          </a:xfrm>
          <a:prstGeom prst="rect">
            <a:avLst/>
          </a:prstGeom>
          <a:noFill/>
          <a:ln w="12700">
            <a:solidFill>
              <a:srgbClr val="80008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wrap="squar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7768A6-214D-D045-AF7E-B7E7BB51E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520" y="5585132"/>
            <a:ext cx="635000" cy="309563"/>
          </a:xfrm>
          <a:prstGeom prst="rect">
            <a:avLst/>
          </a:prstGeom>
          <a:noFill/>
          <a:ln w="15875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  <p:sp>
        <p:nvSpPr>
          <p:cNvPr id="29" name="Line 7">
            <a:extLst>
              <a:ext uri="{FF2B5EF4-FFF2-40B4-BE49-F238E27FC236}">
                <a16:creationId xmlns:a16="http://schemas.microsoft.com/office/drawing/2014/main" id="{9C85FBE9-542C-474F-916F-534C9E9B5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7520" y="5029200"/>
            <a:ext cx="0" cy="98425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10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br>
              <a:rPr lang="en-US" dirty="0"/>
            </a:br>
            <a:r>
              <a:rPr lang="en-US" sz="2400" dirty="0"/>
              <a:t>A simple treatment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19400"/>
            <a:ext cx="4191000" cy="3840793"/>
          </a:xfrm>
          <a:prstGeom prst="rect">
            <a:avLst/>
          </a:prstGeom>
        </p:spPr>
      </p:pic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457200" y="1425714"/>
            <a:ext cx="792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99"/>
                </a:solidFill>
              </a:rPr>
              <a:t>A program has some work to do.  We want to do it fast.  How?</a:t>
            </a:r>
          </a:p>
          <a:p>
            <a:r>
              <a:rPr lang="en-US" sz="2000" b="1" dirty="0">
                <a:solidFill>
                  <a:srgbClr val="333399"/>
                </a:solidFill>
              </a:rPr>
              <a:t>Do it on multiple computers/cores in parallel.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457200" y="2286000"/>
            <a:ext cx="4114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99"/>
                </a:solidFill>
              </a:rPr>
              <a:t>But we won’t be able to do </a:t>
            </a:r>
            <a:r>
              <a:rPr lang="en-US" sz="2000" b="1" dirty="0">
                <a:solidFill>
                  <a:srgbClr val="333399"/>
                </a:solidFill>
              </a:rPr>
              <a:t>all</a:t>
            </a:r>
            <a:r>
              <a:rPr lang="en-US" sz="2000" dirty="0">
                <a:solidFill>
                  <a:srgbClr val="333399"/>
                </a:solidFill>
              </a:rPr>
              <a:t> of the work in parallel.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620631"/>
            <a:ext cx="32766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333399"/>
                </a:solidFill>
              </a:rPr>
              <a:t>Some portion will be </a:t>
            </a:r>
            <a:r>
              <a:rPr lang="en-US" sz="2000" b="1" dirty="0">
                <a:solidFill>
                  <a:srgbClr val="333399"/>
                </a:solidFill>
              </a:rPr>
              <a:t>serial/sequential.</a:t>
            </a:r>
            <a:endParaRPr lang="en-US" sz="2000" dirty="0">
              <a:solidFill>
                <a:srgbClr val="333399"/>
              </a:solidFill>
            </a:endParaRPr>
          </a:p>
          <a:p>
            <a:r>
              <a:rPr lang="en-US" sz="2000" u="sng" dirty="0">
                <a:solidFill>
                  <a:srgbClr val="333399"/>
                </a:solidFill>
              </a:rPr>
              <a:t>E.g.: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99"/>
                </a:solidFill>
              </a:rPr>
              <a:t>startup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99"/>
                </a:solidFill>
              </a:rPr>
              <a:t>locking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99"/>
                </a:solidFill>
              </a:rPr>
              <a:t>combining results (reducers)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99"/>
                </a:solidFill>
              </a:rPr>
              <a:t>read specific disk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086600" y="3352800"/>
            <a:ext cx="1905000" cy="2862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333399"/>
                </a:solidFill>
              </a:rPr>
              <a:t>Suppose some portion </a:t>
            </a:r>
            <a:r>
              <a:rPr lang="en-US" sz="1800" b="1" dirty="0">
                <a:solidFill>
                  <a:srgbClr val="333399"/>
                </a:solidFill>
              </a:rPr>
              <a:t>p </a:t>
            </a:r>
            <a:r>
              <a:rPr lang="en-US" sz="1800" dirty="0">
                <a:solidFill>
                  <a:srgbClr val="333399"/>
                </a:solidFill>
              </a:rPr>
              <a:t>of the work can be done in parallel.</a:t>
            </a:r>
          </a:p>
          <a:p>
            <a:endParaRPr lang="en-US" sz="1800" dirty="0">
              <a:solidFill>
                <a:srgbClr val="333399"/>
              </a:solidFill>
            </a:endParaRPr>
          </a:p>
          <a:p>
            <a:r>
              <a:rPr lang="en-US" sz="1800" dirty="0">
                <a:solidFill>
                  <a:srgbClr val="333399"/>
                </a:solidFill>
              </a:rPr>
              <a:t>Then a portion </a:t>
            </a:r>
            <a:r>
              <a:rPr lang="en-US" sz="1800" b="1" dirty="0">
                <a:solidFill>
                  <a:srgbClr val="333399"/>
                </a:solidFill>
              </a:rPr>
              <a:t>1-p</a:t>
            </a:r>
            <a:r>
              <a:rPr lang="en-US" sz="1800" dirty="0">
                <a:solidFill>
                  <a:srgbClr val="333399"/>
                </a:solidFill>
              </a:rPr>
              <a:t> is serial. </a:t>
            </a:r>
          </a:p>
          <a:p>
            <a:endParaRPr lang="en-US" sz="1800" dirty="0">
              <a:solidFill>
                <a:srgbClr val="333399"/>
              </a:solidFill>
            </a:endParaRPr>
          </a:p>
          <a:p>
            <a:r>
              <a:rPr lang="en-US" sz="1800" b="1" dirty="0">
                <a:solidFill>
                  <a:srgbClr val="333399"/>
                </a:solidFill>
              </a:rPr>
              <a:t>How much does that help?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304002"/>
            <a:ext cx="31242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264D"/>
                </a:solidFill>
              </a:rPr>
              <a:t>http://</a:t>
            </a:r>
            <a:r>
              <a:rPr lang="en-US" sz="1000" dirty="0" err="1">
                <a:solidFill>
                  <a:srgbClr val="00264D"/>
                </a:solidFill>
              </a:rPr>
              <a:t>blogs.msdn.com</a:t>
            </a:r>
            <a:r>
              <a:rPr lang="en-US" sz="1000" dirty="0">
                <a:solidFill>
                  <a:srgbClr val="00264D"/>
                </a:solidFill>
              </a:rPr>
              <a:t>/b/</a:t>
            </a:r>
            <a:r>
              <a:rPr lang="en-US" sz="1000" dirty="0" err="1">
                <a:solidFill>
                  <a:srgbClr val="00264D"/>
                </a:solidFill>
              </a:rPr>
              <a:t>ddperf</a:t>
            </a:r>
            <a:r>
              <a:rPr lang="en-US" sz="1000" dirty="0">
                <a:solidFill>
                  <a:srgbClr val="00264D"/>
                </a:solidFill>
              </a:rPr>
              <a:t>/archive/2009/04/29/parallel-scalability-isn-t-child-s-play-part-2-amdahl-s-law-vs-gunther-s-law.aspx</a:t>
            </a:r>
          </a:p>
        </p:txBody>
      </p:sp>
    </p:spTree>
    <p:extLst>
      <p:ext uri="{BB962C8B-B14F-4D97-AF65-F5344CB8AC3E}">
        <p14:creationId xmlns:p14="http://schemas.microsoft.com/office/powerpoint/2010/main" val="347864132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ue_HP_Light">
  <a:themeElements>
    <a:clrScheme name="Blue_HP_Light 2">
      <a:dk1>
        <a:srgbClr val="000000"/>
      </a:dk1>
      <a:lt1>
        <a:srgbClr val="FFFFFF"/>
      </a:lt1>
      <a:dk2>
        <a:srgbClr val="000000"/>
      </a:dk2>
      <a:lt2>
        <a:srgbClr val="AAABB0"/>
      </a:lt2>
      <a:accent1>
        <a:srgbClr val="0071B5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7"/>
      </a:accent5>
      <a:accent6>
        <a:srgbClr val="5AA700"/>
      </a:accent6>
      <a:hlink>
        <a:srgbClr val="EB5F01"/>
      </a:hlink>
      <a:folHlink>
        <a:srgbClr val="CC0066"/>
      </a:folHlink>
    </a:clrScheme>
    <a:fontScheme name="Blue_HP_Light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Blue_HP_Light 1">
        <a:dk1>
          <a:srgbClr val="000000"/>
        </a:dk1>
        <a:lt1>
          <a:srgbClr val="FFFFFF"/>
        </a:lt1>
        <a:dk2>
          <a:srgbClr val="001D58"/>
        </a:dk2>
        <a:lt2>
          <a:srgbClr val="FFFFFF"/>
        </a:lt2>
        <a:accent1>
          <a:srgbClr val="0071B5"/>
        </a:accent1>
        <a:accent2>
          <a:srgbClr val="64B900"/>
        </a:accent2>
        <a:accent3>
          <a:srgbClr val="AAABB4"/>
        </a:accent3>
        <a:accent4>
          <a:srgbClr val="DADADA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_HP_Light 2">
        <a:dk1>
          <a:srgbClr val="000000"/>
        </a:dk1>
        <a:lt1>
          <a:srgbClr val="FFFFFF"/>
        </a:lt1>
        <a:dk2>
          <a:srgbClr val="000000"/>
        </a:dk2>
        <a:lt2>
          <a:srgbClr val="AAABB0"/>
        </a:lt2>
        <a:accent1>
          <a:srgbClr val="0071B5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7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000_light_52206_2">
  <a:themeElements>
    <a:clrScheme name="2000_light_52206_2 1">
      <a:dk1>
        <a:srgbClr val="000000"/>
      </a:dk1>
      <a:lt1>
        <a:srgbClr val="FFFFFF"/>
      </a:lt1>
      <a:dk2>
        <a:srgbClr val="000000"/>
      </a:dk2>
      <a:lt2>
        <a:srgbClr val="CBC9BD"/>
      </a:lt2>
      <a:accent1>
        <a:srgbClr val="0071B4"/>
      </a:accent1>
      <a:accent2>
        <a:srgbClr val="64B900"/>
      </a:accent2>
      <a:accent3>
        <a:srgbClr val="FFFFFF"/>
      </a:accent3>
      <a:accent4>
        <a:srgbClr val="000000"/>
      </a:accent4>
      <a:accent5>
        <a:srgbClr val="AABBD6"/>
      </a:accent5>
      <a:accent6>
        <a:srgbClr val="5AA700"/>
      </a:accent6>
      <a:hlink>
        <a:srgbClr val="EB5F01"/>
      </a:hlink>
      <a:folHlink>
        <a:srgbClr val="CC0066"/>
      </a:folHlink>
    </a:clrScheme>
    <a:fontScheme name="2000_light_52206_2">
      <a:majorFont>
        <a:latin typeface="Futura Bk"/>
        <a:ea typeface=""/>
        <a:cs typeface=""/>
      </a:majorFont>
      <a:minorFont>
        <a:latin typeface="Futura B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utura Bk" pitchFamily="34" charset="0"/>
          </a:defRPr>
        </a:defPPr>
      </a:lstStyle>
    </a:lnDef>
  </a:objectDefaults>
  <a:extraClrSchemeLst>
    <a:extraClrScheme>
      <a:clrScheme name="2000_light_52206_2 1">
        <a:dk1>
          <a:srgbClr val="000000"/>
        </a:dk1>
        <a:lt1>
          <a:srgbClr val="FFFFFF"/>
        </a:lt1>
        <a:dk2>
          <a:srgbClr val="000000"/>
        </a:dk2>
        <a:lt2>
          <a:srgbClr val="CBC9BD"/>
        </a:lt2>
        <a:accent1>
          <a:srgbClr val="0071B4"/>
        </a:accent1>
        <a:accent2>
          <a:srgbClr val="64B900"/>
        </a:accent2>
        <a:accent3>
          <a:srgbClr val="FFFFFF"/>
        </a:accent3>
        <a:accent4>
          <a:srgbClr val="000000"/>
        </a:accent4>
        <a:accent5>
          <a:srgbClr val="AABBD6"/>
        </a:accent5>
        <a:accent6>
          <a:srgbClr val="5AA700"/>
        </a:accent6>
        <a:hlink>
          <a:srgbClr val="EB5F01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white">
  <a:themeElements>
    <a:clrScheme name="white 1">
      <a:dk1>
        <a:srgbClr val="000000"/>
      </a:dk1>
      <a:lt1>
        <a:srgbClr val="FFFFFF"/>
      </a:lt1>
      <a:dk2>
        <a:srgbClr val="7889FB"/>
      </a:dk2>
      <a:lt2>
        <a:srgbClr val="808080"/>
      </a:lt2>
      <a:accent1>
        <a:srgbClr val="7889FB"/>
      </a:accent1>
      <a:accent2>
        <a:srgbClr val="2DB6B3"/>
      </a:accent2>
      <a:accent3>
        <a:srgbClr val="FFFFFF"/>
      </a:accent3>
      <a:accent4>
        <a:srgbClr val="000000"/>
      </a:accent4>
      <a:accent5>
        <a:srgbClr val="BEC4FD"/>
      </a:accent5>
      <a:accent6>
        <a:srgbClr val="28A5A2"/>
      </a:accent6>
      <a:hlink>
        <a:srgbClr val="C0C0C0"/>
      </a:hlink>
      <a:folHlink>
        <a:srgbClr val="D18213"/>
      </a:folHlink>
    </a:clrScheme>
    <a:fontScheme name="whi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white 1">
        <a:dk1>
          <a:srgbClr val="000000"/>
        </a:dk1>
        <a:lt1>
          <a:srgbClr val="FFFFFF"/>
        </a:lt1>
        <a:dk2>
          <a:srgbClr val="7889FB"/>
        </a:dk2>
        <a:lt2>
          <a:srgbClr val="808080"/>
        </a:lt2>
        <a:accent1>
          <a:srgbClr val="7889FB"/>
        </a:accent1>
        <a:accent2>
          <a:srgbClr val="2DB6B3"/>
        </a:accent2>
        <a:accent3>
          <a:srgbClr val="FFFFFF"/>
        </a:accent3>
        <a:accent4>
          <a:srgbClr val="000000"/>
        </a:accent4>
        <a:accent5>
          <a:srgbClr val="BEC4FD"/>
        </a:accent5>
        <a:accent6>
          <a:srgbClr val="28A5A2"/>
        </a:accent6>
        <a:hlink>
          <a:srgbClr val="C0C0C0"/>
        </a:hlink>
        <a:folHlink>
          <a:srgbClr val="D1821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hite 2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C0C0C0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7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WinHec Template v10">
  <a:themeElements>
    <a:clrScheme name="WinHec Template v10 1">
      <a:dk1>
        <a:srgbClr val="000000"/>
      </a:dk1>
      <a:lt1>
        <a:srgbClr val="FFFFFF"/>
      </a:lt1>
      <a:dk2>
        <a:srgbClr val="00478E"/>
      </a:dk2>
      <a:lt2>
        <a:srgbClr val="F7AB3B"/>
      </a:lt2>
      <a:accent1>
        <a:srgbClr val="F2D468"/>
      </a:accent1>
      <a:accent2>
        <a:srgbClr val="F5862B"/>
      </a:accent2>
      <a:accent3>
        <a:srgbClr val="AAB1C6"/>
      </a:accent3>
      <a:accent4>
        <a:srgbClr val="DADADA"/>
      </a:accent4>
      <a:accent5>
        <a:srgbClr val="F7E6B9"/>
      </a:accent5>
      <a:accent6>
        <a:srgbClr val="DE7926"/>
      </a:accent6>
      <a:hlink>
        <a:srgbClr val="4FC95B"/>
      </a:hlink>
      <a:folHlink>
        <a:srgbClr val="40A1F2"/>
      </a:folHlink>
    </a:clrScheme>
    <a:fontScheme name="WinHec Template v1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</a:defRPr>
        </a:defPPr>
      </a:lstStyle>
    </a:lnDef>
  </a:objectDefaults>
  <a:extraClrSchemeLst>
    <a:extraClrScheme>
      <a:clrScheme name="WinHec Template v10 1">
        <a:dk1>
          <a:srgbClr val="000000"/>
        </a:dk1>
        <a:lt1>
          <a:srgbClr val="FFFFFF"/>
        </a:lt1>
        <a:dk2>
          <a:srgbClr val="00478E"/>
        </a:dk2>
        <a:lt2>
          <a:srgbClr val="F7AB3B"/>
        </a:lt2>
        <a:accent1>
          <a:srgbClr val="F2D468"/>
        </a:accent1>
        <a:accent2>
          <a:srgbClr val="F5862B"/>
        </a:accent2>
        <a:accent3>
          <a:srgbClr val="AAB1C6"/>
        </a:accent3>
        <a:accent4>
          <a:srgbClr val="DADADA"/>
        </a:accent4>
        <a:accent5>
          <a:srgbClr val="F7E6B9"/>
        </a:accent5>
        <a:accent6>
          <a:srgbClr val="DE7926"/>
        </a:accent6>
        <a:hlink>
          <a:srgbClr val="4FC95B"/>
        </a:hlink>
        <a:folHlink>
          <a:srgbClr val="40A1F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Blue_HP_Light 1">
    <a:dk1>
      <a:srgbClr val="000000"/>
    </a:dk1>
    <a:lt1>
      <a:srgbClr val="FFFFFF"/>
    </a:lt1>
    <a:dk2>
      <a:srgbClr val="001D58"/>
    </a:dk2>
    <a:lt2>
      <a:srgbClr val="FFFFFF"/>
    </a:lt2>
    <a:accent1>
      <a:srgbClr val="0071B5"/>
    </a:accent1>
    <a:accent2>
      <a:srgbClr val="64B900"/>
    </a:accent2>
    <a:accent3>
      <a:srgbClr val="AAABB4"/>
    </a:accent3>
    <a:accent4>
      <a:srgbClr val="DADADA"/>
    </a:accent4>
    <a:accent5>
      <a:srgbClr val="AABBD7"/>
    </a:accent5>
    <a:accent6>
      <a:srgbClr val="5AA700"/>
    </a:accent6>
    <a:hlink>
      <a:srgbClr val="EB5F01"/>
    </a:hlink>
    <a:folHlink>
      <a:srgbClr val="CC00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113760</TotalTime>
  <Words>1396</Words>
  <Application>Microsoft Macintosh PowerPoint</Application>
  <PresentationFormat>On-screen Show (4:3)</PresentationFormat>
  <Paragraphs>201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9" baseType="lpstr">
      <vt:lpstr>Arial</vt:lpstr>
      <vt:lpstr>Calibri</vt:lpstr>
      <vt:lpstr>Franklin Gothic Medium</vt:lpstr>
      <vt:lpstr>Futura Bk</vt:lpstr>
      <vt:lpstr>Futura Hv</vt:lpstr>
      <vt:lpstr>Futura Lt</vt:lpstr>
      <vt:lpstr>Gill Sans MT</vt:lpstr>
      <vt:lpstr>Lucida Sans Unicode</vt:lpstr>
      <vt:lpstr>Tahoma</vt:lpstr>
      <vt:lpstr>Times New Roman</vt:lpstr>
      <vt:lpstr>Wingdings</vt:lpstr>
      <vt:lpstr>1_Default Design</vt:lpstr>
      <vt:lpstr>2_Default Design</vt:lpstr>
      <vt:lpstr>Blue_HP_Light</vt:lpstr>
      <vt:lpstr>2000_light_52206_2</vt:lpstr>
      <vt:lpstr>1_white</vt:lpstr>
      <vt:lpstr>17_Default Design</vt:lpstr>
      <vt:lpstr>5_Default Design</vt:lpstr>
      <vt:lpstr>18_Default Design</vt:lpstr>
      <vt:lpstr>WinHec Template v10</vt:lpstr>
      <vt:lpstr>1_template</vt:lpstr>
      <vt:lpstr>Photo Editor Photo</vt:lpstr>
      <vt:lpstr>PowerPoint Presentation</vt:lpstr>
      <vt:lpstr>Overload</vt:lpstr>
      <vt:lpstr>Overload: options</vt:lpstr>
      <vt:lpstr>Scale-up vs. scale-out</vt:lpstr>
      <vt:lpstr>Limits to scaling</vt:lpstr>
      <vt:lpstr>Scaling</vt:lpstr>
      <vt:lpstr>Limits to scaling</vt:lpstr>
      <vt:lpstr>Amdahl’s Law</vt:lpstr>
      <vt:lpstr>Parallelization A simple treatment</vt:lpstr>
      <vt:lpstr>Amdahl’s Law: parallel runtime</vt:lpstr>
      <vt:lpstr>Amdahl’s Law</vt:lpstr>
      <vt:lpstr>Managing load</vt:lpstr>
      <vt:lpstr>Load conditioning</vt:lpstr>
      <vt:lpstr>SEDA</vt:lpstr>
      <vt:lpstr>SEDA vision: reactive stages</vt:lpstr>
      <vt:lpstr>PowerPoint Presentation</vt:lpstr>
      <vt:lpstr>PowerPoint Presentation</vt:lpstr>
      <vt:lpstr>Elastic scale-out</vt:lpstr>
      <vt:lpstr>Scaling out a service</vt:lpstr>
      <vt:lpstr>Load spreading</vt:lpstr>
      <vt:lpstr>Using models to predict performance</vt:lpstr>
      <vt:lpstr>Using models to provision for an SLO</vt:lpstr>
      <vt:lpstr>“Elastic Cloud”</vt:lpstr>
      <vt:lpstr>Elastic scaling: points</vt:lpstr>
      <vt:lpstr>Elastic scaling: “pay as you grow”</vt:lpstr>
      <vt:lpstr>Review: options for overload</vt:lpstr>
      <vt:lpstr>Improving performance (X and R)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5318</cp:revision>
  <cp:lastPrinted>2014-11-12T20:05:00Z</cp:lastPrinted>
  <dcterms:created xsi:type="dcterms:W3CDTF">2011-04-11T18:52:21Z</dcterms:created>
  <dcterms:modified xsi:type="dcterms:W3CDTF">2020-09-22T16:11:21Z</dcterms:modified>
  <cp:category/>
</cp:coreProperties>
</file>