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9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10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1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4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5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6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7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8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76" r:id="rId1"/>
    <p:sldMasterId id="2147484222" r:id="rId2"/>
    <p:sldMasterId id="2147484224" r:id="rId3"/>
    <p:sldMasterId id="2147484402" r:id="rId4"/>
    <p:sldMasterId id="2147484494" r:id="rId5"/>
    <p:sldMasterId id="2147484496" r:id="rId6"/>
    <p:sldMasterId id="2147484497" r:id="rId7"/>
    <p:sldMasterId id="2147484585" r:id="rId8"/>
    <p:sldMasterId id="2147484587" r:id="rId9"/>
    <p:sldMasterId id="2147485190" r:id="rId10"/>
    <p:sldMasterId id="2147485205" r:id="rId11"/>
    <p:sldMasterId id="2147485877" r:id="rId12"/>
    <p:sldMasterId id="2147486263" r:id="rId13"/>
    <p:sldMasterId id="2147486275" r:id="rId14"/>
    <p:sldMasterId id="2147490329" r:id="rId15"/>
    <p:sldMasterId id="2147490384" r:id="rId16"/>
    <p:sldMasterId id="2147490386" r:id="rId17"/>
    <p:sldMasterId id="2147490399" r:id="rId18"/>
    <p:sldMasterId id="2147490418" r:id="rId19"/>
  </p:sldMasterIdLst>
  <p:notesMasterIdLst>
    <p:notesMasterId r:id="rId35"/>
  </p:notesMasterIdLst>
  <p:handoutMasterIdLst>
    <p:handoutMasterId r:id="rId36"/>
  </p:handoutMasterIdLst>
  <p:sldIdLst>
    <p:sldId id="1680" r:id="rId20"/>
    <p:sldId id="1479" r:id="rId21"/>
    <p:sldId id="1474" r:id="rId22"/>
    <p:sldId id="258" r:id="rId23"/>
    <p:sldId id="259" r:id="rId24"/>
    <p:sldId id="260" r:id="rId25"/>
    <p:sldId id="263" r:id="rId26"/>
    <p:sldId id="264" r:id="rId27"/>
    <p:sldId id="265" r:id="rId28"/>
    <p:sldId id="267" r:id="rId29"/>
    <p:sldId id="266" r:id="rId30"/>
    <p:sldId id="1844" r:id="rId31"/>
    <p:sldId id="1845" r:id="rId32"/>
    <p:sldId id="1809" r:id="rId33"/>
    <p:sldId id="1859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ranklin Gothic Medium" panose="020B0603020102020204" pitchFamily="34" charset="0"/>
      <p:regular r:id="rId45"/>
      <p:italic r:id="rId46"/>
    </p:embeddedFont>
    <p:embeddedFont>
      <p:font typeface="Gill Sans MT" panose="020B0502020104020203" pitchFamily="34" charset="0"/>
      <p:regular r:id="rId47"/>
      <p:bold r:id="rId48"/>
      <p:italic r:id="rId49"/>
      <p:boldItalic r:id="rId50"/>
    </p:embeddedFont>
    <p:embeddedFont>
      <p:font typeface="Lucida Sans Unicode" panose="020B0602030504020204" pitchFamily="34" charset="0"/>
      <p:regular r:id="rId51"/>
    </p:embeddedFont>
  </p:embeddedFontLst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1363" indent="-28416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14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5986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58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00"/>
    <a:srgbClr val="998674"/>
    <a:srgbClr val="042474"/>
    <a:srgbClr val="8300EC"/>
    <a:srgbClr val="00264D"/>
    <a:srgbClr val="C085D7"/>
    <a:srgbClr val="8B4785"/>
    <a:srgbClr val="774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47324-DA6F-4A22-A66E-7F8653620735}" v="9" dt="2020-09-18T13:46:37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2"/>
    <p:restoredTop sz="90679"/>
  </p:normalViewPr>
  <p:slideViewPr>
    <p:cSldViewPr snapToObjects="1">
      <p:cViewPr varScale="1">
        <p:scale>
          <a:sx n="72" d="100"/>
          <a:sy n="72" d="100"/>
        </p:scale>
        <p:origin x="120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50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font" Target="fonts/font3.fntdata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0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4" Type="http://schemas.openxmlformats.org/officeDocument/2006/relationships/font" Target="fonts/font8.fntdata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microsoft.com/office/2015/10/relationships/revisionInfo" Target="revisionInfo.xml"/><Relationship Id="rId8" Type="http://schemas.openxmlformats.org/officeDocument/2006/relationships/slideMaster" Target="slideMasters/slideMaster8.xml"/><Relationship Id="rId51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F6EEA26D-A479-364B-8E12-35D8B449EBB3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33822F9A-05A2-FF4F-872A-7691A1FA89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41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7T01:31:27.52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311 21,'0'-1,"-1"1,1-1,-1 0,1 0,-1 1,1-2,0 1,-1 1,0 0,0-1,1 0,0 0,-1 1,0-1,0 1,1-1,-1 1,0-1,0 1,0 0,0 0,0-1,1 1,-1 0,-1-1,2 1,-1 0,-1 0,-30-4,29 4,-19-1,1 0,0 2,-19 2,33-2,0 0,1 1,0-1,-1 1,0 1,1 0,0 0,0 0,0 0,0 1,1 0,0 0,-6 5,5-2,0 1,0-1,1 1,0-1,0 1,1 1,0-1,0 1,1-1,0 1,1 0,0 0,0 0,1 1,0-1,0 1,1-1,1 0,0 6,1-2,0 0,1 0,0-1,1 0,0 0,2 0,-1 0,1-1,0 0,1 0,0-1,1 1,1-2,0 2,-2-5,1-1,-1 0,1-1,-1 0,1 0,0-1,0 0,0 0,1 0,2-1,19 8,-11-4,2-1,-2-1,1-1,1 0,12-1,33-1,6-3,14 0,10 0,-8 1,26 4,34 16,-83-10,1-3,33 0,436-7,-527 0,-2 0,1 1,1-1,-2-1,1 0,0 0,0 0,-1-1,0 0,1 0,-1-1,0 0,0 0,-1 0,1-1,-1 1,0-1,0-1,-1 1,1-1,-1 0,0 0,-1 0,1 0,-1-1,-1 1,1 0,0-5,-1 4,16-76,-16 76,-2-2,1 1,-1 0,0 0,0 0,-1 0,0 0,-1 0,0-2,1 7,-1 0,1 0,-1 0,1 1,-1-1,0 1,0 0,0-1,0 0,0 1,-1 1,0-2,1 1,-1 1,0-1,1 1,-1-1,0 1,-2-1,-10-3,2 1,-2 0,-13 0,-9-4,-8-1,0 0,0 3,-16 1,1-2,-11-4,28 3,-1 3,-1 0,-3 3,-475 3,495-2,0-2,-14-3,13 1,1 2,-12 0,-99 4,118-1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7T01:31:33.9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800 1,'-453'0,"420"2,1 1,-17 3,-9 3,50-8,1 1,-1 0,1 0,0 0,0 1,0 1,-1-1,2 1,0 0,-1 1,1-1,0 1,1 0,-1 1,0-1,2 1,-1 0,0 1,1-1,-2 5,0 1,-1 1,2 0,-1 0,2 0,0 1,0 0,1 0,2 0,-1 0,1 11,1-4,1-1,0 0,2 0,0 0,3 6,-4-17,1 0,1 0,0-1,0 1,0 0,1-1,0-1,1 1,-1-1,1 1,1-1,3 2,11 9,1 0,1-2,0-1,1 0,22 9,5-4,1-3,1-2,1-2,0-3,11 0,-7-4,104 16,-104-15,1-2,1-2,14-3,-6 0,0 3,13 3,41 9,104-1,912-13,-548-3,-484 4,-21 0,51-7,-128 4,-1-1,2 0,-2 0,1-1,0-1,-1 1,0-1,1 0,-2-1,1 1,-1-1,1-1,-1 1,-1-1,1 0,-1-1,0 1,0-1,-1 0,0 0,0 0,-1-1,0 1,0-1,-1 0,1 0,-1-4,1-43,-3 1,-5-34,3 74,1 1,-2 0,0-1,-1 2,-1-1,1 1,-1-1,-1 1,-1 0,0 1,0 0,-1 0,-1 1,0-1,-4-4,-2 2,1 0,-2 0,1 1,-2 1,1 1,-2 0,1 1,-5 0,14 6,-19-10,-1 2,1 0,-2 2,1 2,-2 1,1 0,-9 2,-101-5,-113-2,-921 11,1106-3,-17-4,14 1,-8 2,-91 6,-123-4,172-12,94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6486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2580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7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5650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52584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E4325F3C-24C4-954A-B53D-7DD6A260D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131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597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4B3CE-7978-CC47-BB02-3F70B98A13D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5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1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E4325F3C-24C4-954A-B53D-7DD6A260D5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19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7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2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245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36333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275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912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814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759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98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1720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365B7102-0CB9-2C4E-AEDB-C4FD3D7C4C68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4030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defTabSz="457200">
              <a:defRPr/>
            </a:pPr>
            <a:fld id="{D7740E11-9CFB-B54D-84A8-E9F7C80E41CB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407278162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64637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58E93E3D-F40E-5E49-AE61-FB4A0F70F1C0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6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1" y="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8511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23383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3DB4795-5D76-8949-95E1-928A934A7D7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49224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1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1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367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1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1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7850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62501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71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r>
              <a:rPr lang="en-US" sz="1000">
                <a:solidFill>
                  <a:srgbClr val="808080"/>
                </a:solidFill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2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4826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675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774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1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971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958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1135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621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030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5160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7316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7021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1" y="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7194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414C3093-66B9-2741-AF05-67DEEAB29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29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72DE079E-7D7F-5B4E-BD63-1476D08E8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52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5599E00E-FBD1-2847-B20E-948807021F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77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1232FED4-F457-3B41-9A56-19C435DFC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5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1063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01E97A58-9A7F-664A-BF9A-C712AE1EA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5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6A559C10-EDE7-734A-AC4A-CBF1F8CDD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8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BAC2CA0B-4AD3-9E49-8401-10D857F6B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535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F1018BFB-3C5B-8340-AAEF-B83B9059DE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578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6590AE77-E451-7D4E-BCB1-68961FC14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759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31BA4F82-1000-7E4B-9A86-C06239B23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88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B05ED921-0ECB-F74A-BD1C-DFDF3C12E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0ED99037-923A-3245-8665-6247CF2DE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2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826FCAE8-3F34-7144-8A05-F378508A2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84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7F3954CD-6DA0-8941-81C2-584B4EF33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1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4067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7F99ABB8-4797-3146-AA70-CB2D6A48E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535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ACB99EFC-BB72-F943-9F53-0FD8B4564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383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2402248D-6B77-9B44-A99A-2530427D9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5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2887576A-932F-1444-82BE-A20F37A56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16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FAB1D181-8A8B-F146-B8A9-C079AEEC0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667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5A769C58-7D34-0544-9388-785CABC6B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816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F3481AE8-4E6F-0842-8A34-9D912FA6D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52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3259F95-52BE-5241-BE87-A6FAD37BC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407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44C404A7-EEB4-B34B-B514-C19F1843B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88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4106323D-DC96-8A4D-A015-31F9C9119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5810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AA225EC0-B073-3143-BCAA-D8E8003974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16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A5447FCB-D788-494F-B9F4-2792FF0C7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261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C7E5DF78-9CF9-404F-80B1-207530080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11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4A28670E-A89E-A34C-9E83-B7E2B2288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67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2722638-D8D8-7044-95B2-7BD3BB3F9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856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CA070583-365A-C441-B82D-C2C5F578BC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425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9D0A69FE-115B-4E4E-AADC-820BA1FC3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5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A8B5F8E8-1935-0449-8DEA-61323969B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792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32C8883-F5ED-DF43-929F-A0A1463BF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597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A164BBBE-D81A-F749-9241-E5AC0BE93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0142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36576CC-D48F-E04D-BF94-529FBFB9C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061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76743CFF-4687-8344-891B-54EEEB733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09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9E5AD032-76CB-AA48-B537-06ECC2052B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6884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435C25BC-5440-1845-A834-7092F671B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5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9D23B37-871C-1C4F-BF3F-582C8FF79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05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EDEAF1D9-2855-DF4E-81CF-6798F7FC8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79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6582024-174A-954A-BD20-2170FC77F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11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CECE58F-253F-424C-8F7E-D65A5DE97CB8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6B8DFED0-FAAA-8A47-B09E-468605B07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8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3FE030FF-EED2-2A4C-80C9-BB78C594A080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F7C413C0-2C16-E24F-95DD-0D8429FB4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15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86419BC-6E96-2A42-B58A-07FAA51A0FD6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4B71F43-87A1-0149-9990-0DA4CAF9A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4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5996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8C865D49-50D4-4A42-A168-F002467725C2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F732586-134B-6246-BE70-A536B3AD4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366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C7075199-3CC9-4647-8FD2-BD22E06AB3F1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0EB726B-E73D-6A48-8B90-156836A17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866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F67BF50-5BEF-4142-A74D-0DFDD7D8E022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8AF09A17-BDFF-3544-9E5F-B3B9362EC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222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C4E86140-C43E-3D44-BBF6-235A0A323146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4C18AAC-AA50-A841-BB38-836FEF9A0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549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8BB7934-18C3-C641-9C0F-DA534BB51F8D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F44D9E7D-C9CA-7543-B74B-3166B6A55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04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E5F1EF7-AEC3-BA48-AB54-5D13FF8CE459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8E1D0FBF-FAAF-8445-BB46-77C08B78A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926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C89E62BF-AF81-7247-980B-4B7080B5E288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B8C1C39-3852-344F-BCD3-C5D0D292A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477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0265910-3161-0141-AEB9-CB457C2C120C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86F88EBE-6AF0-C148-B59D-E68CCEA22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65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2472F9F8-7724-B246-9704-F839AB7B3198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D25923F3-B9C4-6147-907E-3CEE3E7E7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878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E793322-074B-3C49-93AA-060B3C97CD85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532445B-578B-A445-B318-CB65144F1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9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4797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CAB2838F-4857-4547-8B12-120D862BB45C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82349516-86C1-5A42-B721-17B8ED18D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03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04E1DF3-F5A7-4742-B181-D575E6B1AE8E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364CF463-C03B-4743-92CD-E6239C3B5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9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DB4AC2A8-5C7B-A24C-997A-FBF4F046ECE8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1D78CAC-D745-AF40-8149-90F870BB9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5956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AD4CF67-6676-E640-AB7E-608B85C4CB8F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96B0F5D-25CB-4B4A-834A-3CDBA4F2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8706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2B29979C-8B4A-B94E-8D67-030ABB70B94A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E93C1B2-A544-2D44-9354-F3B2C849C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6129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2D0A4315-6001-784C-96B6-318EBB635876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782C0B1-49F7-4A42-A908-1B50D1EA8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6239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69E73BB-84D1-2947-B955-29CBDD1E967F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C20EDB1-6B8D-E94B-895C-BF78CA785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30B3DC0-0799-FD41-8374-ABDD65D8BAEE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498E90EB-5F48-6545-9021-61D1CCFB5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71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C427BC4A-5545-4B4D-AB17-1A8B42A25B30}" type="datetime1">
              <a:rPr lang="en-US"/>
              <a:pPr>
                <a:defRPr/>
              </a:pPr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E66D715-90F1-5942-B0FF-0C33BDBC3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876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365B7102-0CB9-2C4E-AEDB-C4FD3D7C4C68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39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94605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defTabSz="457200">
              <a:defRPr/>
            </a:pPr>
            <a:fld id="{D7740E11-9CFB-B54D-84A8-E9F7C80E41CB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57326976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06663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58E93E3D-F40E-5E49-AE61-FB4A0F70F1C0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07481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82970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302F-1F2D-B444-B55A-C4F3C5F7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537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F27F-A93E-5F4D-A56A-2D1A7D97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4511"/>
            <a:ext cx="7886700" cy="5186965"/>
          </a:xfrm>
        </p:spPr>
        <p:txBody>
          <a:bodyPr/>
          <a:lstStyle>
            <a:lvl1pPr marL="171450" indent="-171450">
              <a:buClr>
                <a:srgbClr val="751F1C"/>
              </a:buClr>
              <a:buFont typeface="Wingdings" pitchFamily="2" charset="2"/>
              <a:buChar char="q"/>
              <a:defRPr/>
            </a:lvl1pPr>
            <a:lvl2pPr marL="514350" indent="-171450">
              <a:buClr>
                <a:srgbClr val="751F1C"/>
              </a:buClr>
              <a:buFont typeface="Wingdings" pitchFamily="2" charset="2"/>
              <a:buChar char="Ø"/>
              <a:defRPr/>
            </a:lvl2pPr>
            <a:lvl3pPr marL="857250" indent="-171450">
              <a:buClr>
                <a:srgbClr val="751F1C"/>
              </a:buClr>
              <a:buFont typeface="Wingdings" pitchFamily="2" charset="2"/>
              <a:buChar char="§"/>
              <a:defRPr/>
            </a:lvl3pPr>
            <a:lvl4pPr>
              <a:buClr>
                <a:srgbClr val="751F1C"/>
              </a:buClr>
              <a:defRPr/>
            </a:lvl4pPr>
            <a:lvl5pPr>
              <a:buClr>
                <a:srgbClr val="751F1C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111E-CDCA-8A48-9E4F-8E5C4713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A7B-5F0D-4D4D-A4B4-A06C125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83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1024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1176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1554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1883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2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5" Type="http://schemas.openxmlformats.org/officeDocument/2006/relationships/theme" Target="../theme/theme18.xml"/><Relationship Id="rId4" Type="http://schemas.openxmlformats.org/officeDocument/2006/relationships/slideLayout" Target="../slideLayouts/slideLayout109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2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3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4.xml"/><Relationship Id="rId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5.xml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6.xml"/><Relationship Id="rId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7.xml"/><Relationship Id="rId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8.xml"/><Relationship Id="rId4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1" descr="P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8" descr="GENI-logo-final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charset="0"/>
              <a:buNone/>
            </a:pPr>
            <a:fld id="{12ECABD2-5DF6-7441-9C22-2D4F97B7DCA0}" type="slidenum"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pPr algn="r"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00">
              <a:solidFill>
                <a:schemeClr val="bg2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2765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2765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6" name="Rectangle 20"/>
          <p:cNvSpPr>
            <a:spLocks noChangeArrowheads="1"/>
          </p:cNvSpPr>
          <p:nvPr/>
        </p:nvSpPr>
        <p:spPr bwMode="auto">
          <a:xfrm>
            <a:off x="3771900" y="6600825"/>
            <a:ext cx="205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April 1, 2009</a:t>
            </a:r>
          </a:p>
        </p:txBody>
      </p:sp>
      <p:pic>
        <p:nvPicPr>
          <p:cNvPr id="27657" name="Picture 22" descr="nsf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215" r:id="rId1"/>
    <p:sldLayoutId id="2147490191" r:id="rId2"/>
    <p:sldLayoutId id="2147490192" r:id="rId3"/>
    <p:sldLayoutId id="2147490193" r:id="rId4"/>
    <p:sldLayoutId id="2147490194" r:id="rId5"/>
    <p:sldLayoutId id="2147490195" r:id="rId6"/>
    <p:sldLayoutId id="2147490196" r:id="rId7"/>
    <p:sldLayoutId id="2147490197" r:id="rId8"/>
    <p:sldLayoutId id="2147490198" r:id="rId9"/>
    <p:sldLayoutId id="2147490199" r:id="rId10"/>
    <p:sldLayoutId id="2147490200" r:id="rId11"/>
    <p:sldLayoutId id="2147490201" r:id="rId12"/>
    <p:sldLayoutId id="2147490202" r:id="rId13"/>
    <p:sldLayoutId id="2147490203" r:id="rId1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09" tIns="45705" rIns="91409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algn="ctr"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algn="r"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D539049-F31A-9444-AA4A-2F55542C1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217" r:id="rId1"/>
    <p:sldLayoutId id="2147490218" r:id="rId2"/>
    <p:sldLayoutId id="2147490219" r:id="rId3"/>
    <p:sldLayoutId id="2147490220" r:id="rId4"/>
    <p:sldLayoutId id="2147490221" r:id="rId5"/>
    <p:sldLayoutId id="2147490222" r:id="rId6"/>
    <p:sldLayoutId id="2147490223" r:id="rId7"/>
    <p:sldLayoutId id="2147490224" r:id="rId8"/>
    <p:sldLayoutId id="2147490225" r:id="rId9"/>
    <p:sldLayoutId id="2147490226" r:id="rId10"/>
    <p:sldLayoutId id="2147490227" r:id="rId11"/>
    <p:sldLayoutId id="2147490228" r:id="rId12"/>
    <p:sldLayoutId id="2147490229" r:id="rId13"/>
    <p:sldLayoutId id="2147490230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F7EE6760-BB04-DD41-A09A-417D36357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231" r:id="rId1"/>
    <p:sldLayoutId id="2147490232" r:id="rId2"/>
    <p:sldLayoutId id="2147490233" r:id="rId3"/>
    <p:sldLayoutId id="2147490234" r:id="rId4"/>
    <p:sldLayoutId id="2147490235" r:id="rId5"/>
    <p:sldLayoutId id="2147490236" r:id="rId6"/>
    <p:sldLayoutId id="2147490237" r:id="rId7"/>
    <p:sldLayoutId id="2147490238" r:id="rId8"/>
    <p:sldLayoutId id="2147490239" r:id="rId9"/>
    <p:sldLayoutId id="2147490240" r:id="rId10"/>
    <p:sldLayoutId id="2147490241" r:id="rId11"/>
    <p:sldLayoutId id="2147490242" r:id="rId12"/>
    <p:sldLayoutId id="2147490243" r:id="rId13"/>
    <p:sldLayoutId id="214749024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27348A28-CC13-E04F-A44A-C5F1119CA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259" r:id="rId1"/>
    <p:sldLayoutId id="2147490260" r:id="rId2"/>
    <p:sldLayoutId id="2147490261" r:id="rId3"/>
    <p:sldLayoutId id="2147490262" r:id="rId4"/>
    <p:sldLayoutId id="2147490263" r:id="rId5"/>
    <p:sldLayoutId id="2147490264" r:id="rId6"/>
    <p:sldLayoutId id="2147490265" r:id="rId7"/>
    <p:sldLayoutId id="2147490266" r:id="rId8"/>
    <p:sldLayoutId id="2147490267" r:id="rId9"/>
    <p:sldLayoutId id="2147490268" r:id="rId10"/>
    <p:sldLayoutId id="2147490269" r:id="rId11"/>
    <p:sldLayoutId id="2147490270" r:id="rId12"/>
    <p:sldLayoutId id="214749027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8000">
              <a:schemeClr val="bg1"/>
            </a:gs>
            <a:gs pos="95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222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90272" r:id="rId1"/>
    <p:sldLayoutId id="2147490273" r:id="rId2"/>
    <p:sldLayoutId id="2147490274" r:id="rId3"/>
    <p:sldLayoutId id="2147490275" r:id="rId4"/>
    <p:sldLayoutId id="2147490276" r:id="rId5"/>
    <p:sldLayoutId id="2147490277" r:id="rId6"/>
    <p:sldLayoutId id="2147490278" r:id="rId7"/>
    <p:sldLayoutId id="2147490279" r:id="rId8"/>
    <p:sldLayoutId id="2147490280" r:id="rId9"/>
    <p:sldLayoutId id="2147490281" r:id="rId10"/>
    <p:sldLayoutId id="2147490282" r:id="rId11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6D9F1"/>
          </a:solidFill>
          <a:latin typeface="+mj-lt"/>
          <a:ea typeface="ＭＳ Ｐゴシック" charset="0"/>
          <a:cs typeface="ＭＳ Ｐゴシック" charset="0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5pPr>
      <a:lvl6pPr marL="457196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6pPr>
      <a:lvl7pPr marL="914391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7pPr>
      <a:lvl8pPr marL="1371587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8pPr>
      <a:lvl9pPr marL="1828782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C6D9F1"/>
          </a:solidFill>
          <a:latin typeface="+mn-lt"/>
          <a:ea typeface="ＭＳ Ｐゴシック" charset="0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75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8000">
              <a:schemeClr val="bg1"/>
            </a:gs>
            <a:gs pos="95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222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90283" r:id="rId1"/>
    <p:sldLayoutId id="2147490284" r:id="rId2"/>
    <p:sldLayoutId id="2147490285" r:id="rId3"/>
    <p:sldLayoutId id="2147490286" r:id="rId4"/>
    <p:sldLayoutId id="2147490287" r:id="rId5"/>
    <p:sldLayoutId id="2147490288" r:id="rId6"/>
    <p:sldLayoutId id="2147490289" r:id="rId7"/>
    <p:sldLayoutId id="2147490290" r:id="rId8"/>
    <p:sldLayoutId id="2147490291" r:id="rId9"/>
    <p:sldLayoutId id="2147490292" r:id="rId10"/>
    <p:sldLayoutId id="2147490293" r:id="rId11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6D9F1"/>
          </a:solidFill>
          <a:latin typeface="+mj-lt"/>
          <a:ea typeface="ＭＳ Ｐゴシック" charset="0"/>
          <a:cs typeface="ＭＳ Ｐゴシック" charset="0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5pPr>
      <a:lvl6pPr marL="457196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6pPr>
      <a:lvl7pPr marL="914391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7pPr>
      <a:lvl8pPr marL="1371587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8pPr>
      <a:lvl9pPr marL="1828782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C6D9F1"/>
          </a:solidFill>
          <a:latin typeface="+mn-lt"/>
          <a:ea typeface="ＭＳ Ｐゴシック" charset="0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75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2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330" r:id="rId1"/>
    <p:sldLayoutId id="2147490331" r:id="rId2"/>
    <p:sldLayoutId id="2147490332" r:id="rId3"/>
    <p:sldLayoutId id="2147490333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2390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390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D4019CD6-4D52-374F-A0D5-D710BBD28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385" r:id="rId1"/>
    <p:sldLayoutId id="2147490421" r:id="rId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A0FFA08A-5B16-464F-BA6A-775EF06C9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3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387" r:id="rId1"/>
    <p:sldLayoutId id="2147490388" r:id="rId2"/>
    <p:sldLayoutId id="2147490389" r:id="rId3"/>
    <p:sldLayoutId id="2147490390" r:id="rId4"/>
    <p:sldLayoutId id="2147490391" r:id="rId5"/>
    <p:sldLayoutId id="2147490392" r:id="rId6"/>
    <p:sldLayoutId id="2147490393" r:id="rId7"/>
    <p:sldLayoutId id="2147490394" r:id="rId8"/>
    <p:sldLayoutId id="2147490395" r:id="rId9"/>
    <p:sldLayoutId id="2147490396" r:id="rId10"/>
    <p:sldLayoutId id="2147490397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0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400" r:id="rId1"/>
    <p:sldLayoutId id="2147490401" r:id="rId2"/>
    <p:sldLayoutId id="2147490402" r:id="rId3"/>
    <p:sldLayoutId id="2147490403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2390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390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019CD6-4D52-374F-A0D5-D710BBD282C7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6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419" r:id="rId1"/>
    <p:sldLayoutId id="2147490420" r:id="rId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E55B198B-7B77-154F-818B-3AD08975BF51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2970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2970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9704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B757FE4D-59D6-7A4B-898A-E2B3BE8AB174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07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07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0728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C55724B2-5F43-F345-8D9E-BDFD6B469A0F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17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17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1752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2773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7FBFA129-BA82-2349-AE09-8B0A3240D438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277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277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776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32ED2982-5EBB-D043-BDD5-A2E602CB934B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379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3799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3800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C663F8FB-9F2C-604D-8C22-F42F0DD8A4D1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482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482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4824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F6B52CE7-6B26-9245-A0FB-A381592A9F85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584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584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5848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1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8" descr="GENI-logo-final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r>
              <a:rPr lang="en-US" sz="1000">
                <a:solidFill>
                  <a:srgbClr val="808080"/>
                </a:solidFill>
                <a:cs typeface="Arial" charset="0"/>
              </a:rPr>
              <a:t>Sponsored by the National Science Foundation</a:t>
            </a:r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/>
            <a:fld id="{5C9DBD3F-437B-4149-ACF5-F8604F87BAC7}" type="slidenum">
              <a:rPr lang="en-US" sz="1000">
                <a:solidFill>
                  <a:srgbClr val="808080"/>
                </a:solidFill>
                <a:cs typeface="Arial" charset="0"/>
              </a:rPr>
              <a:pPr algn="r"/>
              <a:t>‹#›</a:t>
            </a:fld>
            <a:endParaRPr lang="en-US" sz="1000">
              <a:solidFill>
                <a:srgbClr val="808080"/>
              </a:solidFill>
              <a:cs typeface="Arial" charset="0"/>
            </a:endParaRPr>
          </a:p>
        </p:txBody>
      </p:sp>
      <p:sp>
        <p:nvSpPr>
          <p:cNvPr id="3687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0"/>
            <a:ext cx="7462837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87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872" name="Rectangle 20"/>
          <p:cNvSpPr>
            <a:spLocks noChangeArrowheads="1"/>
          </p:cNvSpPr>
          <p:nvPr/>
        </p:nvSpPr>
        <p:spPr bwMode="auto">
          <a:xfrm>
            <a:off x="3771900" y="6600825"/>
            <a:ext cx="304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ctr"/>
            <a:r>
              <a:rPr lang="en-US" sz="1000">
                <a:solidFill>
                  <a:srgbClr val="808080"/>
                </a:solidFill>
                <a:cs typeface="Arial" charset="0"/>
              </a:rPr>
              <a:t>Draft proposal – Comments invited</a:t>
            </a:r>
          </a:p>
        </p:txBody>
      </p:sp>
      <p:pic>
        <p:nvPicPr>
          <p:cNvPr id="36873" name="Picture 22" descr="nsf2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216" r:id="rId1"/>
    <p:sldLayoutId id="2147490204" r:id="rId2"/>
    <p:sldLayoutId id="2147490205" r:id="rId3"/>
    <p:sldLayoutId id="2147490206" r:id="rId4"/>
    <p:sldLayoutId id="2147490207" r:id="rId5"/>
    <p:sldLayoutId id="2147490208" r:id="rId6"/>
    <p:sldLayoutId id="2147490209" r:id="rId7"/>
    <p:sldLayoutId id="2147490210" r:id="rId8"/>
    <p:sldLayoutId id="2147490211" r:id="rId9"/>
    <p:sldLayoutId id="2147490212" r:id="rId10"/>
    <p:sldLayoutId id="2147490213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/>
          <a:ea typeface="ＭＳ Ｐゴシック" pitchFamily="-65" charset="-128"/>
          <a:cs typeface="Arial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5pPr>
      <a:lvl6pPr marL="457196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6pPr>
      <a:lvl7pPr marL="914391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7pPr>
      <a:lvl8pPr marL="1371587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8pPr>
      <a:lvl9pPr marL="1828782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Arial"/>
          <a:ea typeface="ＭＳ Ｐゴシック" pitchFamily="-1" charset="-128"/>
          <a:cs typeface="Arial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5pPr>
      <a:lvl6pPr marL="2514575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unix_system_calls/wait.ht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4.xml"/><Relationship Id="rId6" Type="http://schemas.openxmlformats.org/officeDocument/2006/relationships/customXml" Target="../ink/ink2.xml"/><Relationship Id="rId5" Type="http://schemas.openxmlformats.org/officeDocument/2006/relationships/image" Target="../media/image13.emf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th_(computing)" TargetMode="External"/><Relationship Id="rId1" Type="http://schemas.openxmlformats.org/officeDocument/2006/relationships/slideLayout" Target="../slideLayouts/slideLayout1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CPS 310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Fork &amp; Exec</a:t>
            </a: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Michael Hewner &amp; Jeff Chase</a:t>
            </a: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  <a:endParaRPr lang="en-US" b="1" dirty="0">
              <a:solidFill>
                <a:srgbClr val="651222"/>
              </a:solidFill>
              <a:latin typeface="Calibri" charset="0"/>
            </a:endParaRPr>
          </a:p>
        </p:txBody>
      </p:sp>
      <p:pic>
        <p:nvPicPr>
          <p:cNvPr id="1658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1930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879806"/>
            <a:ext cx="744451" cy="9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19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FFD0-6A5E-4BBA-A669-BFBDF80C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7B6CDE-CD17-49C6-B2D0-AD427B75E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562" y="1848870"/>
            <a:ext cx="2871788" cy="360759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6158AE2-4985-46AC-87F3-3CD468403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93" y="2424880"/>
            <a:ext cx="5157497" cy="2008242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>
              <a:buClr>
                <a:srgbClr val="751F1C"/>
              </a:buClr>
              <a:buFont typeface="Wingdings" panose="05000000000000000000" pitchFamily="2" charset="2"/>
              <a:buChar char="q"/>
            </a:pPr>
            <a:r>
              <a:rPr lang="en-US" altLang="en-US" sz="1800">
                <a:solidFill>
                  <a:srgbClr val="323232"/>
                </a:solidFill>
                <a:ea typeface="Work Sans"/>
              </a:rPr>
              <a:t>The </a:t>
            </a:r>
            <a:r>
              <a:rPr lang="en-US" altLang="en-US" sz="1800">
                <a:solidFill>
                  <a:srgbClr val="00BDF3"/>
                </a:solidFill>
                <a:ea typeface="Work Sans"/>
                <a:hlinkClick r:id="rId3"/>
              </a:rPr>
              <a:t>wait</a:t>
            </a:r>
            <a:r>
              <a:rPr lang="en-US" altLang="en-US" sz="1800">
                <a:solidFill>
                  <a:srgbClr val="323232"/>
                </a:solidFill>
                <a:ea typeface="Work Sans"/>
              </a:rPr>
              <a:t> system call </a:t>
            </a:r>
            <a:r>
              <a:rPr lang="en-US" altLang="en-US" sz="1800">
                <a:solidFill>
                  <a:schemeClr val="accent2">
                    <a:lumMod val="75000"/>
                  </a:schemeClr>
                </a:solidFill>
                <a:ea typeface="Work Sans"/>
              </a:rPr>
              <a:t>blocks</a:t>
            </a:r>
            <a:r>
              <a:rPr lang="en-US" altLang="en-US" sz="1800">
                <a:solidFill>
                  <a:srgbClr val="323232"/>
                </a:solidFill>
                <a:ea typeface="Work Sans"/>
              </a:rPr>
              <a:t> the caller until one of its child process terminates. </a:t>
            </a:r>
          </a:p>
          <a:p>
            <a:pPr marL="257175" indent="-257175" defTabSz="685800">
              <a:buClr>
                <a:srgbClr val="751F1C"/>
              </a:buClr>
              <a:buFont typeface="Wingdings" panose="05000000000000000000" pitchFamily="2" charset="2"/>
              <a:buChar char="q"/>
            </a:pPr>
            <a:r>
              <a:rPr lang="en-US" altLang="en-US" sz="1800">
                <a:solidFill>
                  <a:srgbClr val="323232"/>
                </a:solidFill>
                <a:ea typeface="Work Sans"/>
              </a:rPr>
              <a:t>If the caller doesn’t have any child processes, </a:t>
            </a:r>
            <a:r>
              <a:rPr lang="en-US" altLang="en-US" sz="1800">
                <a:solidFill>
                  <a:srgbClr val="DD1144"/>
                </a:solidFill>
                <a:latin typeface="Arial Unicode MS"/>
                <a:ea typeface="Monaco"/>
              </a:rPr>
              <a:t>wait</a:t>
            </a:r>
            <a:r>
              <a:rPr lang="en-US" altLang="en-US" sz="1800">
                <a:solidFill>
                  <a:srgbClr val="323232"/>
                </a:solidFill>
                <a:ea typeface="Work Sans"/>
              </a:rPr>
              <a:t> returns immediately without blocking the caller. </a:t>
            </a:r>
          </a:p>
          <a:p>
            <a:pPr marL="257175" indent="-257175" defTabSz="685800">
              <a:buClr>
                <a:srgbClr val="751F1C"/>
              </a:buClr>
              <a:buFont typeface="Wingdings" panose="05000000000000000000" pitchFamily="2" charset="2"/>
              <a:buChar char="q"/>
            </a:pPr>
            <a:r>
              <a:rPr lang="en-US" altLang="en-US" sz="1800">
                <a:solidFill>
                  <a:srgbClr val="323232"/>
                </a:solidFill>
                <a:ea typeface="Work Sans"/>
              </a:rPr>
              <a:t>Using </a:t>
            </a:r>
            <a:r>
              <a:rPr lang="en-US" altLang="en-US" sz="1800">
                <a:solidFill>
                  <a:srgbClr val="DD1144"/>
                </a:solidFill>
                <a:latin typeface="Arial Unicode MS"/>
                <a:ea typeface="Monaco"/>
              </a:rPr>
              <a:t>wait</a:t>
            </a:r>
            <a:r>
              <a:rPr lang="en-US" altLang="en-US" sz="1800">
                <a:solidFill>
                  <a:srgbClr val="323232"/>
                </a:solidFill>
                <a:ea typeface="Work Sans"/>
              </a:rPr>
              <a:t> the parent can obtain the exit status of the terminated child.</a:t>
            </a:r>
            <a:r>
              <a:rPr lang="en-US" altLang="en-US" sz="900"/>
              <a:t> </a:t>
            </a:r>
            <a:endParaRPr lang="en-US" altLang="en-US" sz="2700"/>
          </a:p>
        </p:txBody>
      </p:sp>
    </p:spTree>
    <p:extLst>
      <p:ext uri="{BB962C8B-B14F-4D97-AF65-F5344CB8AC3E}">
        <p14:creationId xmlns:p14="http://schemas.microsoft.com/office/powerpoint/2010/main" val="336732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54E0-3F5E-486A-BC0E-E313EFFE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D6CEA-4EC0-420E-935F-46D8CCC8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77" y="3044111"/>
            <a:ext cx="3686175" cy="2703788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/>
              <a:t>8-bit status code.</a:t>
            </a:r>
          </a:p>
          <a:p>
            <a:r>
              <a:rPr lang="en-US">
                <a:cs typeface="Calibri"/>
              </a:rPr>
              <a:t>Note that by </a:t>
            </a:r>
            <a:r>
              <a:rPr lang="en-US" err="1">
                <a:cs typeface="Calibri"/>
              </a:rPr>
              <a:t>unix</a:t>
            </a:r>
            <a:r>
              <a:rPr lang="en-US">
                <a:cs typeface="Calibri"/>
              </a:rPr>
              <a:t> tradition, a non-zero exit code signifies an error (but you can use it as you like)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191F9-F334-4E18-839A-F11900E4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1" y="1869768"/>
            <a:ext cx="4230845" cy="3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AA108D-96C4-4B27-AAF5-72D92AA56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05" y="2087603"/>
            <a:ext cx="2786950" cy="7903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48DE2F-46C8-41E8-9A4B-DE038E487807}"/>
                  </a:ext>
                </a:extLst>
              </p14:cNvPr>
              <p14:cNvContentPartPr/>
              <p14:nvPr/>
            </p14:nvContentPartPr>
            <p14:xfrm>
              <a:off x="804749" y="4061489"/>
              <a:ext cx="701190" cy="1830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48DE2F-46C8-41E8-9A4B-DE038E4878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754" y="4025595"/>
                <a:ext cx="772821" cy="254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97789A-A301-4AE1-B6D0-27788F1AD2AE}"/>
                  </a:ext>
                </a:extLst>
              </p14:cNvPr>
              <p14:cNvContentPartPr/>
              <p14:nvPr/>
            </p14:nvContentPartPr>
            <p14:xfrm>
              <a:off x="3344099" y="4789949"/>
              <a:ext cx="1374030" cy="28161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97789A-A301-4AE1-B6D0-27788F1AD2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8101" y="4753937"/>
                <a:ext cx="1445665" cy="3532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18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6425" cy="1554163"/>
          </a:xfrm>
        </p:spPr>
        <p:txBody>
          <a:bodyPr/>
          <a:lstStyle/>
          <a:p>
            <a:r>
              <a:rPr lang="en-US" sz="3600" dirty="0"/>
              <a:t>But how is the first process made?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55592"/>
            <a:ext cx="3490698" cy="47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3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520065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18" name="Title 3"/>
          <p:cNvSpPr>
            <a:spLocks noGrp="1"/>
          </p:cNvSpPr>
          <p:nvPr>
            <p:ph type="title"/>
          </p:nvPr>
        </p:nvSpPr>
        <p:spPr>
          <a:xfrm>
            <a:off x="4724400" y="-533400"/>
            <a:ext cx="4267200" cy="1554163"/>
          </a:xfrm>
        </p:spPr>
        <p:txBody>
          <a:bodyPr/>
          <a:lstStyle/>
          <a:p>
            <a:r>
              <a:rPr lang="en-US" sz="3200" dirty="0" err="1">
                <a:latin typeface="Arial" charset="0"/>
                <a:ea typeface="ＭＳ Ｐゴシック" charset="0"/>
              </a:rPr>
              <a:t>Init</a:t>
            </a:r>
            <a:r>
              <a:rPr lang="en-US" sz="3200" dirty="0">
                <a:latin typeface="Arial" charset="0"/>
                <a:ea typeface="ＭＳ Ｐゴシック" charset="0"/>
              </a:rPr>
              <a:t> and Descendants</a:t>
            </a:r>
          </a:p>
        </p:txBody>
      </p:sp>
      <p:sp>
        <p:nvSpPr>
          <p:cNvPr id="162819" name="Line Callout 1 4"/>
          <p:cNvSpPr>
            <a:spLocks/>
          </p:cNvSpPr>
          <p:nvPr/>
        </p:nvSpPr>
        <p:spPr bwMode="auto">
          <a:xfrm>
            <a:off x="6248400" y="1600200"/>
            <a:ext cx="2438400" cy="914400"/>
          </a:xfrm>
          <a:prstGeom prst="borderCallout1">
            <a:avLst>
              <a:gd name="adj1" fmla="val 18750"/>
              <a:gd name="adj2" fmla="val -8333"/>
              <a:gd name="adj3" fmla="val -70593"/>
              <a:gd name="adj4" fmla="val -12433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195F9E"/>
                </a:solidFill>
                <a:cs typeface="Arial" charset="0"/>
              </a:rPr>
              <a:t>Kernel </a:t>
            </a:r>
            <a:r>
              <a:rPr lang="ja-JP" altLang="en-US" sz="1800" dirty="0">
                <a:solidFill>
                  <a:srgbClr val="195F9E"/>
                </a:solidFill>
                <a:cs typeface="Arial" charset="0"/>
              </a:rPr>
              <a:t>“</a:t>
            </a:r>
            <a:r>
              <a:rPr lang="en-US" altLang="ja-JP" sz="1800" dirty="0">
                <a:solidFill>
                  <a:srgbClr val="195F9E"/>
                </a:solidFill>
                <a:cs typeface="Arial" charset="0"/>
              </a:rPr>
              <a:t>handcrafts</a:t>
            </a:r>
            <a:r>
              <a:rPr lang="ja-JP" altLang="en-US" sz="1800" dirty="0">
                <a:solidFill>
                  <a:srgbClr val="195F9E"/>
                </a:solidFill>
                <a:cs typeface="Arial" charset="0"/>
              </a:rPr>
              <a:t>”</a:t>
            </a:r>
            <a:r>
              <a:rPr lang="en-US" altLang="ja-JP" sz="1800" dirty="0">
                <a:solidFill>
                  <a:srgbClr val="195F9E"/>
                </a:solidFill>
                <a:cs typeface="Arial" charset="0"/>
              </a:rPr>
              <a:t> initial process to run </a:t>
            </a:r>
            <a:r>
              <a:rPr lang="ja-JP" altLang="en-US" sz="1800" dirty="0">
                <a:solidFill>
                  <a:srgbClr val="195F9E"/>
                </a:solidFill>
                <a:cs typeface="Arial" charset="0"/>
              </a:rPr>
              <a:t>“</a:t>
            </a:r>
            <a:r>
              <a:rPr lang="en-US" altLang="ja-JP" sz="1800" dirty="0" err="1">
                <a:solidFill>
                  <a:srgbClr val="195F9E"/>
                </a:solidFill>
                <a:cs typeface="Arial" charset="0"/>
              </a:rPr>
              <a:t>init</a:t>
            </a:r>
            <a:r>
              <a:rPr lang="ja-JP" altLang="en-US" sz="1800" dirty="0">
                <a:solidFill>
                  <a:srgbClr val="195F9E"/>
                </a:solidFill>
                <a:cs typeface="Arial" charset="0"/>
              </a:rPr>
              <a:t>”</a:t>
            </a:r>
            <a:r>
              <a:rPr lang="en-US" altLang="ja-JP" sz="1800" dirty="0">
                <a:solidFill>
                  <a:srgbClr val="195F9E"/>
                </a:solidFill>
                <a:cs typeface="Arial" charset="0"/>
              </a:rPr>
              <a:t> program.</a:t>
            </a:r>
            <a:endParaRPr lang="en-US" sz="1800" dirty="0">
              <a:solidFill>
                <a:srgbClr val="195F9E"/>
              </a:solidFill>
              <a:cs typeface="Arial" charset="0"/>
            </a:endParaRPr>
          </a:p>
        </p:txBody>
      </p:sp>
      <p:sp>
        <p:nvSpPr>
          <p:cNvPr id="162820" name="Line Callout 1 6"/>
          <p:cNvSpPr>
            <a:spLocks/>
          </p:cNvSpPr>
          <p:nvPr/>
        </p:nvSpPr>
        <p:spPr bwMode="auto">
          <a:xfrm>
            <a:off x="5181600" y="2819400"/>
            <a:ext cx="3581400" cy="914400"/>
          </a:xfrm>
          <a:prstGeom prst="borderCallout1">
            <a:avLst>
              <a:gd name="adj1" fmla="val 18750"/>
              <a:gd name="adj2" fmla="val -8333"/>
              <a:gd name="adj3" fmla="val 66199"/>
              <a:gd name="adj4" fmla="val -5397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195F9E"/>
                </a:solidFill>
                <a:cs typeface="Arial" charset="0"/>
              </a:rPr>
              <a:t>Other processes descend from </a:t>
            </a:r>
            <a:r>
              <a:rPr lang="en-US" sz="1800" dirty="0" err="1">
                <a:solidFill>
                  <a:srgbClr val="195F9E"/>
                </a:solidFill>
                <a:cs typeface="Arial" charset="0"/>
              </a:rPr>
              <a:t>init</a:t>
            </a:r>
            <a:r>
              <a:rPr lang="en-US" sz="1800" dirty="0">
                <a:solidFill>
                  <a:srgbClr val="195F9E"/>
                </a:solidFill>
                <a:cs typeface="Arial" charset="0"/>
              </a:rPr>
              <a:t>, including one instance of the </a:t>
            </a:r>
            <a:r>
              <a:rPr lang="en-US" sz="1800" b="1" dirty="0">
                <a:solidFill>
                  <a:srgbClr val="195F9E"/>
                </a:solidFill>
                <a:cs typeface="Arial" charset="0"/>
              </a:rPr>
              <a:t>login</a:t>
            </a:r>
            <a:r>
              <a:rPr lang="en-US" sz="1800" dirty="0">
                <a:solidFill>
                  <a:srgbClr val="195F9E"/>
                </a:solidFill>
                <a:cs typeface="Arial" charset="0"/>
              </a:rPr>
              <a:t> program for each terminal.</a:t>
            </a:r>
          </a:p>
        </p:txBody>
      </p:sp>
      <p:sp>
        <p:nvSpPr>
          <p:cNvPr id="162821" name="Line Callout 1 7"/>
          <p:cNvSpPr>
            <a:spLocks/>
          </p:cNvSpPr>
          <p:nvPr/>
        </p:nvSpPr>
        <p:spPr bwMode="auto">
          <a:xfrm>
            <a:off x="5562600" y="4038600"/>
            <a:ext cx="2819400" cy="990600"/>
          </a:xfrm>
          <a:prstGeom prst="borderCallout1">
            <a:avLst>
              <a:gd name="adj1" fmla="val 18750"/>
              <a:gd name="adj2" fmla="val -8333"/>
              <a:gd name="adj3" fmla="val 1713"/>
              <a:gd name="adj4" fmla="val -846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195F9E"/>
                </a:solidFill>
                <a:cs typeface="Arial" charset="0"/>
              </a:rPr>
              <a:t>Login runs user </a:t>
            </a:r>
            <a:r>
              <a:rPr lang="en-US" sz="1800" b="1" dirty="0">
                <a:solidFill>
                  <a:srgbClr val="800000"/>
                </a:solidFill>
                <a:cs typeface="Arial" charset="0"/>
              </a:rPr>
              <a:t>shell</a:t>
            </a:r>
            <a:r>
              <a:rPr lang="en-US" sz="1800" dirty="0">
                <a:solidFill>
                  <a:srgbClr val="800000"/>
                </a:solidFill>
                <a:cs typeface="Arial" charset="0"/>
              </a:rPr>
              <a:t> </a:t>
            </a:r>
            <a:r>
              <a:rPr lang="en-US" sz="1800" dirty="0">
                <a:solidFill>
                  <a:srgbClr val="195F9E"/>
                </a:solidFill>
                <a:cs typeface="Arial" charset="0"/>
              </a:rPr>
              <a:t>in a child process after user authenticates.</a:t>
            </a:r>
          </a:p>
        </p:txBody>
      </p:sp>
      <p:sp>
        <p:nvSpPr>
          <p:cNvPr id="162822" name="Line Callout 1 8"/>
          <p:cNvSpPr>
            <a:spLocks/>
          </p:cNvSpPr>
          <p:nvPr/>
        </p:nvSpPr>
        <p:spPr bwMode="auto">
          <a:xfrm>
            <a:off x="6019800" y="5410200"/>
            <a:ext cx="2438400" cy="914400"/>
          </a:xfrm>
          <a:prstGeom prst="borderCallout1">
            <a:avLst>
              <a:gd name="adj1" fmla="val 18750"/>
              <a:gd name="adj2" fmla="val -8333"/>
              <a:gd name="adj3" fmla="val 21704"/>
              <a:gd name="adj4" fmla="val -4537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195F9E"/>
                </a:solidFill>
                <a:cs typeface="Arial" charset="0"/>
              </a:rPr>
              <a:t>User shell runs user commands as child processes.</a:t>
            </a:r>
          </a:p>
        </p:txBody>
      </p:sp>
    </p:spTree>
    <p:extLst>
      <p:ext uri="{BB962C8B-B14F-4D97-AF65-F5344CB8AC3E}">
        <p14:creationId xmlns:p14="http://schemas.microsoft.com/office/powerpoint/2010/main" val="139141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520065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18" name="Title 3"/>
          <p:cNvSpPr>
            <a:spLocks noGrp="1"/>
          </p:cNvSpPr>
          <p:nvPr>
            <p:ph type="title"/>
          </p:nvPr>
        </p:nvSpPr>
        <p:spPr>
          <a:xfrm>
            <a:off x="4724400" y="-533400"/>
            <a:ext cx="4267200" cy="1554163"/>
          </a:xfrm>
        </p:spPr>
        <p:txBody>
          <a:bodyPr/>
          <a:lstStyle/>
          <a:p>
            <a:r>
              <a:rPr lang="en-US" sz="3200" dirty="0" err="1">
                <a:latin typeface="Arial" charset="0"/>
                <a:ea typeface="ＭＳ Ｐゴシック" charset="0"/>
              </a:rPr>
              <a:t>Init</a:t>
            </a:r>
            <a:r>
              <a:rPr lang="en-US" sz="3200" dirty="0">
                <a:latin typeface="Arial" charset="0"/>
                <a:ea typeface="ＭＳ Ｐゴシック" charset="0"/>
              </a:rPr>
              <a:t> and Descendants</a:t>
            </a:r>
          </a:p>
        </p:txBody>
      </p:sp>
      <p:sp>
        <p:nvSpPr>
          <p:cNvPr id="162819" name="Line Callout 1 4"/>
          <p:cNvSpPr>
            <a:spLocks/>
          </p:cNvSpPr>
          <p:nvPr/>
        </p:nvSpPr>
        <p:spPr bwMode="auto">
          <a:xfrm>
            <a:off x="6248400" y="1600200"/>
            <a:ext cx="2438400" cy="914400"/>
          </a:xfrm>
          <a:prstGeom prst="borderCallout1">
            <a:avLst>
              <a:gd name="adj1" fmla="val 18750"/>
              <a:gd name="adj2" fmla="val -8333"/>
              <a:gd name="adj3" fmla="val -70593"/>
              <a:gd name="adj4" fmla="val -12433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195F9E"/>
                </a:solidFill>
                <a:cs typeface="Arial" charset="0"/>
              </a:rPr>
              <a:t>Kernel </a:t>
            </a:r>
            <a:r>
              <a:rPr lang="ja-JP" altLang="en-US" sz="1800" dirty="0">
                <a:solidFill>
                  <a:srgbClr val="195F9E"/>
                </a:solidFill>
                <a:cs typeface="Arial" charset="0"/>
              </a:rPr>
              <a:t>“</a:t>
            </a:r>
            <a:r>
              <a:rPr lang="en-US" altLang="ja-JP" sz="1800" dirty="0">
                <a:solidFill>
                  <a:srgbClr val="195F9E"/>
                </a:solidFill>
                <a:cs typeface="Arial" charset="0"/>
              </a:rPr>
              <a:t>handcrafts</a:t>
            </a:r>
            <a:r>
              <a:rPr lang="ja-JP" altLang="en-US" sz="1800" dirty="0">
                <a:solidFill>
                  <a:srgbClr val="195F9E"/>
                </a:solidFill>
                <a:cs typeface="Arial" charset="0"/>
              </a:rPr>
              <a:t>”</a:t>
            </a:r>
            <a:r>
              <a:rPr lang="en-US" altLang="ja-JP" sz="1800" dirty="0">
                <a:solidFill>
                  <a:srgbClr val="195F9E"/>
                </a:solidFill>
                <a:cs typeface="Arial" charset="0"/>
              </a:rPr>
              <a:t> initial root process to run </a:t>
            </a:r>
            <a:r>
              <a:rPr lang="ja-JP" altLang="en-US" sz="1800" dirty="0">
                <a:solidFill>
                  <a:srgbClr val="195F9E"/>
                </a:solidFill>
                <a:cs typeface="Arial" charset="0"/>
              </a:rPr>
              <a:t>“</a:t>
            </a:r>
            <a:r>
              <a:rPr lang="en-US" altLang="ja-JP" sz="1800" dirty="0" err="1">
                <a:solidFill>
                  <a:srgbClr val="195F9E"/>
                </a:solidFill>
                <a:cs typeface="Arial" charset="0"/>
              </a:rPr>
              <a:t>init</a:t>
            </a:r>
            <a:r>
              <a:rPr lang="ja-JP" altLang="en-US" sz="1800" dirty="0">
                <a:solidFill>
                  <a:srgbClr val="195F9E"/>
                </a:solidFill>
                <a:cs typeface="Arial" charset="0"/>
              </a:rPr>
              <a:t>”</a:t>
            </a:r>
            <a:r>
              <a:rPr lang="en-US" altLang="ja-JP" sz="1800" dirty="0">
                <a:solidFill>
                  <a:srgbClr val="195F9E"/>
                </a:solidFill>
                <a:cs typeface="Arial" charset="0"/>
              </a:rPr>
              <a:t> program.</a:t>
            </a:r>
            <a:endParaRPr lang="en-US" sz="1800" dirty="0">
              <a:solidFill>
                <a:srgbClr val="195F9E"/>
              </a:solidFill>
              <a:cs typeface="Arial" charset="0"/>
            </a:endParaRPr>
          </a:p>
        </p:txBody>
      </p:sp>
      <p:sp>
        <p:nvSpPr>
          <p:cNvPr id="162820" name="Line Callout 1 6"/>
          <p:cNvSpPr>
            <a:spLocks/>
          </p:cNvSpPr>
          <p:nvPr/>
        </p:nvSpPr>
        <p:spPr bwMode="auto">
          <a:xfrm>
            <a:off x="5181600" y="2819400"/>
            <a:ext cx="3581400" cy="914400"/>
          </a:xfrm>
          <a:prstGeom prst="borderCallout1">
            <a:avLst>
              <a:gd name="adj1" fmla="val 18750"/>
              <a:gd name="adj2" fmla="val -8333"/>
              <a:gd name="adj3" fmla="val 66199"/>
              <a:gd name="adj4" fmla="val -5397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195F9E"/>
                </a:solidFill>
                <a:cs typeface="Arial" charset="0"/>
              </a:rPr>
              <a:t>Other processes descend from </a:t>
            </a:r>
            <a:r>
              <a:rPr lang="en-US" sz="1800" dirty="0" err="1">
                <a:solidFill>
                  <a:srgbClr val="195F9E"/>
                </a:solidFill>
                <a:cs typeface="Arial" charset="0"/>
              </a:rPr>
              <a:t>init</a:t>
            </a:r>
            <a:r>
              <a:rPr lang="en-US" sz="1800" dirty="0">
                <a:solidFill>
                  <a:srgbClr val="195F9E"/>
                </a:solidFill>
                <a:cs typeface="Arial" charset="0"/>
              </a:rPr>
              <a:t>, and also run as root, including user login guards.</a:t>
            </a:r>
          </a:p>
        </p:txBody>
      </p:sp>
      <p:sp>
        <p:nvSpPr>
          <p:cNvPr id="162821" name="Line Callout 1 7"/>
          <p:cNvSpPr>
            <a:spLocks/>
          </p:cNvSpPr>
          <p:nvPr/>
        </p:nvSpPr>
        <p:spPr bwMode="auto">
          <a:xfrm>
            <a:off x="5562600" y="4038600"/>
            <a:ext cx="2819400" cy="1219200"/>
          </a:xfrm>
          <a:prstGeom prst="borderCallout1">
            <a:avLst>
              <a:gd name="adj1" fmla="val 18750"/>
              <a:gd name="adj2" fmla="val -8333"/>
              <a:gd name="adj3" fmla="val 1713"/>
              <a:gd name="adj4" fmla="val -846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195F9E"/>
                </a:solidFill>
                <a:cs typeface="Arial" charset="0"/>
              </a:rPr>
              <a:t>Login invokes a </a:t>
            </a:r>
            <a:r>
              <a:rPr lang="en-US" sz="1800" b="1" dirty="0" err="1">
                <a:solidFill>
                  <a:srgbClr val="800000"/>
                </a:solidFill>
                <a:cs typeface="Arial" charset="0"/>
              </a:rPr>
              <a:t>setuid</a:t>
            </a:r>
            <a:r>
              <a:rPr lang="en-US" sz="1800" dirty="0">
                <a:solidFill>
                  <a:srgbClr val="800000"/>
                </a:solidFill>
                <a:cs typeface="Arial" charset="0"/>
              </a:rPr>
              <a:t> </a:t>
            </a:r>
            <a:r>
              <a:rPr lang="en-US" sz="1800" dirty="0">
                <a:solidFill>
                  <a:srgbClr val="195F9E"/>
                </a:solidFill>
                <a:cs typeface="Arial" charset="0"/>
              </a:rPr>
              <a:t>system call before </a:t>
            </a:r>
            <a:r>
              <a:rPr lang="en-US" sz="1800" b="1" dirty="0">
                <a:solidFill>
                  <a:srgbClr val="195F9E"/>
                </a:solidFill>
                <a:cs typeface="Arial" charset="0"/>
              </a:rPr>
              <a:t>exec</a:t>
            </a:r>
            <a:r>
              <a:rPr lang="en-US" sz="1800" dirty="0">
                <a:solidFill>
                  <a:srgbClr val="195F9E"/>
                </a:solidFill>
                <a:cs typeface="Arial" charset="0"/>
              </a:rPr>
              <a:t> of user shell, after user authenticates.</a:t>
            </a:r>
          </a:p>
        </p:txBody>
      </p:sp>
      <p:sp>
        <p:nvSpPr>
          <p:cNvPr id="162822" name="Line Callout 1 8"/>
          <p:cNvSpPr>
            <a:spLocks/>
          </p:cNvSpPr>
          <p:nvPr/>
        </p:nvSpPr>
        <p:spPr bwMode="auto">
          <a:xfrm>
            <a:off x="6019800" y="5410200"/>
            <a:ext cx="2438400" cy="914400"/>
          </a:xfrm>
          <a:prstGeom prst="borderCallout1">
            <a:avLst>
              <a:gd name="adj1" fmla="val 18750"/>
              <a:gd name="adj2" fmla="val -8333"/>
              <a:gd name="adj3" fmla="val 21704"/>
              <a:gd name="adj4" fmla="val -4537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195F9E"/>
                </a:solidFill>
                <a:cs typeface="Arial" charset="0"/>
              </a:rPr>
              <a:t>Children of user shell inherit the user</a:t>
            </a:r>
            <a:r>
              <a:rPr lang="ja-JP" altLang="en-US" sz="1800">
                <a:solidFill>
                  <a:srgbClr val="195F9E"/>
                </a:solidFill>
                <a:cs typeface="Arial" charset="0"/>
              </a:rPr>
              <a:t>’</a:t>
            </a:r>
            <a:r>
              <a:rPr lang="en-US" altLang="ja-JP" sz="1800">
                <a:solidFill>
                  <a:srgbClr val="195F9E"/>
                </a:solidFill>
                <a:cs typeface="Arial" charset="0"/>
              </a:rPr>
              <a:t>s identity (uid).</a:t>
            </a:r>
            <a:endParaRPr lang="en-US" sz="1800">
              <a:solidFill>
                <a:srgbClr val="195F9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0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fork+exec</a:t>
            </a:r>
            <a:r>
              <a:rPr lang="en-US" dirty="0"/>
              <a:t>: a great idea?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3396"/>
            <a:ext cx="9144000" cy="34616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2102" y="6344237"/>
            <a:ext cx="7101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it-IT" sz="14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ACM/USENIX </a:t>
            </a:r>
            <a:r>
              <a:rPr lang="it-IT" sz="14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HotOS</a:t>
            </a:r>
            <a:r>
              <a:rPr lang="it-IT" sz="14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’19, </a:t>
            </a:r>
            <a:r>
              <a:rPr lang="it-IT" sz="14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May</a:t>
            </a:r>
            <a:r>
              <a:rPr lang="it-IT" sz="14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13–15, 2019, Bertinoro, </a:t>
            </a:r>
            <a:r>
              <a:rPr lang="it-IT" sz="14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Italy</a:t>
            </a:r>
            <a:endParaRPr lang="en-US" sz="1400" dirty="0">
              <a:solidFill>
                <a:srgbClr val="37305A">
                  <a:lumMod val="50000"/>
                </a:srgbClr>
              </a:solidFill>
              <a:latin typeface="Arial"/>
              <a:ea typeface=""/>
              <a:cs typeface="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33" y="1440127"/>
            <a:ext cx="828469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We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shall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see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how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fork+exec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is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simple+powerful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in the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original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Unix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setting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of single-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threaded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processes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. 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But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fork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is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wasteful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and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expensive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to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implement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. 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Also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,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it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does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not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compose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well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with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threads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. 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Classic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paper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: </a:t>
            </a:r>
            <a:r>
              <a:rPr lang="it-IT" sz="1800" b="1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Evolving</a:t>
            </a:r>
            <a:r>
              <a:rPr lang="it-IT" sz="1800" b="1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the Unix System Interface to </a:t>
            </a:r>
            <a:r>
              <a:rPr lang="it-IT" sz="1800" b="1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Support</a:t>
            </a:r>
            <a:r>
              <a:rPr lang="it-IT" sz="1800" b="1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</a:t>
            </a:r>
            <a:r>
              <a:rPr lang="it-IT" sz="1800" b="1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Multithreaded</a:t>
            </a:r>
            <a:r>
              <a:rPr lang="it-IT" sz="1800" b="1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Programs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,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McJones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 and </a:t>
            </a:r>
            <a:r>
              <a:rPr lang="it-IT" sz="1800" dirty="0" err="1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Swart</a:t>
            </a:r>
            <a:r>
              <a:rPr lang="it-IT" sz="1800" dirty="0">
                <a:solidFill>
                  <a:srgbClr val="37305A">
                    <a:lumMod val="50000"/>
                  </a:srgbClr>
                </a:solidFill>
                <a:ea typeface=""/>
                <a:cs typeface=""/>
              </a:rPr>
              <a:t>, 1987 (DEC SRC report).</a:t>
            </a:r>
            <a:endParaRPr lang="en-US" sz="1400" dirty="0">
              <a:solidFill>
                <a:srgbClr val="37305A">
                  <a:lumMod val="50000"/>
                </a:srgbClr>
              </a:solidFill>
              <a:latin typeface="Arial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64164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</a:rPr>
              <a:t>Unix process model: the story so far</a:t>
            </a:r>
          </a:p>
        </p:txBody>
      </p:sp>
      <p:sp>
        <p:nvSpPr>
          <p:cNvPr id="189442" name="Text Box 3"/>
          <p:cNvSpPr txBox="1">
            <a:spLocks noChangeArrowheads="1"/>
          </p:cNvSpPr>
          <p:nvPr/>
        </p:nvSpPr>
        <p:spPr bwMode="auto">
          <a:xfrm>
            <a:off x="2627313" y="4951412"/>
            <a:ext cx="47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+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9443" name="Text Box 4"/>
          <p:cNvSpPr txBox="1">
            <a:spLocks noChangeArrowheads="1"/>
          </p:cNvSpPr>
          <p:nvPr/>
        </p:nvSpPr>
        <p:spPr bwMode="auto">
          <a:xfrm>
            <a:off x="4800600" y="4951412"/>
            <a:ext cx="473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+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9472" name="Rectangle 6"/>
          <p:cNvSpPr>
            <a:spLocks noChangeArrowheads="1"/>
          </p:cNvSpPr>
          <p:nvPr/>
        </p:nvSpPr>
        <p:spPr bwMode="auto">
          <a:xfrm>
            <a:off x="5630862" y="4654549"/>
            <a:ext cx="1592263" cy="1500188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user ID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process ID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parent PID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sibling links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children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current directory</a:t>
            </a:r>
          </a:p>
        </p:txBody>
      </p:sp>
      <p:grpSp>
        <p:nvGrpSpPr>
          <p:cNvPr id="189473" name="Group 7"/>
          <p:cNvGrpSpPr>
            <a:grpSpLocks/>
          </p:cNvGrpSpPr>
          <p:nvPr/>
        </p:nvGrpSpPr>
        <p:grpSpPr bwMode="auto">
          <a:xfrm>
            <a:off x="7602537" y="4914900"/>
            <a:ext cx="152400" cy="533400"/>
            <a:chOff x="4560" y="1284"/>
            <a:chExt cx="96" cy="264"/>
          </a:xfrm>
        </p:grpSpPr>
        <p:grpSp>
          <p:nvGrpSpPr>
            <p:cNvPr id="189475" name="Group 8"/>
            <p:cNvGrpSpPr>
              <a:grpSpLocks/>
            </p:cNvGrpSpPr>
            <p:nvPr/>
          </p:nvGrpSpPr>
          <p:grpSpPr bwMode="auto">
            <a:xfrm>
              <a:off x="4560" y="1416"/>
              <a:ext cx="96" cy="132"/>
              <a:chOff x="1296" y="1104"/>
              <a:chExt cx="96" cy="96"/>
            </a:xfrm>
          </p:grpSpPr>
          <p:grpSp>
            <p:nvGrpSpPr>
              <p:cNvPr id="189483" name="Group 9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189487" name="AutoShape 10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89488" name="AutoShape 11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grpSp>
            <p:nvGrpSpPr>
              <p:cNvPr id="189484" name="Group 12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189485" name="AutoShape 13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89486" name="AutoShape 14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</p:grpSp>
        <p:grpSp>
          <p:nvGrpSpPr>
            <p:cNvPr id="189476" name="Group 15"/>
            <p:cNvGrpSpPr>
              <a:grpSpLocks/>
            </p:cNvGrpSpPr>
            <p:nvPr/>
          </p:nvGrpSpPr>
          <p:grpSpPr bwMode="auto">
            <a:xfrm>
              <a:off x="4560" y="1284"/>
              <a:ext cx="96" cy="132"/>
              <a:chOff x="1296" y="1104"/>
              <a:chExt cx="96" cy="96"/>
            </a:xfrm>
          </p:grpSpPr>
          <p:grpSp>
            <p:nvGrpSpPr>
              <p:cNvPr id="189477" name="Group 16"/>
              <p:cNvGrpSpPr>
                <a:grpSpLocks/>
              </p:cNvGrpSpPr>
              <p:nvPr/>
            </p:nvGrpSpPr>
            <p:grpSpPr bwMode="auto">
              <a:xfrm>
                <a:off x="1296" y="1152"/>
                <a:ext cx="96" cy="48"/>
                <a:chOff x="1296" y="1152"/>
                <a:chExt cx="96" cy="96"/>
              </a:xfrm>
            </p:grpSpPr>
            <p:sp>
              <p:nvSpPr>
                <p:cNvPr id="189481" name="AutoShape 17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89482" name="AutoShape 18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grpSp>
            <p:nvGrpSpPr>
              <p:cNvPr id="189478" name="Group 19"/>
              <p:cNvGrpSpPr>
                <a:grpSpLocks/>
              </p:cNvGrpSpPr>
              <p:nvPr/>
            </p:nvGrpSpPr>
            <p:grpSpPr bwMode="auto">
              <a:xfrm>
                <a:off x="1296" y="1104"/>
                <a:ext cx="96" cy="48"/>
                <a:chOff x="1296" y="1152"/>
                <a:chExt cx="96" cy="96"/>
              </a:xfrm>
            </p:grpSpPr>
            <p:sp>
              <p:nvSpPr>
                <p:cNvPr id="189479" name="AutoShape 20"/>
                <p:cNvSpPr>
                  <a:spLocks noChangeArrowheads="1"/>
                </p:cNvSpPr>
                <p:nvPr/>
              </p:nvSpPr>
              <p:spPr bwMode="auto">
                <a:xfrm>
                  <a:off x="1296" y="1200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89480" name="AutoShape 21"/>
                <p:cNvSpPr>
                  <a:spLocks noChangeArrowheads="1"/>
                </p:cNvSpPr>
                <p:nvPr/>
              </p:nvSpPr>
              <p:spPr bwMode="auto">
                <a:xfrm>
                  <a:off x="1296" y="1152"/>
                  <a:ext cx="96" cy="48"/>
                </a:xfrm>
                <a:prstGeom prst="flowChartProcess">
                  <a:avLst/>
                </a:prstGeom>
                <a:solidFill>
                  <a:srgbClr val="C0C0C0"/>
                </a:solidFill>
                <a:ln w="31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</p:grpSp>
      </p:grpSp>
      <p:cxnSp>
        <p:nvCxnSpPr>
          <p:cNvPr id="189474" name="AutoShape 22"/>
          <p:cNvCxnSpPr>
            <a:cxnSpLocks noChangeShapeType="1"/>
            <a:stCxn id="189472" idx="3"/>
            <a:endCxn id="189480" idx="1"/>
          </p:cNvCxnSpPr>
          <p:nvPr/>
        </p:nvCxnSpPr>
        <p:spPr bwMode="auto">
          <a:xfrm flipV="1">
            <a:off x="7223125" y="4948238"/>
            <a:ext cx="379412" cy="45640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89445" name="Group 23"/>
          <p:cNvGrpSpPr>
            <a:grpSpLocks/>
          </p:cNvGrpSpPr>
          <p:nvPr/>
        </p:nvGrpSpPr>
        <p:grpSpPr bwMode="auto">
          <a:xfrm>
            <a:off x="596900" y="4279900"/>
            <a:ext cx="2152650" cy="1479550"/>
            <a:chOff x="1903" y="969"/>
            <a:chExt cx="1356" cy="932"/>
          </a:xfrm>
        </p:grpSpPr>
        <p:grpSp>
          <p:nvGrpSpPr>
            <p:cNvPr id="189462" name="Group 24"/>
            <p:cNvGrpSpPr>
              <a:grpSpLocks/>
            </p:cNvGrpSpPr>
            <p:nvPr/>
          </p:nvGrpSpPr>
          <p:grpSpPr bwMode="auto">
            <a:xfrm>
              <a:off x="2397" y="1302"/>
              <a:ext cx="391" cy="574"/>
              <a:chOff x="4691" y="3082"/>
              <a:chExt cx="289" cy="426"/>
            </a:xfrm>
          </p:grpSpPr>
          <p:sp>
            <p:nvSpPr>
              <p:cNvPr id="189464" name="AutoShape 25"/>
              <p:cNvSpPr>
                <a:spLocks noChangeArrowheads="1"/>
              </p:cNvSpPr>
              <p:nvPr/>
            </p:nvSpPr>
            <p:spPr bwMode="auto">
              <a:xfrm>
                <a:off x="4691" y="3082"/>
                <a:ext cx="289" cy="83"/>
              </a:xfrm>
              <a:prstGeom prst="flowChartProcess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9465" name="AutoShape 26"/>
              <p:cNvSpPr>
                <a:spLocks noChangeArrowheads="1"/>
              </p:cNvSpPr>
              <p:nvPr/>
            </p:nvSpPr>
            <p:spPr bwMode="auto">
              <a:xfrm>
                <a:off x="4691" y="3165"/>
                <a:ext cx="289" cy="50"/>
              </a:xfrm>
              <a:prstGeom prst="flowChartProcess">
                <a:avLst/>
              </a:prstGeom>
              <a:solidFill>
                <a:srgbClr val="00808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9466" name="AutoShape 27"/>
              <p:cNvSpPr>
                <a:spLocks noChangeArrowheads="1"/>
              </p:cNvSpPr>
              <p:nvPr/>
            </p:nvSpPr>
            <p:spPr bwMode="auto">
              <a:xfrm>
                <a:off x="4691" y="3215"/>
                <a:ext cx="289" cy="83"/>
              </a:xfrm>
              <a:prstGeom prst="flowChartProcess">
                <a:avLst/>
              </a:prstGeom>
              <a:solidFill>
                <a:srgbClr val="666699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9467" name="AutoShape 28"/>
              <p:cNvSpPr>
                <a:spLocks noChangeArrowheads="1"/>
              </p:cNvSpPr>
              <p:nvPr/>
            </p:nvSpPr>
            <p:spPr bwMode="auto">
              <a:xfrm>
                <a:off x="4691" y="3298"/>
                <a:ext cx="289" cy="16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9468" name="AutoShape 29"/>
              <p:cNvSpPr>
                <a:spLocks noChangeArrowheads="1"/>
              </p:cNvSpPr>
              <p:nvPr/>
            </p:nvSpPr>
            <p:spPr bwMode="auto">
              <a:xfrm>
                <a:off x="4691" y="3314"/>
                <a:ext cx="289" cy="84"/>
              </a:xfrm>
              <a:prstGeom prst="flowChartProcess">
                <a:avLst/>
              </a:prstGeom>
              <a:solidFill>
                <a:srgbClr val="969696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9469" name="AutoShape 30"/>
              <p:cNvSpPr>
                <a:spLocks noChangeArrowheads="1"/>
              </p:cNvSpPr>
              <p:nvPr/>
            </p:nvSpPr>
            <p:spPr bwMode="auto">
              <a:xfrm>
                <a:off x="4691" y="3398"/>
                <a:ext cx="289" cy="49"/>
              </a:xfrm>
              <a:prstGeom prst="flowChartProcess">
                <a:avLst/>
              </a:prstGeom>
              <a:solidFill>
                <a:srgbClr val="80008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 anchorCtr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9470" name="AutoShape 31"/>
              <p:cNvSpPr>
                <a:spLocks noChangeArrowheads="1"/>
              </p:cNvSpPr>
              <p:nvPr/>
            </p:nvSpPr>
            <p:spPr bwMode="auto">
              <a:xfrm>
                <a:off x="4691" y="3165"/>
                <a:ext cx="289" cy="50"/>
              </a:xfrm>
              <a:prstGeom prst="flowChartProcess">
                <a:avLst/>
              </a:prstGeom>
              <a:solidFill>
                <a:srgbClr val="00808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9471" name="AutoShape 32"/>
              <p:cNvSpPr>
                <a:spLocks noChangeArrowheads="1"/>
              </p:cNvSpPr>
              <p:nvPr/>
            </p:nvSpPr>
            <p:spPr bwMode="auto">
              <a:xfrm>
                <a:off x="4691" y="3449"/>
                <a:ext cx="289" cy="59"/>
              </a:xfrm>
              <a:prstGeom prst="flowChartProcess">
                <a:avLst/>
              </a:prstGeom>
              <a:solidFill>
                <a:srgbClr val="99CC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89463" name="Rectangle 33"/>
            <p:cNvSpPr>
              <a:spLocks noChangeArrowheads="1"/>
            </p:cNvSpPr>
            <p:nvPr/>
          </p:nvSpPr>
          <p:spPr bwMode="auto">
            <a:xfrm>
              <a:off x="1903" y="969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rPr>
                <a:t>virtual address space</a:t>
              </a:r>
            </a:p>
          </p:txBody>
        </p:sp>
      </p:grpSp>
      <p:sp>
        <p:nvSpPr>
          <p:cNvPr id="189446" name="Rectangle 34"/>
          <p:cNvSpPr>
            <a:spLocks noChangeArrowheads="1"/>
          </p:cNvSpPr>
          <p:nvPr/>
        </p:nvSpPr>
        <p:spPr bwMode="auto">
          <a:xfrm>
            <a:off x="4960723" y="4278590"/>
            <a:ext cx="34040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process control block (PCB)</a:t>
            </a:r>
          </a:p>
        </p:txBody>
      </p:sp>
      <p:sp>
        <p:nvSpPr>
          <p:cNvPr id="189447" name="Rectangle 35"/>
          <p:cNvSpPr>
            <a:spLocks noChangeArrowheads="1"/>
          </p:cNvSpPr>
          <p:nvPr/>
        </p:nvSpPr>
        <p:spPr bwMode="auto">
          <a:xfrm>
            <a:off x="7239000" y="5496480"/>
            <a:ext cx="14798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I/O channels</a:t>
            </a:r>
          </a:p>
        </p:txBody>
      </p:sp>
      <p:grpSp>
        <p:nvGrpSpPr>
          <p:cNvPr id="189448" name="Group 36"/>
          <p:cNvGrpSpPr>
            <a:grpSpLocks/>
          </p:cNvGrpSpPr>
          <p:nvPr/>
        </p:nvGrpSpPr>
        <p:grpSpPr bwMode="auto">
          <a:xfrm>
            <a:off x="3429000" y="4267200"/>
            <a:ext cx="1171576" cy="1519238"/>
            <a:chOff x="476" y="968"/>
            <a:chExt cx="738" cy="957"/>
          </a:xfrm>
        </p:grpSpPr>
        <p:grpSp>
          <p:nvGrpSpPr>
            <p:cNvPr id="189452" name="Group 37"/>
            <p:cNvGrpSpPr>
              <a:grpSpLocks/>
            </p:cNvGrpSpPr>
            <p:nvPr/>
          </p:nvGrpSpPr>
          <p:grpSpPr bwMode="auto">
            <a:xfrm>
              <a:off x="674" y="1237"/>
              <a:ext cx="330" cy="332"/>
              <a:chOff x="3689" y="1658"/>
              <a:chExt cx="576" cy="576"/>
            </a:xfrm>
          </p:grpSpPr>
          <p:grpSp>
            <p:nvGrpSpPr>
              <p:cNvPr id="189458" name="Group 38"/>
              <p:cNvGrpSpPr>
                <a:grpSpLocks/>
              </p:cNvGrpSpPr>
              <p:nvPr/>
            </p:nvGrpSpPr>
            <p:grpSpPr bwMode="auto">
              <a:xfrm>
                <a:off x="3689" y="1658"/>
                <a:ext cx="576" cy="576"/>
                <a:chOff x="4269" y="2781"/>
                <a:chExt cx="576" cy="576"/>
              </a:xfrm>
            </p:grpSpPr>
            <p:sp>
              <p:nvSpPr>
                <p:cNvPr id="189460" name="Oval 39"/>
                <p:cNvSpPr>
                  <a:spLocks noChangeArrowheads="1"/>
                </p:cNvSpPr>
                <p:nvPr/>
              </p:nvSpPr>
              <p:spPr bwMode="auto">
                <a:xfrm>
                  <a:off x="4269" y="2781"/>
                  <a:ext cx="576" cy="576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89461" name="AutoShape 40"/>
                <p:cNvSpPr>
                  <a:spLocks noChangeArrowheads="1"/>
                </p:cNvSpPr>
                <p:nvPr/>
              </p:nvSpPr>
              <p:spPr bwMode="auto">
                <a:xfrm flipH="1">
                  <a:off x="4470" y="2908"/>
                  <a:ext cx="195" cy="337"/>
                </a:xfrm>
                <a:prstGeom prst="lightningBol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89459" name="AutoShape 41"/>
              <p:cNvSpPr>
                <a:spLocks noChangeArrowheads="1"/>
              </p:cNvSpPr>
              <p:nvPr/>
            </p:nvSpPr>
            <p:spPr bwMode="auto">
              <a:xfrm rot="-8460389">
                <a:off x="3713" y="1734"/>
                <a:ext cx="70" cy="76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89453" name="Rectangle 42"/>
            <p:cNvSpPr>
              <a:spLocks noChangeArrowheads="1"/>
            </p:cNvSpPr>
            <p:nvPr/>
          </p:nvSpPr>
          <p:spPr bwMode="auto">
            <a:xfrm>
              <a:off x="476" y="968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rPr>
                <a:t>thread(s)</a:t>
              </a:r>
            </a:p>
          </p:txBody>
        </p:sp>
        <p:grpSp>
          <p:nvGrpSpPr>
            <p:cNvPr id="189454" name="Group 43"/>
            <p:cNvGrpSpPr>
              <a:grpSpLocks/>
            </p:cNvGrpSpPr>
            <p:nvPr/>
          </p:nvGrpSpPr>
          <p:grpSpPr bwMode="auto">
            <a:xfrm>
              <a:off x="574" y="1634"/>
              <a:ext cx="524" cy="291"/>
              <a:chOff x="607" y="660"/>
              <a:chExt cx="524" cy="291"/>
            </a:xfrm>
          </p:grpSpPr>
          <p:sp>
            <p:nvSpPr>
              <p:cNvPr id="189455" name="AutoShape 44"/>
              <p:cNvSpPr>
                <a:spLocks noChangeArrowheads="1"/>
              </p:cNvSpPr>
              <p:nvPr/>
            </p:nvSpPr>
            <p:spPr bwMode="auto">
              <a:xfrm>
                <a:off x="607" y="660"/>
                <a:ext cx="524" cy="85"/>
              </a:xfrm>
              <a:prstGeom prst="flowChartProcess">
                <a:avLst/>
              </a:prstGeom>
              <a:solidFill>
                <a:srgbClr val="DDE1EB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9456" name="AutoShape 45"/>
              <p:cNvSpPr>
                <a:spLocks noChangeArrowheads="1"/>
              </p:cNvSpPr>
              <p:nvPr/>
            </p:nvSpPr>
            <p:spPr bwMode="auto">
              <a:xfrm>
                <a:off x="607" y="745"/>
                <a:ext cx="524" cy="206"/>
              </a:xfrm>
              <a:prstGeom prst="flowChartProcess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rPr>
                  <a:t>stack</a:t>
                </a:r>
              </a:p>
            </p:txBody>
          </p:sp>
          <p:sp>
            <p:nvSpPr>
              <p:cNvPr id="189457" name="AutoShape 46"/>
              <p:cNvSpPr>
                <a:spLocks noChangeArrowheads="1"/>
              </p:cNvSpPr>
              <p:nvPr/>
            </p:nvSpPr>
            <p:spPr bwMode="auto">
              <a:xfrm>
                <a:off x="848" y="662"/>
                <a:ext cx="42" cy="77"/>
              </a:xfrm>
              <a:prstGeom prst="upArrow">
                <a:avLst>
                  <a:gd name="adj1" fmla="val 50000"/>
                  <a:gd name="adj2" fmla="val 45833"/>
                </a:avLst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49" name="Snip Single Corner Rectangle 48">
            <a:extLst>
              <a:ext uri="{FF2B5EF4-FFF2-40B4-BE49-F238E27FC236}">
                <a16:creationId xmlns:a16="http://schemas.microsoft.com/office/drawing/2014/main" id="{DCC6BF6E-D8A7-674F-A2E6-18508B26C74F}"/>
              </a:ext>
            </a:extLst>
          </p:cNvPr>
          <p:cNvSpPr/>
          <p:nvPr/>
        </p:nvSpPr>
        <p:spPr bwMode="auto">
          <a:xfrm flipH="1">
            <a:off x="838200" y="2019300"/>
            <a:ext cx="1219200" cy="1381125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0" name="Text Box 93">
            <a:extLst>
              <a:ext uri="{FF2B5EF4-FFF2-40B4-BE49-F238E27FC236}">
                <a16:creationId xmlns:a16="http://schemas.microsoft.com/office/drawing/2014/main" id="{FFFDED42-BE92-3A4D-852A-3445F8056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67038"/>
            <a:ext cx="18351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program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A90FC6B7-6399-7448-954E-7785D048A08D}"/>
              </a:ext>
            </a:extLst>
          </p:cNvPr>
          <p:cNvSpPr/>
          <p:nvPr/>
        </p:nvSpPr>
        <p:spPr bwMode="auto">
          <a:xfrm rot="5400000" flipV="1">
            <a:off x="3416161" y="1306176"/>
            <a:ext cx="90963" cy="2808483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  <a:cs typeface="Arial" charset="0"/>
            </a:endParaRPr>
          </a:p>
        </p:txBody>
      </p:sp>
      <p:grpSp>
        <p:nvGrpSpPr>
          <p:cNvPr id="52" name="Group 1">
            <a:extLst>
              <a:ext uri="{FF2B5EF4-FFF2-40B4-BE49-F238E27FC236}">
                <a16:creationId xmlns:a16="http://schemas.microsoft.com/office/drawing/2014/main" id="{9965AD68-6837-5843-B7A0-DFD19002F275}"/>
              </a:ext>
            </a:extLst>
          </p:cNvPr>
          <p:cNvGrpSpPr>
            <a:grpSpLocks/>
          </p:cNvGrpSpPr>
          <p:nvPr/>
        </p:nvGrpSpPr>
        <p:grpSpPr bwMode="auto">
          <a:xfrm>
            <a:off x="4903788" y="1965967"/>
            <a:ext cx="909843" cy="1539233"/>
            <a:chOff x="6215063" y="2514600"/>
            <a:chExt cx="990600" cy="1676400"/>
          </a:xfrm>
        </p:grpSpPr>
        <p:sp>
          <p:nvSpPr>
            <p:cNvPr id="53" name="AutoShape 21">
              <a:extLst>
                <a:ext uri="{FF2B5EF4-FFF2-40B4-BE49-F238E27FC236}">
                  <a16:creationId xmlns:a16="http://schemas.microsoft.com/office/drawing/2014/main" id="{C549AE22-8C93-E846-93ED-AD842BCAA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063" y="2514600"/>
              <a:ext cx="990600" cy="381000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AutoShape 22">
              <a:extLst>
                <a:ext uri="{FF2B5EF4-FFF2-40B4-BE49-F238E27FC236}">
                  <a16:creationId xmlns:a16="http://schemas.microsoft.com/office/drawing/2014/main" id="{230F6FDB-BEC6-A240-A84F-A5FCF9269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063" y="2895600"/>
              <a:ext cx="990600" cy="228600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AutoShape 23">
              <a:extLst>
                <a:ext uri="{FF2B5EF4-FFF2-40B4-BE49-F238E27FC236}">
                  <a16:creationId xmlns:a16="http://schemas.microsoft.com/office/drawing/2014/main" id="{0D907E95-3974-F94E-89F1-F386083B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063" y="3124200"/>
              <a:ext cx="990600" cy="381000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AutoShape 24">
              <a:extLst>
                <a:ext uri="{FF2B5EF4-FFF2-40B4-BE49-F238E27FC236}">
                  <a16:creationId xmlns:a16="http://schemas.microsoft.com/office/drawing/2014/main" id="{A3DE6036-8627-C844-98E9-1BDAD4589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063" y="3505200"/>
              <a:ext cx="990600" cy="76200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AutoShape 25">
              <a:extLst>
                <a:ext uri="{FF2B5EF4-FFF2-40B4-BE49-F238E27FC236}">
                  <a16:creationId xmlns:a16="http://schemas.microsoft.com/office/drawing/2014/main" id="{90975D60-A034-814C-8491-576C2139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063" y="3581400"/>
              <a:ext cx="990600" cy="381000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AutoShape 26">
              <a:extLst>
                <a:ext uri="{FF2B5EF4-FFF2-40B4-BE49-F238E27FC236}">
                  <a16:creationId xmlns:a16="http://schemas.microsoft.com/office/drawing/2014/main" id="{7E1EA5DD-0CBE-1648-9722-37E340FB9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5063" y="3962400"/>
              <a:ext cx="990600" cy="228600"/>
            </a:xfrm>
            <a:prstGeom prst="flowChartProcess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9" name="Group 49">
              <a:extLst>
                <a:ext uri="{FF2B5EF4-FFF2-40B4-BE49-F238E27FC236}">
                  <a16:creationId xmlns:a16="http://schemas.microsoft.com/office/drawing/2014/main" id="{83A8AB2D-140C-504E-82B8-C482FD541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8913" y="3221037"/>
              <a:ext cx="404812" cy="404813"/>
              <a:chOff x="4201" y="2912"/>
              <a:chExt cx="255" cy="255"/>
            </a:xfrm>
          </p:grpSpPr>
          <p:sp>
            <p:nvSpPr>
              <p:cNvPr id="60" name="Oval 50">
                <a:extLst>
                  <a:ext uri="{FF2B5EF4-FFF2-40B4-BE49-F238E27FC236}">
                    <a16:creationId xmlns:a16="http://schemas.microsoft.com/office/drawing/2014/main" id="{6B89D332-3F91-2240-B191-2569EC0C1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2912"/>
                <a:ext cx="255" cy="255"/>
              </a:xfrm>
              <a:prstGeom prst="ellipse">
                <a:avLst/>
              </a:prstGeom>
              <a:solidFill>
                <a:srgbClr val="80008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56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AutoShape 51">
                <a:extLst>
                  <a:ext uri="{FF2B5EF4-FFF2-40B4-BE49-F238E27FC236}">
                    <a16:creationId xmlns:a16="http://schemas.microsoft.com/office/drawing/2014/main" id="{98C9B3FD-E782-E24B-85C9-EA6FBEAAE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290" y="2968"/>
                <a:ext cx="87" cy="149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4556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AutoShape 52">
                <a:extLst>
                  <a:ext uri="{FF2B5EF4-FFF2-40B4-BE49-F238E27FC236}">
                    <a16:creationId xmlns:a16="http://schemas.microsoft.com/office/drawing/2014/main" id="{0F05F054-C3DB-1B4D-BF24-298197C03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8460389">
                <a:off x="4212" y="2946"/>
                <a:ext cx="31" cy="33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561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63" name="Group 28">
            <a:extLst>
              <a:ext uri="{FF2B5EF4-FFF2-40B4-BE49-F238E27FC236}">
                <a16:creationId xmlns:a16="http://schemas.microsoft.com/office/drawing/2014/main" id="{34D0B55A-857F-B64A-8A9E-19335FD4FFE6}"/>
              </a:ext>
            </a:extLst>
          </p:cNvPr>
          <p:cNvGrpSpPr>
            <a:grpSpLocks/>
          </p:cNvGrpSpPr>
          <p:nvPr/>
        </p:nvGrpSpPr>
        <p:grpSpPr bwMode="auto">
          <a:xfrm>
            <a:off x="1176337" y="2200275"/>
            <a:ext cx="576263" cy="766763"/>
            <a:chOff x="3888" y="960"/>
            <a:chExt cx="363" cy="483"/>
          </a:xfrm>
        </p:grpSpPr>
        <p:sp>
          <p:nvSpPr>
            <p:cNvPr id="64" name="AutoShape 29">
              <a:extLst>
                <a:ext uri="{FF2B5EF4-FFF2-40B4-BE49-F238E27FC236}">
                  <a16:creationId xmlns:a16="http://schemas.microsoft.com/office/drawing/2014/main" id="{037330D2-E974-1848-863F-8E4BF46F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993"/>
              <a:ext cx="363" cy="12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AutoShape 30">
              <a:extLst>
                <a:ext uri="{FF2B5EF4-FFF2-40B4-BE49-F238E27FC236}">
                  <a16:creationId xmlns:a16="http://schemas.microsoft.com/office/drawing/2014/main" id="{577D2126-63B7-8C46-BDAA-383421FFB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AutoShape 31">
              <a:extLst>
                <a:ext uri="{FF2B5EF4-FFF2-40B4-BE49-F238E27FC236}">
                  <a16:creationId xmlns:a16="http://schemas.microsoft.com/office/drawing/2014/main" id="{0B56187D-29DE-534C-B8BB-E85E66E74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AutoShape 32">
              <a:extLst>
                <a:ext uri="{FF2B5EF4-FFF2-40B4-BE49-F238E27FC236}">
                  <a16:creationId xmlns:a16="http://schemas.microsoft.com/office/drawing/2014/main" id="{C4693FC3-B33F-C241-840D-B710D33C8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198"/>
              <a:ext cx="363" cy="76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AutoShape 33">
              <a:extLst>
                <a:ext uri="{FF2B5EF4-FFF2-40B4-BE49-F238E27FC236}">
                  <a16:creationId xmlns:a16="http://schemas.microsoft.com/office/drawing/2014/main" id="{1CE53D66-0DD9-4C46-9BAF-517EA1560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960"/>
              <a:ext cx="363" cy="33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9" name="AutoShape 34">
              <a:extLst>
                <a:ext uri="{FF2B5EF4-FFF2-40B4-BE49-F238E27FC236}">
                  <a16:creationId xmlns:a16="http://schemas.microsoft.com/office/drawing/2014/main" id="{04489588-AA4E-934C-9932-83673897E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74"/>
              <a:ext cx="363" cy="16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6" name="Text Box 93">
            <a:extLst>
              <a:ext uri="{FF2B5EF4-FFF2-40B4-BE49-F238E27FC236}">
                <a16:creationId xmlns:a16="http://schemas.microsoft.com/office/drawing/2014/main" id="{79244016-DDD6-BE4D-B5E5-E48F25160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280" y="1700294"/>
            <a:ext cx="2728120" cy="203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fork()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syscall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clones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the calling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process to create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child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process.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exec*()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syscall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runs a new program in the calling process.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9" name="Text Box 93">
            <a:extLst>
              <a:ext uri="{FF2B5EF4-FFF2-40B4-BE49-F238E27FC236}">
                <a16:creationId xmlns:a16="http://schemas.microsoft.com/office/drawing/2014/main" id="{6D44DEB5-7B88-4747-9EA9-4B83D7F6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7" y="2781300"/>
            <a:ext cx="2559049" cy="74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Unix: fork/exec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0" name="Text Box 93">
            <a:extLst>
              <a:ext uri="{FF2B5EF4-FFF2-40B4-BE49-F238E27FC236}">
                <a16:creationId xmlns:a16="http://schemas.microsoft.com/office/drawing/2014/main" id="{62CCF2DB-9065-CD42-95A3-363D46D67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146270"/>
            <a:ext cx="159226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kernel state</a:t>
            </a:r>
          </a:p>
        </p:txBody>
      </p:sp>
    </p:spTree>
    <p:extLst>
      <p:ext uri="{BB962C8B-B14F-4D97-AF65-F5344CB8AC3E}">
        <p14:creationId xmlns:p14="http://schemas.microsoft.com/office/powerpoint/2010/main" val="88457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Unix fork/exec/exit/wait syscalls</a:t>
            </a:r>
          </a:p>
        </p:txBody>
      </p:sp>
      <p:grpSp>
        <p:nvGrpSpPr>
          <p:cNvPr id="154626" name="Group 3"/>
          <p:cNvGrpSpPr>
            <a:grpSpLocks/>
          </p:cNvGrpSpPr>
          <p:nvPr/>
        </p:nvGrpSpPr>
        <p:grpSpPr bwMode="auto">
          <a:xfrm>
            <a:off x="2039938" y="1517650"/>
            <a:ext cx="461962" cy="330200"/>
            <a:chOff x="1432" y="956"/>
            <a:chExt cx="291" cy="208"/>
          </a:xfrm>
        </p:grpSpPr>
        <p:sp>
          <p:nvSpPr>
            <p:cNvPr id="154679" name="AutoShape 4"/>
            <p:cNvSpPr>
              <a:spLocks noChangeArrowheads="1"/>
            </p:cNvSpPr>
            <p:nvPr/>
          </p:nvSpPr>
          <p:spPr bwMode="auto">
            <a:xfrm>
              <a:off x="1432" y="956"/>
              <a:ext cx="291" cy="42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80" name="AutoShape 5"/>
            <p:cNvSpPr>
              <a:spLocks noChangeArrowheads="1"/>
            </p:cNvSpPr>
            <p:nvPr/>
          </p:nvSpPr>
          <p:spPr bwMode="auto">
            <a:xfrm>
              <a:off x="1432" y="998"/>
              <a:ext cx="291" cy="41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81" name="AutoShape 6"/>
            <p:cNvSpPr>
              <a:spLocks noChangeArrowheads="1"/>
            </p:cNvSpPr>
            <p:nvPr/>
          </p:nvSpPr>
          <p:spPr bwMode="auto">
            <a:xfrm>
              <a:off x="1432" y="1039"/>
              <a:ext cx="291" cy="50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82" name="AutoShape 7"/>
            <p:cNvSpPr>
              <a:spLocks noChangeArrowheads="1"/>
            </p:cNvSpPr>
            <p:nvPr/>
          </p:nvSpPr>
          <p:spPr bwMode="auto">
            <a:xfrm>
              <a:off x="1432" y="1081"/>
              <a:ext cx="291" cy="41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83" name="AutoShape 8"/>
            <p:cNvSpPr>
              <a:spLocks noChangeArrowheads="1"/>
            </p:cNvSpPr>
            <p:nvPr/>
          </p:nvSpPr>
          <p:spPr bwMode="auto">
            <a:xfrm>
              <a:off x="1432" y="1122"/>
              <a:ext cx="291" cy="42"/>
            </a:xfrm>
            <a:prstGeom prst="flowChartProcess">
              <a:avLst/>
            </a:prstGeom>
            <a:solidFill>
              <a:srgbClr val="993366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54627" name="Group 9"/>
          <p:cNvGrpSpPr>
            <a:grpSpLocks/>
          </p:cNvGrpSpPr>
          <p:nvPr/>
        </p:nvGrpSpPr>
        <p:grpSpPr bwMode="auto">
          <a:xfrm>
            <a:off x="785813" y="2309813"/>
            <a:ext cx="461962" cy="330200"/>
            <a:chOff x="1248" y="1488"/>
            <a:chExt cx="336" cy="240"/>
          </a:xfrm>
        </p:grpSpPr>
        <p:sp>
          <p:nvSpPr>
            <p:cNvPr id="154674" name="AutoShape 10"/>
            <p:cNvSpPr>
              <a:spLocks noChangeArrowheads="1"/>
            </p:cNvSpPr>
            <p:nvPr/>
          </p:nvSpPr>
          <p:spPr bwMode="auto">
            <a:xfrm>
              <a:off x="1248" y="1488"/>
              <a:ext cx="336" cy="4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75" name="AutoShape 11"/>
            <p:cNvSpPr>
              <a:spLocks noChangeArrowheads="1"/>
            </p:cNvSpPr>
            <p:nvPr/>
          </p:nvSpPr>
          <p:spPr bwMode="auto">
            <a:xfrm>
              <a:off x="1248" y="1536"/>
              <a:ext cx="336" cy="45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76" name="AutoShape 12"/>
            <p:cNvSpPr>
              <a:spLocks noChangeArrowheads="1"/>
            </p:cNvSpPr>
            <p:nvPr/>
          </p:nvSpPr>
          <p:spPr bwMode="auto">
            <a:xfrm>
              <a:off x="1248" y="1584"/>
              <a:ext cx="336" cy="58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77" name="AutoShape 13"/>
            <p:cNvSpPr>
              <a:spLocks noChangeArrowheads="1"/>
            </p:cNvSpPr>
            <p:nvPr/>
          </p:nvSpPr>
          <p:spPr bwMode="auto">
            <a:xfrm>
              <a:off x="1248" y="1632"/>
              <a:ext cx="336" cy="47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78" name="AutoShape 14"/>
            <p:cNvSpPr>
              <a:spLocks noChangeArrowheads="1"/>
            </p:cNvSpPr>
            <p:nvPr/>
          </p:nvSpPr>
          <p:spPr bwMode="auto">
            <a:xfrm>
              <a:off x="1248" y="1680"/>
              <a:ext cx="336" cy="48"/>
            </a:xfrm>
            <a:prstGeom prst="flowChartProcess">
              <a:avLst/>
            </a:prstGeom>
            <a:solidFill>
              <a:srgbClr val="993366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154628" name="AutoShape 15"/>
          <p:cNvCxnSpPr>
            <a:cxnSpLocks noChangeShapeType="1"/>
            <a:stCxn id="154683" idx="1"/>
            <a:endCxn id="154674" idx="3"/>
          </p:cNvCxnSpPr>
          <p:nvPr/>
        </p:nvCxnSpPr>
        <p:spPr bwMode="auto">
          <a:xfrm rot="10800000" flipV="1">
            <a:off x="1247775" y="1814513"/>
            <a:ext cx="792163" cy="528637"/>
          </a:xfrm>
          <a:prstGeom prst="curvedConnector3">
            <a:avLst>
              <a:gd name="adj1" fmla="val 49898"/>
            </a:avLst>
          </a:prstGeom>
          <a:noFill/>
          <a:ln w="12700">
            <a:solidFill>
              <a:srgbClr val="000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4629" name="AutoShape 16"/>
          <p:cNvCxnSpPr>
            <a:cxnSpLocks noChangeShapeType="1"/>
          </p:cNvCxnSpPr>
          <p:nvPr/>
        </p:nvCxnSpPr>
        <p:spPr bwMode="auto">
          <a:xfrm>
            <a:off x="1247775" y="4540250"/>
            <a:ext cx="660400" cy="77787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4630" name="AutoShape 17"/>
          <p:cNvCxnSpPr>
            <a:cxnSpLocks noChangeShapeType="1"/>
          </p:cNvCxnSpPr>
          <p:nvPr/>
        </p:nvCxnSpPr>
        <p:spPr bwMode="auto">
          <a:xfrm rot="10800000" flipV="1">
            <a:off x="2568575" y="4540250"/>
            <a:ext cx="658813" cy="77787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4631" name="AutoShape 18"/>
          <p:cNvCxnSpPr>
            <a:cxnSpLocks noChangeShapeType="1"/>
            <a:stCxn id="154683" idx="3"/>
          </p:cNvCxnSpPr>
          <p:nvPr/>
        </p:nvCxnSpPr>
        <p:spPr bwMode="auto">
          <a:xfrm>
            <a:off x="2501900" y="1814513"/>
            <a:ext cx="725488" cy="52863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4632" name="AutoShape 19"/>
          <p:cNvCxnSpPr>
            <a:cxnSpLocks noChangeShapeType="1"/>
            <a:stCxn id="154678" idx="2"/>
            <a:endCxn id="154664" idx="0"/>
          </p:cNvCxnSpPr>
          <p:nvPr/>
        </p:nvCxnSpPr>
        <p:spPr bwMode="auto">
          <a:xfrm>
            <a:off x="1017588" y="2640013"/>
            <a:ext cx="0" cy="1600200"/>
          </a:xfrm>
          <a:prstGeom prst="straightConnector1">
            <a:avLst/>
          </a:prstGeom>
          <a:noFill/>
          <a:ln w="12700">
            <a:solidFill>
              <a:srgbClr val="000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4633" name="AutoShape 20"/>
          <p:cNvCxnSpPr>
            <a:cxnSpLocks noChangeShapeType="1"/>
            <a:stCxn id="154653" idx="2"/>
            <a:endCxn id="154654" idx="0"/>
          </p:cNvCxnSpPr>
          <p:nvPr/>
        </p:nvCxnSpPr>
        <p:spPr bwMode="auto">
          <a:xfrm>
            <a:off x="3452813" y="2587625"/>
            <a:ext cx="3175" cy="663575"/>
          </a:xfrm>
          <a:prstGeom prst="straightConnector1">
            <a:avLst/>
          </a:prstGeom>
          <a:noFill/>
          <a:ln w="12700">
            <a:solidFill>
              <a:srgbClr val="000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4634" name="Text Box 21"/>
          <p:cNvSpPr txBox="1">
            <a:spLocks noChangeArrowheads="1"/>
          </p:cNvSpPr>
          <p:nvPr/>
        </p:nvSpPr>
        <p:spPr bwMode="auto">
          <a:xfrm>
            <a:off x="228600" y="1803400"/>
            <a:ext cx="1339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fork</a:t>
            </a:r>
            <a:r>
              <a:rPr lang="en-US" sz="1800" dirty="0">
                <a:solidFill>
                  <a:srgbClr val="000000"/>
                </a:solidFill>
                <a:cs typeface="Arial" charset="0"/>
              </a:rPr>
              <a:t> parent</a:t>
            </a:r>
          </a:p>
        </p:txBody>
      </p:sp>
      <p:sp>
        <p:nvSpPr>
          <p:cNvPr id="154635" name="Text Box 22"/>
          <p:cNvSpPr txBox="1">
            <a:spLocks noChangeArrowheads="1"/>
          </p:cNvSpPr>
          <p:nvPr/>
        </p:nvSpPr>
        <p:spPr bwMode="auto">
          <a:xfrm>
            <a:off x="2984500" y="1752600"/>
            <a:ext cx="1159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fork</a:t>
            </a:r>
            <a:r>
              <a:rPr lang="en-US" sz="1800" dirty="0">
                <a:solidFill>
                  <a:srgbClr val="000000"/>
                </a:solidFill>
                <a:cs typeface="Arial" charset="0"/>
              </a:rPr>
              <a:t> child</a:t>
            </a:r>
          </a:p>
        </p:txBody>
      </p:sp>
      <p:sp>
        <p:nvSpPr>
          <p:cNvPr id="154636" name="Text Box 23"/>
          <p:cNvSpPr txBox="1">
            <a:spLocks noChangeArrowheads="1"/>
          </p:cNvSpPr>
          <p:nvPr/>
        </p:nvSpPr>
        <p:spPr bwMode="auto">
          <a:xfrm>
            <a:off x="914400" y="4829175"/>
            <a:ext cx="633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wait</a:t>
            </a:r>
            <a:endParaRPr lang="en-US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4637" name="Text Box 24"/>
          <p:cNvSpPr txBox="1">
            <a:spLocks noChangeArrowheads="1"/>
          </p:cNvSpPr>
          <p:nvPr/>
        </p:nvSpPr>
        <p:spPr bwMode="auto">
          <a:xfrm>
            <a:off x="2882900" y="4868863"/>
            <a:ext cx="582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exit</a:t>
            </a:r>
            <a:endParaRPr lang="en-US" sz="1200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154638" name="Group 25"/>
          <p:cNvGrpSpPr>
            <a:grpSpLocks/>
          </p:cNvGrpSpPr>
          <p:nvPr/>
        </p:nvGrpSpPr>
        <p:grpSpPr bwMode="auto">
          <a:xfrm>
            <a:off x="3224213" y="4244975"/>
            <a:ext cx="461962" cy="330200"/>
            <a:chOff x="1248" y="2256"/>
            <a:chExt cx="336" cy="240"/>
          </a:xfrm>
        </p:grpSpPr>
        <p:sp>
          <p:nvSpPr>
            <p:cNvPr id="154669" name="AutoShape 26"/>
            <p:cNvSpPr>
              <a:spLocks noChangeArrowheads="1"/>
            </p:cNvSpPr>
            <p:nvPr/>
          </p:nvSpPr>
          <p:spPr bwMode="auto">
            <a:xfrm>
              <a:off x="1248" y="2256"/>
              <a:ext cx="336" cy="4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70" name="AutoShape 27"/>
            <p:cNvSpPr>
              <a:spLocks noChangeArrowheads="1"/>
            </p:cNvSpPr>
            <p:nvPr/>
          </p:nvSpPr>
          <p:spPr bwMode="auto">
            <a:xfrm>
              <a:off x="1248" y="2304"/>
              <a:ext cx="336" cy="45"/>
            </a:xfrm>
            <a:prstGeom prst="flowChartProcess">
              <a:avLst/>
            </a:prstGeom>
            <a:solidFill>
              <a:srgbClr val="000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71" name="AutoShape 28"/>
            <p:cNvSpPr>
              <a:spLocks noChangeArrowheads="1"/>
            </p:cNvSpPr>
            <p:nvPr/>
          </p:nvSpPr>
          <p:spPr bwMode="auto">
            <a:xfrm>
              <a:off x="1248" y="2352"/>
              <a:ext cx="336" cy="58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72" name="AutoShape 29"/>
            <p:cNvSpPr>
              <a:spLocks noChangeArrowheads="1"/>
            </p:cNvSpPr>
            <p:nvPr/>
          </p:nvSpPr>
          <p:spPr bwMode="auto">
            <a:xfrm>
              <a:off x="1248" y="2400"/>
              <a:ext cx="336" cy="47"/>
            </a:xfrm>
            <a:prstGeom prst="flowChartProcess">
              <a:avLst/>
            </a:prstGeom>
            <a:solidFill>
              <a:srgbClr val="3333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73" name="AutoShape 30"/>
            <p:cNvSpPr>
              <a:spLocks noChangeArrowheads="1"/>
            </p:cNvSpPr>
            <p:nvPr/>
          </p:nvSpPr>
          <p:spPr bwMode="auto">
            <a:xfrm>
              <a:off x="1248" y="2448"/>
              <a:ext cx="336" cy="4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54639" name="Group 31"/>
          <p:cNvGrpSpPr>
            <a:grpSpLocks/>
          </p:cNvGrpSpPr>
          <p:nvPr/>
        </p:nvGrpSpPr>
        <p:grpSpPr bwMode="auto">
          <a:xfrm>
            <a:off x="785813" y="4240213"/>
            <a:ext cx="461962" cy="330200"/>
            <a:chOff x="1248" y="1488"/>
            <a:chExt cx="336" cy="240"/>
          </a:xfrm>
        </p:grpSpPr>
        <p:sp>
          <p:nvSpPr>
            <p:cNvPr id="154664" name="AutoShape 32"/>
            <p:cNvSpPr>
              <a:spLocks noChangeArrowheads="1"/>
            </p:cNvSpPr>
            <p:nvPr/>
          </p:nvSpPr>
          <p:spPr bwMode="auto">
            <a:xfrm>
              <a:off x="1248" y="1488"/>
              <a:ext cx="336" cy="4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65" name="AutoShape 33"/>
            <p:cNvSpPr>
              <a:spLocks noChangeArrowheads="1"/>
            </p:cNvSpPr>
            <p:nvPr/>
          </p:nvSpPr>
          <p:spPr bwMode="auto">
            <a:xfrm>
              <a:off x="1248" y="1536"/>
              <a:ext cx="336" cy="45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66" name="AutoShape 34"/>
            <p:cNvSpPr>
              <a:spLocks noChangeArrowheads="1"/>
            </p:cNvSpPr>
            <p:nvPr/>
          </p:nvSpPr>
          <p:spPr bwMode="auto">
            <a:xfrm>
              <a:off x="1248" y="1584"/>
              <a:ext cx="336" cy="58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67" name="AutoShape 35"/>
            <p:cNvSpPr>
              <a:spLocks noChangeArrowheads="1"/>
            </p:cNvSpPr>
            <p:nvPr/>
          </p:nvSpPr>
          <p:spPr bwMode="auto">
            <a:xfrm>
              <a:off x="1248" y="1632"/>
              <a:ext cx="336" cy="47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68" name="AutoShape 36"/>
            <p:cNvSpPr>
              <a:spLocks noChangeArrowheads="1"/>
            </p:cNvSpPr>
            <p:nvPr/>
          </p:nvSpPr>
          <p:spPr bwMode="auto">
            <a:xfrm>
              <a:off x="1248" y="1680"/>
              <a:ext cx="336" cy="48"/>
            </a:xfrm>
            <a:prstGeom prst="flowChartProcess">
              <a:avLst/>
            </a:prstGeom>
            <a:solidFill>
              <a:srgbClr val="993366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54640" name="Group 37"/>
          <p:cNvGrpSpPr>
            <a:grpSpLocks/>
          </p:cNvGrpSpPr>
          <p:nvPr/>
        </p:nvGrpSpPr>
        <p:grpSpPr bwMode="auto">
          <a:xfrm>
            <a:off x="1997075" y="5219700"/>
            <a:ext cx="461963" cy="330200"/>
            <a:chOff x="1248" y="1488"/>
            <a:chExt cx="336" cy="240"/>
          </a:xfrm>
        </p:grpSpPr>
        <p:sp>
          <p:nvSpPr>
            <p:cNvPr id="154659" name="AutoShape 38"/>
            <p:cNvSpPr>
              <a:spLocks noChangeArrowheads="1"/>
            </p:cNvSpPr>
            <p:nvPr/>
          </p:nvSpPr>
          <p:spPr bwMode="auto">
            <a:xfrm>
              <a:off x="1248" y="1488"/>
              <a:ext cx="336" cy="4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60" name="AutoShape 39"/>
            <p:cNvSpPr>
              <a:spLocks noChangeArrowheads="1"/>
            </p:cNvSpPr>
            <p:nvPr/>
          </p:nvSpPr>
          <p:spPr bwMode="auto">
            <a:xfrm>
              <a:off x="1248" y="1536"/>
              <a:ext cx="336" cy="45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61" name="AutoShape 40"/>
            <p:cNvSpPr>
              <a:spLocks noChangeArrowheads="1"/>
            </p:cNvSpPr>
            <p:nvPr/>
          </p:nvSpPr>
          <p:spPr bwMode="auto">
            <a:xfrm>
              <a:off x="1248" y="1584"/>
              <a:ext cx="336" cy="58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62" name="AutoShape 41"/>
            <p:cNvSpPr>
              <a:spLocks noChangeArrowheads="1"/>
            </p:cNvSpPr>
            <p:nvPr/>
          </p:nvSpPr>
          <p:spPr bwMode="auto">
            <a:xfrm>
              <a:off x="1248" y="1632"/>
              <a:ext cx="336" cy="47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63" name="AutoShape 42"/>
            <p:cNvSpPr>
              <a:spLocks noChangeArrowheads="1"/>
            </p:cNvSpPr>
            <p:nvPr/>
          </p:nvSpPr>
          <p:spPr bwMode="auto">
            <a:xfrm>
              <a:off x="1248" y="1680"/>
              <a:ext cx="336" cy="48"/>
            </a:xfrm>
            <a:prstGeom prst="flowChartProcess">
              <a:avLst/>
            </a:prstGeom>
            <a:solidFill>
              <a:srgbClr val="993366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54641" name="AutoShape 43"/>
          <p:cNvSpPr>
            <a:spLocks noChangeArrowheads="1"/>
          </p:cNvSpPr>
          <p:nvPr/>
        </p:nvSpPr>
        <p:spPr bwMode="auto">
          <a:xfrm>
            <a:off x="2119313" y="5702300"/>
            <a:ext cx="260350" cy="287338"/>
          </a:xfrm>
          <a:prstGeom prst="downArrow">
            <a:avLst>
              <a:gd name="adj1" fmla="val 50000"/>
              <a:gd name="adj2" fmla="val 27592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54642" name="Text Box 44"/>
          <p:cNvSpPr txBox="1">
            <a:spLocks noChangeArrowheads="1"/>
          </p:cNvSpPr>
          <p:nvPr/>
        </p:nvSpPr>
        <p:spPr bwMode="auto">
          <a:xfrm>
            <a:off x="4565650" y="1447800"/>
            <a:ext cx="4330700" cy="473976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</a:rPr>
              <a:t>pid</a:t>
            </a: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 = fork();</a:t>
            </a:r>
          </a:p>
          <a:p>
            <a:pPr marL="0" lvl="1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800080"/>
                </a:solidFill>
                <a:cs typeface="Arial" charset="0"/>
              </a:rPr>
              <a:t>Create a new process that is a clone of its parent, running the same program.</a:t>
            </a:r>
          </a:p>
          <a:p>
            <a:pPr marL="0" lvl="1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cs typeface="Arial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exec*(</a:t>
            </a:r>
            <a:r>
              <a:rPr lang="ja-JP" altLang="en-US" sz="1800" b="1" dirty="0">
                <a:solidFill>
                  <a:srgbClr val="000000"/>
                </a:solidFill>
                <a:cs typeface="Arial" charset="0"/>
              </a:rPr>
              <a:t>“</a:t>
            </a:r>
            <a:r>
              <a:rPr lang="en-US" altLang="ja-JP" sz="1800" b="1" dirty="0">
                <a:solidFill>
                  <a:srgbClr val="000000"/>
                </a:solidFill>
                <a:cs typeface="Arial" charset="0"/>
              </a:rPr>
              <a:t>program</a:t>
            </a:r>
            <a:r>
              <a:rPr lang="ja-JP" altLang="en-US" sz="1800" b="1" dirty="0">
                <a:solidFill>
                  <a:srgbClr val="000000"/>
                </a:solidFill>
                <a:cs typeface="Arial" charset="0"/>
              </a:rPr>
              <a:t>”</a:t>
            </a:r>
            <a:r>
              <a:rPr lang="en-US" altLang="ja-JP" sz="1800" b="1" dirty="0">
                <a:solidFill>
                  <a:srgbClr val="000000"/>
                </a:solidFill>
                <a:cs typeface="Arial" charset="0"/>
              </a:rPr>
              <a:t> [</a:t>
            </a:r>
            <a:r>
              <a:rPr lang="en-US" altLang="ja-JP" sz="1800" b="1" dirty="0" err="1">
                <a:solidFill>
                  <a:srgbClr val="000000"/>
                </a:solidFill>
                <a:cs typeface="Arial" charset="0"/>
              </a:rPr>
              <a:t>argvp</a:t>
            </a:r>
            <a:r>
              <a:rPr lang="en-US" altLang="ja-JP" sz="1800" b="1" dirty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ja-JP" sz="1800" b="1" dirty="0" err="1">
                <a:solidFill>
                  <a:srgbClr val="000000"/>
                </a:solidFill>
                <a:cs typeface="Arial" charset="0"/>
              </a:rPr>
              <a:t>envp</a:t>
            </a:r>
            <a:r>
              <a:rPr lang="en-US" altLang="ja-JP" sz="1800" b="1" dirty="0">
                <a:solidFill>
                  <a:srgbClr val="000000"/>
                </a:solidFill>
                <a:cs typeface="Arial" charset="0"/>
              </a:rPr>
              <a:t>]);</a:t>
            </a:r>
          </a:p>
          <a:p>
            <a:pPr marL="0" lvl="1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800080"/>
                </a:solidFill>
                <a:cs typeface="Arial" charset="0"/>
              </a:rPr>
              <a:t>Overlay the calling process with a new program, and transfer control to it, passing arguments and environment.</a:t>
            </a:r>
          </a:p>
          <a:p>
            <a:pPr marL="0" lvl="1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cs typeface="Arial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exit(status);</a:t>
            </a:r>
          </a:p>
          <a:p>
            <a:pPr marL="0" lvl="1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800080"/>
                </a:solidFill>
                <a:cs typeface="Arial" charset="0"/>
              </a:rPr>
              <a:t>Exit with status, destroying the process. </a:t>
            </a:r>
          </a:p>
          <a:p>
            <a:pPr marL="0" lvl="1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800080"/>
              </a:solidFill>
              <a:cs typeface="Arial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>
                <a:solidFill>
                  <a:srgbClr val="000000"/>
                </a:solidFill>
                <a:cs typeface="Arial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charset="0"/>
              </a:rPr>
              <a:t>pid</a:t>
            </a: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 = wait*(&amp;status);</a:t>
            </a:r>
          </a:p>
          <a:p>
            <a:pPr marL="0" lvl="1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800080"/>
                </a:solidFill>
                <a:cs typeface="Arial" charset="0"/>
              </a:rPr>
              <a:t>Wait for exit (or other status change) of a child</a:t>
            </a:r>
            <a:r>
              <a:rPr lang="en-US" sz="1400" dirty="0">
                <a:solidFill>
                  <a:srgbClr val="800080"/>
                </a:solidFill>
                <a:cs typeface="Arial" charset="0"/>
              </a:rPr>
              <a:t>, </a:t>
            </a:r>
            <a:r>
              <a:rPr lang="en-US" sz="1800" dirty="0">
                <a:solidFill>
                  <a:srgbClr val="800080"/>
                </a:solidFill>
                <a:cs typeface="Arial" charset="0"/>
              </a:rPr>
              <a:t>and </a:t>
            </a:r>
            <a:r>
              <a:rPr lang="ja-JP" altLang="en-US" sz="1800" dirty="0">
                <a:solidFill>
                  <a:srgbClr val="800080"/>
                </a:solidFill>
                <a:cs typeface="Arial" charset="0"/>
              </a:rPr>
              <a:t>“</a:t>
            </a:r>
            <a:r>
              <a:rPr lang="en-US" altLang="ja-JP" sz="1800" dirty="0">
                <a:solidFill>
                  <a:srgbClr val="800080"/>
                </a:solidFill>
                <a:cs typeface="Arial" charset="0"/>
              </a:rPr>
              <a:t>reap</a:t>
            </a:r>
            <a:r>
              <a:rPr lang="ja-JP" altLang="en-US" sz="1800" dirty="0">
                <a:solidFill>
                  <a:srgbClr val="800080"/>
                </a:solidFill>
                <a:cs typeface="Arial" charset="0"/>
              </a:rPr>
              <a:t>”</a:t>
            </a:r>
            <a:r>
              <a:rPr lang="en-US" altLang="ja-JP" sz="1800" dirty="0">
                <a:solidFill>
                  <a:srgbClr val="800080"/>
                </a:solidFill>
                <a:cs typeface="Arial" charset="0"/>
              </a:rPr>
              <a:t> its exit status.</a:t>
            </a:r>
          </a:p>
          <a:p>
            <a:pPr marL="0" lvl="1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800" u="sng" dirty="0">
                <a:solidFill>
                  <a:srgbClr val="800080"/>
                </a:solidFill>
                <a:cs typeface="Arial" charset="0"/>
              </a:rPr>
              <a:t>Recommended</a:t>
            </a:r>
            <a:r>
              <a:rPr lang="en-US" altLang="ja-JP" sz="1800" dirty="0">
                <a:solidFill>
                  <a:srgbClr val="800080"/>
                </a:solidFill>
                <a:cs typeface="Arial" charset="0"/>
              </a:rPr>
              <a:t>: use </a:t>
            </a:r>
            <a:r>
              <a:rPr lang="en-US" altLang="ja-JP" sz="1800" b="1" dirty="0" err="1">
                <a:solidFill>
                  <a:srgbClr val="800000"/>
                </a:solidFill>
                <a:cs typeface="Arial" charset="0"/>
              </a:rPr>
              <a:t>waitpid</a:t>
            </a:r>
            <a:r>
              <a:rPr lang="en-US" altLang="ja-JP" sz="1800" b="1" dirty="0">
                <a:solidFill>
                  <a:srgbClr val="800000"/>
                </a:solidFill>
                <a:cs typeface="Arial" charset="0"/>
              </a:rPr>
              <a:t>()</a:t>
            </a:r>
            <a:r>
              <a:rPr lang="en-US" altLang="ja-JP" sz="1800" dirty="0">
                <a:solidFill>
                  <a:srgbClr val="800080"/>
                </a:solidFill>
                <a:cs typeface="Arial" charset="0"/>
              </a:rPr>
              <a:t>.</a:t>
            </a:r>
            <a:endParaRPr lang="en-US" altLang="ja-JP" sz="1800" dirty="0">
              <a:solidFill>
                <a:srgbClr val="000000"/>
              </a:solidFill>
              <a:cs typeface="Arial" charset="0"/>
            </a:endParaRPr>
          </a:p>
          <a:p>
            <a:pPr marL="0" lvl="1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154643" name="AutoShape 45"/>
          <p:cNvCxnSpPr>
            <a:cxnSpLocks noChangeShapeType="1"/>
            <a:stCxn id="154658" idx="2"/>
            <a:endCxn id="154669" idx="0"/>
          </p:cNvCxnSpPr>
          <p:nvPr/>
        </p:nvCxnSpPr>
        <p:spPr bwMode="auto">
          <a:xfrm>
            <a:off x="3455988" y="3581400"/>
            <a:ext cx="0" cy="663575"/>
          </a:xfrm>
          <a:prstGeom prst="straightConnector1">
            <a:avLst/>
          </a:prstGeom>
          <a:noFill/>
          <a:ln w="12700">
            <a:solidFill>
              <a:srgbClr val="000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54644" name="Group 46"/>
          <p:cNvGrpSpPr>
            <a:grpSpLocks/>
          </p:cNvGrpSpPr>
          <p:nvPr/>
        </p:nvGrpSpPr>
        <p:grpSpPr bwMode="auto">
          <a:xfrm>
            <a:off x="3224213" y="3251200"/>
            <a:ext cx="461962" cy="330200"/>
            <a:chOff x="1248" y="2256"/>
            <a:chExt cx="336" cy="240"/>
          </a:xfrm>
        </p:grpSpPr>
        <p:sp>
          <p:nvSpPr>
            <p:cNvPr id="154654" name="AutoShape 47"/>
            <p:cNvSpPr>
              <a:spLocks noChangeArrowheads="1"/>
            </p:cNvSpPr>
            <p:nvPr/>
          </p:nvSpPr>
          <p:spPr bwMode="auto">
            <a:xfrm>
              <a:off x="1248" y="2256"/>
              <a:ext cx="336" cy="4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55" name="AutoShape 48"/>
            <p:cNvSpPr>
              <a:spLocks noChangeArrowheads="1"/>
            </p:cNvSpPr>
            <p:nvPr/>
          </p:nvSpPr>
          <p:spPr bwMode="auto">
            <a:xfrm>
              <a:off x="1248" y="2304"/>
              <a:ext cx="336" cy="45"/>
            </a:xfrm>
            <a:prstGeom prst="flowChartProcess">
              <a:avLst/>
            </a:prstGeom>
            <a:solidFill>
              <a:srgbClr val="000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56" name="AutoShape 49"/>
            <p:cNvSpPr>
              <a:spLocks noChangeArrowheads="1"/>
            </p:cNvSpPr>
            <p:nvPr/>
          </p:nvSpPr>
          <p:spPr bwMode="auto">
            <a:xfrm>
              <a:off x="1248" y="2352"/>
              <a:ext cx="336" cy="58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57" name="AutoShape 50"/>
            <p:cNvSpPr>
              <a:spLocks noChangeArrowheads="1"/>
            </p:cNvSpPr>
            <p:nvPr/>
          </p:nvSpPr>
          <p:spPr bwMode="auto">
            <a:xfrm>
              <a:off x="1248" y="2400"/>
              <a:ext cx="336" cy="47"/>
            </a:xfrm>
            <a:prstGeom prst="flowChartProcess">
              <a:avLst/>
            </a:prstGeom>
            <a:solidFill>
              <a:srgbClr val="3333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58" name="AutoShape 51"/>
            <p:cNvSpPr>
              <a:spLocks noChangeArrowheads="1"/>
            </p:cNvSpPr>
            <p:nvPr/>
          </p:nvSpPr>
          <p:spPr bwMode="auto">
            <a:xfrm>
              <a:off x="1248" y="2448"/>
              <a:ext cx="336" cy="4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54645" name="Group 52"/>
          <p:cNvGrpSpPr>
            <a:grpSpLocks/>
          </p:cNvGrpSpPr>
          <p:nvPr/>
        </p:nvGrpSpPr>
        <p:grpSpPr bwMode="auto">
          <a:xfrm>
            <a:off x="3221038" y="2257425"/>
            <a:ext cx="461962" cy="330200"/>
            <a:chOff x="1432" y="956"/>
            <a:chExt cx="291" cy="208"/>
          </a:xfrm>
        </p:grpSpPr>
        <p:sp>
          <p:nvSpPr>
            <p:cNvPr id="154649" name="AutoShape 53"/>
            <p:cNvSpPr>
              <a:spLocks noChangeArrowheads="1"/>
            </p:cNvSpPr>
            <p:nvPr/>
          </p:nvSpPr>
          <p:spPr bwMode="auto">
            <a:xfrm>
              <a:off x="1432" y="956"/>
              <a:ext cx="291" cy="42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50" name="AutoShape 54"/>
            <p:cNvSpPr>
              <a:spLocks noChangeArrowheads="1"/>
            </p:cNvSpPr>
            <p:nvPr/>
          </p:nvSpPr>
          <p:spPr bwMode="auto">
            <a:xfrm>
              <a:off x="1432" y="998"/>
              <a:ext cx="291" cy="41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51" name="AutoShape 55"/>
            <p:cNvSpPr>
              <a:spLocks noChangeArrowheads="1"/>
            </p:cNvSpPr>
            <p:nvPr/>
          </p:nvSpPr>
          <p:spPr bwMode="auto">
            <a:xfrm>
              <a:off x="1432" y="1039"/>
              <a:ext cx="291" cy="50"/>
            </a:xfrm>
            <a:prstGeom prst="flowChartProcess">
              <a:avLst/>
            </a:prstGeom>
            <a:solidFill>
              <a:srgbClr val="666699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52" name="AutoShape 56"/>
            <p:cNvSpPr>
              <a:spLocks noChangeArrowheads="1"/>
            </p:cNvSpPr>
            <p:nvPr/>
          </p:nvSpPr>
          <p:spPr bwMode="auto">
            <a:xfrm>
              <a:off x="1432" y="1081"/>
              <a:ext cx="291" cy="41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  <p:sp>
          <p:nvSpPr>
            <p:cNvPr id="154653" name="AutoShape 57"/>
            <p:cNvSpPr>
              <a:spLocks noChangeArrowheads="1"/>
            </p:cNvSpPr>
            <p:nvPr/>
          </p:nvSpPr>
          <p:spPr bwMode="auto">
            <a:xfrm>
              <a:off x="1432" y="1122"/>
              <a:ext cx="291" cy="42"/>
            </a:xfrm>
            <a:prstGeom prst="flowChartProcess">
              <a:avLst/>
            </a:prstGeom>
            <a:solidFill>
              <a:srgbClr val="993366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 anchorCtr="1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54646" name="Rectangle 58"/>
          <p:cNvSpPr>
            <a:spLocks noChangeArrowheads="1"/>
          </p:cNvSpPr>
          <p:nvPr/>
        </p:nvSpPr>
        <p:spPr bwMode="auto">
          <a:xfrm>
            <a:off x="3549018" y="2841109"/>
            <a:ext cx="6981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exec</a:t>
            </a:r>
            <a:r>
              <a:rPr lang="en-US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 </a:t>
            </a:r>
          </a:p>
        </p:txBody>
      </p:sp>
      <p:sp>
        <p:nvSpPr>
          <p:cNvPr id="154647" name="AutoShape 59"/>
          <p:cNvSpPr>
            <a:spLocks noChangeArrowheads="1"/>
          </p:cNvSpPr>
          <p:nvPr/>
        </p:nvSpPr>
        <p:spPr bwMode="auto">
          <a:xfrm rot="-5400000">
            <a:off x="3059113" y="2606675"/>
            <a:ext cx="260350" cy="438150"/>
          </a:xfrm>
          <a:prstGeom prst="downArrow">
            <a:avLst>
              <a:gd name="adj1" fmla="val 50000"/>
              <a:gd name="adj2" fmla="val 42073"/>
            </a:avLst>
          </a:prstGeom>
          <a:solidFill>
            <a:srgbClr val="FC0128"/>
          </a:solidFill>
          <a:ln w="12700">
            <a:solidFill>
              <a:srgbClr val="FC0128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54648" name="Rectangle 60"/>
          <p:cNvSpPr>
            <a:spLocks noChangeArrowheads="1"/>
          </p:cNvSpPr>
          <p:nvPr/>
        </p:nvSpPr>
        <p:spPr bwMode="auto">
          <a:xfrm>
            <a:off x="1447800" y="2132112"/>
            <a:ext cx="160972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90"/>
                </a:solidFill>
                <a:ea typeface="ＭＳ Ｐゴシック" charset="0"/>
                <a:cs typeface="Arial" charset="0"/>
              </a:rPr>
              <a:t>parent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90"/>
                </a:solidFill>
                <a:ea typeface="ＭＳ Ｐゴシック" charset="0"/>
                <a:cs typeface="Arial" charset="0"/>
              </a:rPr>
              <a:t>program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90"/>
                </a:solidFill>
                <a:ea typeface="ＭＳ Ｐゴシック" charset="0"/>
                <a:cs typeface="Arial" charset="0"/>
              </a:rPr>
              <a:t> initializes child context</a:t>
            </a:r>
          </a:p>
        </p:txBody>
      </p:sp>
      <p:sp>
        <p:nvSpPr>
          <p:cNvPr id="61" name="Text Box 23"/>
          <p:cNvSpPr txBox="1">
            <a:spLocks noChangeArrowheads="1"/>
          </p:cNvSpPr>
          <p:nvPr/>
        </p:nvSpPr>
        <p:spPr bwMode="auto">
          <a:xfrm>
            <a:off x="1981200" y="4385846"/>
            <a:ext cx="606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cs typeface="Arial" charset="0"/>
              </a:rPr>
              <a:t>time</a:t>
            </a:r>
            <a:endParaRPr lang="en-US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2" name="AutoShape 43"/>
          <p:cNvSpPr>
            <a:spLocks noChangeArrowheads="1"/>
          </p:cNvSpPr>
          <p:nvPr/>
        </p:nvSpPr>
        <p:spPr bwMode="auto">
          <a:xfrm>
            <a:off x="2119313" y="4068346"/>
            <a:ext cx="260350" cy="287338"/>
          </a:xfrm>
          <a:prstGeom prst="downArrow">
            <a:avLst>
              <a:gd name="adj1" fmla="val 50000"/>
              <a:gd name="adj2" fmla="val 27592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9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1B3D-70A2-43B9-BC6D-6E327A0A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The exec family of system calls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8E239-DF99-400B-A81A-3F3AC592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exec family of system calls </a:t>
            </a:r>
            <a:r>
              <a:rPr lang="en-US">
                <a:solidFill>
                  <a:schemeClr val="accent2"/>
                </a:solidFill>
              </a:rPr>
              <a:t>replaces</a:t>
            </a:r>
            <a:r>
              <a:rPr lang="en-US"/>
              <a:t> the program executed by a process. </a:t>
            </a:r>
          </a:p>
          <a:p>
            <a:r>
              <a:rPr lang="en-US"/>
              <a:t>When a process calls </a:t>
            </a:r>
            <a:r>
              <a:rPr lang="en-US">
                <a:solidFill>
                  <a:schemeClr val="accent1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exec</a:t>
            </a:r>
            <a:r>
              <a:rPr lang="en-US"/>
              <a:t>, all code (text) and data in the process is lost and replaced with the executable of the new program. </a:t>
            </a:r>
          </a:p>
        </p:txBody>
      </p:sp>
      <p:pic>
        <p:nvPicPr>
          <p:cNvPr id="1028" name="Picture 4" descr="http://www.it.uu.se/education/course/homepage/os/vt18/images/module-2/exec.png">
            <a:extLst>
              <a:ext uri="{FF2B5EF4-FFF2-40B4-BE49-F238E27FC236}">
                <a16:creationId xmlns:a16="http://schemas.microsoft.com/office/drawing/2014/main" id="{5C85A0E3-C50D-45AF-BC26-52640E58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47653"/>
            <a:ext cx="6096714" cy="222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56ECEB-C8C8-47AE-AEC0-BB305A2A86AF}"/>
              </a:ext>
            </a:extLst>
          </p:cNvPr>
          <p:cNvSpPr/>
          <p:nvPr/>
        </p:nvSpPr>
        <p:spPr>
          <a:xfrm>
            <a:off x="3433470" y="6248400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*all open file descriptors remains open.</a:t>
            </a:r>
          </a:p>
        </p:txBody>
      </p:sp>
    </p:spTree>
    <p:extLst>
      <p:ext uri="{BB962C8B-B14F-4D97-AF65-F5344CB8AC3E}">
        <p14:creationId xmlns:p14="http://schemas.microsoft.com/office/powerpoint/2010/main" val="407698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4DA5-DB2A-4EF6-B59F-AE57888F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execv</a:t>
            </a:r>
            <a:endParaRPr lang="en-US">
              <a:latin typeface="Anonymice Powerline" panose="02060609030202000504" pitchFamily="49" charset="0"/>
              <a:ea typeface="Anonymice Powerline" panose="020606090302020005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0FCB-51CF-4E14-8C97-8FF6C91A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Anonymice Powerline" panose="02060609030202000504" pitchFamily="49" charset="0"/>
                <a:ea typeface="Anonymice Powerline" panose="02060609030202000504" pitchFamily="49" charset="0"/>
              </a:rPr>
              <a:t>int </a:t>
            </a:r>
            <a:r>
              <a:rPr lang="en-US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execv</a:t>
            </a:r>
            <a:r>
              <a:rPr lang="en-US">
                <a:latin typeface="Anonymice Powerline" panose="02060609030202000504" pitchFamily="49" charset="0"/>
                <a:ea typeface="Anonymice Powerline" panose="02060609030202000504" pitchFamily="49" charset="0"/>
              </a:rPr>
              <a:t>(const char </a:t>
            </a:r>
            <a:r>
              <a:rPr lang="en-US">
                <a:solidFill>
                  <a:srgbClr val="0070C0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*path</a:t>
            </a:r>
            <a:r>
              <a:rPr lang="en-US">
                <a:latin typeface="Anonymice Powerline" panose="02060609030202000504" pitchFamily="49" charset="0"/>
                <a:ea typeface="Anonymice Powerline" panose="02060609030202000504" pitchFamily="49" charset="0"/>
              </a:rPr>
              <a:t>, char *const </a:t>
            </a:r>
            <a:r>
              <a:rPr lang="en-US" err="1">
                <a:solidFill>
                  <a:srgbClr val="FF0000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argv</a:t>
            </a:r>
            <a:r>
              <a:rPr lang="en-US">
                <a:solidFill>
                  <a:srgbClr val="FF0000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[]</a:t>
            </a:r>
            <a:r>
              <a:rPr lang="en-US">
                <a:latin typeface="Anonymice Powerline" panose="02060609030202000504" pitchFamily="49" charset="0"/>
                <a:ea typeface="Anonymice Powerline" panose="02060609030202000504" pitchFamily="49" charset="0"/>
              </a:rPr>
              <a:t>);</a:t>
            </a:r>
          </a:p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78D175-61AB-4D76-805A-8640FE3A6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68" y="2452834"/>
            <a:ext cx="7936082" cy="3000821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endParaRPr lang="en-US" altLang="en-US" sz="3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685800" eaLnBrk="0" hangingPunct="0"/>
            <a:r>
              <a:rPr lang="en-US" altLang="en-US" sz="2100" b="1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path</a:t>
            </a:r>
          </a:p>
          <a:p>
            <a:pPr marL="342900" lvl="1" indent="-342900" defTabSz="685800" eaLnBrk="0" hangingPunct="0"/>
            <a:r>
              <a:rPr lang="en-US" altLang="en-US" sz="210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The </a:t>
            </a:r>
            <a:r>
              <a:rPr lang="en-US" altLang="en-US" sz="2100">
                <a:solidFill>
                  <a:srgbClr val="00BDF3"/>
                </a:solidFill>
                <a:latin typeface="Arial" panose="020B0604020202020204" pitchFamily="34" charset="0"/>
                <a:ea typeface="Work Sans"/>
                <a:hlinkClick r:id="rId2"/>
              </a:rPr>
              <a:t>path</a:t>
            </a:r>
            <a:r>
              <a:rPr lang="en-US" altLang="en-US" sz="210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 to the new program executable.</a:t>
            </a:r>
          </a:p>
          <a:p>
            <a:pPr defTabSz="685800" eaLnBrk="0" hangingPunct="0"/>
            <a:r>
              <a:rPr lang="en-US" altLang="en-US" sz="2100" b="1" err="1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argv</a:t>
            </a:r>
            <a:endParaRPr lang="en-US" altLang="en-US" sz="2100" b="1">
              <a:solidFill>
                <a:srgbClr val="323232"/>
              </a:solidFill>
              <a:latin typeface="Arial" panose="020B0604020202020204" pitchFamily="34" charset="0"/>
              <a:ea typeface="Work Sans"/>
            </a:endParaRPr>
          </a:p>
          <a:p>
            <a:pPr marL="342900" lvl="1" indent="-342900" defTabSz="685800" eaLnBrk="0" hangingPunct="0"/>
            <a:r>
              <a:rPr lang="en-US" altLang="en-US" sz="210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Argument vector. The </a:t>
            </a:r>
            <a:r>
              <a:rPr lang="en-US" altLang="en-US" sz="2100" err="1">
                <a:solidFill>
                  <a:srgbClr val="DD1144"/>
                </a:solidFill>
                <a:latin typeface="Arial Unicode MS"/>
                <a:ea typeface="Monaco"/>
              </a:rPr>
              <a:t>argv</a:t>
            </a:r>
            <a:r>
              <a:rPr lang="en-US" altLang="en-US" sz="2100">
                <a:solidFill>
                  <a:srgbClr val="323232"/>
                </a:solidFill>
                <a:ea typeface="Work Sans"/>
              </a:rPr>
              <a:t> </a:t>
            </a:r>
            <a:r>
              <a:rPr lang="en-US" altLang="en-US" sz="210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argument is an array of character pointers to null-terminated strings. </a:t>
            </a:r>
            <a:r>
              <a:rPr lang="en-US" altLang="en-US" sz="2100">
                <a:solidFill>
                  <a:srgbClr val="00B0F0"/>
                </a:solidFill>
                <a:latin typeface="Arial" panose="020B0604020202020204" pitchFamily="34" charset="0"/>
                <a:ea typeface="Work Sans"/>
              </a:rPr>
              <a:t>The last member of this array must be a null pointer. </a:t>
            </a:r>
            <a:r>
              <a:rPr lang="en-US" altLang="en-US" sz="210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The value in </a:t>
            </a:r>
            <a:r>
              <a:rPr lang="en-US" altLang="en-US" sz="1800" err="1">
                <a:solidFill>
                  <a:srgbClr val="DD1144"/>
                </a:solidFill>
                <a:latin typeface="Arial Unicode MS"/>
                <a:ea typeface="Monaco"/>
              </a:rPr>
              <a:t>argv</a:t>
            </a:r>
            <a:r>
              <a:rPr lang="en-US" altLang="en-US" sz="1800">
                <a:solidFill>
                  <a:srgbClr val="DD1144"/>
                </a:solidFill>
                <a:latin typeface="Arial Unicode MS"/>
                <a:ea typeface="Monaco"/>
              </a:rPr>
              <a:t>[0]</a:t>
            </a:r>
            <a:r>
              <a:rPr lang="en-US" altLang="en-US" sz="2100">
                <a:solidFill>
                  <a:srgbClr val="323232"/>
                </a:solidFill>
                <a:ea typeface="Work Sans"/>
              </a:rPr>
              <a:t> </a:t>
            </a:r>
            <a:r>
              <a:rPr lang="en-US" altLang="en-US" sz="210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should point to the filename of the executable for the new program.</a:t>
            </a:r>
          </a:p>
          <a:p>
            <a:pPr defTabSz="685800" eaLnBrk="0" hangingPunct="0"/>
            <a:endParaRPr lang="en-US" altLang="en-US" sz="13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5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4AA4-2443-43AA-BF38-0292863E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Anonymice Powerline" panose="02060609030202000504" pitchFamily="49" charset="0"/>
                <a:ea typeface="Anonymice Powerline" panose="02060609030202000504" pitchFamily="49" charset="0"/>
              </a:rPr>
              <a:t>execv</a:t>
            </a:r>
            <a:r>
              <a:rPr lang="en-US">
                <a:latin typeface="Anonymice Powerline" panose="02060609030202000504" pitchFamily="49" charset="0"/>
                <a:ea typeface="Anonymice Powerline" panose="02060609030202000504" pitchFamily="49" charset="0"/>
              </a:rPr>
              <a:t> </a:t>
            </a:r>
            <a:r>
              <a:rPr lang="en-US">
                <a:latin typeface="+mn-lt"/>
                <a:ea typeface="Anonymice Powerline" panose="02060609030202000504" pitchFamily="49" charset="0"/>
              </a:rPr>
              <a:t>example</a:t>
            </a:r>
            <a:endParaRPr lang="en-US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161513-5DB9-483D-B90C-D183B3961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26" y="2199319"/>
            <a:ext cx="7393523" cy="290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2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4662-6B78-48E3-B5CF-EF89E097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1879-9F7B-42B3-8B49-0E7F4F07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08133"/>
            <a:ext cx="7886700" cy="3890224"/>
          </a:xfrm>
        </p:spPr>
        <p:txBody>
          <a:bodyPr/>
          <a:lstStyle/>
          <a:p>
            <a:r>
              <a:rPr lang="en-US" dirty="0"/>
              <a:t>A parent process uses </a:t>
            </a:r>
            <a:r>
              <a:rPr lang="en-US" dirty="0">
                <a:solidFill>
                  <a:srgbClr val="00B0F0"/>
                </a:solidFill>
                <a:latin typeface="Anonymice Powerline" panose="02060609030202000504" pitchFamily="49" charset="0"/>
                <a:ea typeface="Anonymice Powerline" panose="02060609030202000504" pitchFamily="49" charset="0"/>
              </a:rPr>
              <a:t>fork()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to create a new child process.</a:t>
            </a:r>
          </a:p>
          <a:p>
            <a:endParaRPr lang="en-US" dirty="0"/>
          </a:p>
          <a:p>
            <a:r>
              <a:rPr lang="en-US" dirty="0"/>
              <a:t>The child process is a </a:t>
            </a:r>
            <a:r>
              <a:rPr lang="en-US" dirty="0">
                <a:solidFill>
                  <a:srgbClr val="FFC000"/>
                </a:solidFill>
              </a:rPr>
              <a:t>copy</a:t>
            </a:r>
            <a:r>
              <a:rPr lang="en-US" dirty="0"/>
              <a:t> of the parent. After fork, both parent and child executes the same program but in separate processes.</a:t>
            </a:r>
          </a:p>
        </p:txBody>
      </p:sp>
    </p:spTree>
    <p:extLst>
      <p:ext uri="{BB962C8B-B14F-4D97-AF65-F5344CB8AC3E}">
        <p14:creationId xmlns:p14="http://schemas.microsoft.com/office/powerpoint/2010/main" val="292562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AF51-448F-4DDE-92B3-B934B726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Fork returns twice on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229E-957A-40A2-BB25-FA533EA64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once in the parent</a:t>
            </a:r>
          </a:p>
          <a:p>
            <a:pPr lvl="1"/>
            <a:r>
              <a:rPr lang="en-US"/>
              <a:t>If the return value is greater than zero, the program executes in the parent process and </a:t>
            </a:r>
            <a:r>
              <a:rPr lang="en-US">
                <a:solidFill>
                  <a:srgbClr val="C00000"/>
                </a:solidFill>
              </a:rPr>
              <a:t>the return value is the process ID (PID) of the created child process</a:t>
            </a:r>
            <a:r>
              <a:rPr lang="en-US"/>
              <a:t>.</a:t>
            </a:r>
          </a:p>
          <a:p>
            <a:pPr lvl="1"/>
            <a:endParaRPr lang="en-US"/>
          </a:p>
          <a:p>
            <a:r>
              <a:rPr lang="en-US"/>
              <a:t>once in the child</a:t>
            </a:r>
          </a:p>
          <a:p>
            <a:pPr lvl="1"/>
            <a:r>
              <a:rPr lang="en-US"/>
              <a:t>If </a:t>
            </a:r>
            <a:r>
              <a:rPr lang="en-US">
                <a:solidFill>
                  <a:srgbClr val="C00000"/>
                </a:solidFill>
              </a:rPr>
              <a:t>the return value is 0 </a:t>
            </a:r>
            <a:r>
              <a:rPr lang="en-US"/>
              <a:t>the program executes in the new child process.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2BD002-5A8B-4C5D-8400-DA086AF28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5627"/>
            <a:ext cx="1411284" cy="623248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hangingPunct="0"/>
            <a:endParaRPr lang="en-US" altLang="en-US" sz="135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685800" eaLnBrk="0" hangingPunct="0">
              <a:buFontTx/>
              <a:buChar char="•"/>
            </a:pPr>
            <a:r>
              <a:rPr lang="en-US" altLang="en-US" sz="90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On failure </a:t>
            </a:r>
            <a:r>
              <a:rPr lang="en-US" altLang="en-US" sz="750">
                <a:solidFill>
                  <a:srgbClr val="DD1144"/>
                </a:solidFill>
                <a:latin typeface="Arial Unicode MS"/>
                <a:ea typeface="Monaco"/>
              </a:rPr>
              <a:t>fork</a:t>
            </a:r>
            <a:r>
              <a:rPr lang="en-US" altLang="en-US" sz="900">
                <a:solidFill>
                  <a:srgbClr val="323232"/>
                </a:solidFill>
                <a:ea typeface="Work Sans"/>
              </a:rPr>
              <a:t> </a:t>
            </a:r>
            <a:r>
              <a:rPr lang="en-US" altLang="en-US" sz="900">
                <a:solidFill>
                  <a:srgbClr val="323232"/>
                </a:solidFill>
                <a:latin typeface="Arial" panose="020B0604020202020204" pitchFamily="34" charset="0"/>
                <a:ea typeface="Work Sans"/>
              </a:rPr>
              <a:t>returns </a:t>
            </a:r>
            <a:r>
              <a:rPr lang="en-US" altLang="en-US" sz="750">
                <a:solidFill>
                  <a:srgbClr val="DD1144"/>
                </a:solidFill>
                <a:latin typeface="Arial Unicode MS"/>
                <a:ea typeface="Monaco"/>
              </a:rPr>
              <a:t>-1</a:t>
            </a:r>
            <a:r>
              <a:rPr lang="en-US" altLang="en-US" sz="900">
                <a:solidFill>
                  <a:srgbClr val="323232"/>
                </a:solidFill>
                <a:ea typeface="Work Sans"/>
              </a:rPr>
              <a:t>.</a:t>
            </a:r>
            <a:endParaRPr lang="en-US" altLang="en-US" sz="900">
              <a:solidFill>
                <a:srgbClr val="323232"/>
              </a:solidFill>
              <a:latin typeface="Arial" panose="020B0604020202020204" pitchFamily="34" charset="0"/>
              <a:ea typeface="Work Sans"/>
            </a:endParaRPr>
          </a:p>
          <a:p>
            <a:pPr defTabSz="685800" eaLnBrk="0" hangingPunct="0"/>
            <a:endParaRPr lang="en-US" altLang="en-US" sz="13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85432-8AC1-4428-8731-421BE476B65D}"/>
              </a:ext>
            </a:extLst>
          </p:cNvPr>
          <p:cNvSpPr/>
          <p:nvPr/>
        </p:nvSpPr>
        <p:spPr>
          <a:xfrm>
            <a:off x="2514600" y="5867400"/>
            <a:ext cx="36054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failure fork returns -1.</a:t>
            </a:r>
          </a:p>
        </p:txBody>
      </p:sp>
    </p:spTree>
    <p:extLst>
      <p:ext uri="{BB962C8B-B14F-4D97-AF65-F5344CB8AC3E}">
        <p14:creationId xmlns:p14="http://schemas.microsoft.com/office/powerpoint/2010/main" val="143931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it.uu.se/education/course/homepage/os/vt18/images/module-2/fork-details.png">
            <a:extLst>
              <a:ext uri="{FF2B5EF4-FFF2-40B4-BE49-F238E27FC236}">
                <a16:creationId xmlns:a16="http://schemas.microsoft.com/office/drawing/2014/main" id="{0C78356C-1CF2-4379-9124-1ECE6A4F22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42" y="1301353"/>
            <a:ext cx="3880265" cy="469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E11F1-C8B9-405E-961D-6797D2F1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Fork illustration</a:t>
            </a:r>
          </a:p>
        </p:txBody>
      </p:sp>
    </p:spTree>
    <p:extLst>
      <p:ext uri="{BB962C8B-B14F-4D97-AF65-F5344CB8AC3E}">
        <p14:creationId xmlns:p14="http://schemas.microsoft.com/office/powerpoint/2010/main" val="2543213852"/>
      </p:ext>
    </p:extLst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16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4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7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GENI Presentation Theme (new)">
  <a:themeElements>
    <a:clrScheme name="Custom 9">
      <a:dk1>
        <a:srgbClr val="000000"/>
      </a:dk1>
      <a:lt1>
        <a:srgbClr val="0000FF"/>
      </a:lt1>
      <a:dk2>
        <a:srgbClr val="000000"/>
      </a:dk2>
      <a:lt2>
        <a:srgbClr val="808080"/>
      </a:lt2>
      <a:accent1>
        <a:srgbClr val="DBFFB6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</Template>
  <TotalTime>242853</TotalTime>
  <Words>740</Words>
  <Application>Microsoft Office PowerPoint</Application>
  <PresentationFormat>On-screen Show (4:3)</PresentationFormat>
  <Paragraphs>97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19</vt:i4>
      </vt:variant>
      <vt:variant>
        <vt:lpstr>Slide Titles</vt:lpstr>
      </vt:variant>
      <vt:variant>
        <vt:i4>15</vt:i4>
      </vt:variant>
    </vt:vector>
  </HeadingPairs>
  <TitlesOfParts>
    <vt:vector size="44" baseType="lpstr">
      <vt:lpstr>Consolas</vt:lpstr>
      <vt:lpstr>Wingdings</vt:lpstr>
      <vt:lpstr>Arial Unicode MS</vt:lpstr>
      <vt:lpstr>Lucida Sans Unicode</vt:lpstr>
      <vt:lpstr>Times New Roman</vt:lpstr>
      <vt:lpstr>Anonymice Powerline</vt:lpstr>
      <vt:lpstr>Calibri</vt:lpstr>
      <vt:lpstr>Gill Sans MT</vt:lpstr>
      <vt:lpstr>Franklin Gothic Medium</vt:lpstr>
      <vt:lpstr>Arial</vt:lpstr>
      <vt:lpstr>2_Default Design</vt:lpstr>
      <vt:lpstr>3_Default Design</vt:lpstr>
      <vt:lpstr>4_Default Design</vt:lpstr>
      <vt:lpstr>6_Default Design</vt:lpstr>
      <vt:lpstr>5_Default Design</vt:lpstr>
      <vt:lpstr>7_Default Design</vt:lpstr>
      <vt:lpstr>8_Default Design</vt:lpstr>
      <vt:lpstr>10_Default Design</vt:lpstr>
      <vt:lpstr>GENI Presentation Theme (new)</vt:lpstr>
      <vt:lpstr>11_Default Design</vt:lpstr>
      <vt:lpstr>12_Default Design</vt:lpstr>
      <vt:lpstr>9_Default Design</vt:lpstr>
      <vt:lpstr>Office Theme</vt:lpstr>
      <vt:lpstr>1_Office Theme</vt:lpstr>
      <vt:lpstr>16_Default Design</vt:lpstr>
      <vt:lpstr>Default Design</vt:lpstr>
      <vt:lpstr>1_Default Design</vt:lpstr>
      <vt:lpstr>14_Default Design</vt:lpstr>
      <vt:lpstr>17_Default Design</vt:lpstr>
      <vt:lpstr>PowerPoint Presentation</vt:lpstr>
      <vt:lpstr>Unix process model: the story so far</vt:lpstr>
      <vt:lpstr>Unix fork/exec/exit/wait syscalls</vt:lpstr>
      <vt:lpstr>The exec family of system calls</vt:lpstr>
      <vt:lpstr>execv</vt:lpstr>
      <vt:lpstr>execv example</vt:lpstr>
      <vt:lpstr>Fork</vt:lpstr>
      <vt:lpstr>Fork returns twice on success</vt:lpstr>
      <vt:lpstr>Fork illustration</vt:lpstr>
      <vt:lpstr>Wait</vt:lpstr>
      <vt:lpstr>Fork example</vt:lpstr>
      <vt:lpstr>But how is the first process made?</vt:lpstr>
      <vt:lpstr>Init and Descendants</vt:lpstr>
      <vt:lpstr>Init and Descendants</vt:lpstr>
      <vt:lpstr>fork+exec: a great idea?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Hewner, Mike</cp:lastModifiedBy>
  <cp:revision>5746</cp:revision>
  <cp:lastPrinted>2019-11-07T23:55:40Z</cp:lastPrinted>
  <dcterms:created xsi:type="dcterms:W3CDTF">2012-02-15T21:40:23Z</dcterms:created>
  <dcterms:modified xsi:type="dcterms:W3CDTF">2020-09-18T13:47:15Z</dcterms:modified>
  <cp:category/>
</cp:coreProperties>
</file>