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10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11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12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13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14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15.xml" ContentType="application/vnd.openxmlformats-officedocument.theme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16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theme/theme17.xml" ContentType="application/vnd.openxmlformats-officedocument.theme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8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48" r:id="rId1"/>
    <p:sldMasterId id="2147483676" r:id="rId2"/>
    <p:sldMasterId id="2147484222" r:id="rId3"/>
    <p:sldMasterId id="2147484224" r:id="rId4"/>
    <p:sldMasterId id="2147484402" r:id="rId5"/>
    <p:sldMasterId id="2147484494" r:id="rId6"/>
    <p:sldMasterId id="2147484496" r:id="rId7"/>
    <p:sldMasterId id="2147484497" r:id="rId8"/>
    <p:sldMasterId id="2147484585" r:id="rId9"/>
    <p:sldMasterId id="2147484587" r:id="rId10"/>
    <p:sldMasterId id="2147485190" r:id="rId11"/>
    <p:sldMasterId id="2147485205" r:id="rId12"/>
    <p:sldMasterId id="2147485877" r:id="rId13"/>
    <p:sldMasterId id="2147486263" r:id="rId14"/>
    <p:sldMasterId id="2147486275" r:id="rId15"/>
    <p:sldMasterId id="2147490329" r:id="rId16"/>
    <p:sldMasterId id="2147490386" r:id="rId17"/>
    <p:sldMasterId id="2147490399" r:id="rId18"/>
    <p:sldMasterId id="2147490404" r:id="rId19"/>
  </p:sldMasterIdLst>
  <p:notesMasterIdLst>
    <p:notesMasterId r:id="rId39"/>
  </p:notesMasterIdLst>
  <p:handoutMasterIdLst>
    <p:handoutMasterId r:id="rId40"/>
  </p:handoutMasterIdLst>
  <p:sldIdLst>
    <p:sldId id="1680" r:id="rId20"/>
    <p:sldId id="1806" r:id="rId21"/>
    <p:sldId id="1807" r:id="rId22"/>
    <p:sldId id="1808" r:id="rId23"/>
    <p:sldId id="1809" r:id="rId24"/>
    <p:sldId id="1800" r:id="rId25"/>
    <p:sldId id="1801" r:id="rId26"/>
    <p:sldId id="1802" r:id="rId27"/>
    <p:sldId id="1803" r:id="rId28"/>
    <p:sldId id="1804" r:id="rId29"/>
    <p:sldId id="1832" r:id="rId30"/>
    <p:sldId id="1810" r:id="rId31"/>
    <p:sldId id="1860" r:id="rId32"/>
    <p:sldId id="1822" r:id="rId33"/>
    <p:sldId id="1821" r:id="rId34"/>
    <p:sldId id="1901" r:id="rId35"/>
    <p:sldId id="1900" r:id="rId36"/>
    <p:sldId id="1805" r:id="rId37"/>
    <p:sldId id="1857" r:id="rId3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Franklin Gothic Medium" panose="020B0603020102020204" pitchFamily="34" charset="0"/>
      <p:regular r:id="rId45"/>
      <p:italic r:id="rId46"/>
    </p:embeddedFont>
    <p:embeddedFont>
      <p:font typeface="Gill Sans MT" panose="020B0502020104020203" pitchFamily="34" charset="0"/>
      <p:regular r:id="rId47"/>
      <p:bold r:id="rId48"/>
      <p:italic r:id="rId49"/>
      <p:boldItalic r:id="rId50"/>
    </p:embeddedFont>
    <p:embeddedFont>
      <p:font typeface="Lucida Calligraphy" panose="03010101010101010101" pitchFamily="66" charset="0"/>
      <p:regular r:id="rId51"/>
    </p:embeddedFont>
    <p:embeddedFont>
      <p:font typeface="Lucida Sans Unicode" panose="020B0602030504020204" pitchFamily="34" charset="0"/>
      <p:regular r:id="rId52"/>
    </p:embeddedFont>
  </p:embeddedFontLst>
  <p:defaultTextStyle>
    <a:defPPr>
      <a:defRPr lang="en-US"/>
    </a:defPPr>
    <a:lvl1pPr algn="l" defTabSz="45561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741363" indent="-284163" algn="l" defTabSz="45561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1141413" indent="-227013" algn="l" defTabSz="45561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598613" indent="-227013" algn="l" defTabSz="45561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2055813" indent="-227013" algn="l" defTabSz="45561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000000"/>
    <a:srgbClr val="998674"/>
    <a:srgbClr val="042474"/>
    <a:srgbClr val="8300EC"/>
    <a:srgbClr val="00264D"/>
    <a:srgbClr val="C085D7"/>
    <a:srgbClr val="8B4785"/>
    <a:srgbClr val="7740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82"/>
    <p:restoredTop sz="90679"/>
  </p:normalViewPr>
  <p:slideViewPr>
    <p:cSldViewPr snapToObjects="1">
      <p:cViewPr varScale="1">
        <p:scale>
          <a:sx n="103" d="100"/>
          <a:sy n="103" d="100"/>
        </p:scale>
        <p:origin x="1452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7504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7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.xml"/><Relationship Id="rId34" Type="http://schemas.openxmlformats.org/officeDocument/2006/relationships/slide" Target="slides/slide15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10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5.xml"/><Relationship Id="rId32" Type="http://schemas.openxmlformats.org/officeDocument/2006/relationships/slide" Target="slides/slide13.xml"/><Relationship Id="rId37" Type="http://schemas.openxmlformats.org/officeDocument/2006/relationships/slide" Target="slides/slide18.xml"/><Relationship Id="rId40" Type="http://schemas.openxmlformats.org/officeDocument/2006/relationships/handoutMaster" Target="handoutMasters/handoutMaster1.xml"/><Relationship Id="rId45" Type="http://schemas.openxmlformats.org/officeDocument/2006/relationships/font" Target="fonts/font5.fntdata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12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3.xml"/><Relationship Id="rId27" Type="http://schemas.openxmlformats.org/officeDocument/2006/relationships/slide" Target="slides/slide8.xml"/><Relationship Id="rId30" Type="http://schemas.openxmlformats.org/officeDocument/2006/relationships/slide" Target="slides/slide11.xml"/><Relationship Id="rId35" Type="http://schemas.openxmlformats.org/officeDocument/2006/relationships/slide" Target="slides/slide16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font" Target="fonts/font11.fntdata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6.xml"/><Relationship Id="rId33" Type="http://schemas.openxmlformats.org/officeDocument/2006/relationships/slide" Target="slides/slide14.xml"/><Relationship Id="rId38" Type="http://schemas.openxmlformats.org/officeDocument/2006/relationships/slide" Target="slides/slide19.xml"/><Relationship Id="rId46" Type="http://schemas.openxmlformats.org/officeDocument/2006/relationships/font" Target="fonts/font6.fntdata"/><Relationship Id="rId20" Type="http://schemas.openxmlformats.org/officeDocument/2006/relationships/slide" Target="slides/slide1.xml"/><Relationship Id="rId41" Type="http://schemas.openxmlformats.org/officeDocument/2006/relationships/font" Target="fonts/font1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4.xml"/><Relationship Id="rId28" Type="http://schemas.openxmlformats.org/officeDocument/2006/relationships/slide" Target="slides/slide9.xml"/><Relationship Id="rId36" Type="http://schemas.openxmlformats.org/officeDocument/2006/relationships/slide" Target="slides/slide17.xml"/><Relationship Id="rId49" Type="http://schemas.openxmlformats.org/officeDocument/2006/relationships/font" Target="fonts/font9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457196">
              <a:buClr>
                <a:srgbClr val="000000"/>
              </a:buClr>
              <a:buSzPct val="100000"/>
              <a:buFont typeface="Times New Roman" charset="0"/>
              <a:buNone/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196">
              <a:buClr>
                <a:srgbClr val="000000"/>
              </a:buClr>
              <a:buSzPct val="100000"/>
              <a:buFont typeface="Times New Roman" charset="0"/>
              <a:buNone/>
              <a:defRPr sz="1200">
                <a:cs typeface="Arial" charset="0"/>
              </a:defRPr>
            </a:lvl1pPr>
          </a:lstStyle>
          <a:p>
            <a:pPr>
              <a:defRPr/>
            </a:pPr>
            <a:fld id="{F6EEA26D-A479-364B-8E12-35D8B449EBB3}" type="datetime1">
              <a:rPr lang="en-US"/>
              <a:pPr>
                <a:defRPr/>
              </a:pPr>
              <a:t>9/18/2020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defTabSz="457196">
              <a:buClr>
                <a:srgbClr val="000000"/>
              </a:buClr>
              <a:buSzPct val="100000"/>
              <a:buFont typeface="Times New Roman" charset="0"/>
              <a:buNone/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defTabSz="457196">
              <a:buClr>
                <a:srgbClr val="000000"/>
              </a:buClr>
              <a:buSzPct val="100000"/>
              <a:buFont typeface="Times New Roman" charset="0"/>
              <a:buNone/>
              <a:defRPr sz="1200">
                <a:cs typeface="Arial" charset="0"/>
              </a:defRPr>
            </a:lvl1pPr>
          </a:lstStyle>
          <a:p>
            <a:pPr>
              <a:defRPr/>
            </a:pPr>
            <a:fld id="{33822F9A-05A2-FF4F-872A-7691A1FA89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416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164867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152580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cs typeface="Arial" charset="0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686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defTabSz="457196"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Calibri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4870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65650" cy="3425825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152584" name="Text Box 7"/>
          <p:cNvSpPr txBox="1">
            <a:spLocks noChangeArrowheads="1"/>
          </p:cNvSpPr>
          <p:nvPr/>
        </p:nvSpPr>
        <p:spPr bwMode="auto">
          <a:xfrm>
            <a:off x="0" y="8683625"/>
            <a:ext cx="297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cs typeface="Arial" charset="0"/>
            </a:endParaRP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defTabSz="457196"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E4325F3C-24C4-954A-B53D-7DD6A260D5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131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561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ＭＳ Ｐゴシック" charset="-128"/>
      </a:defRPr>
    </a:lvl1pPr>
    <a:lvl2pPr marL="742950" indent="-285750" algn="l" defTabSz="45561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2pPr>
    <a:lvl3pPr marL="1143000" indent="-228600" algn="l" defTabSz="45561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3pPr>
    <a:lvl4pPr marL="1600200" indent="-228600" algn="l" defTabSz="45561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4pPr>
    <a:lvl5pPr marL="2057400" indent="-228600" algn="l" defTabSz="45561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5pPr>
    <a:lvl6pPr marL="2285978" algn="l" defTabSz="9143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73" algn="l" defTabSz="9143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68" algn="l" defTabSz="9143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63" algn="l" defTabSz="9143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2F4B3CE-7978-CC47-BB02-3F70B98A13D3}" type="slidenum">
              <a:rPr lang="en-US" sz="1200">
                <a:solidFill>
                  <a:srgbClr val="000000"/>
                </a:solidFill>
                <a:latin typeface="Calibri" charset="0"/>
              </a:rPr>
              <a:pPr eaLnBrk="1" hangingPunct="1"/>
              <a:t>1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6691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6691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859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3.jpe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>
            <a:lvl1pPr>
              <a:defRPr>
                <a:solidFill>
                  <a:srgbClr val="19196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96" indent="0" algn="ctr">
              <a:buNone/>
              <a:defRPr/>
            </a:lvl2pPr>
            <a:lvl3pPr marL="914391" indent="0" algn="ctr">
              <a:buNone/>
              <a:defRPr/>
            </a:lvl3pPr>
            <a:lvl4pPr marL="1371587" indent="0" algn="ctr">
              <a:buNone/>
              <a:defRPr/>
            </a:lvl4pPr>
            <a:lvl5pPr marL="1828782" indent="0" algn="ctr">
              <a:buNone/>
              <a:defRPr/>
            </a:lvl5pPr>
            <a:lvl6pPr marL="2285978" indent="0" algn="ctr">
              <a:buNone/>
              <a:defRPr/>
            </a:lvl6pPr>
            <a:lvl7pPr marL="2743173" indent="0" algn="ctr">
              <a:buNone/>
              <a:defRPr/>
            </a:lvl7pPr>
            <a:lvl8pPr marL="3200368" indent="0" algn="ctr">
              <a:buNone/>
              <a:defRPr/>
            </a:lvl8pPr>
            <a:lvl9pPr marL="365756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7E3C9C-AB0D-A247-8BFA-8C05724EAD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39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5AE202-C4AE-0442-A23C-3867B4A40B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3568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930B3DC0-0799-FD41-8374-ABDD65D8BAEE}" type="datetime1">
              <a:rPr lang="en-US"/>
              <a:pPr>
                <a:defRPr/>
              </a:pPr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498E90EB-5F48-6545-9021-61D1CCFB5B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9711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C427BC4A-5545-4B4D-AB17-1A8B42A25B30}" type="datetime1">
              <a:rPr lang="en-US"/>
              <a:pPr>
                <a:defRPr/>
              </a:pPr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0E66D715-90F1-5942-B0FF-0C33BDBC3E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87698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19196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idx="10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fld id="{365B7102-0CB9-2C4E-AEDB-C4FD3D7C4C68}" type="slidenum">
              <a:rPr lang="en-US">
                <a:solidFill>
                  <a:srgbClr val="37305A"/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srgbClr val="3730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395798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idx="10"/>
          </p:nvPr>
        </p:nvSpPr>
        <p:spPr>
          <a:xfrm>
            <a:off x="6858000" y="624840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charset="-128"/>
                <a:cs typeface="ＭＳ Ｐゴシック" charset="-128"/>
              </a:defRPr>
            </a:lvl1pPr>
          </a:lstStyle>
          <a:p>
            <a:pPr defTabSz="457200">
              <a:defRPr/>
            </a:pPr>
            <a:fld id="{D7740E11-9CFB-B54D-84A8-E9F7C80E41CB}" type="slidenum">
              <a:rPr lang="en-US">
                <a:solidFill>
                  <a:srgbClr val="37305A"/>
                </a:solidFill>
              </a:rPr>
              <a:pPr defTabSz="457200">
                <a:defRPr/>
              </a:pPr>
              <a:t>‹#›</a:t>
            </a:fld>
            <a:r>
              <a:rPr lang="en-US">
                <a:solidFill>
                  <a:srgbClr val="37305A"/>
                </a:solidFill>
              </a:rPr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157326976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806663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ChangeArrowheads="1"/>
          </p:cNvSpPr>
          <p:nvPr>
            <p:ph type="sldNum" idx="10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fld id="{58E93E3D-F40E-5E49-AE61-FB4A0F70F1C0}" type="slidenum">
              <a:rPr lang="en-US">
                <a:solidFill>
                  <a:srgbClr val="37305A"/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srgbClr val="3730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07481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96" indent="0" algn="ctr">
              <a:buNone/>
              <a:defRPr/>
            </a:lvl2pPr>
            <a:lvl3pPr marL="914391" indent="0" algn="ctr">
              <a:buNone/>
              <a:defRPr/>
            </a:lvl3pPr>
            <a:lvl4pPr marL="1371587" indent="0" algn="ctr">
              <a:buNone/>
              <a:defRPr/>
            </a:lvl4pPr>
            <a:lvl5pPr marL="1828782" indent="0" algn="ctr">
              <a:buNone/>
              <a:defRPr/>
            </a:lvl5pPr>
            <a:lvl6pPr marL="2285978" indent="0" algn="ctr">
              <a:buNone/>
              <a:defRPr/>
            </a:lvl6pPr>
            <a:lvl7pPr marL="2743173" indent="0" algn="ctr">
              <a:buNone/>
              <a:defRPr/>
            </a:lvl7pPr>
            <a:lvl8pPr marL="3200368" indent="0" algn="ctr">
              <a:buNone/>
              <a:defRPr/>
            </a:lvl8pPr>
            <a:lvl9pPr marL="365756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33859-65F5-8E40-9DFC-5B175AEDAA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10245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62F200-F6D9-2D46-A00E-1F505AB0B7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11767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6" indent="0">
              <a:buNone/>
              <a:defRPr sz="1800"/>
            </a:lvl2pPr>
            <a:lvl3pPr marL="914391" indent="0">
              <a:buNone/>
              <a:defRPr sz="1600"/>
            </a:lvl3pPr>
            <a:lvl4pPr marL="1371587" indent="0">
              <a:buNone/>
              <a:defRPr sz="1400"/>
            </a:lvl4pPr>
            <a:lvl5pPr marL="1828782" indent="0">
              <a:buNone/>
              <a:defRPr sz="1400"/>
            </a:lvl5pPr>
            <a:lvl6pPr marL="2285978" indent="0">
              <a:buNone/>
              <a:defRPr sz="1400"/>
            </a:lvl6pPr>
            <a:lvl7pPr marL="2743173" indent="0">
              <a:buNone/>
              <a:defRPr sz="1400"/>
            </a:lvl7pPr>
            <a:lvl8pPr marL="3200368" indent="0">
              <a:buNone/>
              <a:defRPr sz="1400"/>
            </a:lvl8pPr>
            <a:lvl9pPr marL="365756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41010-5A47-AB40-A4EA-9DE235338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1554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0"/>
            <a:ext cx="4037013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149C1-44AA-5242-A964-C7EB3D6FE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18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-339725"/>
            <a:ext cx="2055812" cy="6051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-339725"/>
            <a:ext cx="6018213" cy="6051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8D2ADD-7333-C94C-9B81-D356D58EBD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9071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43B17D-3999-ED48-88DF-2A4D697304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69524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58E6A3-5A9D-2649-8791-5F7AED4B48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32754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4D0827-FA89-6848-BE2C-20A161400E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19122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09650-6F5B-B84E-9D22-EE37B9B13F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48145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2" indent="0">
              <a:buNone/>
              <a:defRPr sz="2000"/>
            </a:lvl5pPr>
            <a:lvl6pPr marL="2285978" indent="0">
              <a:buNone/>
              <a:defRPr sz="2000"/>
            </a:lvl6pPr>
            <a:lvl7pPr marL="2743173" indent="0">
              <a:buNone/>
              <a:defRPr sz="2000"/>
            </a:lvl7pPr>
            <a:lvl8pPr marL="3200368" indent="0">
              <a:buNone/>
              <a:defRPr sz="2000"/>
            </a:lvl8pPr>
            <a:lvl9pPr marL="3657563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9E8D3C-97BB-644A-A13C-A1EC9E0673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77593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0B5C97-CEDE-4540-B042-6D80FAD18F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78987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-339725"/>
            <a:ext cx="2055812" cy="6051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-339725"/>
            <a:ext cx="6018213" cy="6051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FE37DE-54D1-654B-9221-CEFD61CBAD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17206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19196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idx="10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fld id="{365B7102-0CB9-2C4E-AEDB-C4FD3D7C4C68}" type="slidenum">
              <a:rPr lang="en-US">
                <a:solidFill>
                  <a:srgbClr val="37305A"/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srgbClr val="3730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840309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idx="10"/>
          </p:nvPr>
        </p:nvSpPr>
        <p:spPr>
          <a:xfrm>
            <a:off x="6858000" y="624840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charset="-128"/>
                <a:cs typeface="ＭＳ Ｐゴシック" charset="-128"/>
              </a:defRPr>
            </a:lvl1pPr>
          </a:lstStyle>
          <a:p>
            <a:pPr defTabSz="457200">
              <a:defRPr/>
            </a:pPr>
            <a:fld id="{D7740E11-9CFB-B54D-84A8-E9F7C80E41CB}" type="slidenum">
              <a:rPr lang="en-US">
                <a:solidFill>
                  <a:srgbClr val="37305A"/>
                </a:solidFill>
              </a:rPr>
              <a:pPr defTabSz="457200">
                <a:defRPr/>
              </a:pPr>
              <a:t>‹#›</a:t>
            </a:fld>
            <a:r>
              <a:rPr lang="en-US">
                <a:solidFill>
                  <a:srgbClr val="37305A"/>
                </a:solidFill>
              </a:rPr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4072781621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9646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39725"/>
            <a:ext cx="8226425" cy="1554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1" y="1600200"/>
            <a:ext cx="4037013" cy="4111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600200"/>
            <a:ext cx="4037012" cy="1979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732214"/>
            <a:ext cx="4037012" cy="1979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CB0BE-2885-D54D-95C0-A5AE989F3A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15521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ChangeArrowheads="1"/>
          </p:cNvSpPr>
          <p:nvPr>
            <p:ph type="sldNum" idx="10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fld id="{58E93E3D-F40E-5E49-AE61-FB4A0F70F1C0}" type="slidenum">
              <a:rPr lang="en-US">
                <a:solidFill>
                  <a:srgbClr val="37305A"/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srgbClr val="3730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364737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19196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3A2327-2D31-EA49-A162-D66F289AC9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3022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6858000" y="6248400"/>
            <a:ext cx="2130425" cy="473075"/>
          </a:xfrm>
        </p:spPr>
        <p:txBody>
          <a:bodyPr/>
          <a:lstStyle>
            <a:lvl1pPr>
              <a:defRPr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82356F61-EF0C-4640-84C2-914BB73965C8}" type="slidenum">
              <a:rPr lang="en-US"/>
              <a:pPr>
                <a:defRPr/>
              </a:pPr>
              <a:t>‹#›</a:t>
            </a:fld>
            <a:r>
              <a:rPr lang="en-US"/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259375080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E11F6-4324-0A46-92C6-E91241087E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46608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B21472-5D2D-5E48-AA9B-C97A4916C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99640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DFE305-38E0-A644-9903-1E047B5D07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39248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9C6C0F-72A4-CC43-ADB9-BD832F80F5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95807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AE06C8-F5CD-4C4E-8722-015D7D110A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22353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E5E6D6-B13D-6548-BFCA-17548FA526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28535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928758-2740-B441-8F82-B38D29024D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62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39725"/>
            <a:ext cx="8226425" cy="1554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752DB-DEFC-CD41-A3E0-1C7E91B10C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70895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307175-A6DC-4D4B-B68F-6451BFA9B1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052205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-339725"/>
            <a:ext cx="2055812" cy="6051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339725"/>
            <a:ext cx="6018213" cy="6051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35A4BC-259B-DA46-BCFE-2E7FDA1AB9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7500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39725"/>
            <a:ext cx="8226425" cy="1554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7013" cy="4111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600200"/>
            <a:ext cx="4037012" cy="1979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732213"/>
            <a:ext cx="4037012" cy="1979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FFB72D-6160-2349-91EA-F511AC7548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63704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39725"/>
            <a:ext cx="8226425" cy="1554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E8F0F-6AD0-8947-AB89-78682FBEEE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33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P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GENI-logo-final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10668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82600" y="6577013"/>
            <a:ext cx="3308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000">
                <a:solidFill>
                  <a:schemeClr val="bg2"/>
                </a:solidFill>
                <a:ea typeface="Kozuka Gothic Pro L" charset="0"/>
                <a:cs typeface="Kozuka Gothic Pro L" charset="0"/>
              </a:rPr>
              <a:t>Sponsored by the National Science Foundation</a:t>
            </a:r>
          </a:p>
        </p:txBody>
      </p:sp>
      <p:pic>
        <p:nvPicPr>
          <p:cNvPr id="7" name="Picture 15" descr="nsf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6573838"/>
            <a:ext cx="2809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</p:spPr>
        <p:txBody>
          <a:bodyPr/>
          <a:lstStyle>
            <a:lvl1pPr>
              <a:defRPr sz="3200">
                <a:solidFill>
                  <a:srgbClr val="1C1C1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395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4495800"/>
            <a:ext cx="6400800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rgbClr val="4D4D4D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02455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1135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6" indent="0">
              <a:buNone/>
              <a:defRPr sz="1800"/>
            </a:lvl2pPr>
            <a:lvl3pPr marL="914391" indent="0">
              <a:buNone/>
              <a:defRPr sz="1600"/>
            </a:lvl3pPr>
            <a:lvl4pPr marL="1371587" indent="0">
              <a:buNone/>
              <a:defRPr sz="1400"/>
            </a:lvl4pPr>
            <a:lvl5pPr marL="1828782" indent="0">
              <a:buNone/>
              <a:defRPr sz="1400"/>
            </a:lvl5pPr>
            <a:lvl6pPr marL="2285978" indent="0">
              <a:buNone/>
              <a:defRPr sz="1400"/>
            </a:lvl6pPr>
            <a:lvl7pPr marL="2743173" indent="0">
              <a:buNone/>
              <a:defRPr sz="1400"/>
            </a:lvl7pPr>
            <a:lvl8pPr marL="3200368" indent="0">
              <a:buNone/>
              <a:defRPr sz="1400"/>
            </a:lvl8pPr>
            <a:lvl9pPr marL="365756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11063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1" y="14478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34067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95810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9014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6858000" y="6248400"/>
            <a:ext cx="2130425" cy="473075"/>
          </a:xfrm>
        </p:spPr>
        <p:txBody>
          <a:bodyPr/>
          <a:lstStyle>
            <a:lvl1pPr>
              <a:buFont typeface="Times New Roman" charset="0"/>
              <a:buNone/>
              <a:defRPr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A3DB4795-5D76-8949-95E1-928A934A7D75}" type="slidenum">
              <a:rPr lang="en-US"/>
              <a:pPr>
                <a:defRPr/>
              </a:pPr>
              <a:t>‹#›</a:t>
            </a:fld>
            <a:r>
              <a:rPr lang="en-US"/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18143428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75996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4797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2" indent="0">
              <a:buNone/>
              <a:defRPr sz="2000"/>
            </a:lvl5pPr>
            <a:lvl6pPr marL="2285978" indent="0">
              <a:buNone/>
              <a:defRPr sz="2000"/>
            </a:lvl6pPr>
            <a:lvl7pPr marL="2743173" indent="0">
              <a:buNone/>
              <a:defRPr sz="2000"/>
            </a:lvl7pPr>
            <a:lvl8pPr marL="3200368" indent="0">
              <a:buNone/>
              <a:defRPr sz="2000"/>
            </a:lvl8pPr>
            <a:lvl9pPr marL="3657563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94605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36333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1" y="0"/>
            <a:ext cx="211455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19125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28511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1529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1" y="1447800"/>
            <a:ext cx="41529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1" y="3962400"/>
            <a:ext cx="41529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36708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1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41529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1" y="1447800"/>
            <a:ext cx="41529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62400"/>
            <a:ext cx="41529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2501" y="3962400"/>
            <a:ext cx="41529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78505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41529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62400"/>
            <a:ext cx="41529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762501" y="1447800"/>
            <a:ext cx="41529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7134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P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GENI-logo-final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10668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82600" y="6577013"/>
            <a:ext cx="3308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r>
              <a:rPr lang="en-US" sz="1000">
                <a:solidFill>
                  <a:srgbClr val="808080"/>
                </a:solidFill>
              </a:rPr>
              <a:t>Sponsored by the National Science Foundation</a:t>
            </a:r>
          </a:p>
        </p:txBody>
      </p:sp>
      <p:pic>
        <p:nvPicPr>
          <p:cNvPr id="7" name="Picture 15" descr="nsf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6573838"/>
            <a:ext cx="2809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</p:spPr>
        <p:txBody>
          <a:bodyPr/>
          <a:lstStyle>
            <a:lvl1pPr>
              <a:defRPr sz="3200">
                <a:solidFill>
                  <a:srgbClr val="1C1C1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395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4495800"/>
            <a:ext cx="6400800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rgbClr val="4D4D4D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248262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675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6" indent="0">
              <a:buNone/>
              <a:defRPr sz="1800"/>
            </a:lvl2pPr>
            <a:lvl3pPr marL="914391" indent="0">
              <a:buNone/>
              <a:defRPr sz="1600"/>
            </a:lvl3pPr>
            <a:lvl4pPr marL="1371587" indent="0">
              <a:buNone/>
              <a:defRPr sz="1400"/>
            </a:lvl4pPr>
            <a:lvl5pPr marL="1828782" indent="0">
              <a:buNone/>
              <a:defRPr sz="1400"/>
            </a:lvl5pPr>
            <a:lvl6pPr marL="2285978" indent="0">
              <a:buNone/>
              <a:defRPr sz="1400"/>
            </a:lvl6pPr>
            <a:lvl7pPr marL="2743173" indent="0">
              <a:buNone/>
              <a:defRPr sz="1400"/>
            </a:lvl7pPr>
            <a:lvl8pPr marL="3200368" indent="0">
              <a:buNone/>
              <a:defRPr sz="1400"/>
            </a:lvl8pPr>
            <a:lvl9pPr marL="365756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765E3-C26D-ED42-AE12-D6E5F085AE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9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6" indent="0">
              <a:buNone/>
              <a:defRPr sz="1800"/>
            </a:lvl2pPr>
            <a:lvl3pPr marL="914391" indent="0">
              <a:buNone/>
              <a:defRPr sz="1600"/>
            </a:lvl3pPr>
            <a:lvl4pPr marL="1371587" indent="0">
              <a:buNone/>
              <a:defRPr sz="1400"/>
            </a:lvl4pPr>
            <a:lvl5pPr marL="1828782" indent="0">
              <a:buNone/>
              <a:defRPr sz="1400"/>
            </a:lvl5pPr>
            <a:lvl6pPr marL="2285978" indent="0">
              <a:buNone/>
              <a:defRPr sz="1400"/>
            </a:lvl6pPr>
            <a:lvl7pPr marL="2743173" indent="0">
              <a:buNone/>
              <a:defRPr sz="1400"/>
            </a:lvl7pPr>
            <a:lvl8pPr marL="3200368" indent="0">
              <a:buNone/>
              <a:defRPr sz="1400"/>
            </a:lvl8pPr>
            <a:lvl9pPr marL="365756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27741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1" y="14478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59716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95812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96214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10306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15160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2" indent="0">
              <a:buNone/>
              <a:defRPr sz="2000"/>
            </a:lvl5pPr>
            <a:lvl6pPr marL="2285978" indent="0">
              <a:buNone/>
              <a:defRPr sz="2000"/>
            </a:lvl6pPr>
            <a:lvl7pPr marL="2743173" indent="0">
              <a:buNone/>
              <a:defRPr sz="2000"/>
            </a:lvl7pPr>
            <a:lvl8pPr marL="3200368" indent="0">
              <a:buNone/>
              <a:defRPr sz="2000"/>
            </a:lvl8pPr>
            <a:lvl9pPr marL="3657563" indent="0">
              <a:buNone/>
              <a:defRPr sz="2000"/>
            </a:lvl9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73161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702162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1" y="0"/>
            <a:ext cx="211455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19125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719461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96" indent="0" algn="ctr">
              <a:buNone/>
              <a:defRPr/>
            </a:lvl2pPr>
            <a:lvl3pPr marL="914391" indent="0" algn="ctr">
              <a:buNone/>
              <a:defRPr/>
            </a:lvl3pPr>
            <a:lvl4pPr marL="1371587" indent="0" algn="ctr">
              <a:buNone/>
              <a:defRPr/>
            </a:lvl4pPr>
            <a:lvl5pPr marL="1828782" indent="0" algn="ctr">
              <a:buNone/>
              <a:defRPr/>
            </a:lvl5pPr>
            <a:lvl6pPr marL="2285978" indent="0" algn="ctr">
              <a:buNone/>
              <a:defRPr/>
            </a:lvl6pPr>
            <a:lvl7pPr marL="2743173" indent="0" algn="ctr">
              <a:buNone/>
              <a:defRPr/>
            </a:lvl7pPr>
            <a:lvl8pPr marL="3200368" indent="0" algn="ctr">
              <a:buNone/>
              <a:defRPr/>
            </a:lvl8pPr>
            <a:lvl9pPr marL="365756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r>
              <a:rPr lang="en-US"/>
              <a:t>9 December 2008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fld id="{414C3093-66B9-2741-AF05-67DEEAB294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29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0"/>
            <a:ext cx="4037013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78A08D-9BBC-5245-9617-6B4F4B4E24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9767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r>
              <a:rPr lang="en-US"/>
              <a:t>9 December 2008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fld id="{72DE079E-7D7F-5B4E-BD63-1476D08E86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652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6" indent="0">
              <a:buNone/>
              <a:defRPr sz="1800"/>
            </a:lvl2pPr>
            <a:lvl3pPr marL="914391" indent="0">
              <a:buNone/>
              <a:defRPr sz="1600"/>
            </a:lvl3pPr>
            <a:lvl4pPr marL="1371587" indent="0">
              <a:buNone/>
              <a:defRPr sz="1400"/>
            </a:lvl4pPr>
            <a:lvl5pPr marL="1828782" indent="0">
              <a:buNone/>
              <a:defRPr sz="1400"/>
            </a:lvl5pPr>
            <a:lvl6pPr marL="2285978" indent="0">
              <a:buNone/>
              <a:defRPr sz="1400"/>
            </a:lvl6pPr>
            <a:lvl7pPr marL="2743173" indent="0">
              <a:buNone/>
              <a:defRPr sz="1400"/>
            </a:lvl7pPr>
            <a:lvl8pPr marL="3200368" indent="0">
              <a:buNone/>
              <a:defRPr sz="1400"/>
            </a:lvl8pPr>
            <a:lvl9pPr marL="365756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r>
              <a:rPr lang="en-US"/>
              <a:t>9 December 2008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fld id="{5599E00E-FBD1-2847-B20E-948807021F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077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r>
              <a:rPr lang="en-US"/>
              <a:t>9 December 2008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fld id="{1232FED4-F457-3B41-9A56-19C435DFCF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530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r>
              <a:rPr lang="en-US"/>
              <a:t>9 December 2008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fld id="{01E97A58-9A7F-664A-BF9A-C712AE1EA9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0534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r>
              <a:rPr lang="en-US"/>
              <a:t>9 December 2008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fld id="{6A559C10-EDE7-734A-AC4A-CBF1F8CDD0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6826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r>
              <a:rPr lang="en-US"/>
              <a:t>9 December 2008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fld id="{BAC2CA0B-4AD3-9E49-8401-10D857F6B1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5358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r>
              <a:rPr lang="en-US"/>
              <a:t>9 December 2008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fld id="{F1018BFB-3C5B-8340-AAEF-B83B9059DE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5784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2" indent="0">
              <a:buNone/>
              <a:defRPr sz="2000"/>
            </a:lvl5pPr>
            <a:lvl6pPr marL="2285978" indent="0">
              <a:buNone/>
              <a:defRPr sz="2000"/>
            </a:lvl6pPr>
            <a:lvl7pPr marL="2743173" indent="0">
              <a:buNone/>
              <a:defRPr sz="2000"/>
            </a:lvl7pPr>
            <a:lvl8pPr marL="3200368" indent="0">
              <a:buNone/>
              <a:defRPr sz="2000"/>
            </a:lvl8pPr>
            <a:lvl9pPr marL="3657563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r>
              <a:rPr lang="en-US"/>
              <a:t>9 December 2008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fld id="{6590AE77-E451-7D4E-BCB1-68961FC149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7596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r>
              <a:rPr lang="en-US"/>
              <a:t>9 December 2008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fld id="{31BA4F82-1000-7E4B-9A86-C06239B233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6885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290513"/>
            <a:ext cx="2190750" cy="5835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290513"/>
            <a:ext cx="6419850" cy="5835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r>
              <a:rPr lang="en-US"/>
              <a:t>9 December 2008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fld id="{B05ED921-0ECB-F74A-BD1C-DFDF3C12EE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8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017FCA-2918-9741-9B9E-53B42F49F3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0868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90513"/>
            <a:ext cx="8763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r>
              <a:rPr lang="en-US"/>
              <a:t>9 December 2008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fld id="{0ED99037-923A-3245-8665-6247CF2DE9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1217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90513"/>
            <a:ext cx="8763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r>
              <a:rPr lang="en-US"/>
              <a:t>9 December 2008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fld id="{826FCAE8-3F34-7144-8A05-F378508A24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0843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90513"/>
            <a:ext cx="8763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1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r>
              <a:rPr lang="en-US"/>
              <a:t>9 December 2008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fld id="{7F3954CD-6DA0-8941-81C2-584B4EF332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7496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96" indent="0" algn="ctr">
              <a:buNone/>
              <a:defRPr/>
            </a:lvl2pPr>
            <a:lvl3pPr marL="914391" indent="0" algn="ctr">
              <a:buNone/>
              <a:defRPr/>
            </a:lvl3pPr>
            <a:lvl4pPr marL="1371587" indent="0" algn="ctr">
              <a:buNone/>
              <a:defRPr/>
            </a:lvl4pPr>
            <a:lvl5pPr marL="1828782" indent="0" algn="ctr">
              <a:buNone/>
              <a:defRPr/>
            </a:lvl5pPr>
            <a:lvl6pPr marL="2285978" indent="0" algn="ctr">
              <a:buNone/>
              <a:defRPr/>
            </a:lvl6pPr>
            <a:lvl7pPr marL="2743173" indent="0" algn="ctr">
              <a:buNone/>
              <a:defRPr/>
            </a:lvl7pPr>
            <a:lvl8pPr marL="3200368" indent="0" algn="ctr">
              <a:buNone/>
              <a:defRPr/>
            </a:lvl8pPr>
            <a:lvl9pPr marL="365756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7F99ABB8-4797-3146-AA70-CB2D6A48E3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5356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ACB99EFC-BB72-F943-9F53-0FD8B45641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3830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6" indent="0">
              <a:buNone/>
              <a:defRPr sz="1800"/>
            </a:lvl2pPr>
            <a:lvl3pPr marL="914391" indent="0">
              <a:buNone/>
              <a:defRPr sz="1600"/>
            </a:lvl3pPr>
            <a:lvl4pPr marL="1371587" indent="0">
              <a:buNone/>
              <a:defRPr sz="1400"/>
            </a:lvl4pPr>
            <a:lvl5pPr marL="1828782" indent="0">
              <a:buNone/>
              <a:defRPr sz="1400"/>
            </a:lvl5pPr>
            <a:lvl6pPr marL="2285978" indent="0">
              <a:buNone/>
              <a:defRPr sz="1400"/>
            </a:lvl6pPr>
            <a:lvl7pPr marL="2743173" indent="0">
              <a:buNone/>
              <a:defRPr sz="1400"/>
            </a:lvl7pPr>
            <a:lvl8pPr marL="3200368" indent="0">
              <a:buNone/>
              <a:defRPr sz="1400"/>
            </a:lvl8pPr>
            <a:lvl9pPr marL="365756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2402248D-6B77-9B44-A99A-2530427D92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8522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2887576A-932F-1444-82BE-A20F37A56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1643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FAB1D181-8A8B-F146-B8A9-C079AEEC03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6671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5A769C58-7D34-0544-9388-785CABC6B3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8161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F3481AE8-4E6F-0842-8A34-9D912FA6DF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15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70FE05-97A8-BD44-A185-28C73CA0AE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4819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83259F95-52BE-5241-BE87-A6FAD37BCD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4079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2" indent="0">
              <a:buNone/>
              <a:defRPr sz="2000"/>
            </a:lvl5pPr>
            <a:lvl6pPr marL="2285978" indent="0">
              <a:buNone/>
              <a:defRPr sz="2000"/>
            </a:lvl6pPr>
            <a:lvl7pPr marL="2743173" indent="0">
              <a:buNone/>
              <a:defRPr sz="2000"/>
            </a:lvl7pPr>
            <a:lvl8pPr marL="3200368" indent="0">
              <a:buNone/>
              <a:defRPr sz="2000"/>
            </a:lvl8pPr>
            <a:lvl9pPr marL="3657563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44C404A7-EEB4-B34B-B514-C19F1843BF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1887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4106323D-DC96-8A4D-A015-31F9C9119E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8762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290513"/>
            <a:ext cx="2190750" cy="5835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290513"/>
            <a:ext cx="6419850" cy="5835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AA225EC0-B073-3143-BCAA-D8E8003974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5163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90513"/>
            <a:ext cx="8763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9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A5447FCB-D788-494F-B9F4-2792FF0C75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2612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90513"/>
            <a:ext cx="8763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C7E5DF78-9CF9-404F-80B1-207530080C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8111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90513"/>
            <a:ext cx="8763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1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4A28670E-A89E-A34C-9E83-B7E2B22886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2672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96" indent="0" algn="ctr">
              <a:buNone/>
              <a:defRPr/>
            </a:lvl2pPr>
            <a:lvl3pPr marL="914391" indent="0" algn="ctr">
              <a:buNone/>
              <a:defRPr/>
            </a:lvl3pPr>
            <a:lvl4pPr marL="1371587" indent="0" algn="ctr">
              <a:buNone/>
              <a:defRPr/>
            </a:lvl4pPr>
            <a:lvl5pPr marL="1828782" indent="0" algn="ctr">
              <a:buNone/>
              <a:defRPr/>
            </a:lvl5pPr>
            <a:lvl6pPr marL="2285978" indent="0" algn="ctr">
              <a:buNone/>
              <a:defRPr/>
            </a:lvl6pPr>
            <a:lvl7pPr marL="2743173" indent="0" algn="ctr">
              <a:buNone/>
              <a:defRPr/>
            </a:lvl7pPr>
            <a:lvl8pPr marL="3200368" indent="0" algn="ctr">
              <a:buNone/>
              <a:defRPr/>
            </a:lvl8pPr>
            <a:lvl9pPr marL="365756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32722638-D8D8-7044-95B2-7BD3BB3F91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8565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CA070583-365A-C441-B82D-C2C5F578BC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4254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6" indent="0">
              <a:buNone/>
              <a:defRPr sz="1800"/>
            </a:lvl2pPr>
            <a:lvl3pPr marL="914391" indent="0">
              <a:buNone/>
              <a:defRPr sz="1600"/>
            </a:lvl3pPr>
            <a:lvl4pPr marL="1371587" indent="0">
              <a:buNone/>
              <a:defRPr sz="1400"/>
            </a:lvl4pPr>
            <a:lvl5pPr marL="1828782" indent="0">
              <a:buNone/>
              <a:defRPr sz="1400"/>
            </a:lvl5pPr>
            <a:lvl6pPr marL="2285978" indent="0">
              <a:buNone/>
              <a:defRPr sz="1400"/>
            </a:lvl6pPr>
            <a:lvl7pPr marL="2743173" indent="0">
              <a:buNone/>
              <a:defRPr sz="1400"/>
            </a:lvl7pPr>
            <a:lvl8pPr marL="3200368" indent="0">
              <a:buNone/>
              <a:defRPr sz="1400"/>
            </a:lvl8pPr>
            <a:lvl9pPr marL="365756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9D0A69FE-115B-4E4E-AADC-820BA1FC35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8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64A889-DB81-0049-B047-AAEDA525FB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72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A8B5F8E8-1935-0449-8DEA-61323969BC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7921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832C8883-F5ED-DF43-929F-A0A1463BF8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5971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A164BBBE-D81A-F749-9241-E5AC0BE930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8905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836576CC-D48F-E04D-BF94-529FBFB9CD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0612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76743CFF-4687-8344-891B-54EEEB733F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8095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2" indent="0">
              <a:buNone/>
              <a:defRPr sz="2000"/>
            </a:lvl5pPr>
            <a:lvl6pPr marL="2285978" indent="0">
              <a:buNone/>
              <a:defRPr sz="2000"/>
            </a:lvl6pPr>
            <a:lvl7pPr marL="2743173" indent="0">
              <a:buNone/>
              <a:defRPr sz="2000"/>
            </a:lvl7pPr>
            <a:lvl8pPr marL="3200368" indent="0">
              <a:buNone/>
              <a:defRPr sz="2000"/>
            </a:lvl8pPr>
            <a:lvl9pPr marL="3657563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9E5AD032-76CB-AA48-B537-06ECC2052B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6884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435C25BC-5440-1845-A834-7092F671BA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0529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290513"/>
            <a:ext cx="2190750" cy="5835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290513"/>
            <a:ext cx="6419850" cy="5835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69D23B37-871C-1C4F-BF3F-582C8FF795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8058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90513"/>
            <a:ext cx="8763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1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EDEAF1D9-2855-DF4E-81CF-6798F7FC82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2794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90513"/>
            <a:ext cx="8763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B6582024-174A-954A-BD20-2170FC77FD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9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FDBA19-6253-F34E-8C40-CC2D150FB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4201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5CECE58F-253F-424C-8F7E-D65A5DE97CB8}" type="datetime1">
              <a:rPr lang="en-US"/>
              <a:pPr>
                <a:defRPr/>
              </a:pPr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6B8DFED0-FAAA-8A47-B09E-468605B073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984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3FE030FF-EED2-2A4C-80C9-BB78C594A080}" type="datetime1">
              <a:rPr lang="en-US"/>
              <a:pPr>
                <a:defRPr/>
              </a:pPr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F7C413C0-2C16-E24F-95DD-0D8429FB45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9158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9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8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7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B86419BC-6E96-2A42-B58A-07FAA51A0FD6}" type="datetime1">
              <a:rPr lang="en-US"/>
              <a:pPr>
                <a:defRPr/>
              </a:pPr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A4B71F43-87A1-0149-9990-0DA4CAF9A6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4670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8C865D49-50D4-4A42-A168-F002467725C2}" type="datetime1">
              <a:rPr lang="en-US"/>
              <a:pPr>
                <a:defRPr/>
              </a:pPr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BF732586-134B-6246-BE70-A536B3AD40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63666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C7075199-3CC9-4647-8FD2-BD22E06AB3F1}" type="datetime1">
              <a:rPr lang="en-US"/>
              <a:pPr>
                <a:defRPr/>
              </a:pPr>
              <a:t>9/18/2020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10EB726B-E73D-6A48-8B90-156836A173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866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AF67BF50-5BEF-4142-A74D-0DFDD7D8E022}" type="datetime1">
              <a:rPr lang="en-US"/>
              <a:pPr>
                <a:defRPr/>
              </a:pPr>
              <a:t>9/18/2020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8AF09A17-BDFF-3544-9E5F-B3B9362EC2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2229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C4E86140-C43E-3D44-BBF6-235A0A323146}" type="datetime1">
              <a:rPr lang="en-US"/>
              <a:pPr>
                <a:defRPr/>
              </a:pPr>
              <a:t>9/18/2020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74C18AAC-AA50-A841-BB38-836FEF9A09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5499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B8BB7934-18C3-C641-9C0F-DA534BB51F8D}" type="datetime1">
              <a:rPr lang="en-US"/>
              <a:pPr>
                <a:defRPr/>
              </a:pPr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F44D9E7D-C9CA-7543-B74B-3166B6A550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8045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2" indent="0">
              <a:buNone/>
              <a:defRPr sz="2000"/>
            </a:lvl5pPr>
            <a:lvl6pPr marL="2285978" indent="0">
              <a:buNone/>
              <a:defRPr sz="2000"/>
            </a:lvl6pPr>
            <a:lvl7pPr marL="2743173" indent="0">
              <a:buNone/>
              <a:defRPr sz="2000"/>
            </a:lvl7pPr>
            <a:lvl8pPr marL="3200368" indent="0">
              <a:buNone/>
              <a:defRPr sz="2000"/>
            </a:lvl8pPr>
            <a:lvl9pPr marL="3657563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AE5F1EF7-AEC3-BA48-AB54-5D13FF8CE459}" type="datetime1">
              <a:rPr lang="en-US"/>
              <a:pPr>
                <a:defRPr/>
              </a:pPr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8E1D0FBF-FAAF-8445-BB46-77C08B78A4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9260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C89E62BF-AF81-7247-980B-4B7080B5E288}" type="datetime1">
              <a:rPr lang="en-US"/>
              <a:pPr>
                <a:defRPr/>
              </a:pPr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9B8C1C39-3852-344F-BCD3-C5D0D292AD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47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2" indent="0">
              <a:buNone/>
              <a:defRPr sz="2000"/>
            </a:lvl5pPr>
            <a:lvl6pPr marL="2285978" indent="0">
              <a:buNone/>
              <a:defRPr sz="2000"/>
            </a:lvl6pPr>
            <a:lvl7pPr marL="2743173" indent="0">
              <a:buNone/>
              <a:defRPr sz="2000"/>
            </a:lvl7pPr>
            <a:lvl8pPr marL="3200368" indent="0">
              <a:buNone/>
              <a:defRPr sz="2000"/>
            </a:lvl8pPr>
            <a:lvl9pPr marL="3657563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0A1C37-70D0-5842-82E7-1DCDB79783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6510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00265910-3161-0141-AEB9-CB457C2C120C}" type="datetime1">
              <a:rPr lang="en-US"/>
              <a:pPr>
                <a:defRPr/>
              </a:pPr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86F88EBE-6AF0-C148-B59D-E68CCEA22A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3650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2472F9F8-7724-B246-9704-F839AB7B3198}" type="datetime1">
              <a:rPr lang="en-US"/>
              <a:pPr>
                <a:defRPr/>
              </a:pPr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D25923F3-B9C4-6147-907E-3CEE3E7E72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7878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EE793322-074B-3C49-93AA-060B3C97CD85}" type="datetime1">
              <a:rPr lang="en-US"/>
              <a:pPr>
                <a:defRPr/>
              </a:pPr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B532445B-578B-A445-B318-CB65144F19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9789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9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8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7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CAB2838F-4857-4547-8B12-120D862BB45C}" type="datetime1">
              <a:rPr lang="en-US"/>
              <a:pPr>
                <a:defRPr/>
              </a:pPr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82349516-86C1-5A42-B721-17B8ED18D1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4038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504E1DF3-F5A7-4742-B181-D575E6B1AE8E}" type="datetime1">
              <a:rPr lang="en-US"/>
              <a:pPr>
                <a:defRPr/>
              </a:pPr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364CF463-C03B-4743-92CD-E6239C3B5A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2956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DB4AC2A8-5C7B-A24C-997A-FBF4F046ECE8}" type="datetime1">
              <a:rPr lang="en-US"/>
              <a:pPr>
                <a:defRPr/>
              </a:pPr>
              <a:t>9/18/2020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51D78CAC-D745-AF40-8149-90F870BB9E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5956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7AD4CF67-6676-E640-AB7E-608B85C4CB8F}" type="datetime1">
              <a:rPr lang="en-US"/>
              <a:pPr>
                <a:defRPr/>
              </a:pPr>
              <a:t>9/18/2020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796B0F5D-25CB-4B4A-834A-3CDBA4F2AF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8706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2B29979C-8B4A-B94E-8D67-030ABB70B94A}" type="datetime1">
              <a:rPr lang="en-US"/>
              <a:pPr>
                <a:defRPr/>
              </a:pPr>
              <a:t>9/18/2020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9E93C1B2-A544-2D44-9354-F3B2C849CC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6129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2D0A4315-6001-784C-96B6-318EBB635876}" type="datetime1">
              <a:rPr lang="en-US"/>
              <a:pPr>
                <a:defRPr/>
              </a:pPr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7782C0B1-49F7-4A42-A908-1B50D1EA8B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96239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2" indent="0">
              <a:buNone/>
              <a:defRPr sz="2000"/>
            </a:lvl5pPr>
            <a:lvl6pPr marL="2285978" indent="0">
              <a:buNone/>
              <a:defRPr sz="2000"/>
            </a:lvl6pPr>
            <a:lvl7pPr marL="2743173" indent="0">
              <a:buNone/>
              <a:defRPr sz="2000"/>
            </a:lvl7pPr>
            <a:lvl8pPr marL="3200368" indent="0">
              <a:buNone/>
              <a:defRPr sz="2000"/>
            </a:lvl8pPr>
            <a:lvl9pPr marL="3657563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A69E73BB-84D1-2947-B955-29CBDD1E967F}" type="datetime1">
              <a:rPr lang="en-US"/>
              <a:pPr>
                <a:defRPr/>
              </a:pPr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7C20EDB1-6B8D-E94B-895C-BF78CA7850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8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image" Target="../media/image2.jpe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theme" Target="../theme/theme11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5" Type="http://schemas.openxmlformats.org/officeDocument/2006/relationships/theme" Target="../theme/theme12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slideLayout" Target="../slideLayouts/slideLayout79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theme" Target="../theme/theme1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7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4.xml"/><Relationship Id="rId2" Type="http://schemas.openxmlformats.org/officeDocument/2006/relationships/slideLayout" Target="../slideLayouts/slideLayout103.xml"/><Relationship Id="rId1" Type="http://schemas.openxmlformats.org/officeDocument/2006/relationships/slideLayout" Target="../slideLayouts/slideLayout102.xml"/><Relationship Id="rId5" Type="http://schemas.openxmlformats.org/officeDocument/2006/relationships/theme" Target="../theme/theme16.xml"/><Relationship Id="rId4" Type="http://schemas.openxmlformats.org/officeDocument/2006/relationships/slideLayout" Target="../slideLayouts/slideLayout105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3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08.xml"/><Relationship Id="rId7" Type="http://schemas.openxmlformats.org/officeDocument/2006/relationships/slideLayout" Target="../slideLayouts/slideLayout112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11.xml"/><Relationship Id="rId11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09.xml"/><Relationship Id="rId9" Type="http://schemas.openxmlformats.org/officeDocument/2006/relationships/slideLayout" Target="../slideLayouts/slideLayout114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9.xml"/><Relationship Id="rId2" Type="http://schemas.openxmlformats.org/officeDocument/2006/relationships/slideLayout" Target="../slideLayouts/slideLayout118.xml"/><Relationship Id="rId1" Type="http://schemas.openxmlformats.org/officeDocument/2006/relationships/slideLayout" Target="../slideLayouts/slideLayout117.xml"/><Relationship Id="rId5" Type="http://schemas.openxmlformats.org/officeDocument/2006/relationships/theme" Target="../theme/theme18.xml"/><Relationship Id="rId4" Type="http://schemas.openxmlformats.org/officeDocument/2006/relationships/slideLayout" Target="../slideLayouts/slideLayout120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Relationship Id="rId14" Type="http://schemas.openxmlformats.org/officeDocument/2006/relationships/theme" Target="../theme/theme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theme" Target="../theme/theme3.xml"/><Relationship Id="rId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theme" Target="../theme/theme4.xml"/><Relationship Id="rId4" Type="http://schemas.openxmlformats.org/officeDocument/2006/relationships/image" Target="../media/image3.jpe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theme" Target="../theme/theme5.xml"/><Relationship Id="rId4" Type="http://schemas.openxmlformats.org/officeDocument/2006/relationships/image" Target="../media/image3.jpe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theme" Target="../theme/theme6.xml"/><Relationship Id="rId4" Type="http://schemas.openxmlformats.org/officeDocument/2006/relationships/image" Target="../media/image3.jpe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theme" Target="../theme/theme7.xml"/><Relationship Id="rId4" Type="http://schemas.openxmlformats.org/officeDocument/2006/relationships/image" Target="../media/image3.jpe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theme" Target="../theme/theme8.xml"/><Relationship Id="rId4" Type="http://schemas.openxmlformats.org/officeDocument/2006/relationships/image" Target="../media/image3.jpe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theme" Target="../theme/theme9.xml"/><Relationship Id="rId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989" tIns="46794" rIns="89989" bIns="4679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989" tIns="46794" rIns="89989" bIns="46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4"/>
            <a:r>
              <a:rPr lang="en-US"/>
              <a:t>Sixth Outline Level</a:t>
            </a:r>
          </a:p>
          <a:p>
            <a:pPr lvl="4"/>
            <a:r>
              <a:rPr lang="en-US"/>
              <a:t>Seventh Outline Level</a:t>
            </a:r>
          </a:p>
          <a:p>
            <a:pPr lvl="4"/>
            <a:r>
              <a:rPr lang="en-US"/>
              <a:t>Eighth Outline Level</a:t>
            </a:r>
          </a:p>
          <a:p>
            <a:pPr lvl="4"/>
            <a:r>
              <a:rPr lang="en-US"/>
              <a:t>Ninth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cs typeface="Arial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5791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cs typeface="Arial" charset="0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124200" y="6229350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89989" tIns="46794" rIns="89989" bIns="46794" numCol="1" anchor="t" anchorCtr="0" compatLnSpc="1">
            <a:prstTxWarp prst="textNoShape">
              <a:avLst/>
            </a:prstTxWarp>
          </a:bodyPr>
          <a:lstStyle>
            <a:lvl1pPr algn="r" defTabSz="457196">
              <a:buClr>
                <a:srgbClr val="000000"/>
              </a:buClr>
              <a:buSzPct val="100000"/>
              <a:buFont typeface="Times New Roman" charset="0"/>
              <a:buNone/>
              <a:defRPr sz="1400">
                <a:solidFill>
                  <a:srgbClr val="000000"/>
                </a:solidFill>
                <a:cs typeface="Arial" charset="0"/>
              </a:defRPr>
            </a:lvl1pPr>
          </a:lstStyle>
          <a:p>
            <a:pPr>
              <a:defRPr/>
            </a:pPr>
            <a:fld id="{FFB013BD-5475-554F-B776-151B3F9B72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168" r:id="rId1"/>
    <p:sldLayoutId id="2147490214" r:id="rId2"/>
    <p:sldLayoutId id="2147490169" r:id="rId3"/>
    <p:sldLayoutId id="2147490170" r:id="rId4"/>
    <p:sldLayoutId id="2147490171" r:id="rId5"/>
    <p:sldLayoutId id="2147490172" r:id="rId6"/>
    <p:sldLayoutId id="2147490173" r:id="rId7"/>
    <p:sldLayoutId id="2147490174" r:id="rId8"/>
    <p:sldLayoutId id="2147490175" r:id="rId9"/>
    <p:sldLayoutId id="2147490176" r:id="rId10"/>
    <p:sldLayoutId id="2147490177" r:id="rId11"/>
    <p:sldLayoutId id="2147490178" r:id="rId12"/>
    <p:sldLayoutId id="2147490179" r:id="rId13"/>
  </p:sldLayoutIdLst>
  <p:hf sldNum="0" hdr="0" ftr="0" dt="0"/>
  <p:txStyles>
    <p:titleStyle>
      <a:lvl1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/>
          <a:ea typeface="ＭＳ Ｐゴシック" charset="-128"/>
          <a:cs typeface="Arial"/>
        </a:defRPr>
      </a:lvl1pPr>
      <a:lvl2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2pPr>
      <a:lvl3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3pPr>
      <a:lvl4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4pPr>
      <a:lvl5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5pPr>
      <a:lvl6pPr marL="2514575" indent="-228597" algn="l" defTabSz="457196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770" indent="-228597" algn="l" defTabSz="457196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8966" indent="-228597" algn="l" defTabSz="457196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161" indent="-228597" algn="l" defTabSz="457196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1313" indent="-341313" algn="l" defTabSz="455613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800" b="1">
          <a:solidFill>
            <a:srgbClr val="00264D"/>
          </a:solidFill>
          <a:latin typeface="Arial"/>
          <a:ea typeface="ＭＳ Ｐゴシック" charset="-128"/>
          <a:cs typeface="Arial"/>
        </a:defRPr>
      </a:lvl1pPr>
      <a:lvl2pPr marL="741363" indent="-284163" algn="l" defTabSz="45561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2pPr>
      <a:lvl3pPr marL="1141413" indent="-227013" algn="l" defTabSz="45561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3pPr>
      <a:lvl4pPr marL="1598613" indent="-227013" algn="l" defTabSz="45561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4pPr>
      <a:lvl5pPr marL="2055813" indent="-227013" algn="l" defTabSz="45561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5pPr>
      <a:lvl6pPr marL="2514575" indent="-228597" algn="l" defTabSz="457196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770" indent="-228597" algn="l" defTabSz="457196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8966" indent="-228597" algn="l" defTabSz="457196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161" indent="-228597" algn="l" defTabSz="457196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1" descr="P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7" name="Picture 8" descr="GENI-logo-final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10668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Rectangle 9"/>
          <p:cNvSpPr>
            <a:spLocks noChangeArrowheads="1"/>
          </p:cNvSpPr>
          <p:nvPr/>
        </p:nvSpPr>
        <p:spPr bwMode="auto">
          <a:xfrm>
            <a:off x="485775" y="6589713"/>
            <a:ext cx="3200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r>
              <a:rPr lang="en-US" sz="1000">
                <a:solidFill>
                  <a:srgbClr val="808080"/>
                </a:solidFill>
                <a:cs typeface="Arial" charset="0"/>
              </a:rPr>
              <a:t>Sponsored by the National Science Foundation</a:t>
            </a:r>
          </a:p>
        </p:txBody>
      </p:sp>
      <p:sp>
        <p:nvSpPr>
          <p:cNvPr id="36869" name="Rectangle 10"/>
          <p:cNvSpPr>
            <a:spLocks noChangeArrowheads="1"/>
          </p:cNvSpPr>
          <p:nvPr/>
        </p:nvSpPr>
        <p:spPr bwMode="auto">
          <a:xfrm>
            <a:off x="8458200" y="6537325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algn="r"/>
            <a:fld id="{5C9DBD3F-437B-4149-ACF5-F8604F87BAC7}" type="slidenum">
              <a:rPr lang="en-US" sz="1000">
                <a:solidFill>
                  <a:srgbClr val="808080"/>
                </a:solidFill>
                <a:cs typeface="Arial" charset="0"/>
              </a:rPr>
              <a:pPr algn="r"/>
              <a:t>‹#›</a:t>
            </a:fld>
            <a:endParaRPr lang="en-US" sz="1000">
              <a:solidFill>
                <a:srgbClr val="808080"/>
              </a:solidFill>
              <a:cs typeface="Arial" charset="0"/>
            </a:endParaRPr>
          </a:p>
        </p:txBody>
      </p:sp>
      <p:sp>
        <p:nvSpPr>
          <p:cNvPr id="3687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1452563" y="0"/>
            <a:ext cx="7462837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687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458200" cy="5181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872" name="Rectangle 20"/>
          <p:cNvSpPr>
            <a:spLocks noChangeArrowheads="1"/>
          </p:cNvSpPr>
          <p:nvPr/>
        </p:nvSpPr>
        <p:spPr bwMode="auto">
          <a:xfrm>
            <a:off x="3771900" y="6600825"/>
            <a:ext cx="30448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algn="ctr"/>
            <a:r>
              <a:rPr lang="en-US" sz="1000">
                <a:solidFill>
                  <a:srgbClr val="808080"/>
                </a:solidFill>
                <a:cs typeface="Arial" charset="0"/>
              </a:rPr>
              <a:t>Draft proposal – Comments invited</a:t>
            </a:r>
          </a:p>
        </p:txBody>
      </p:sp>
      <p:pic>
        <p:nvPicPr>
          <p:cNvPr id="36873" name="Picture 22" descr="nsf2"/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6573838"/>
            <a:ext cx="2809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0216" r:id="rId1"/>
    <p:sldLayoutId id="2147490204" r:id="rId2"/>
    <p:sldLayoutId id="2147490205" r:id="rId3"/>
    <p:sldLayoutId id="2147490206" r:id="rId4"/>
    <p:sldLayoutId id="2147490207" r:id="rId5"/>
    <p:sldLayoutId id="2147490208" r:id="rId6"/>
    <p:sldLayoutId id="2147490209" r:id="rId7"/>
    <p:sldLayoutId id="2147490210" r:id="rId8"/>
    <p:sldLayoutId id="2147490211" r:id="rId9"/>
    <p:sldLayoutId id="2147490212" r:id="rId10"/>
    <p:sldLayoutId id="2147490213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33"/>
          </a:solidFill>
          <a:latin typeface="Arial"/>
          <a:ea typeface="ＭＳ Ｐゴシック" pitchFamily="-65" charset="-128"/>
          <a:cs typeface="Arial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33"/>
          </a:solidFill>
          <a:latin typeface="Arial" pitchFamily="-65" charset="0"/>
          <a:ea typeface="ＭＳ Ｐゴシック" pitchFamily="-65" charset="-128"/>
          <a:cs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33"/>
          </a:solidFill>
          <a:latin typeface="Arial" pitchFamily="-65" charset="0"/>
          <a:ea typeface="ＭＳ Ｐゴシック" pitchFamily="-65" charset="-128"/>
          <a:cs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33"/>
          </a:solidFill>
          <a:latin typeface="Arial" pitchFamily="-65" charset="0"/>
          <a:ea typeface="ＭＳ Ｐゴシック" pitchFamily="-65" charset="-128"/>
          <a:cs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33"/>
          </a:solidFill>
          <a:latin typeface="Arial" pitchFamily="-65" charset="0"/>
          <a:ea typeface="ＭＳ Ｐゴシック" pitchFamily="-65" charset="-128"/>
          <a:cs typeface="Arial" charset="0"/>
        </a:defRPr>
      </a:lvl5pPr>
      <a:lvl6pPr marL="457196" algn="r" rtl="0" eaLnBrk="1" fontAlgn="base" hangingPunct="1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pitchFamily="-65" charset="0"/>
        </a:defRPr>
      </a:lvl6pPr>
      <a:lvl7pPr marL="914391" algn="r" rtl="0" eaLnBrk="1" fontAlgn="base" hangingPunct="1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pitchFamily="-65" charset="0"/>
        </a:defRPr>
      </a:lvl7pPr>
      <a:lvl8pPr marL="1371587" algn="r" rtl="0" eaLnBrk="1" fontAlgn="base" hangingPunct="1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pitchFamily="-65" charset="0"/>
        </a:defRPr>
      </a:lvl8pPr>
      <a:lvl9pPr marL="1828782" algn="r" rtl="0" eaLnBrk="1" fontAlgn="base" hangingPunct="1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pitchFamily="-65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80808"/>
          </a:solidFill>
          <a:latin typeface="Arial"/>
          <a:ea typeface="ＭＳ Ｐゴシック" pitchFamily="-1" charset="-128"/>
          <a:cs typeface="Arial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80808"/>
          </a:solidFill>
          <a:latin typeface="Arial"/>
          <a:ea typeface="ＭＳ Ｐゴシック" pitchFamily="-1" charset="-128"/>
          <a:cs typeface="Arial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80808"/>
          </a:solidFill>
          <a:latin typeface="Arial"/>
          <a:ea typeface="ＭＳ Ｐゴシック" pitchFamily="-1" charset="-128"/>
          <a:cs typeface="Arial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80808"/>
          </a:solidFill>
          <a:latin typeface="Arial"/>
          <a:ea typeface="ＭＳ Ｐゴシック" pitchFamily="-1" charset="-128"/>
          <a:cs typeface="Arial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rgbClr val="080808"/>
          </a:solidFill>
          <a:latin typeface="Arial"/>
          <a:ea typeface="ＭＳ Ｐゴシック" pitchFamily="-1" charset="-128"/>
          <a:cs typeface="Arial"/>
        </a:defRPr>
      </a:lvl5pPr>
      <a:lvl6pPr marL="2514575" indent="-228597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6pPr>
      <a:lvl7pPr marL="2971770" indent="-228597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7pPr>
      <a:lvl8pPr marL="3428966" indent="-228597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8pPr>
      <a:lvl9pPr marL="3886161" indent="-228597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290513"/>
            <a:ext cx="8763000" cy="1143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09" tIns="45705" rIns="91409" bIns="4570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09" tIns="45705" rIns="91409" bIns="457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36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09" tIns="45705" rIns="91409" bIns="45705" numCol="1" anchor="t" anchorCtr="0" compatLnSpc="1">
            <a:prstTxWarp prst="textNoShape">
              <a:avLst/>
            </a:prstTxWarp>
          </a:bodyPr>
          <a:lstStyle>
            <a:lvl1pPr defTabSz="914391"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/>
              <a:t>9 December 2008</a:t>
            </a:r>
          </a:p>
        </p:txBody>
      </p:sp>
      <p:sp>
        <p:nvSpPr>
          <p:cNvPr id="1136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09" tIns="45705" rIns="91409" bIns="45705" numCol="1" anchor="t" anchorCtr="0" compatLnSpc="1">
            <a:prstTxWarp prst="textNoShape">
              <a:avLst/>
            </a:prstTxWarp>
          </a:bodyPr>
          <a:lstStyle>
            <a:lvl1pPr algn="ctr" defTabSz="914391"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36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770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09" tIns="45705" rIns="91409" bIns="45705" numCol="1" anchor="t" anchorCtr="0" compatLnSpc="1">
            <a:prstTxWarp prst="textNoShape">
              <a:avLst/>
            </a:prstTxWarp>
          </a:bodyPr>
          <a:lstStyle>
            <a:lvl1pPr algn="r" defTabSz="914391"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2D539049-F31A-9444-AA4A-2F55542C1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217" r:id="rId1"/>
    <p:sldLayoutId id="2147490218" r:id="rId2"/>
    <p:sldLayoutId id="2147490219" r:id="rId3"/>
    <p:sldLayoutId id="2147490220" r:id="rId4"/>
    <p:sldLayoutId id="2147490221" r:id="rId5"/>
    <p:sldLayoutId id="2147490222" r:id="rId6"/>
    <p:sldLayoutId id="2147490223" r:id="rId7"/>
    <p:sldLayoutId id="2147490224" r:id="rId8"/>
    <p:sldLayoutId id="2147490225" r:id="rId9"/>
    <p:sldLayoutId id="2147490226" r:id="rId10"/>
    <p:sldLayoutId id="2147490227" r:id="rId11"/>
    <p:sldLayoutId id="2147490228" r:id="rId12"/>
    <p:sldLayoutId id="2147490229" r:id="rId13"/>
    <p:sldLayoutId id="2147490230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  <a:cs typeface="ＭＳ Ｐゴシック" charset="0"/>
        </a:defRPr>
      </a:lvl5pPr>
      <a:lvl6pPr marL="457196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</a:defRPr>
      </a:lvl6pPr>
      <a:lvl7pPr marL="914391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</a:defRPr>
      </a:lvl7pPr>
      <a:lvl8pPr marL="1371587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</a:defRPr>
      </a:lvl8pPr>
      <a:lvl9pPr marL="1828782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575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770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8966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161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290513"/>
            <a:ext cx="8763000" cy="1143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914391">
              <a:defRPr sz="140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algn="ctr" defTabSz="914391">
              <a:defRPr sz="140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770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algn="r" defTabSz="914391">
              <a:defRPr sz="140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fld id="{F7EE6760-BB04-DD41-A09A-417D36357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231" r:id="rId1"/>
    <p:sldLayoutId id="2147490232" r:id="rId2"/>
    <p:sldLayoutId id="2147490233" r:id="rId3"/>
    <p:sldLayoutId id="2147490234" r:id="rId4"/>
    <p:sldLayoutId id="2147490235" r:id="rId5"/>
    <p:sldLayoutId id="2147490236" r:id="rId6"/>
    <p:sldLayoutId id="2147490237" r:id="rId7"/>
    <p:sldLayoutId id="2147490238" r:id="rId8"/>
    <p:sldLayoutId id="2147490239" r:id="rId9"/>
    <p:sldLayoutId id="2147490240" r:id="rId10"/>
    <p:sldLayoutId id="2147490241" r:id="rId11"/>
    <p:sldLayoutId id="2147490242" r:id="rId12"/>
    <p:sldLayoutId id="2147490243" r:id="rId13"/>
    <p:sldLayoutId id="2147490244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  <a:cs typeface="ＭＳ Ｐゴシック" charset="0"/>
        </a:defRPr>
      </a:lvl5pPr>
      <a:lvl6pPr marL="457196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</a:defRPr>
      </a:lvl6pPr>
      <a:lvl7pPr marL="914391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</a:defRPr>
      </a:lvl7pPr>
      <a:lvl8pPr marL="1371587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</a:defRPr>
      </a:lvl8pPr>
      <a:lvl9pPr marL="1828782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575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770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8966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161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290513"/>
            <a:ext cx="8763000" cy="1143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914391">
              <a:defRPr sz="140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algn="ctr" defTabSz="914391">
              <a:defRPr sz="140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770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algn="r" defTabSz="914391">
              <a:defRPr sz="140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fld id="{27348A28-CC13-E04F-A44A-C5F1119CAA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259" r:id="rId1"/>
    <p:sldLayoutId id="2147490260" r:id="rId2"/>
    <p:sldLayoutId id="2147490261" r:id="rId3"/>
    <p:sldLayoutId id="2147490262" r:id="rId4"/>
    <p:sldLayoutId id="2147490263" r:id="rId5"/>
    <p:sldLayoutId id="2147490264" r:id="rId6"/>
    <p:sldLayoutId id="2147490265" r:id="rId7"/>
    <p:sldLayoutId id="2147490266" r:id="rId8"/>
    <p:sldLayoutId id="2147490267" r:id="rId9"/>
    <p:sldLayoutId id="2147490268" r:id="rId10"/>
    <p:sldLayoutId id="2147490269" r:id="rId11"/>
    <p:sldLayoutId id="2147490270" r:id="rId12"/>
    <p:sldLayoutId id="2147490271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  <a:cs typeface="ＭＳ Ｐゴシック" charset="0"/>
        </a:defRPr>
      </a:lvl5pPr>
      <a:lvl6pPr marL="457196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</a:defRPr>
      </a:lvl6pPr>
      <a:lvl7pPr marL="914391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</a:defRPr>
      </a:lvl7pPr>
      <a:lvl8pPr marL="1371587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</a:defRPr>
      </a:lvl8pPr>
      <a:lvl9pPr marL="1828782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575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770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8966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161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8000">
              <a:schemeClr val="bg1"/>
            </a:gs>
            <a:gs pos="95000">
              <a:schemeClr val="bg1">
                <a:lumMod val="85000"/>
                <a:lumOff val="15000"/>
              </a:schemeClr>
            </a:gs>
            <a:gs pos="100000">
              <a:schemeClr val="bg1">
                <a:lumMod val="75000"/>
                <a:lumOff val="2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22238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93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686800" cy="5257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90272" r:id="rId1"/>
    <p:sldLayoutId id="2147490273" r:id="rId2"/>
    <p:sldLayoutId id="2147490274" r:id="rId3"/>
    <p:sldLayoutId id="2147490275" r:id="rId4"/>
    <p:sldLayoutId id="2147490276" r:id="rId5"/>
    <p:sldLayoutId id="2147490277" r:id="rId6"/>
    <p:sldLayoutId id="2147490278" r:id="rId7"/>
    <p:sldLayoutId id="2147490279" r:id="rId8"/>
    <p:sldLayoutId id="2147490280" r:id="rId9"/>
    <p:sldLayoutId id="2147490281" r:id="rId10"/>
    <p:sldLayoutId id="2147490282" r:id="rId11"/>
  </p:sldLayoutIdLst>
  <p:txStyles>
    <p:titleStyle>
      <a:lvl1pPr algn="ctr" defTabSz="455613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C6D9F1"/>
          </a:solidFill>
          <a:latin typeface="+mj-lt"/>
          <a:ea typeface="ＭＳ Ｐゴシック" charset="0"/>
          <a:cs typeface="ＭＳ Ｐゴシック" charset="0"/>
        </a:defRPr>
      </a:lvl1pPr>
      <a:lvl2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Calibri" charset="0"/>
          <a:ea typeface="ＭＳ Ｐゴシック" charset="0"/>
          <a:cs typeface="ＭＳ Ｐゴシック" charset="0"/>
        </a:defRPr>
      </a:lvl5pPr>
      <a:lvl6pPr marL="457196" algn="ctr" defTabSz="457196" rtl="0" fontAlgn="base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Calibri" charset="0"/>
          <a:ea typeface="ＭＳ Ｐゴシック" charset="0"/>
          <a:cs typeface="ＭＳ Ｐゴシック" charset="0"/>
        </a:defRPr>
      </a:lvl6pPr>
      <a:lvl7pPr marL="914391" algn="ctr" defTabSz="457196" rtl="0" fontAlgn="base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Calibri" charset="0"/>
          <a:ea typeface="ＭＳ Ｐゴシック" charset="0"/>
          <a:cs typeface="ＭＳ Ｐゴシック" charset="0"/>
        </a:defRPr>
      </a:lvl7pPr>
      <a:lvl8pPr marL="1371587" algn="ctr" defTabSz="457196" rtl="0" fontAlgn="base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Calibri" charset="0"/>
          <a:ea typeface="ＭＳ Ｐゴシック" charset="0"/>
          <a:cs typeface="ＭＳ Ｐゴシック" charset="0"/>
        </a:defRPr>
      </a:lvl8pPr>
      <a:lvl9pPr marL="1828782" algn="ctr" defTabSz="457196" rtl="0" fontAlgn="base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1313" indent="-3413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1363" indent="-28416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C6D9F1"/>
          </a:solidFill>
          <a:latin typeface="+mn-lt"/>
          <a:ea typeface="ＭＳ Ｐゴシック" charset="0"/>
          <a:cs typeface="+mn-cs"/>
        </a:defRPr>
      </a:lvl2pPr>
      <a:lvl3pPr marL="11414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5986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58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575" indent="-228597" algn="l" defTabSz="45719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0" indent="-228597" algn="l" defTabSz="45719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6" indent="-228597" algn="l" defTabSz="45719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1" indent="-228597" algn="l" defTabSz="45719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8000">
              <a:schemeClr val="bg1"/>
            </a:gs>
            <a:gs pos="95000">
              <a:schemeClr val="bg1">
                <a:lumMod val="85000"/>
                <a:lumOff val="15000"/>
              </a:schemeClr>
            </a:gs>
            <a:gs pos="100000">
              <a:schemeClr val="bg1">
                <a:lumMod val="75000"/>
                <a:lumOff val="2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22238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16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686800" cy="5257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90283" r:id="rId1"/>
    <p:sldLayoutId id="2147490284" r:id="rId2"/>
    <p:sldLayoutId id="2147490285" r:id="rId3"/>
    <p:sldLayoutId id="2147490286" r:id="rId4"/>
    <p:sldLayoutId id="2147490287" r:id="rId5"/>
    <p:sldLayoutId id="2147490288" r:id="rId6"/>
    <p:sldLayoutId id="2147490289" r:id="rId7"/>
    <p:sldLayoutId id="2147490290" r:id="rId8"/>
    <p:sldLayoutId id="2147490291" r:id="rId9"/>
    <p:sldLayoutId id="2147490292" r:id="rId10"/>
    <p:sldLayoutId id="2147490293" r:id="rId11"/>
  </p:sldLayoutIdLst>
  <p:txStyles>
    <p:titleStyle>
      <a:lvl1pPr algn="ctr" defTabSz="455613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C6D9F1"/>
          </a:solidFill>
          <a:latin typeface="+mj-lt"/>
          <a:ea typeface="ＭＳ Ｐゴシック" charset="0"/>
          <a:cs typeface="ＭＳ Ｐゴシック" charset="0"/>
        </a:defRPr>
      </a:lvl1pPr>
      <a:lvl2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Calibri" charset="0"/>
          <a:ea typeface="ＭＳ Ｐゴシック" charset="0"/>
          <a:cs typeface="ＭＳ Ｐゴシック" charset="0"/>
        </a:defRPr>
      </a:lvl5pPr>
      <a:lvl6pPr marL="457196" algn="ctr" defTabSz="457196" rtl="0" fontAlgn="base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Calibri" charset="0"/>
          <a:ea typeface="ＭＳ Ｐゴシック" charset="0"/>
          <a:cs typeface="ＭＳ Ｐゴシック" charset="0"/>
        </a:defRPr>
      </a:lvl6pPr>
      <a:lvl7pPr marL="914391" algn="ctr" defTabSz="457196" rtl="0" fontAlgn="base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Calibri" charset="0"/>
          <a:ea typeface="ＭＳ Ｐゴシック" charset="0"/>
          <a:cs typeface="ＭＳ Ｐゴシック" charset="0"/>
        </a:defRPr>
      </a:lvl7pPr>
      <a:lvl8pPr marL="1371587" algn="ctr" defTabSz="457196" rtl="0" fontAlgn="base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Calibri" charset="0"/>
          <a:ea typeface="ＭＳ Ｐゴシック" charset="0"/>
          <a:cs typeface="ＭＳ Ｐゴシック" charset="0"/>
        </a:defRPr>
      </a:lvl8pPr>
      <a:lvl9pPr marL="1828782" algn="ctr" defTabSz="457196" rtl="0" fontAlgn="base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1313" indent="-3413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1363" indent="-28416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C6D9F1"/>
          </a:solidFill>
          <a:latin typeface="+mn-lt"/>
          <a:ea typeface="ＭＳ Ｐゴシック" charset="0"/>
          <a:cs typeface="+mn-cs"/>
        </a:defRPr>
      </a:lvl2pPr>
      <a:lvl3pPr marL="11414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5986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58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575" indent="-228597" algn="l" defTabSz="45719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0" indent="-228597" algn="l" defTabSz="45719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6" indent="-228597" algn="l" defTabSz="45719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1" indent="-228597" algn="l" defTabSz="45719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37305A"/>
              </a:solidFill>
              <a:cs typeface="Arial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5791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37305A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52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0330" r:id="rId1"/>
    <p:sldLayoutId id="2147490331" r:id="rId2"/>
    <p:sldLayoutId id="2147490332" r:id="rId3"/>
    <p:sldLayoutId id="2147490333" r:id="rId4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>
          <a:solidFill>
            <a:srgbClr val="00264D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000">
          <a:solidFill>
            <a:srgbClr val="00264D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>
          <a:solidFill>
            <a:srgbClr val="00264D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solidFill>
            <a:srgbClr val="16164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850" y="55563"/>
            <a:ext cx="46355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81000" y="742950"/>
            <a:ext cx="8229600" cy="19050"/>
          </a:xfrm>
          <a:prstGeom prst="rect">
            <a:avLst/>
          </a:prstGeom>
          <a:solidFill>
            <a:srgbClr val="EED7B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3279775" y="762000"/>
            <a:ext cx="2478088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9" tIns="46794" rIns="89989" bIns="46794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457196"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sz="1800" b="1">
                <a:solidFill>
                  <a:srgbClr val="FFFFFF"/>
                </a:solidFill>
                <a:latin typeface="Lucida Sans Unicode" charset="0"/>
                <a:cs typeface="Arial" charset="0"/>
              </a:rPr>
              <a:t>D u k e  S y s t e m s</a:t>
            </a: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rgbClr val="16164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536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989" tIns="46794" rIns="89989" bIns="4679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1536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989" tIns="46794" rIns="89989" bIns="46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4"/>
            <a:r>
              <a:rPr lang="en-US"/>
              <a:t>Sixth Outline Level</a:t>
            </a:r>
          </a:p>
          <a:p>
            <a:pPr lvl="4"/>
            <a:r>
              <a:rPr lang="en-US"/>
              <a:t>Seventh Outline Level</a:t>
            </a:r>
          </a:p>
          <a:p>
            <a:pPr lvl="4"/>
            <a:r>
              <a:rPr lang="en-US"/>
              <a:t>Eighth Outline Level</a:t>
            </a:r>
          </a:p>
          <a:p>
            <a:pPr lvl="4"/>
            <a:r>
              <a:rPr lang="en-US"/>
              <a:t>Ninth Outline Level</a:t>
            </a:r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5370" name="Text Box 9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89989" tIns="46794" rIns="89989" bIns="46794" numCol="1" anchor="t" anchorCtr="0" compatLnSpc="1">
            <a:prstTxWarp prst="textNoShape">
              <a:avLst/>
            </a:prstTxWarp>
          </a:bodyPr>
          <a:lstStyle>
            <a:lvl1pPr algn="r" defTabSz="457196">
              <a:buClr>
                <a:srgbClr val="000000"/>
              </a:buClr>
              <a:buSzPct val="100000"/>
              <a:buFont typeface="Times New Roman" charset="0"/>
              <a:buNone/>
              <a:defRPr sz="1400">
                <a:solidFill>
                  <a:srgbClr val="000000"/>
                </a:solidFill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fld id="{A0FFA08A-5B16-464F-BA6A-775EF06C95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33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0387" r:id="rId1"/>
    <p:sldLayoutId id="2147490388" r:id="rId2"/>
    <p:sldLayoutId id="2147490389" r:id="rId3"/>
    <p:sldLayoutId id="2147490390" r:id="rId4"/>
    <p:sldLayoutId id="2147490391" r:id="rId5"/>
    <p:sldLayoutId id="2147490392" r:id="rId6"/>
    <p:sldLayoutId id="2147490393" r:id="rId7"/>
    <p:sldLayoutId id="2147490394" r:id="rId8"/>
    <p:sldLayoutId id="2147490395" r:id="rId9"/>
    <p:sldLayoutId id="2147490396" r:id="rId10"/>
    <p:sldLayoutId id="2147490397" r:id="rId11"/>
  </p:sldLayoutIdLst>
  <p:hf sldNum="0" hdr="0" ftr="0" dt="0"/>
  <p:txStyles>
    <p:titleStyle>
      <a:lvl1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+mj-lt"/>
          <a:ea typeface="ＭＳ Ｐゴシック" charset="-128"/>
          <a:cs typeface="+mj-cs"/>
        </a:defRPr>
      </a:lvl1pPr>
      <a:lvl2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2pPr>
      <a:lvl3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3pPr>
      <a:lvl4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4pPr>
      <a:lvl5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5pPr>
      <a:lvl6pPr marL="2514575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770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8966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161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1313" indent="-341313" algn="l" defTabSz="455613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3600" b="1">
          <a:solidFill>
            <a:srgbClr val="161645"/>
          </a:solidFill>
          <a:latin typeface="+mn-lt"/>
          <a:ea typeface="ＭＳ Ｐゴシック" charset="-128"/>
          <a:cs typeface="+mn-cs"/>
        </a:defRPr>
      </a:lvl1pPr>
      <a:lvl2pPr marL="741363" indent="-284163" algn="l" defTabSz="45561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3200" b="1">
          <a:solidFill>
            <a:srgbClr val="6B6BCF"/>
          </a:solidFill>
          <a:latin typeface="+mn-lt"/>
          <a:ea typeface="ＭＳ Ｐゴシック" charset="-128"/>
          <a:cs typeface="+mn-cs"/>
        </a:defRPr>
      </a:lvl2pPr>
      <a:lvl3pPr marL="1141413" indent="-227013" algn="l" defTabSz="45561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800" b="1">
          <a:solidFill>
            <a:srgbClr val="6B6BCF"/>
          </a:solidFill>
          <a:latin typeface="+mn-lt"/>
          <a:ea typeface="ＭＳ Ｐゴシック" charset="-128"/>
          <a:cs typeface="+mn-cs"/>
        </a:defRPr>
      </a:lvl3pPr>
      <a:lvl4pPr marL="1598613" indent="-227013" algn="l" defTabSz="45561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400" b="1">
          <a:solidFill>
            <a:srgbClr val="6B6BCF"/>
          </a:solidFill>
          <a:latin typeface="+mn-lt"/>
          <a:ea typeface="ＭＳ Ｐゴシック" charset="-128"/>
          <a:cs typeface="+mn-cs"/>
        </a:defRPr>
      </a:lvl4pPr>
      <a:lvl5pPr marL="2055813" indent="-227013" algn="l" defTabSz="45561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400" b="1">
          <a:solidFill>
            <a:srgbClr val="6B6BCF"/>
          </a:solidFill>
          <a:latin typeface="+mn-lt"/>
          <a:ea typeface="ＭＳ Ｐゴシック" charset="-128"/>
          <a:cs typeface="+mn-cs"/>
        </a:defRPr>
      </a:lvl5pPr>
      <a:lvl6pPr marL="2514575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770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8966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161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37305A"/>
              </a:solidFill>
              <a:cs typeface="Arial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5791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37305A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800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0400" r:id="rId1"/>
    <p:sldLayoutId id="2147490401" r:id="rId2"/>
    <p:sldLayoutId id="2147490402" r:id="rId3"/>
    <p:sldLayoutId id="2147490403" r:id="rId4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>
          <a:solidFill>
            <a:srgbClr val="00264D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000">
          <a:solidFill>
            <a:srgbClr val="00264D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>
          <a:solidFill>
            <a:srgbClr val="00264D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5791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124200" y="6229350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defRPr sz="1400">
                <a:solidFill>
                  <a:srgbClr val="000000"/>
                </a:solidFill>
                <a:cs typeface="Arial" charset="0"/>
              </a:defRPr>
            </a:lvl1pPr>
          </a:lstStyle>
          <a:p>
            <a:pPr defTabSz="457200">
              <a:defRPr/>
            </a:pPr>
            <a:fld id="{F519AAED-58AC-5743-8B10-D454158F6B93}" type="slidenum">
              <a:rPr lang="en-US"/>
              <a:pPr defTabSz="457200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35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0405" r:id="rId1"/>
    <p:sldLayoutId id="2147490406" r:id="rId2"/>
    <p:sldLayoutId id="2147490407" r:id="rId3"/>
    <p:sldLayoutId id="2147490408" r:id="rId4"/>
    <p:sldLayoutId id="2147490409" r:id="rId5"/>
    <p:sldLayoutId id="2147490410" r:id="rId6"/>
    <p:sldLayoutId id="2147490411" r:id="rId7"/>
    <p:sldLayoutId id="2147490412" r:id="rId8"/>
    <p:sldLayoutId id="2147490413" r:id="rId9"/>
    <p:sldLayoutId id="2147490414" r:id="rId10"/>
    <p:sldLayoutId id="2147490415" r:id="rId11"/>
    <p:sldLayoutId id="2147490416" r:id="rId12"/>
    <p:sldLayoutId id="2147490417" r:id="rId13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800" b="1">
          <a:solidFill>
            <a:srgbClr val="00264D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1" descr="PP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8" descr="GENI-logo-final"/>
          <p:cNvPicPr>
            <a:picLocks noChangeAspect="1" noChangeArrowheads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10668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Rectangle 9"/>
          <p:cNvSpPr>
            <a:spLocks noChangeArrowheads="1"/>
          </p:cNvSpPr>
          <p:nvPr/>
        </p:nvSpPr>
        <p:spPr bwMode="auto">
          <a:xfrm>
            <a:off x="485775" y="6589713"/>
            <a:ext cx="3200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000">
                <a:solidFill>
                  <a:schemeClr val="bg2"/>
                </a:solidFill>
                <a:ea typeface="Kozuka Gothic Pro L" charset="0"/>
                <a:cs typeface="Kozuka Gothic Pro L" charset="0"/>
              </a:rPr>
              <a:t>Sponsored by the National Science Foundation</a:t>
            </a:r>
          </a:p>
        </p:txBody>
      </p:sp>
      <p:sp>
        <p:nvSpPr>
          <p:cNvPr id="27653" name="Rectangle 10"/>
          <p:cNvSpPr>
            <a:spLocks noChangeArrowheads="1"/>
          </p:cNvSpPr>
          <p:nvPr/>
        </p:nvSpPr>
        <p:spPr bwMode="auto">
          <a:xfrm>
            <a:off x="8458200" y="6537325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algn="r">
              <a:buClr>
                <a:srgbClr val="000000"/>
              </a:buClr>
              <a:buSzPct val="100000"/>
              <a:buFont typeface="Times New Roman" charset="0"/>
              <a:buNone/>
            </a:pPr>
            <a:fld id="{12ECABD2-5DF6-7441-9C22-2D4F97B7DCA0}" type="slidenum">
              <a:rPr lang="en-US" sz="1000">
                <a:solidFill>
                  <a:schemeClr val="bg2"/>
                </a:solidFill>
                <a:ea typeface="Kozuka Gothic Pro L" charset="0"/>
                <a:cs typeface="Kozuka Gothic Pro L" charset="0"/>
              </a:rPr>
              <a:pPr algn="r">
                <a:buClr>
                  <a:srgbClr val="000000"/>
                </a:buClr>
                <a:buSzPct val="100000"/>
                <a:buFont typeface="Times New Roman" charset="0"/>
                <a:buNone/>
              </a:pPr>
              <a:t>‹#›</a:t>
            </a:fld>
            <a:endParaRPr lang="en-US" sz="1000">
              <a:solidFill>
                <a:schemeClr val="bg2"/>
              </a:solidFill>
              <a:ea typeface="Kozuka Gothic Pro L" charset="0"/>
              <a:cs typeface="Kozuka Gothic Pro L" charset="0"/>
            </a:endParaRPr>
          </a:p>
        </p:txBody>
      </p:sp>
      <p:sp>
        <p:nvSpPr>
          <p:cNvPr id="27654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style- line 1</a:t>
            </a:r>
            <a:br>
              <a:rPr lang="en-US"/>
            </a:br>
            <a:r>
              <a:rPr lang="en-US"/>
              <a:t>Click to edit Master title style- line 2</a:t>
            </a:r>
          </a:p>
        </p:txBody>
      </p:sp>
      <p:sp>
        <p:nvSpPr>
          <p:cNvPr id="27655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876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656" name="Rectangle 20"/>
          <p:cNvSpPr>
            <a:spLocks noChangeArrowheads="1"/>
          </p:cNvSpPr>
          <p:nvPr/>
        </p:nvSpPr>
        <p:spPr bwMode="auto">
          <a:xfrm>
            <a:off x="3771900" y="6600825"/>
            <a:ext cx="2057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000">
                <a:solidFill>
                  <a:schemeClr val="bg2"/>
                </a:solidFill>
                <a:ea typeface="Kozuka Gothic Pro L" charset="0"/>
                <a:cs typeface="Kozuka Gothic Pro L" charset="0"/>
              </a:rPr>
              <a:t>April 1, 2009</a:t>
            </a:r>
          </a:p>
        </p:txBody>
      </p:sp>
      <p:pic>
        <p:nvPicPr>
          <p:cNvPr id="27657" name="Picture 22" descr="nsf2"/>
          <p:cNvPicPr>
            <a:picLocks noChangeAspect="1" noChangeArrowheads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6573838"/>
            <a:ext cx="2809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0215" r:id="rId1"/>
    <p:sldLayoutId id="2147490191" r:id="rId2"/>
    <p:sldLayoutId id="2147490192" r:id="rId3"/>
    <p:sldLayoutId id="2147490193" r:id="rId4"/>
    <p:sldLayoutId id="2147490194" r:id="rId5"/>
    <p:sldLayoutId id="2147490195" r:id="rId6"/>
    <p:sldLayoutId id="2147490196" r:id="rId7"/>
    <p:sldLayoutId id="2147490197" r:id="rId8"/>
    <p:sldLayoutId id="2147490198" r:id="rId9"/>
    <p:sldLayoutId id="2147490199" r:id="rId10"/>
    <p:sldLayoutId id="2147490200" r:id="rId11"/>
    <p:sldLayoutId id="2147490201" r:id="rId12"/>
    <p:sldLayoutId id="2147490202" r:id="rId13"/>
    <p:sldLayoutId id="2147490203" r:id="rId14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+mj-lt"/>
          <a:ea typeface="ＭＳ Ｐゴシック" charset="-128"/>
          <a:cs typeface="ＭＳ Ｐゴシック" charset="-128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5pPr>
      <a:lvl6pPr marL="457196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6pPr>
      <a:lvl7pPr marL="914391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7pPr>
      <a:lvl8pPr marL="1371587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8pPr>
      <a:lvl9pPr marL="1828782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80808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80808"/>
          </a:solidFill>
          <a:latin typeface="+mn-lt"/>
          <a:ea typeface="+mn-ea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80808"/>
          </a:solidFill>
          <a:latin typeface="+mn-lt"/>
          <a:ea typeface="+mn-ea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80808"/>
          </a:solidFill>
          <a:latin typeface="+mn-lt"/>
          <a:ea typeface="+mn-ea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5pPr>
      <a:lvl6pPr marL="2514575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6pPr>
      <a:lvl7pPr marL="2971770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7pPr>
      <a:lvl8pPr marL="3428966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8pPr>
      <a:lvl9pPr marL="3886161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1" descr="P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8" descr="GENI-logo-final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10668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Rectangle 9"/>
          <p:cNvSpPr>
            <a:spLocks noChangeArrowheads="1"/>
          </p:cNvSpPr>
          <p:nvPr/>
        </p:nvSpPr>
        <p:spPr bwMode="auto">
          <a:xfrm>
            <a:off x="485775" y="6589713"/>
            <a:ext cx="3200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defTabSz="912813"/>
            <a:r>
              <a:rPr lang="en-US" sz="1000">
                <a:solidFill>
                  <a:srgbClr val="808080"/>
                </a:solidFill>
                <a:ea typeface="Kozuka Gothic Pro L" charset="0"/>
                <a:cs typeface="Kozuka Gothic Pro L" charset="0"/>
              </a:rPr>
              <a:t>Sponsored by the National Science Foundation</a:t>
            </a:r>
          </a:p>
        </p:txBody>
      </p:sp>
      <p:sp>
        <p:nvSpPr>
          <p:cNvPr id="29701" name="Rectangle 10"/>
          <p:cNvSpPr>
            <a:spLocks noChangeArrowheads="1"/>
          </p:cNvSpPr>
          <p:nvPr/>
        </p:nvSpPr>
        <p:spPr bwMode="auto">
          <a:xfrm>
            <a:off x="8458200" y="6537325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algn="r" defTabSz="912813"/>
            <a:fld id="{E55B198B-7B77-154F-818B-3AD08975BF51}" type="slidenum">
              <a:rPr lang="en-US" sz="1000">
                <a:solidFill>
                  <a:srgbClr val="808080"/>
                </a:solidFill>
                <a:ea typeface="Kozuka Gothic Pro L" charset="0"/>
                <a:cs typeface="Kozuka Gothic Pro L" charset="0"/>
              </a:rPr>
              <a:pPr algn="r" defTabSz="912813"/>
              <a:t>‹#›</a:t>
            </a:fld>
            <a:endParaRPr lang="en-US" sz="1000">
              <a:solidFill>
                <a:srgbClr val="808080"/>
              </a:solidFill>
              <a:ea typeface="Kozuka Gothic Pro L" charset="0"/>
              <a:cs typeface="Kozuka Gothic Pro L" charset="0"/>
            </a:endParaRPr>
          </a:p>
        </p:txBody>
      </p:sp>
      <p:sp>
        <p:nvSpPr>
          <p:cNvPr id="29702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style- line 1</a:t>
            </a:r>
            <a:br>
              <a:rPr lang="en-US"/>
            </a:br>
            <a:r>
              <a:rPr lang="en-US"/>
              <a:t>Click to edit Master title style- line 2</a:t>
            </a:r>
          </a:p>
        </p:txBody>
      </p:sp>
      <p:sp>
        <p:nvSpPr>
          <p:cNvPr id="29703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876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9704" name="Picture 22" descr="nsf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6573838"/>
            <a:ext cx="2809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hf sldNum="0"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+mj-lt"/>
          <a:ea typeface="ＭＳ Ｐゴシック" charset="-128"/>
          <a:cs typeface="ＭＳ Ｐゴシック" charset="-128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5pPr>
      <a:lvl6pPr marL="457196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6pPr>
      <a:lvl7pPr marL="914391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7pPr>
      <a:lvl8pPr marL="1371587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8pPr>
      <a:lvl9pPr marL="1828782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80808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80808"/>
          </a:solidFill>
          <a:latin typeface="+mn-lt"/>
          <a:ea typeface="+mn-ea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80808"/>
          </a:solidFill>
          <a:latin typeface="+mn-lt"/>
          <a:ea typeface="+mn-ea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80808"/>
          </a:solidFill>
          <a:latin typeface="+mn-lt"/>
          <a:ea typeface="+mn-ea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5pPr>
      <a:lvl6pPr marL="2514575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6pPr>
      <a:lvl7pPr marL="2971770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7pPr>
      <a:lvl8pPr marL="3428966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8pPr>
      <a:lvl9pPr marL="3886161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1" descr="P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8" descr="GENI-logo-final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10668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Rectangle 9"/>
          <p:cNvSpPr>
            <a:spLocks noChangeArrowheads="1"/>
          </p:cNvSpPr>
          <p:nvPr/>
        </p:nvSpPr>
        <p:spPr bwMode="auto">
          <a:xfrm>
            <a:off x="485775" y="6589713"/>
            <a:ext cx="3200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defTabSz="912813"/>
            <a:r>
              <a:rPr lang="en-US" sz="1000">
                <a:solidFill>
                  <a:srgbClr val="808080"/>
                </a:solidFill>
                <a:ea typeface="Kozuka Gothic Pro L" charset="0"/>
                <a:cs typeface="Kozuka Gothic Pro L" charset="0"/>
              </a:rPr>
              <a:t>Sponsored by the National Science Foundation</a:t>
            </a:r>
          </a:p>
        </p:txBody>
      </p:sp>
      <p:sp>
        <p:nvSpPr>
          <p:cNvPr id="30725" name="Rectangle 10"/>
          <p:cNvSpPr>
            <a:spLocks noChangeArrowheads="1"/>
          </p:cNvSpPr>
          <p:nvPr/>
        </p:nvSpPr>
        <p:spPr bwMode="auto">
          <a:xfrm>
            <a:off x="8458200" y="6537325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algn="r" defTabSz="912813"/>
            <a:fld id="{B757FE4D-59D6-7A4B-898A-E2B3BE8AB174}" type="slidenum">
              <a:rPr lang="en-US" sz="1000">
                <a:solidFill>
                  <a:srgbClr val="808080"/>
                </a:solidFill>
                <a:ea typeface="Kozuka Gothic Pro L" charset="0"/>
                <a:cs typeface="Kozuka Gothic Pro L" charset="0"/>
              </a:rPr>
              <a:pPr algn="r" defTabSz="912813"/>
              <a:t>‹#›</a:t>
            </a:fld>
            <a:endParaRPr lang="en-US" sz="1000">
              <a:solidFill>
                <a:srgbClr val="808080"/>
              </a:solidFill>
              <a:ea typeface="Kozuka Gothic Pro L" charset="0"/>
              <a:cs typeface="Kozuka Gothic Pro L" charset="0"/>
            </a:endParaRPr>
          </a:p>
        </p:txBody>
      </p:sp>
      <p:sp>
        <p:nvSpPr>
          <p:cNvPr id="30726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style- line 1</a:t>
            </a:r>
            <a:br>
              <a:rPr lang="en-US"/>
            </a:br>
            <a:r>
              <a:rPr lang="en-US"/>
              <a:t>Click to edit Master title style- line 2</a:t>
            </a:r>
          </a:p>
        </p:txBody>
      </p:sp>
      <p:sp>
        <p:nvSpPr>
          <p:cNvPr id="30727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876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0728" name="Picture 22" descr="nsf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6573838"/>
            <a:ext cx="2809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hf sldNum="0"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+mj-lt"/>
          <a:ea typeface="ＭＳ Ｐゴシック" charset="-128"/>
          <a:cs typeface="ＭＳ Ｐゴシック" charset="-128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5pPr>
      <a:lvl6pPr marL="457196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6pPr>
      <a:lvl7pPr marL="914391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7pPr>
      <a:lvl8pPr marL="1371587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8pPr>
      <a:lvl9pPr marL="1828782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80808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80808"/>
          </a:solidFill>
          <a:latin typeface="+mn-lt"/>
          <a:ea typeface="+mn-ea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80808"/>
          </a:solidFill>
          <a:latin typeface="+mn-lt"/>
          <a:ea typeface="+mn-ea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80808"/>
          </a:solidFill>
          <a:latin typeface="+mn-lt"/>
          <a:ea typeface="+mn-ea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5pPr>
      <a:lvl6pPr marL="2514575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6pPr>
      <a:lvl7pPr marL="2971770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7pPr>
      <a:lvl8pPr marL="3428966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8pPr>
      <a:lvl9pPr marL="3886161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1" descr="P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8" descr="GENI-logo-final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10668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Rectangle 9"/>
          <p:cNvSpPr>
            <a:spLocks noChangeArrowheads="1"/>
          </p:cNvSpPr>
          <p:nvPr/>
        </p:nvSpPr>
        <p:spPr bwMode="auto">
          <a:xfrm>
            <a:off x="485775" y="6589713"/>
            <a:ext cx="3200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defTabSz="912813"/>
            <a:r>
              <a:rPr lang="en-US" sz="1000">
                <a:solidFill>
                  <a:srgbClr val="808080"/>
                </a:solidFill>
                <a:ea typeface="Kozuka Gothic Pro L" charset="0"/>
                <a:cs typeface="Kozuka Gothic Pro L" charset="0"/>
              </a:rPr>
              <a:t>Sponsored by the National Science Foundation</a:t>
            </a:r>
          </a:p>
        </p:txBody>
      </p:sp>
      <p:sp>
        <p:nvSpPr>
          <p:cNvPr id="31749" name="Rectangle 10"/>
          <p:cNvSpPr>
            <a:spLocks noChangeArrowheads="1"/>
          </p:cNvSpPr>
          <p:nvPr/>
        </p:nvSpPr>
        <p:spPr bwMode="auto">
          <a:xfrm>
            <a:off x="8458200" y="6537325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algn="r" defTabSz="912813"/>
            <a:fld id="{C55724B2-5F43-F345-8D9E-BDFD6B469A0F}" type="slidenum">
              <a:rPr lang="en-US" sz="1000">
                <a:solidFill>
                  <a:srgbClr val="808080"/>
                </a:solidFill>
                <a:ea typeface="Kozuka Gothic Pro L" charset="0"/>
                <a:cs typeface="Kozuka Gothic Pro L" charset="0"/>
              </a:rPr>
              <a:pPr algn="r" defTabSz="912813"/>
              <a:t>‹#›</a:t>
            </a:fld>
            <a:endParaRPr lang="en-US" sz="1000">
              <a:solidFill>
                <a:srgbClr val="808080"/>
              </a:solidFill>
              <a:ea typeface="Kozuka Gothic Pro L" charset="0"/>
              <a:cs typeface="Kozuka Gothic Pro L" charset="0"/>
            </a:endParaRPr>
          </a:p>
        </p:txBody>
      </p:sp>
      <p:sp>
        <p:nvSpPr>
          <p:cNvPr id="3175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style- line 1</a:t>
            </a:r>
            <a:br>
              <a:rPr lang="en-US"/>
            </a:br>
            <a:r>
              <a:rPr lang="en-US"/>
              <a:t>Click to edit Master title style- line 2</a:t>
            </a:r>
          </a:p>
        </p:txBody>
      </p:sp>
      <p:sp>
        <p:nvSpPr>
          <p:cNvPr id="3175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876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1752" name="Picture 22" descr="nsf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6573838"/>
            <a:ext cx="2809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hf sldNum="0"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+mj-lt"/>
          <a:ea typeface="ＭＳ Ｐゴシック" charset="-128"/>
          <a:cs typeface="ＭＳ Ｐゴシック" charset="-128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5pPr>
      <a:lvl6pPr marL="457196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6pPr>
      <a:lvl7pPr marL="914391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7pPr>
      <a:lvl8pPr marL="1371587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8pPr>
      <a:lvl9pPr marL="1828782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80808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80808"/>
          </a:solidFill>
          <a:latin typeface="+mn-lt"/>
          <a:ea typeface="+mn-ea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80808"/>
          </a:solidFill>
          <a:latin typeface="+mn-lt"/>
          <a:ea typeface="+mn-ea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80808"/>
          </a:solidFill>
          <a:latin typeface="+mn-lt"/>
          <a:ea typeface="+mn-ea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5pPr>
      <a:lvl6pPr marL="2514575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6pPr>
      <a:lvl7pPr marL="2971770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7pPr>
      <a:lvl8pPr marL="3428966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8pPr>
      <a:lvl9pPr marL="3886161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1" descr="P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8" descr="GENI-logo-final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10668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Rectangle 9"/>
          <p:cNvSpPr>
            <a:spLocks noChangeArrowheads="1"/>
          </p:cNvSpPr>
          <p:nvPr/>
        </p:nvSpPr>
        <p:spPr bwMode="auto">
          <a:xfrm>
            <a:off x="485775" y="6589713"/>
            <a:ext cx="3200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defTabSz="912813"/>
            <a:r>
              <a:rPr lang="en-US" sz="1000">
                <a:solidFill>
                  <a:srgbClr val="808080"/>
                </a:solidFill>
                <a:ea typeface="Kozuka Gothic Pro L" charset="0"/>
                <a:cs typeface="Kozuka Gothic Pro L" charset="0"/>
              </a:rPr>
              <a:t>Sponsored by the National Science Foundation</a:t>
            </a:r>
          </a:p>
        </p:txBody>
      </p:sp>
      <p:sp>
        <p:nvSpPr>
          <p:cNvPr id="32773" name="Rectangle 10"/>
          <p:cNvSpPr>
            <a:spLocks noChangeArrowheads="1"/>
          </p:cNvSpPr>
          <p:nvPr/>
        </p:nvSpPr>
        <p:spPr bwMode="auto">
          <a:xfrm>
            <a:off x="8458200" y="6537325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algn="r" defTabSz="912813"/>
            <a:fld id="{7FBFA129-BA82-2349-AE09-8B0A3240D438}" type="slidenum">
              <a:rPr lang="en-US" sz="1000">
                <a:solidFill>
                  <a:srgbClr val="808080"/>
                </a:solidFill>
                <a:ea typeface="Kozuka Gothic Pro L" charset="0"/>
                <a:cs typeface="Kozuka Gothic Pro L" charset="0"/>
              </a:rPr>
              <a:pPr algn="r" defTabSz="912813"/>
              <a:t>‹#›</a:t>
            </a:fld>
            <a:endParaRPr lang="en-US" sz="1000">
              <a:solidFill>
                <a:srgbClr val="808080"/>
              </a:solidFill>
              <a:ea typeface="Kozuka Gothic Pro L" charset="0"/>
              <a:cs typeface="Kozuka Gothic Pro L" charset="0"/>
            </a:endParaRPr>
          </a:p>
        </p:txBody>
      </p:sp>
      <p:sp>
        <p:nvSpPr>
          <p:cNvPr id="32774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style- line 1</a:t>
            </a:r>
            <a:br>
              <a:rPr lang="en-US"/>
            </a:br>
            <a:r>
              <a:rPr lang="en-US"/>
              <a:t>Click to edit Master title style- line 2</a:t>
            </a:r>
          </a:p>
        </p:txBody>
      </p:sp>
      <p:sp>
        <p:nvSpPr>
          <p:cNvPr id="32775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876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2776" name="Picture 22" descr="nsf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6573838"/>
            <a:ext cx="2809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hf sldNum="0"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pitchFamily="-1" charset="-128"/>
          <a:cs typeface="ＭＳ Ｐゴシック" pitchFamily="-1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pitchFamily="-1" charset="-128"/>
          <a:cs typeface="ＭＳ Ｐゴシック" pitchFamily="-1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pitchFamily="-1" charset="-128"/>
          <a:cs typeface="ＭＳ Ｐゴシック" pitchFamily="-1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pitchFamily="-1" charset="-128"/>
          <a:cs typeface="ＭＳ Ｐゴシック" pitchFamily="-1" charset="-128"/>
        </a:defRPr>
      </a:lvl5pPr>
      <a:lvl6pPr marL="457196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6pPr>
      <a:lvl7pPr marL="914391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7pPr>
      <a:lvl8pPr marL="1371587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8pPr>
      <a:lvl9pPr marL="1828782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80808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80808"/>
          </a:solidFill>
          <a:latin typeface="+mn-lt"/>
          <a:ea typeface="+mn-ea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80808"/>
          </a:solidFill>
          <a:latin typeface="+mn-lt"/>
          <a:ea typeface="+mn-ea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80808"/>
          </a:solidFill>
          <a:latin typeface="+mn-lt"/>
          <a:ea typeface="+mn-ea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5pPr>
      <a:lvl6pPr marL="2514575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6pPr>
      <a:lvl7pPr marL="2971770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7pPr>
      <a:lvl8pPr marL="3428966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8pPr>
      <a:lvl9pPr marL="3886161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1" descr="P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8" descr="GENI-logo-final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10668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Rectangle 9"/>
          <p:cNvSpPr>
            <a:spLocks noChangeArrowheads="1"/>
          </p:cNvSpPr>
          <p:nvPr/>
        </p:nvSpPr>
        <p:spPr bwMode="auto">
          <a:xfrm>
            <a:off x="485775" y="6589713"/>
            <a:ext cx="3200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defTabSz="912813"/>
            <a:r>
              <a:rPr lang="en-US" sz="1000">
                <a:solidFill>
                  <a:srgbClr val="808080"/>
                </a:solidFill>
                <a:ea typeface="Kozuka Gothic Pro L" charset="0"/>
                <a:cs typeface="Kozuka Gothic Pro L" charset="0"/>
              </a:rPr>
              <a:t>Sponsored by the National Science Foundation</a:t>
            </a:r>
          </a:p>
        </p:txBody>
      </p:sp>
      <p:sp>
        <p:nvSpPr>
          <p:cNvPr id="33797" name="Rectangle 10"/>
          <p:cNvSpPr>
            <a:spLocks noChangeArrowheads="1"/>
          </p:cNvSpPr>
          <p:nvPr/>
        </p:nvSpPr>
        <p:spPr bwMode="auto">
          <a:xfrm>
            <a:off x="8458200" y="6537325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algn="r" defTabSz="912813"/>
            <a:fld id="{32ED2982-5EBB-D043-BDD5-A2E602CB934B}" type="slidenum">
              <a:rPr lang="en-US" sz="1000">
                <a:solidFill>
                  <a:srgbClr val="808080"/>
                </a:solidFill>
                <a:ea typeface="Kozuka Gothic Pro L" charset="0"/>
                <a:cs typeface="Kozuka Gothic Pro L" charset="0"/>
              </a:rPr>
              <a:pPr algn="r" defTabSz="912813"/>
              <a:t>‹#›</a:t>
            </a:fld>
            <a:endParaRPr lang="en-US" sz="1000">
              <a:solidFill>
                <a:srgbClr val="808080"/>
              </a:solidFill>
              <a:ea typeface="Kozuka Gothic Pro L" charset="0"/>
              <a:cs typeface="Kozuka Gothic Pro L" charset="0"/>
            </a:endParaRPr>
          </a:p>
        </p:txBody>
      </p:sp>
      <p:sp>
        <p:nvSpPr>
          <p:cNvPr id="33798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style- line 1</a:t>
            </a:r>
            <a:br>
              <a:rPr lang="en-US"/>
            </a:br>
            <a:r>
              <a:rPr lang="en-US"/>
              <a:t>Click to edit Master title style- line 2</a:t>
            </a:r>
          </a:p>
        </p:txBody>
      </p:sp>
      <p:sp>
        <p:nvSpPr>
          <p:cNvPr id="33799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876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3800" name="Picture 22" descr="nsf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6573838"/>
            <a:ext cx="2809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hf sldNum="0"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pitchFamily="-1" charset="-128"/>
          <a:cs typeface="ＭＳ Ｐゴシック" pitchFamily="-1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pitchFamily="-1" charset="-128"/>
          <a:cs typeface="ＭＳ Ｐゴシック" pitchFamily="-1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pitchFamily="-1" charset="-128"/>
          <a:cs typeface="ＭＳ Ｐゴシック" pitchFamily="-1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pitchFamily="-1" charset="-128"/>
          <a:cs typeface="ＭＳ Ｐゴシック" pitchFamily="-1" charset="-128"/>
        </a:defRPr>
      </a:lvl5pPr>
      <a:lvl6pPr marL="457196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6pPr>
      <a:lvl7pPr marL="914391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7pPr>
      <a:lvl8pPr marL="1371587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8pPr>
      <a:lvl9pPr marL="1828782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80808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80808"/>
          </a:solidFill>
          <a:latin typeface="+mn-lt"/>
          <a:ea typeface="+mn-ea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80808"/>
          </a:solidFill>
          <a:latin typeface="+mn-lt"/>
          <a:ea typeface="+mn-ea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80808"/>
          </a:solidFill>
          <a:latin typeface="+mn-lt"/>
          <a:ea typeface="+mn-ea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5pPr>
      <a:lvl6pPr marL="2514575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6pPr>
      <a:lvl7pPr marL="2971770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7pPr>
      <a:lvl8pPr marL="3428966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8pPr>
      <a:lvl9pPr marL="3886161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1" descr="P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8" descr="GENI-logo-final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10668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Rectangle 9"/>
          <p:cNvSpPr>
            <a:spLocks noChangeArrowheads="1"/>
          </p:cNvSpPr>
          <p:nvPr/>
        </p:nvSpPr>
        <p:spPr bwMode="auto">
          <a:xfrm>
            <a:off x="485775" y="6589713"/>
            <a:ext cx="3200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defTabSz="912813"/>
            <a:r>
              <a:rPr lang="en-US" sz="1000">
                <a:solidFill>
                  <a:srgbClr val="808080"/>
                </a:solidFill>
                <a:ea typeface="Kozuka Gothic Pro L" charset="0"/>
                <a:cs typeface="Kozuka Gothic Pro L" charset="0"/>
              </a:rPr>
              <a:t>Sponsored by the National Science Foundation</a:t>
            </a:r>
          </a:p>
        </p:txBody>
      </p:sp>
      <p:sp>
        <p:nvSpPr>
          <p:cNvPr id="34821" name="Rectangle 10"/>
          <p:cNvSpPr>
            <a:spLocks noChangeArrowheads="1"/>
          </p:cNvSpPr>
          <p:nvPr/>
        </p:nvSpPr>
        <p:spPr bwMode="auto">
          <a:xfrm>
            <a:off x="8458200" y="6537325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algn="r" defTabSz="912813"/>
            <a:fld id="{C663F8FB-9F2C-604D-8C22-F42F0DD8A4D1}" type="slidenum">
              <a:rPr lang="en-US" sz="1000">
                <a:solidFill>
                  <a:srgbClr val="808080"/>
                </a:solidFill>
                <a:ea typeface="Kozuka Gothic Pro L" charset="0"/>
                <a:cs typeface="Kozuka Gothic Pro L" charset="0"/>
              </a:rPr>
              <a:pPr algn="r" defTabSz="912813"/>
              <a:t>‹#›</a:t>
            </a:fld>
            <a:endParaRPr lang="en-US" sz="1000">
              <a:solidFill>
                <a:srgbClr val="808080"/>
              </a:solidFill>
              <a:ea typeface="Kozuka Gothic Pro L" charset="0"/>
              <a:cs typeface="Kozuka Gothic Pro L" charset="0"/>
            </a:endParaRPr>
          </a:p>
        </p:txBody>
      </p:sp>
      <p:sp>
        <p:nvSpPr>
          <p:cNvPr id="34822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style- line 1</a:t>
            </a:r>
            <a:br>
              <a:rPr lang="en-US"/>
            </a:br>
            <a:r>
              <a:rPr lang="en-US"/>
              <a:t>Click to edit Master title style- line 2</a:t>
            </a:r>
          </a:p>
        </p:txBody>
      </p:sp>
      <p:sp>
        <p:nvSpPr>
          <p:cNvPr id="34823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876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4824" name="Picture 22" descr="nsf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6573838"/>
            <a:ext cx="2809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hf sldNum="0"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+mj-lt"/>
          <a:ea typeface="ＭＳ Ｐゴシック" charset="-128"/>
          <a:cs typeface="ＭＳ Ｐゴシック" charset="-128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5pPr>
      <a:lvl6pPr marL="457196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6pPr>
      <a:lvl7pPr marL="914391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7pPr>
      <a:lvl8pPr marL="1371587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8pPr>
      <a:lvl9pPr marL="1828782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80808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80808"/>
          </a:solidFill>
          <a:latin typeface="+mn-lt"/>
          <a:ea typeface="+mn-ea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80808"/>
          </a:solidFill>
          <a:latin typeface="+mn-lt"/>
          <a:ea typeface="+mn-ea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80808"/>
          </a:solidFill>
          <a:latin typeface="+mn-lt"/>
          <a:ea typeface="+mn-ea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5pPr>
      <a:lvl6pPr marL="2514575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6pPr>
      <a:lvl7pPr marL="2971770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7pPr>
      <a:lvl8pPr marL="3428966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8pPr>
      <a:lvl9pPr marL="3886161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1" descr="P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8" descr="GENI-logo-final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10668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Rectangle 9"/>
          <p:cNvSpPr>
            <a:spLocks noChangeArrowheads="1"/>
          </p:cNvSpPr>
          <p:nvPr/>
        </p:nvSpPr>
        <p:spPr bwMode="auto">
          <a:xfrm>
            <a:off x="485775" y="6589713"/>
            <a:ext cx="3200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defTabSz="912813"/>
            <a:r>
              <a:rPr lang="en-US" sz="1000">
                <a:solidFill>
                  <a:srgbClr val="808080"/>
                </a:solidFill>
                <a:ea typeface="Kozuka Gothic Pro L" charset="0"/>
                <a:cs typeface="Kozuka Gothic Pro L" charset="0"/>
              </a:rPr>
              <a:t>Sponsored by the National Science Foundation</a:t>
            </a:r>
          </a:p>
        </p:txBody>
      </p:sp>
      <p:sp>
        <p:nvSpPr>
          <p:cNvPr id="35845" name="Rectangle 10"/>
          <p:cNvSpPr>
            <a:spLocks noChangeArrowheads="1"/>
          </p:cNvSpPr>
          <p:nvPr/>
        </p:nvSpPr>
        <p:spPr bwMode="auto">
          <a:xfrm>
            <a:off x="8458200" y="6537325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algn="r" defTabSz="912813"/>
            <a:fld id="{F6B52CE7-6B26-9245-A0FB-A381592A9F85}" type="slidenum">
              <a:rPr lang="en-US" sz="1000">
                <a:solidFill>
                  <a:srgbClr val="808080"/>
                </a:solidFill>
                <a:ea typeface="Kozuka Gothic Pro L" charset="0"/>
                <a:cs typeface="Kozuka Gothic Pro L" charset="0"/>
              </a:rPr>
              <a:pPr algn="r" defTabSz="912813"/>
              <a:t>‹#›</a:t>
            </a:fld>
            <a:endParaRPr lang="en-US" sz="1000">
              <a:solidFill>
                <a:srgbClr val="808080"/>
              </a:solidFill>
              <a:ea typeface="Kozuka Gothic Pro L" charset="0"/>
              <a:cs typeface="Kozuka Gothic Pro L" charset="0"/>
            </a:endParaRPr>
          </a:p>
        </p:txBody>
      </p:sp>
      <p:sp>
        <p:nvSpPr>
          <p:cNvPr id="35846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style- line 1</a:t>
            </a:r>
            <a:br>
              <a:rPr lang="en-US"/>
            </a:br>
            <a:r>
              <a:rPr lang="en-US"/>
              <a:t>Click to edit Master title style- line 2</a:t>
            </a:r>
          </a:p>
        </p:txBody>
      </p:sp>
      <p:sp>
        <p:nvSpPr>
          <p:cNvPr id="35847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876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5848" name="Picture 22" descr="nsf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6573838"/>
            <a:ext cx="2809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hf sldNum="0"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+mj-lt"/>
          <a:ea typeface="ＭＳ Ｐゴシック" charset="-128"/>
          <a:cs typeface="ＭＳ Ｐゴシック" charset="-128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5pPr>
      <a:lvl6pPr marL="457196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6pPr>
      <a:lvl7pPr marL="914391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7pPr>
      <a:lvl8pPr marL="1371587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8pPr>
      <a:lvl9pPr marL="1828782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80808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80808"/>
          </a:solidFill>
          <a:latin typeface="+mn-lt"/>
          <a:ea typeface="+mn-ea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80808"/>
          </a:solidFill>
          <a:latin typeface="+mn-lt"/>
          <a:ea typeface="+mn-ea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80808"/>
          </a:solidFill>
          <a:latin typeface="+mn-lt"/>
          <a:ea typeface="+mn-ea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5pPr>
      <a:lvl6pPr marL="2514575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6pPr>
      <a:lvl7pPr marL="2971770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7pPr>
      <a:lvl8pPr marL="3428966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8pPr>
      <a:lvl9pPr marL="3886161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Text Box 1"/>
          <p:cNvSpPr txBox="1">
            <a:spLocks noChangeArrowheads="1"/>
          </p:cNvSpPr>
          <p:nvPr/>
        </p:nvSpPr>
        <p:spPr bwMode="auto">
          <a:xfrm>
            <a:off x="1066800" y="1524000"/>
            <a:ext cx="685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9" tIns="45714" rIns="91429" bIns="45714" anchor="ctr" anchorCtr="1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2800" b="1" dirty="0">
                <a:solidFill>
                  <a:srgbClr val="161645"/>
                </a:solidFill>
                <a:latin typeface="Calibri" charset="0"/>
              </a:rPr>
              <a:t>8b Access Control &amp; </a:t>
            </a:r>
            <a:r>
              <a:rPr lang="en-US" sz="2800" b="1" dirty="0" err="1">
                <a:solidFill>
                  <a:srgbClr val="161645"/>
                </a:solidFill>
                <a:latin typeface="Calibri" charset="0"/>
              </a:rPr>
              <a:t>Setuid</a:t>
            </a:r>
            <a:endParaRPr lang="en-US" sz="2800" b="1" dirty="0">
              <a:solidFill>
                <a:srgbClr val="161645"/>
              </a:solidFill>
              <a:latin typeface="Calibri" charset="0"/>
            </a:endParaRPr>
          </a:p>
        </p:txBody>
      </p:sp>
      <p:sp>
        <p:nvSpPr>
          <p:cNvPr id="165890" name="Text Box 2"/>
          <p:cNvSpPr txBox="1">
            <a:spLocks noChangeArrowheads="1"/>
          </p:cNvSpPr>
          <p:nvPr/>
        </p:nvSpPr>
        <p:spPr bwMode="auto">
          <a:xfrm>
            <a:off x="304800" y="3581400"/>
            <a:ext cx="8458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9" tIns="45714" rIns="91429" bIns="45714" anchor="ctr" anchorCtr="1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ts val="700"/>
              </a:spcBef>
              <a:buClr>
                <a:srgbClr val="000000"/>
              </a:buClr>
              <a:buSzPct val="100000"/>
            </a:pPr>
            <a:r>
              <a:rPr lang="en-US" b="1" dirty="0">
                <a:solidFill>
                  <a:srgbClr val="161645"/>
                </a:solidFill>
                <a:latin typeface="Calibri" charset="0"/>
              </a:rPr>
              <a:t>Mike Hewner &amp; Jeff Chase</a:t>
            </a:r>
          </a:p>
          <a:p>
            <a:pPr algn="ctr" eaLnBrk="1" hangingPunct="1">
              <a:spcBef>
                <a:spcPts val="700"/>
              </a:spcBef>
              <a:buClr>
                <a:srgbClr val="000000"/>
              </a:buClr>
              <a:buSzPct val="100000"/>
            </a:pPr>
            <a:r>
              <a:rPr lang="en-US" b="1" dirty="0">
                <a:solidFill>
                  <a:srgbClr val="161645"/>
                </a:solidFill>
                <a:latin typeface="Calibri" charset="0"/>
              </a:rPr>
              <a:t>Duke University</a:t>
            </a:r>
            <a:endParaRPr lang="en-US" b="1" dirty="0">
              <a:solidFill>
                <a:srgbClr val="651222"/>
              </a:solidFill>
              <a:latin typeface="Calibri" charset="0"/>
            </a:endParaRPr>
          </a:p>
        </p:txBody>
      </p:sp>
      <p:pic>
        <p:nvPicPr>
          <p:cNvPr id="16589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667000"/>
            <a:ext cx="1930400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5879806"/>
            <a:ext cx="744451" cy="95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6191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kernel is a reference monitor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access to kernel state by user programs, except through </a:t>
            </a:r>
            <a:r>
              <a:rPr lang="en-US" dirty="0" err="1"/>
              <a:t>syscalls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Syscalls</a:t>
            </a:r>
            <a:r>
              <a:rPr lang="en-US" dirty="0"/>
              <a:t> transfer control to code chosen by the kernel, and not by the user program that invoked the system call.</a:t>
            </a:r>
          </a:p>
          <a:p>
            <a:r>
              <a:rPr lang="en-US" dirty="0"/>
              <a:t>The kernel can inspect all arguments for each request.</a:t>
            </a:r>
          </a:p>
          <a:p>
            <a:r>
              <a:rPr lang="en-US" dirty="0"/>
              <a:t>The kernel knows which process issues each request, and it knows everything about that process.</a:t>
            </a:r>
          </a:p>
          <a:p>
            <a:r>
              <a:rPr lang="en-US" dirty="0"/>
              <a:t>User programs cannot tamper with the (correct) kernel.</a:t>
            </a:r>
          </a:p>
          <a:p>
            <a:pPr lvl="1"/>
            <a:r>
              <a:rPr lang="en-US" dirty="0"/>
              <a:t>The kernel determines everything about how the machine is set up on boot, before it ever gives user code a chance to run.</a:t>
            </a:r>
          </a:p>
        </p:txBody>
      </p:sp>
    </p:spTree>
    <p:extLst>
      <p:ext uri="{BB962C8B-B14F-4D97-AF65-F5344CB8AC3E}">
        <p14:creationId xmlns:p14="http://schemas.microsoft.com/office/powerpoint/2010/main" val="19099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also have security 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6425" cy="4111625"/>
          </a:xfrm>
        </p:spPr>
        <p:txBody>
          <a:bodyPr/>
          <a:lstStyle/>
          <a:p>
            <a:r>
              <a:rPr lang="en-US" sz="2400" b="0" dirty="0"/>
              <a:t>An </a:t>
            </a:r>
            <a:r>
              <a:rPr lang="en-US" sz="2400" dirty="0"/>
              <a:t>object</a:t>
            </a:r>
            <a:r>
              <a:rPr lang="en-US" sz="2400" b="0" dirty="0"/>
              <a:t> in Unix (e.g./i.e., a file or directory) also has a security label.</a:t>
            </a:r>
          </a:p>
          <a:p>
            <a:r>
              <a:rPr lang="en-US" sz="2400" b="0" dirty="0"/>
              <a:t>It is stored with the object and maintained by the kernel.</a:t>
            </a:r>
          </a:p>
          <a:p>
            <a:r>
              <a:rPr lang="en-US" sz="2400" b="0" dirty="0"/>
              <a:t>Unix file: owner’s </a:t>
            </a:r>
            <a:r>
              <a:rPr lang="en-US" sz="2400" b="0" dirty="0" err="1"/>
              <a:t>uid</a:t>
            </a:r>
            <a:r>
              <a:rPr lang="en-US" sz="2400" b="0" dirty="0"/>
              <a:t> and </a:t>
            </a:r>
            <a:r>
              <a:rPr lang="en-US" sz="2400" dirty="0"/>
              <a:t>mode bits</a:t>
            </a:r>
            <a:r>
              <a:rPr lang="en-US" sz="2400" b="0" dirty="0"/>
              <a:t> (later).</a:t>
            </a:r>
          </a:p>
          <a:p>
            <a:r>
              <a:rPr lang="en-US" sz="2400" b="0" dirty="0"/>
              <a:t>The mode bits specify who can access the file and how.</a:t>
            </a:r>
          </a:p>
          <a:p>
            <a:pPr lvl="1"/>
            <a:r>
              <a:rPr lang="en-US" sz="2000" b="0" dirty="0"/>
              <a:t>E.g., mode = 644 means owner can read/write, others can read.</a:t>
            </a:r>
          </a:p>
          <a:p>
            <a:pPr lvl="1"/>
            <a:r>
              <a:rPr lang="en-US" sz="2000" b="0" dirty="0"/>
              <a:t>E.g., mode = 755 also allows everyone to execute the file, or search it if it is a directory.</a:t>
            </a:r>
          </a:p>
          <a:p>
            <a:r>
              <a:rPr lang="en-US" sz="2400" b="0" dirty="0"/>
              <a:t>The object’s owner can modify the security label through some special system calls: </a:t>
            </a:r>
            <a:r>
              <a:rPr lang="en-US" sz="2400" b="0" dirty="0" err="1"/>
              <a:t>chmod</a:t>
            </a:r>
            <a:r>
              <a:rPr lang="en-US" sz="2400" b="0" dirty="0"/>
              <a:t>, </a:t>
            </a:r>
            <a:r>
              <a:rPr lang="en-US" sz="2400" b="0" dirty="0" err="1"/>
              <a:t>chgrp</a:t>
            </a:r>
            <a:r>
              <a:rPr lang="en-US" sz="2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7884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Labels and access control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676400" y="2667000"/>
            <a:ext cx="11430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159747" name="Text Box 49"/>
          <p:cNvSpPr txBox="1">
            <a:spLocks noChangeArrowheads="1"/>
          </p:cNvSpPr>
          <p:nvPr/>
        </p:nvSpPr>
        <p:spPr bwMode="auto">
          <a:xfrm>
            <a:off x="1714500" y="2725738"/>
            <a:ext cx="11430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914400" eaLnBrk="1" hangingPunct="1"/>
            <a:r>
              <a:rPr lang="en-US" sz="2000">
                <a:solidFill>
                  <a:srgbClr val="000000"/>
                </a:solidFill>
                <a:cs typeface="Arial" charset="0"/>
              </a:rPr>
              <a:t>login</a:t>
            </a:r>
            <a:endParaRPr lang="en-US" sz="2000">
              <a:solidFill>
                <a:srgbClr val="800080"/>
              </a:solidFill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676400" y="3581400"/>
            <a:ext cx="11430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159749" name="Text Box 49"/>
          <p:cNvSpPr txBox="1">
            <a:spLocks noChangeArrowheads="1"/>
          </p:cNvSpPr>
          <p:nvPr/>
        </p:nvSpPr>
        <p:spPr bwMode="auto">
          <a:xfrm>
            <a:off x="1714500" y="3638550"/>
            <a:ext cx="1143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914400" eaLnBrk="1" hangingPunct="1"/>
            <a:r>
              <a:rPr lang="en-US" sz="2000">
                <a:solidFill>
                  <a:srgbClr val="000000"/>
                </a:solidFill>
                <a:cs typeface="Arial" charset="0"/>
              </a:rPr>
              <a:t>shell</a:t>
            </a:r>
            <a:endParaRPr lang="en-US" sz="2000">
              <a:solidFill>
                <a:srgbClr val="800080"/>
              </a:solidFill>
              <a:cs typeface="Arial" charset="0"/>
            </a:endParaRPr>
          </a:p>
        </p:txBody>
      </p:sp>
      <p:cxnSp>
        <p:nvCxnSpPr>
          <p:cNvPr id="159750" name="Straight Connector 292"/>
          <p:cNvCxnSpPr>
            <a:cxnSpLocks noChangeShapeType="1"/>
            <a:endCxn id="3" idx="2"/>
          </p:cNvCxnSpPr>
          <p:nvPr/>
        </p:nvCxnSpPr>
        <p:spPr bwMode="auto">
          <a:xfrm flipV="1">
            <a:off x="2247900" y="3200400"/>
            <a:ext cx="0" cy="381000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4" name="Rectangle 13"/>
          <p:cNvSpPr/>
          <p:nvPr/>
        </p:nvSpPr>
        <p:spPr bwMode="auto">
          <a:xfrm>
            <a:off x="1676400" y="4495800"/>
            <a:ext cx="11430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159752" name="Text Box 49"/>
          <p:cNvSpPr txBox="1">
            <a:spLocks noChangeArrowheads="1"/>
          </p:cNvSpPr>
          <p:nvPr/>
        </p:nvSpPr>
        <p:spPr bwMode="auto">
          <a:xfrm>
            <a:off x="1714500" y="4552950"/>
            <a:ext cx="1143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914400" eaLnBrk="1" hangingPunct="1"/>
            <a:r>
              <a:rPr lang="en-US" sz="2000">
                <a:solidFill>
                  <a:srgbClr val="000000"/>
                </a:solidFill>
                <a:cs typeface="Arial" charset="0"/>
              </a:rPr>
              <a:t>tool</a:t>
            </a:r>
            <a:endParaRPr lang="en-US" sz="2000">
              <a:solidFill>
                <a:srgbClr val="800080"/>
              </a:solidFill>
              <a:cs typeface="Arial" charset="0"/>
            </a:endParaRPr>
          </a:p>
        </p:txBody>
      </p:sp>
      <p:cxnSp>
        <p:nvCxnSpPr>
          <p:cNvPr id="159753" name="Straight Connector 292"/>
          <p:cNvCxnSpPr>
            <a:cxnSpLocks noChangeShapeType="1"/>
          </p:cNvCxnSpPr>
          <p:nvPr/>
        </p:nvCxnSpPr>
        <p:spPr bwMode="auto">
          <a:xfrm flipV="1">
            <a:off x="2247900" y="4114800"/>
            <a:ext cx="0" cy="381000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9754" name="Straight Connector 292"/>
          <p:cNvCxnSpPr>
            <a:cxnSpLocks noChangeShapeType="1"/>
          </p:cNvCxnSpPr>
          <p:nvPr/>
        </p:nvCxnSpPr>
        <p:spPr bwMode="auto">
          <a:xfrm flipV="1">
            <a:off x="2247900" y="2286000"/>
            <a:ext cx="0" cy="381000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9755" name="Straight Connector 292"/>
          <p:cNvCxnSpPr>
            <a:cxnSpLocks noChangeShapeType="1"/>
          </p:cNvCxnSpPr>
          <p:nvPr/>
        </p:nvCxnSpPr>
        <p:spPr bwMode="auto">
          <a:xfrm rot="-5400000" flipH="1" flipV="1">
            <a:off x="3505200" y="4038600"/>
            <a:ext cx="0" cy="1371600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9" name="Rectangle 28"/>
          <p:cNvSpPr/>
          <p:nvPr/>
        </p:nvSpPr>
        <p:spPr bwMode="auto">
          <a:xfrm>
            <a:off x="4191000" y="4618038"/>
            <a:ext cx="647700" cy="5334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159757" name="Text Box 49"/>
          <p:cNvSpPr txBox="1">
            <a:spLocks noChangeArrowheads="1"/>
          </p:cNvSpPr>
          <p:nvPr/>
        </p:nvSpPr>
        <p:spPr bwMode="auto">
          <a:xfrm>
            <a:off x="4229100" y="4675188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914400" eaLnBrk="1" hangingPunct="1"/>
            <a:r>
              <a:rPr lang="en-US" sz="2000">
                <a:solidFill>
                  <a:prstClr val="white"/>
                </a:solidFill>
                <a:cs typeface="Arial" charset="0"/>
              </a:rPr>
              <a:t>foo</a:t>
            </a:r>
          </a:p>
        </p:txBody>
      </p:sp>
      <p:sp>
        <p:nvSpPr>
          <p:cNvPr id="31" name="Oval 30"/>
          <p:cNvSpPr/>
          <p:nvPr/>
        </p:nvSpPr>
        <p:spPr bwMode="auto">
          <a:xfrm flipV="1">
            <a:off x="4191000" y="4598988"/>
            <a:ext cx="647700" cy="60325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 flipV="1">
            <a:off x="4191000" y="5121275"/>
            <a:ext cx="647700" cy="60325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210300" y="2667000"/>
            <a:ext cx="11430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159761" name="Text Box 49"/>
          <p:cNvSpPr txBox="1">
            <a:spLocks noChangeArrowheads="1"/>
          </p:cNvSpPr>
          <p:nvPr/>
        </p:nvSpPr>
        <p:spPr bwMode="auto">
          <a:xfrm>
            <a:off x="6248400" y="2725738"/>
            <a:ext cx="11430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914400" eaLnBrk="1" hangingPunct="1"/>
            <a:r>
              <a:rPr lang="en-US" sz="2000">
                <a:solidFill>
                  <a:srgbClr val="000000"/>
                </a:solidFill>
                <a:cs typeface="Arial" charset="0"/>
              </a:rPr>
              <a:t>login</a:t>
            </a:r>
            <a:endParaRPr lang="en-US" sz="2000">
              <a:solidFill>
                <a:srgbClr val="800080"/>
              </a:solidFill>
              <a:cs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6210300" y="3581400"/>
            <a:ext cx="11430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159763" name="Text Box 49"/>
          <p:cNvSpPr txBox="1">
            <a:spLocks noChangeArrowheads="1"/>
          </p:cNvSpPr>
          <p:nvPr/>
        </p:nvSpPr>
        <p:spPr bwMode="auto">
          <a:xfrm>
            <a:off x="6248400" y="3638550"/>
            <a:ext cx="1143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914400" eaLnBrk="1" hangingPunct="1"/>
            <a:r>
              <a:rPr lang="en-US" sz="2000">
                <a:solidFill>
                  <a:srgbClr val="000000"/>
                </a:solidFill>
                <a:cs typeface="Arial" charset="0"/>
              </a:rPr>
              <a:t>shell</a:t>
            </a:r>
            <a:endParaRPr lang="en-US" sz="2000">
              <a:solidFill>
                <a:srgbClr val="800080"/>
              </a:solidFill>
              <a:cs typeface="Arial" charset="0"/>
            </a:endParaRPr>
          </a:p>
        </p:txBody>
      </p:sp>
      <p:cxnSp>
        <p:nvCxnSpPr>
          <p:cNvPr id="159764" name="Straight Connector 292"/>
          <p:cNvCxnSpPr>
            <a:cxnSpLocks noChangeShapeType="1"/>
            <a:endCxn id="33" idx="2"/>
          </p:cNvCxnSpPr>
          <p:nvPr/>
        </p:nvCxnSpPr>
        <p:spPr bwMode="auto">
          <a:xfrm flipV="1">
            <a:off x="6781800" y="3200400"/>
            <a:ext cx="0" cy="381000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8" name="Rectangle 37"/>
          <p:cNvSpPr/>
          <p:nvPr/>
        </p:nvSpPr>
        <p:spPr bwMode="auto">
          <a:xfrm>
            <a:off x="6210300" y="4876800"/>
            <a:ext cx="11430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159766" name="Text Box 49"/>
          <p:cNvSpPr txBox="1">
            <a:spLocks noChangeArrowheads="1"/>
          </p:cNvSpPr>
          <p:nvPr/>
        </p:nvSpPr>
        <p:spPr bwMode="auto">
          <a:xfrm>
            <a:off x="6248400" y="4933950"/>
            <a:ext cx="1143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914400" eaLnBrk="1" hangingPunct="1"/>
            <a:r>
              <a:rPr lang="en-US" sz="2000">
                <a:solidFill>
                  <a:srgbClr val="000000"/>
                </a:solidFill>
                <a:cs typeface="Arial" charset="0"/>
              </a:rPr>
              <a:t>tool</a:t>
            </a:r>
            <a:endParaRPr lang="en-US" sz="2000">
              <a:solidFill>
                <a:srgbClr val="800080"/>
              </a:solidFill>
              <a:cs typeface="Arial" charset="0"/>
            </a:endParaRPr>
          </a:p>
        </p:txBody>
      </p:sp>
      <p:cxnSp>
        <p:nvCxnSpPr>
          <p:cNvPr id="159767" name="Straight Connector 292"/>
          <p:cNvCxnSpPr>
            <a:cxnSpLocks noChangeShapeType="1"/>
          </p:cNvCxnSpPr>
          <p:nvPr/>
        </p:nvCxnSpPr>
        <p:spPr bwMode="auto">
          <a:xfrm flipV="1">
            <a:off x="6781800" y="4114800"/>
            <a:ext cx="0" cy="762000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9768" name="Straight Connector 292"/>
          <p:cNvCxnSpPr>
            <a:cxnSpLocks noChangeShapeType="1"/>
          </p:cNvCxnSpPr>
          <p:nvPr/>
        </p:nvCxnSpPr>
        <p:spPr bwMode="auto">
          <a:xfrm flipV="1">
            <a:off x="6781800" y="2286000"/>
            <a:ext cx="0" cy="381000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9769" name="Straight Connector 292"/>
          <p:cNvCxnSpPr>
            <a:cxnSpLocks noChangeShapeType="1"/>
          </p:cNvCxnSpPr>
          <p:nvPr/>
        </p:nvCxnSpPr>
        <p:spPr bwMode="auto">
          <a:xfrm rot="5400000" flipV="1">
            <a:off x="5524500" y="4343400"/>
            <a:ext cx="0" cy="1371600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6" name="Rectangle 45"/>
          <p:cNvSpPr/>
          <p:nvPr/>
        </p:nvSpPr>
        <p:spPr>
          <a:xfrm>
            <a:off x="1371600" y="2286000"/>
            <a:ext cx="838200" cy="36195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rgbClr val="0036A6"/>
                </a:solidFill>
              </a:rPr>
              <a:t>log in</a:t>
            </a:r>
            <a:endParaRPr lang="en-US" sz="3600" kern="0" dirty="0">
              <a:solidFill>
                <a:srgbClr val="0036A6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6200" y="3219450"/>
            <a:ext cx="3124200" cy="334963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rgbClr val="0036A6"/>
                </a:solidFill>
              </a:rPr>
              <a:t>        </a:t>
            </a:r>
            <a:r>
              <a:rPr lang="en-US" sz="1800" kern="0" dirty="0" err="1">
                <a:solidFill>
                  <a:srgbClr val="0036A6"/>
                </a:solidFill>
              </a:rPr>
              <a:t>setuid</a:t>
            </a:r>
            <a:r>
              <a:rPr lang="en-US" sz="1800" kern="0" dirty="0">
                <a:solidFill>
                  <a:srgbClr val="0036A6"/>
                </a:solidFill>
              </a:rPr>
              <a:t>(“</a:t>
            </a:r>
            <a:r>
              <a:rPr lang="en-US" sz="1800" kern="0" dirty="0" err="1">
                <a:solidFill>
                  <a:srgbClr val="0036A6"/>
                </a:solidFill>
              </a:rPr>
              <a:t>alice</a:t>
            </a:r>
            <a:r>
              <a:rPr lang="en-US" sz="1800" kern="0" dirty="0">
                <a:solidFill>
                  <a:srgbClr val="0036A6"/>
                </a:solidFill>
              </a:rPr>
              <a:t>”),     exec</a:t>
            </a:r>
            <a:endParaRPr lang="en-US" sz="3200" kern="0" dirty="0">
              <a:solidFill>
                <a:srgbClr val="0036A6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041400" y="4114800"/>
            <a:ext cx="1143000" cy="334963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rgbClr val="0036A6"/>
                </a:solidFill>
              </a:rPr>
              <a:t>fork/exec</a:t>
            </a:r>
            <a:endParaRPr lang="en-US" sz="3200" kern="0" dirty="0">
              <a:solidFill>
                <a:srgbClr val="0036A6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887663" y="4389438"/>
            <a:ext cx="1455737" cy="334962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 err="1">
                <a:solidFill>
                  <a:srgbClr val="0036A6"/>
                </a:solidFill>
              </a:rPr>
              <a:t>creat</a:t>
            </a:r>
            <a:r>
              <a:rPr lang="en-US" sz="1800" kern="0" dirty="0">
                <a:solidFill>
                  <a:srgbClr val="0036A6"/>
                </a:solidFill>
              </a:rPr>
              <a:t>(“foo”)</a:t>
            </a:r>
            <a:endParaRPr lang="en-US" sz="3200" kern="0" dirty="0">
              <a:solidFill>
                <a:srgbClr val="0036A6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887663" y="4740275"/>
            <a:ext cx="1455737" cy="334963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 err="1">
                <a:solidFill>
                  <a:srgbClr val="0036A6"/>
                </a:solidFill>
              </a:rPr>
              <a:t>write,close</a:t>
            </a:r>
            <a:endParaRPr lang="en-US" sz="3200" kern="0" dirty="0">
              <a:solidFill>
                <a:srgbClr val="0036A6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953000" y="4675188"/>
            <a:ext cx="1455738" cy="334962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rgbClr val="0036A6"/>
                </a:solidFill>
              </a:rPr>
              <a:t>open(“foo”)</a:t>
            </a:r>
            <a:endParaRPr lang="en-US" sz="3200" kern="0" dirty="0">
              <a:solidFill>
                <a:srgbClr val="0036A6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249863" y="5029200"/>
            <a:ext cx="1455737" cy="334963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rgbClr val="0036A6"/>
                </a:solidFill>
              </a:rPr>
              <a:t>read</a:t>
            </a:r>
            <a:endParaRPr lang="en-US" sz="3200" kern="0" dirty="0">
              <a:solidFill>
                <a:srgbClr val="0036A6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934200" y="4292600"/>
            <a:ext cx="1143000" cy="334963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rgbClr val="0036A6"/>
                </a:solidFill>
              </a:rPr>
              <a:t>fork/exec</a:t>
            </a:r>
            <a:endParaRPr lang="en-US" sz="3200" kern="0" dirty="0">
              <a:solidFill>
                <a:srgbClr val="0036A6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686300" y="3219450"/>
            <a:ext cx="3124200" cy="334963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rgbClr val="0036A6"/>
                </a:solidFill>
              </a:rPr>
              <a:t>        </a:t>
            </a:r>
            <a:r>
              <a:rPr lang="en-US" sz="1800" kern="0" dirty="0" err="1">
                <a:solidFill>
                  <a:srgbClr val="0036A6"/>
                </a:solidFill>
              </a:rPr>
              <a:t>setuid</a:t>
            </a:r>
            <a:r>
              <a:rPr lang="en-US" sz="1800" kern="0" dirty="0">
                <a:solidFill>
                  <a:srgbClr val="0036A6"/>
                </a:solidFill>
              </a:rPr>
              <a:t>(“bob”),     exec</a:t>
            </a:r>
            <a:endParaRPr lang="en-US" sz="3200" kern="0" dirty="0">
              <a:solidFill>
                <a:srgbClr val="0036A6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657600" y="5318125"/>
            <a:ext cx="1676400" cy="334963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rgbClr val="003367"/>
                </a:solidFill>
              </a:rPr>
              <a:t>owner=“</a:t>
            </a:r>
            <a:r>
              <a:rPr lang="en-US" sz="1800" kern="0" dirty="0" err="1">
                <a:solidFill>
                  <a:srgbClr val="003367"/>
                </a:solidFill>
              </a:rPr>
              <a:t>alice</a:t>
            </a:r>
            <a:r>
              <a:rPr lang="en-US" sz="1800" kern="0" dirty="0">
                <a:solidFill>
                  <a:srgbClr val="003367"/>
                </a:solidFill>
              </a:rPr>
              <a:t>”</a:t>
            </a:r>
            <a:endParaRPr lang="en-US" sz="3200" kern="0" dirty="0">
              <a:solidFill>
                <a:srgbClr val="003367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676400" y="5072063"/>
            <a:ext cx="1676400" cy="334962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 err="1">
                <a:solidFill>
                  <a:srgbClr val="003367"/>
                </a:solidFill>
              </a:rPr>
              <a:t>uid</a:t>
            </a:r>
            <a:r>
              <a:rPr lang="en-US" sz="1800" kern="0" dirty="0">
                <a:solidFill>
                  <a:srgbClr val="003367"/>
                </a:solidFill>
              </a:rPr>
              <a:t>=“</a:t>
            </a:r>
            <a:r>
              <a:rPr lang="en-US" sz="1800" kern="0" dirty="0" err="1">
                <a:solidFill>
                  <a:srgbClr val="003367"/>
                </a:solidFill>
              </a:rPr>
              <a:t>alice</a:t>
            </a:r>
            <a:r>
              <a:rPr lang="en-US" sz="1800" kern="0" dirty="0">
                <a:solidFill>
                  <a:srgbClr val="003367"/>
                </a:solidFill>
              </a:rPr>
              <a:t>”</a:t>
            </a:r>
            <a:endParaRPr lang="en-US" sz="3200" kern="0" dirty="0">
              <a:solidFill>
                <a:srgbClr val="003367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248400" y="5419725"/>
            <a:ext cx="1676400" cy="334963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 err="1">
                <a:solidFill>
                  <a:srgbClr val="003367"/>
                </a:solidFill>
              </a:rPr>
              <a:t>uid</a:t>
            </a:r>
            <a:r>
              <a:rPr lang="en-US" sz="1800" kern="0" dirty="0">
                <a:solidFill>
                  <a:srgbClr val="003367"/>
                </a:solidFill>
              </a:rPr>
              <a:t>=“bob”</a:t>
            </a:r>
            <a:endParaRPr lang="en-US" sz="3200" kern="0" dirty="0">
              <a:solidFill>
                <a:srgbClr val="003367"/>
              </a:solidFill>
            </a:endParaRPr>
          </a:p>
        </p:txBody>
      </p:sp>
      <p:sp>
        <p:nvSpPr>
          <p:cNvPr id="159782" name="Text Box 53"/>
          <p:cNvSpPr txBox="1">
            <a:spLocks noChangeArrowheads="1"/>
          </p:cNvSpPr>
          <p:nvPr/>
        </p:nvSpPr>
        <p:spPr bwMode="auto">
          <a:xfrm>
            <a:off x="2514600" y="1524000"/>
            <a:ext cx="3886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457200"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>
                <a:solidFill>
                  <a:srgbClr val="0000FF"/>
                </a:solidFill>
              </a:rPr>
              <a:t>Every file and every process is labeled/tagged with a user ID. </a:t>
            </a:r>
          </a:p>
        </p:txBody>
      </p:sp>
      <p:sp>
        <p:nvSpPr>
          <p:cNvPr id="159783" name="Text Box 53"/>
          <p:cNvSpPr txBox="1">
            <a:spLocks noChangeArrowheads="1"/>
          </p:cNvSpPr>
          <p:nvPr/>
        </p:nvSpPr>
        <p:spPr bwMode="auto">
          <a:xfrm>
            <a:off x="381000" y="5791200"/>
            <a:ext cx="30861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457200"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 dirty="0">
                <a:solidFill>
                  <a:srgbClr val="0000FF"/>
                </a:solidFill>
              </a:rPr>
              <a:t>A process inherits its </a:t>
            </a:r>
            <a:r>
              <a:rPr lang="en-US" sz="1800" dirty="0" err="1">
                <a:solidFill>
                  <a:srgbClr val="0000FF"/>
                </a:solidFill>
              </a:rPr>
              <a:t>userID</a:t>
            </a:r>
            <a:r>
              <a:rPr lang="en-US" sz="1800" dirty="0">
                <a:solidFill>
                  <a:srgbClr val="0000FF"/>
                </a:solidFill>
              </a:rPr>
              <a:t> from its parent process. </a:t>
            </a:r>
          </a:p>
        </p:txBody>
      </p:sp>
      <p:sp>
        <p:nvSpPr>
          <p:cNvPr id="159784" name="Text Box 53"/>
          <p:cNvSpPr txBox="1">
            <a:spLocks noChangeArrowheads="1"/>
          </p:cNvSpPr>
          <p:nvPr/>
        </p:nvSpPr>
        <p:spPr bwMode="auto">
          <a:xfrm>
            <a:off x="4800600" y="5780088"/>
            <a:ext cx="3810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457200"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 dirty="0">
                <a:solidFill>
                  <a:srgbClr val="0000FF"/>
                </a:solidFill>
              </a:rPr>
              <a:t>A file inherits its owner </a:t>
            </a:r>
            <a:r>
              <a:rPr lang="en-US" sz="1800" dirty="0" err="1">
                <a:solidFill>
                  <a:srgbClr val="0000FF"/>
                </a:solidFill>
              </a:rPr>
              <a:t>userID</a:t>
            </a:r>
            <a:r>
              <a:rPr lang="en-US" sz="1800" dirty="0">
                <a:solidFill>
                  <a:srgbClr val="0000FF"/>
                </a:solidFill>
              </a:rPr>
              <a:t> from its creating process. </a:t>
            </a:r>
          </a:p>
        </p:txBody>
      </p:sp>
      <p:sp>
        <p:nvSpPr>
          <p:cNvPr id="159785" name="Text Box 53"/>
          <p:cNvSpPr txBox="1">
            <a:spLocks noChangeArrowheads="1"/>
          </p:cNvSpPr>
          <p:nvPr/>
        </p:nvSpPr>
        <p:spPr bwMode="auto">
          <a:xfrm>
            <a:off x="3200400" y="2324100"/>
            <a:ext cx="2743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457200"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>
                <a:solidFill>
                  <a:srgbClr val="0000FF"/>
                </a:solidFill>
              </a:rPr>
              <a:t>A privileged process may set its user ID.</a:t>
            </a:r>
          </a:p>
        </p:txBody>
      </p:sp>
      <p:grpSp>
        <p:nvGrpSpPr>
          <p:cNvPr id="159786" name="Group 11"/>
          <p:cNvGrpSpPr>
            <a:grpSpLocks/>
          </p:cNvGrpSpPr>
          <p:nvPr/>
        </p:nvGrpSpPr>
        <p:grpSpPr bwMode="auto">
          <a:xfrm>
            <a:off x="2058988" y="1482725"/>
            <a:ext cx="531812" cy="650875"/>
            <a:chOff x="1970088" y="3170238"/>
            <a:chExt cx="1152525" cy="2058987"/>
          </a:xfrm>
        </p:grpSpPr>
        <p:sp>
          <p:nvSpPr>
            <p:cNvPr id="44" name="Line 2"/>
            <p:cNvSpPr>
              <a:spLocks noChangeShapeType="1"/>
            </p:cNvSpPr>
            <p:nvPr/>
          </p:nvSpPr>
          <p:spPr bwMode="auto">
            <a:xfrm>
              <a:off x="2427657" y="3627234"/>
              <a:ext cx="0" cy="9139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5" name="Line 3"/>
            <p:cNvSpPr>
              <a:spLocks noChangeShapeType="1"/>
            </p:cNvSpPr>
            <p:nvPr/>
          </p:nvSpPr>
          <p:spPr bwMode="auto">
            <a:xfrm flipV="1">
              <a:off x="2200592" y="4541224"/>
              <a:ext cx="227065" cy="6880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8" name="Line 4"/>
            <p:cNvSpPr>
              <a:spLocks noChangeShapeType="1"/>
            </p:cNvSpPr>
            <p:nvPr/>
          </p:nvSpPr>
          <p:spPr bwMode="auto">
            <a:xfrm flipH="1" flipV="1">
              <a:off x="2427657" y="4541224"/>
              <a:ext cx="230506" cy="6880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Line 5"/>
            <p:cNvSpPr>
              <a:spLocks noChangeShapeType="1"/>
            </p:cNvSpPr>
            <p:nvPr/>
          </p:nvSpPr>
          <p:spPr bwMode="auto">
            <a:xfrm flipH="1">
              <a:off x="2424218" y="3737716"/>
              <a:ext cx="629588" cy="1205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Line 6"/>
            <p:cNvSpPr>
              <a:spLocks noChangeShapeType="1"/>
            </p:cNvSpPr>
            <p:nvPr/>
          </p:nvSpPr>
          <p:spPr bwMode="auto">
            <a:xfrm flipV="1">
              <a:off x="1970088" y="3853219"/>
              <a:ext cx="457569" cy="4620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1" name="Oval 7"/>
            <p:cNvSpPr>
              <a:spLocks noChangeArrowheads="1"/>
            </p:cNvSpPr>
            <p:nvPr/>
          </p:nvSpPr>
          <p:spPr bwMode="auto">
            <a:xfrm>
              <a:off x="2200592" y="3170238"/>
              <a:ext cx="454130" cy="456996"/>
            </a:xfrm>
            <a:prstGeom prst="ellipse">
              <a:avLst/>
            </a:prstGeom>
            <a:solidFill>
              <a:srgbClr val="99CC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Rectangle 13"/>
            <p:cNvSpPr>
              <a:spLocks noChangeArrowheads="1"/>
            </p:cNvSpPr>
            <p:nvPr/>
          </p:nvSpPr>
          <p:spPr bwMode="auto">
            <a:xfrm>
              <a:off x="2892109" y="3612167"/>
              <a:ext cx="230504" cy="225988"/>
            </a:xfrm>
            <a:prstGeom prst="rect">
              <a:avLst/>
            </a:prstGeom>
            <a:solidFill>
              <a:srgbClr val="5C852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Rectangle 25"/>
            <p:cNvSpPr>
              <a:spLocks noChangeArrowheads="1"/>
            </p:cNvSpPr>
            <p:nvPr/>
          </p:nvSpPr>
          <p:spPr bwMode="auto">
            <a:xfrm>
              <a:off x="2431098" y="3838155"/>
              <a:ext cx="137615" cy="14061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59787" name="Group 11"/>
          <p:cNvGrpSpPr>
            <a:grpSpLocks/>
          </p:cNvGrpSpPr>
          <p:nvPr/>
        </p:nvGrpSpPr>
        <p:grpSpPr bwMode="auto">
          <a:xfrm>
            <a:off x="6553200" y="1601788"/>
            <a:ext cx="531813" cy="650875"/>
            <a:chOff x="1970088" y="3170238"/>
            <a:chExt cx="1152525" cy="2058987"/>
          </a:xfrm>
        </p:grpSpPr>
        <p:sp>
          <p:nvSpPr>
            <p:cNvPr id="65" name="Line 2"/>
            <p:cNvSpPr>
              <a:spLocks noChangeShapeType="1"/>
            </p:cNvSpPr>
            <p:nvPr/>
          </p:nvSpPr>
          <p:spPr bwMode="auto">
            <a:xfrm>
              <a:off x="2427658" y="3627231"/>
              <a:ext cx="0" cy="9139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Line 3"/>
            <p:cNvSpPr>
              <a:spLocks noChangeShapeType="1"/>
            </p:cNvSpPr>
            <p:nvPr/>
          </p:nvSpPr>
          <p:spPr bwMode="auto">
            <a:xfrm flipV="1">
              <a:off x="2200594" y="4541220"/>
              <a:ext cx="227064" cy="6880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Line 4"/>
            <p:cNvSpPr>
              <a:spLocks noChangeShapeType="1"/>
            </p:cNvSpPr>
            <p:nvPr/>
          </p:nvSpPr>
          <p:spPr bwMode="auto">
            <a:xfrm flipH="1" flipV="1">
              <a:off x="2427658" y="4541220"/>
              <a:ext cx="230504" cy="6880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Line 5"/>
            <p:cNvSpPr>
              <a:spLocks noChangeShapeType="1"/>
            </p:cNvSpPr>
            <p:nvPr/>
          </p:nvSpPr>
          <p:spPr bwMode="auto">
            <a:xfrm flipH="1">
              <a:off x="2424217" y="3737713"/>
              <a:ext cx="629589" cy="1205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Line 6"/>
            <p:cNvSpPr>
              <a:spLocks noChangeShapeType="1"/>
            </p:cNvSpPr>
            <p:nvPr/>
          </p:nvSpPr>
          <p:spPr bwMode="auto">
            <a:xfrm flipV="1">
              <a:off x="1970088" y="3853219"/>
              <a:ext cx="457570" cy="4620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0" name="Oval 7"/>
            <p:cNvSpPr>
              <a:spLocks noChangeArrowheads="1"/>
            </p:cNvSpPr>
            <p:nvPr/>
          </p:nvSpPr>
          <p:spPr bwMode="auto">
            <a:xfrm>
              <a:off x="2200594" y="3170238"/>
              <a:ext cx="454129" cy="456993"/>
            </a:xfrm>
            <a:prstGeom prst="ellipse">
              <a:avLst/>
            </a:prstGeom>
            <a:solidFill>
              <a:srgbClr val="99CC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1" name="Rectangle 13"/>
            <p:cNvSpPr>
              <a:spLocks noChangeArrowheads="1"/>
            </p:cNvSpPr>
            <p:nvPr/>
          </p:nvSpPr>
          <p:spPr bwMode="auto">
            <a:xfrm>
              <a:off x="2892107" y="3612167"/>
              <a:ext cx="230506" cy="225985"/>
            </a:xfrm>
            <a:prstGeom prst="rect">
              <a:avLst/>
            </a:prstGeom>
            <a:solidFill>
              <a:srgbClr val="5C852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2" name="Rectangle 25"/>
            <p:cNvSpPr>
              <a:spLocks noChangeArrowheads="1"/>
            </p:cNvSpPr>
            <p:nvPr/>
          </p:nvSpPr>
          <p:spPr bwMode="auto">
            <a:xfrm>
              <a:off x="2431098" y="3838152"/>
              <a:ext cx="137615" cy="14061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73" name="Rectangle 72"/>
          <p:cNvSpPr/>
          <p:nvPr/>
        </p:nvSpPr>
        <p:spPr>
          <a:xfrm>
            <a:off x="1371600" y="1557338"/>
            <a:ext cx="838200" cy="36195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rgbClr val="0036A6"/>
                </a:solidFill>
              </a:rPr>
              <a:t>Alice</a:t>
            </a:r>
            <a:endParaRPr lang="en-US" sz="3600" kern="0" dirty="0">
              <a:solidFill>
                <a:srgbClr val="0036A6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192963" y="1587500"/>
            <a:ext cx="838200" cy="36195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rgbClr val="0036A6"/>
                </a:solidFill>
              </a:rPr>
              <a:t>Bob</a:t>
            </a:r>
            <a:endParaRPr lang="en-US" sz="3600" kern="0" dirty="0">
              <a:solidFill>
                <a:srgbClr val="0036A6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934200" y="2228850"/>
            <a:ext cx="838200" cy="36195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rgbClr val="0036A6"/>
                </a:solidFill>
              </a:rPr>
              <a:t>log in</a:t>
            </a:r>
            <a:endParaRPr lang="en-US" sz="3600" kern="0" dirty="0">
              <a:solidFill>
                <a:srgbClr val="003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89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Programs as security subjects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6425" cy="4111625"/>
          </a:xfrm>
        </p:spPr>
        <p:txBody>
          <a:bodyPr/>
          <a:lstStyle/>
          <a:p>
            <a:r>
              <a:rPr lang="en-US" sz="2400" b="0" dirty="0"/>
              <a:t>Unix has a cool way to assign special privilege to a </a:t>
            </a:r>
            <a:r>
              <a:rPr lang="en-US" sz="2400" dirty="0"/>
              <a:t>trusted program </a:t>
            </a:r>
            <a:r>
              <a:rPr lang="en-US" sz="2400" b="0" dirty="0"/>
              <a:t>in its security label.</a:t>
            </a:r>
          </a:p>
          <a:p>
            <a:r>
              <a:rPr lang="en-US" sz="2400" b="0" dirty="0"/>
              <a:t>If the program has </a:t>
            </a:r>
            <a:r>
              <a:rPr lang="en-US" sz="2400" dirty="0" err="1"/>
              <a:t>setuid</a:t>
            </a:r>
            <a:r>
              <a:rPr lang="en-US" sz="2400" dirty="0"/>
              <a:t> bit </a:t>
            </a:r>
            <a:r>
              <a:rPr lang="en-US" sz="2400" b="0" dirty="0"/>
              <a:t>set (“trusted”), any process that execs the file runs with the file’s owner </a:t>
            </a:r>
            <a:r>
              <a:rPr lang="en-US" sz="2400" b="0" dirty="0" err="1"/>
              <a:t>userID</a:t>
            </a:r>
            <a:r>
              <a:rPr lang="en-US" sz="2400" b="0" dirty="0"/>
              <a:t>.</a:t>
            </a:r>
            <a:endParaRPr lang="en-US" b="0" dirty="0"/>
          </a:p>
          <a:p>
            <a:pPr lvl="1"/>
            <a:r>
              <a:rPr lang="en-US" sz="2000" b="0" dirty="0"/>
              <a:t>Gives process the privileges of the program owner (after </a:t>
            </a:r>
            <a:r>
              <a:rPr lang="en-US" sz="2000" dirty="0"/>
              <a:t>exec</a:t>
            </a:r>
            <a:r>
              <a:rPr lang="en-US" sz="2000" b="0" dirty="0"/>
              <a:t>).</a:t>
            </a:r>
          </a:p>
          <a:p>
            <a:pPr lvl="1"/>
            <a:r>
              <a:rPr lang="en-US" sz="2000" b="0" dirty="0"/>
              <a:t>Doesn’t matter who ran (with </a:t>
            </a:r>
            <a:r>
              <a:rPr lang="en-US" sz="2000" dirty="0"/>
              <a:t>fork</a:t>
            </a:r>
            <a:r>
              <a:rPr lang="en-US" sz="2000" b="0" dirty="0"/>
              <a:t>) the containing process.</a:t>
            </a:r>
          </a:p>
          <a:p>
            <a:r>
              <a:rPr lang="en-US" sz="2400" b="0" dirty="0"/>
              <a:t>Illustrates a crucial general concept: trusted programs as security identities (principals).</a:t>
            </a:r>
          </a:p>
          <a:p>
            <a:pPr lvl="1"/>
            <a:r>
              <a:rPr lang="en-US" sz="1800" b="0" dirty="0"/>
              <a:t>Access is determined by identity of the program, not (just) of its user.</a:t>
            </a:r>
          </a:p>
          <a:p>
            <a:pPr lvl="1"/>
            <a:r>
              <a:rPr lang="en-US" sz="1800" b="0" dirty="0"/>
              <a:t>Cornerstone of </a:t>
            </a:r>
            <a:r>
              <a:rPr lang="en-US" sz="1800" dirty="0"/>
              <a:t>trusted computing architectures</a:t>
            </a:r>
            <a:r>
              <a:rPr lang="en-US" sz="1800" b="0" dirty="0"/>
              <a:t> (TCPA/TPM, SGX).</a:t>
            </a:r>
          </a:p>
          <a:p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3121012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292"/>
          <p:cNvCxnSpPr>
            <a:cxnSpLocks noChangeShapeType="1"/>
          </p:cNvCxnSpPr>
          <p:nvPr/>
        </p:nvCxnSpPr>
        <p:spPr bwMode="auto">
          <a:xfrm flipV="1">
            <a:off x="2247900" y="4038600"/>
            <a:ext cx="0" cy="381000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6017" name="Title 1"/>
          <p:cNvSpPr>
            <a:spLocks noGrp="1"/>
          </p:cNvSpPr>
          <p:nvPr>
            <p:ph type="title"/>
          </p:nvPr>
        </p:nvSpPr>
        <p:spPr>
          <a:xfrm>
            <a:off x="304800" y="-609600"/>
            <a:ext cx="8226425" cy="1554163"/>
          </a:xfrm>
        </p:spPr>
        <p:txBody>
          <a:bodyPr/>
          <a:lstStyle/>
          <a:p>
            <a:r>
              <a:rPr lang="en-US" sz="3600" dirty="0">
                <a:latin typeface="Arial" charset="0"/>
                <a:ea typeface="ＭＳ Ｐゴシック" charset="0"/>
                <a:cs typeface="Arial" charset="0"/>
              </a:rPr>
              <a:t>The </a:t>
            </a:r>
            <a:r>
              <a:rPr lang="en-US" sz="3600" dirty="0" err="1">
                <a:latin typeface="Arial" charset="0"/>
                <a:ea typeface="ＭＳ Ｐゴシック" charset="0"/>
                <a:cs typeface="Arial" charset="0"/>
              </a:rPr>
              <a:t>setuid</a:t>
            </a:r>
            <a:r>
              <a:rPr lang="en-US" sz="3600" dirty="0">
                <a:latin typeface="Arial" charset="0"/>
                <a:ea typeface="ＭＳ Ｐゴシック" charset="0"/>
                <a:cs typeface="Arial" charset="0"/>
              </a:rPr>
              <a:t> bit: another way to </a:t>
            </a:r>
            <a:r>
              <a:rPr lang="en-US" sz="3600" dirty="0" err="1">
                <a:latin typeface="Arial" charset="0"/>
                <a:ea typeface="ＭＳ Ｐゴシック" charset="0"/>
                <a:cs typeface="Arial" charset="0"/>
              </a:rPr>
              <a:t>setuid</a:t>
            </a:r>
            <a:endParaRPr lang="en-US" sz="3600" dirty="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1676400" y="2632075"/>
            <a:ext cx="11430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86020" name="Text Box 49"/>
          <p:cNvSpPr txBox="1">
            <a:spLocks noChangeArrowheads="1"/>
          </p:cNvSpPr>
          <p:nvPr/>
        </p:nvSpPr>
        <p:spPr bwMode="auto">
          <a:xfrm>
            <a:off x="1714500" y="2690813"/>
            <a:ext cx="11430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914400" eaLnBrk="1" hangingPunct="1"/>
            <a:r>
              <a:rPr lang="en-US" sz="2000">
                <a:solidFill>
                  <a:srgbClr val="000000"/>
                </a:solidFill>
                <a:cs typeface="Arial" charset="0"/>
              </a:rPr>
              <a:t>login</a:t>
            </a:r>
            <a:endParaRPr lang="en-US" sz="2000">
              <a:solidFill>
                <a:srgbClr val="800080"/>
              </a:solidFill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676400" y="3546475"/>
            <a:ext cx="11430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86022" name="Text Box 49"/>
          <p:cNvSpPr txBox="1">
            <a:spLocks noChangeArrowheads="1"/>
          </p:cNvSpPr>
          <p:nvPr/>
        </p:nvSpPr>
        <p:spPr bwMode="auto">
          <a:xfrm>
            <a:off x="1714500" y="3603625"/>
            <a:ext cx="1143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914400" eaLnBrk="1" hangingPunct="1"/>
            <a:r>
              <a:rPr lang="en-US" sz="2000">
                <a:solidFill>
                  <a:srgbClr val="000000"/>
                </a:solidFill>
                <a:cs typeface="Arial" charset="0"/>
              </a:rPr>
              <a:t>shell</a:t>
            </a:r>
            <a:endParaRPr lang="en-US" sz="2000">
              <a:solidFill>
                <a:srgbClr val="800080"/>
              </a:solidFill>
              <a:cs typeface="Arial" charset="0"/>
            </a:endParaRPr>
          </a:p>
        </p:txBody>
      </p:sp>
      <p:cxnSp>
        <p:nvCxnSpPr>
          <p:cNvPr id="86023" name="Straight Connector 292"/>
          <p:cNvCxnSpPr>
            <a:cxnSpLocks noChangeShapeType="1"/>
            <a:endCxn id="3" idx="2"/>
          </p:cNvCxnSpPr>
          <p:nvPr/>
        </p:nvCxnSpPr>
        <p:spPr bwMode="auto">
          <a:xfrm flipV="1">
            <a:off x="2247900" y="3165475"/>
            <a:ext cx="0" cy="381000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" name="Rectangle 7"/>
          <p:cNvSpPr/>
          <p:nvPr/>
        </p:nvSpPr>
        <p:spPr bwMode="auto">
          <a:xfrm>
            <a:off x="1676400" y="5791200"/>
            <a:ext cx="11430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86025" name="Text Box 49"/>
          <p:cNvSpPr txBox="1">
            <a:spLocks noChangeArrowheads="1"/>
          </p:cNvSpPr>
          <p:nvPr/>
        </p:nvSpPr>
        <p:spPr bwMode="auto">
          <a:xfrm>
            <a:off x="1714500" y="5848350"/>
            <a:ext cx="1143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914400" eaLnBrk="1" hangingPunct="1"/>
            <a:r>
              <a:rPr lang="en-US" sz="2000">
                <a:solidFill>
                  <a:srgbClr val="000000"/>
                </a:solidFill>
                <a:cs typeface="Arial" charset="0"/>
              </a:rPr>
              <a:t>tool</a:t>
            </a:r>
            <a:endParaRPr lang="en-US" sz="2000">
              <a:solidFill>
                <a:srgbClr val="800080"/>
              </a:solidFill>
              <a:cs typeface="Arial" charset="0"/>
            </a:endParaRPr>
          </a:p>
        </p:txBody>
      </p:sp>
      <p:cxnSp>
        <p:nvCxnSpPr>
          <p:cNvPr id="86026" name="Straight Connector 292"/>
          <p:cNvCxnSpPr>
            <a:cxnSpLocks noChangeShapeType="1"/>
            <a:endCxn id="32" idx="2"/>
          </p:cNvCxnSpPr>
          <p:nvPr/>
        </p:nvCxnSpPr>
        <p:spPr bwMode="auto">
          <a:xfrm flipV="1">
            <a:off x="2247900" y="4953000"/>
            <a:ext cx="0" cy="838200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6027" name="Straight Connector 292"/>
          <p:cNvCxnSpPr>
            <a:cxnSpLocks noChangeShapeType="1"/>
          </p:cNvCxnSpPr>
          <p:nvPr/>
        </p:nvCxnSpPr>
        <p:spPr bwMode="auto">
          <a:xfrm flipV="1">
            <a:off x="2247900" y="2251075"/>
            <a:ext cx="0" cy="381000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2" name="Rectangle 11"/>
          <p:cNvSpPr/>
          <p:nvPr/>
        </p:nvSpPr>
        <p:spPr>
          <a:xfrm>
            <a:off x="1371600" y="2251075"/>
            <a:ext cx="838200" cy="36195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rgbClr val="0036A6"/>
                </a:solidFill>
              </a:rPr>
              <a:t>log in</a:t>
            </a:r>
            <a:endParaRPr lang="en-US" sz="3600" kern="0" dirty="0">
              <a:solidFill>
                <a:srgbClr val="0036A6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200" y="3184525"/>
            <a:ext cx="3124200" cy="805605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rgbClr val="0036A6"/>
                </a:solidFill>
              </a:rPr>
              <a:t>fork</a:t>
            </a:r>
          </a:p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 err="1">
                <a:solidFill>
                  <a:srgbClr val="0036A6"/>
                </a:solidFill>
              </a:rPr>
              <a:t>setuid</a:t>
            </a:r>
            <a:r>
              <a:rPr lang="en-US" sz="1800" kern="0" dirty="0">
                <a:solidFill>
                  <a:srgbClr val="0036A6"/>
                </a:solidFill>
              </a:rPr>
              <a:t>(“</a:t>
            </a:r>
            <a:r>
              <a:rPr lang="en-US" sz="1800" kern="0" dirty="0" err="1">
                <a:solidFill>
                  <a:srgbClr val="0036A6"/>
                </a:solidFill>
              </a:rPr>
              <a:t>alice</a:t>
            </a:r>
            <a:r>
              <a:rPr lang="en-US" sz="1800" kern="0" dirty="0">
                <a:solidFill>
                  <a:srgbClr val="0036A6"/>
                </a:solidFill>
              </a:rPr>
              <a:t>”)</a:t>
            </a:r>
          </a:p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rgbClr val="0036A6"/>
                </a:solidFill>
              </a:rPr>
              <a:t>exec</a:t>
            </a:r>
            <a:endParaRPr lang="en-US" sz="3200" kern="0" dirty="0">
              <a:solidFill>
                <a:srgbClr val="0036A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" y="4191000"/>
            <a:ext cx="1676400" cy="1269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rgbClr val="0036A6"/>
                </a:solidFill>
              </a:rPr>
              <a:t>fork</a:t>
            </a:r>
          </a:p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rgbClr val="0036A6"/>
                </a:solidFill>
              </a:rPr>
              <a:t>exec(“</a:t>
            </a:r>
            <a:r>
              <a:rPr lang="en-US" sz="1800" kern="0" dirty="0" err="1">
                <a:solidFill>
                  <a:srgbClr val="0036A6"/>
                </a:solidFill>
              </a:rPr>
              <a:t>sudo</a:t>
            </a:r>
            <a:r>
              <a:rPr lang="en-US" sz="1800" kern="0" dirty="0">
                <a:solidFill>
                  <a:srgbClr val="0036A6"/>
                </a:solidFill>
              </a:rPr>
              <a:t>”)</a:t>
            </a:r>
          </a:p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rgbClr val="0036A6"/>
                </a:solidFill>
              </a:rPr>
              <a:t>/</a:t>
            </a:r>
            <a:r>
              <a:rPr lang="en-US" sz="1800" kern="0" dirty="0" err="1">
                <a:solidFill>
                  <a:srgbClr val="0036A6"/>
                </a:solidFill>
              </a:rPr>
              <a:t>usr</a:t>
            </a:r>
            <a:r>
              <a:rPr lang="en-US" sz="1800" kern="0" dirty="0">
                <a:solidFill>
                  <a:srgbClr val="0036A6"/>
                </a:solidFill>
              </a:rPr>
              <a:t>/bin/</a:t>
            </a:r>
            <a:r>
              <a:rPr lang="en-US" sz="1800" kern="0" dirty="0" err="1">
                <a:solidFill>
                  <a:srgbClr val="0036A6"/>
                </a:solidFill>
              </a:rPr>
              <a:t>sudo</a:t>
            </a:r>
            <a:endParaRPr lang="en-US" sz="3200" kern="0" dirty="0">
              <a:solidFill>
                <a:srgbClr val="0036A6"/>
              </a:solidFill>
            </a:endParaRPr>
          </a:p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kern="0" dirty="0">
                <a:solidFill>
                  <a:srgbClr val="0036A6"/>
                </a:solidFill>
              </a:rPr>
              <a:t>owner= root</a:t>
            </a:r>
          </a:p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kern="0" dirty="0" err="1">
                <a:solidFill>
                  <a:srgbClr val="0036A6"/>
                </a:solidFill>
              </a:rPr>
              <a:t>setuid</a:t>
            </a:r>
            <a:r>
              <a:rPr lang="en-US" sz="1800" b="1" kern="0" dirty="0">
                <a:solidFill>
                  <a:srgbClr val="0036A6"/>
                </a:solidFill>
              </a:rPr>
              <a:t> bit set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76400" y="6370638"/>
            <a:ext cx="1676400" cy="334962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 err="1">
                <a:solidFill>
                  <a:srgbClr val="003367"/>
                </a:solidFill>
              </a:rPr>
              <a:t>uid</a:t>
            </a:r>
            <a:r>
              <a:rPr lang="en-US" sz="1800" kern="0" dirty="0">
                <a:solidFill>
                  <a:srgbClr val="003367"/>
                </a:solidFill>
              </a:rPr>
              <a:t>=“root”</a:t>
            </a:r>
            <a:endParaRPr lang="en-US" sz="3200" kern="0" dirty="0">
              <a:solidFill>
                <a:srgbClr val="003367"/>
              </a:solidFill>
            </a:endParaRPr>
          </a:p>
        </p:txBody>
      </p:sp>
      <p:grpSp>
        <p:nvGrpSpPr>
          <p:cNvPr id="86034" name="Group 11"/>
          <p:cNvGrpSpPr>
            <a:grpSpLocks/>
          </p:cNvGrpSpPr>
          <p:nvPr/>
        </p:nvGrpSpPr>
        <p:grpSpPr bwMode="auto">
          <a:xfrm>
            <a:off x="2058988" y="1447800"/>
            <a:ext cx="531812" cy="650875"/>
            <a:chOff x="1970088" y="3170238"/>
            <a:chExt cx="1152525" cy="2058987"/>
          </a:xfrm>
        </p:grpSpPr>
        <p:sp>
          <p:nvSpPr>
            <p:cNvPr id="20" name="Line 2"/>
            <p:cNvSpPr>
              <a:spLocks noChangeShapeType="1"/>
            </p:cNvSpPr>
            <p:nvPr/>
          </p:nvSpPr>
          <p:spPr bwMode="auto">
            <a:xfrm>
              <a:off x="2427657" y="3627234"/>
              <a:ext cx="0" cy="9139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" name="Line 3"/>
            <p:cNvSpPr>
              <a:spLocks noChangeShapeType="1"/>
            </p:cNvSpPr>
            <p:nvPr/>
          </p:nvSpPr>
          <p:spPr bwMode="auto">
            <a:xfrm flipV="1">
              <a:off x="2200592" y="4541224"/>
              <a:ext cx="227065" cy="6880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Line 4"/>
            <p:cNvSpPr>
              <a:spLocks noChangeShapeType="1"/>
            </p:cNvSpPr>
            <p:nvPr/>
          </p:nvSpPr>
          <p:spPr bwMode="auto">
            <a:xfrm flipH="1" flipV="1">
              <a:off x="2427657" y="4541224"/>
              <a:ext cx="230506" cy="6880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Line 5"/>
            <p:cNvSpPr>
              <a:spLocks noChangeShapeType="1"/>
            </p:cNvSpPr>
            <p:nvPr/>
          </p:nvSpPr>
          <p:spPr bwMode="auto">
            <a:xfrm flipH="1">
              <a:off x="2424218" y="3737716"/>
              <a:ext cx="629588" cy="1205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4" name="Line 6"/>
            <p:cNvSpPr>
              <a:spLocks noChangeShapeType="1"/>
            </p:cNvSpPr>
            <p:nvPr/>
          </p:nvSpPr>
          <p:spPr bwMode="auto">
            <a:xfrm flipV="1">
              <a:off x="1970088" y="3853219"/>
              <a:ext cx="457569" cy="4620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Oval 7"/>
            <p:cNvSpPr>
              <a:spLocks noChangeArrowheads="1"/>
            </p:cNvSpPr>
            <p:nvPr/>
          </p:nvSpPr>
          <p:spPr bwMode="auto">
            <a:xfrm>
              <a:off x="2200592" y="3170238"/>
              <a:ext cx="454130" cy="456996"/>
            </a:xfrm>
            <a:prstGeom prst="ellipse">
              <a:avLst/>
            </a:prstGeom>
            <a:solidFill>
              <a:srgbClr val="99CC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Rectangle 13"/>
            <p:cNvSpPr>
              <a:spLocks noChangeArrowheads="1"/>
            </p:cNvSpPr>
            <p:nvPr/>
          </p:nvSpPr>
          <p:spPr bwMode="auto">
            <a:xfrm>
              <a:off x="2892109" y="3612167"/>
              <a:ext cx="230504" cy="225988"/>
            </a:xfrm>
            <a:prstGeom prst="rect">
              <a:avLst/>
            </a:prstGeom>
            <a:solidFill>
              <a:srgbClr val="5C852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2431098" y="3838155"/>
              <a:ext cx="137615" cy="14061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1371600" y="1522413"/>
            <a:ext cx="838200" cy="36195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rgbClr val="0036A6"/>
                </a:solidFill>
              </a:rPr>
              <a:t>Alice</a:t>
            </a:r>
            <a:endParaRPr lang="en-US" sz="3600" kern="0" dirty="0">
              <a:solidFill>
                <a:srgbClr val="0036A6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0" y="5791200"/>
            <a:ext cx="502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buClr>
                <a:srgbClr val="000000"/>
              </a:buClr>
              <a:buSzPct val="100000"/>
            </a:pPr>
            <a:r>
              <a:rPr lang="en-US" sz="1800" u="sng" dirty="0">
                <a:solidFill>
                  <a:srgbClr val="0000FF"/>
                </a:solidFill>
              </a:rPr>
              <a:t>Example</a:t>
            </a:r>
            <a:r>
              <a:rPr lang="en-US" sz="1800" dirty="0">
                <a:solidFill>
                  <a:srgbClr val="0000FF"/>
                </a:solidFill>
              </a:rPr>
              <a:t>: </a:t>
            </a:r>
            <a:r>
              <a:rPr lang="en-US" sz="1800" b="1" dirty="0" err="1">
                <a:solidFill>
                  <a:srgbClr val="0000FF"/>
                </a:solidFill>
              </a:rPr>
              <a:t>sudo</a:t>
            </a:r>
            <a:r>
              <a:rPr lang="en-US" sz="1800" dirty="0">
                <a:solidFill>
                  <a:srgbClr val="0000FF"/>
                </a:solidFill>
              </a:rPr>
              <a:t> is a </a:t>
            </a:r>
            <a:r>
              <a:rPr lang="en-US" sz="1800" dirty="0" err="1">
                <a:solidFill>
                  <a:srgbClr val="0000FF"/>
                </a:solidFill>
              </a:rPr>
              <a:t>setuid</a:t>
            </a:r>
            <a:r>
              <a:rPr lang="en-US" sz="1800" dirty="0">
                <a:solidFill>
                  <a:srgbClr val="0000FF"/>
                </a:solidFill>
              </a:rPr>
              <a:t> (trusted) program owned by root.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6200" y="5715000"/>
            <a:ext cx="3124200" cy="570156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rgbClr val="0036A6"/>
                </a:solidFill>
              </a:rPr>
              <a:t>fork</a:t>
            </a:r>
          </a:p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rgbClr val="0036A6"/>
                </a:solidFill>
              </a:rPr>
              <a:t>exec(“tool)</a:t>
            </a:r>
            <a:endParaRPr lang="en-US" sz="3200" kern="0" dirty="0">
              <a:solidFill>
                <a:srgbClr val="0036A6"/>
              </a:solidFill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1676400" y="4419600"/>
            <a:ext cx="11430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33" name="Text Box 49"/>
          <p:cNvSpPr txBox="1">
            <a:spLocks noChangeArrowheads="1"/>
          </p:cNvSpPr>
          <p:nvPr/>
        </p:nvSpPr>
        <p:spPr bwMode="auto">
          <a:xfrm>
            <a:off x="1714500" y="4476750"/>
            <a:ext cx="1143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914400" eaLnBrk="1" hangingPunct="1"/>
            <a:r>
              <a:rPr lang="en-US" sz="2000" dirty="0" err="1">
                <a:solidFill>
                  <a:srgbClr val="000000"/>
                </a:solidFill>
                <a:cs typeface="Arial" charset="0"/>
              </a:rPr>
              <a:t>sudo</a:t>
            </a:r>
            <a:endParaRPr lang="en-US" sz="2000" dirty="0">
              <a:solidFill>
                <a:srgbClr val="800080"/>
              </a:solidFill>
              <a:cs typeface="Arial" charset="0"/>
            </a:endParaRPr>
          </a:p>
        </p:txBody>
      </p:sp>
      <p:sp>
        <p:nvSpPr>
          <p:cNvPr id="36" name="Content Placeholder 3"/>
          <p:cNvSpPr txBox="1">
            <a:spLocks/>
          </p:cNvSpPr>
          <p:nvPr/>
        </p:nvSpPr>
        <p:spPr>
          <a:xfrm>
            <a:off x="3505200" y="1222375"/>
            <a:ext cx="5334000" cy="3959225"/>
          </a:xfrm>
          <a:prstGeom prst="rect">
            <a:avLst/>
          </a:prstGeom>
        </p:spPr>
        <p:txBody>
          <a:bodyPr/>
          <a:lstStyle>
            <a:lvl1pPr marL="341313" indent="-341313" algn="l" defTabSz="455613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1363" indent="-284163" algn="l" defTabSz="45561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1413" indent="-227013" algn="l" defTabSz="45561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598613" indent="-227013" algn="l" defTabSz="45561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5813" indent="-227013" algn="l" defTabSz="45561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575" indent="-228597" algn="l" defTabSz="457196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770" indent="-228597" algn="l" defTabSz="457196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8966" indent="-228597" algn="l" defTabSz="457196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161" indent="-228597" algn="l" defTabSz="457196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The mode bits on a program file may be tagged to </a:t>
            </a:r>
            <a:r>
              <a:rPr lang="en-US" sz="2000" b="0" dirty="0" err="1">
                <a:latin typeface="Arial" charset="0"/>
                <a:ea typeface="ＭＳ Ｐゴシック" charset="0"/>
                <a:cs typeface="Arial" charset="0"/>
              </a:rPr>
              <a:t>setuid</a:t>
            </a:r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 to owner’s </a:t>
            </a:r>
            <a:r>
              <a:rPr lang="en-US" sz="2000" b="0" dirty="0" err="1">
                <a:latin typeface="Arial" charset="0"/>
                <a:ea typeface="ＭＳ Ｐゴシック" charset="0"/>
                <a:cs typeface="Arial" charset="0"/>
              </a:rPr>
              <a:t>uid</a:t>
            </a:r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 on </a:t>
            </a: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exec</a:t>
            </a:r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*.</a:t>
            </a:r>
          </a:p>
          <a:p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This is called </a:t>
            </a:r>
            <a:r>
              <a:rPr lang="en-US" sz="2000" dirty="0" err="1">
                <a:solidFill>
                  <a:srgbClr val="800000"/>
                </a:solidFill>
                <a:latin typeface="Arial" charset="0"/>
                <a:ea typeface="ＭＳ Ｐゴシック" charset="0"/>
                <a:cs typeface="Arial" charset="0"/>
              </a:rPr>
              <a:t>setuid</a:t>
            </a: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Arial" charset="0"/>
                <a:ea typeface="ＭＳ Ｐゴシック" charset="0"/>
                <a:cs typeface="Arial" charset="0"/>
              </a:rPr>
              <a:t>bit</a:t>
            </a:r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.  Some call it the most important innovation of Unix.</a:t>
            </a:r>
          </a:p>
          <a:p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It enables users to run </a:t>
            </a: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secure programs</a:t>
            </a:r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 that execute with the </a:t>
            </a:r>
            <a:r>
              <a:rPr lang="en-US" sz="2000" b="0" dirty="0" err="1">
                <a:latin typeface="Arial" charset="0"/>
                <a:ea typeface="ＭＳ Ｐゴシック" charset="0"/>
                <a:cs typeface="Arial" charset="0"/>
              </a:rPr>
              <a:t>uid</a:t>
            </a:r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 of the program owner, rather than of the program’s user.</a:t>
            </a:r>
          </a:p>
          <a:p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The user cannot choose the code: only the program owner can choose the code to run with the program owner’s </a:t>
            </a:r>
            <a:r>
              <a:rPr lang="en-US" sz="2000" b="0" dirty="0" err="1">
                <a:latin typeface="Arial" charset="0"/>
                <a:ea typeface="ＭＳ Ｐゴシック" charset="0"/>
                <a:cs typeface="Arial" charset="0"/>
              </a:rPr>
              <a:t>uid</a:t>
            </a:r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.</a:t>
            </a:r>
          </a:p>
          <a:p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Parent cannot subvert/control a child after program launch: a property of Unix </a:t>
            </a: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exec*</a:t>
            </a:r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362200" y="5029200"/>
            <a:ext cx="1676400" cy="334962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 err="1">
                <a:solidFill>
                  <a:srgbClr val="003367"/>
                </a:solidFill>
              </a:rPr>
              <a:t>uid</a:t>
            </a:r>
            <a:r>
              <a:rPr lang="en-US" sz="1800" kern="0" dirty="0">
                <a:solidFill>
                  <a:srgbClr val="003367"/>
                </a:solidFill>
              </a:rPr>
              <a:t>=“root”</a:t>
            </a:r>
            <a:endParaRPr lang="en-US" sz="3200" kern="0" dirty="0">
              <a:solidFill>
                <a:srgbClr val="0033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956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292"/>
          <p:cNvCxnSpPr>
            <a:cxnSpLocks noChangeShapeType="1"/>
          </p:cNvCxnSpPr>
          <p:nvPr/>
        </p:nvCxnSpPr>
        <p:spPr bwMode="auto">
          <a:xfrm flipV="1">
            <a:off x="2247900" y="4038600"/>
            <a:ext cx="0" cy="381000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60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A trusted program: </a:t>
            </a:r>
            <a:r>
              <a:rPr lang="en-US" dirty="0" err="1">
                <a:latin typeface="Arial" charset="0"/>
                <a:ea typeface="ＭＳ Ｐゴシック" charset="0"/>
                <a:cs typeface="Arial" charset="0"/>
              </a:rPr>
              <a:t>sudo</a:t>
            </a:r>
            <a:endParaRPr lang="en-US" dirty="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1676400" y="2632075"/>
            <a:ext cx="11430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86020" name="Text Box 49"/>
          <p:cNvSpPr txBox="1">
            <a:spLocks noChangeArrowheads="1"/>
          </p:cNvSpPr>
          <p:nvPr/>
        </p:nvSpPr>
        <p:spPr bwMode="auto">
          <a:xfrm>
            <a:off x="1714500" y="2690813"/>
            <a:ext cx="11430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914400" eaLnBrk="1" hangingPunct="1"/>
            <a:r>
              <a:rPr lang="en-US" sz="2000">
                <a:solidFill>
                  <a:srgbClr val="000000"/>
                </a:solidFill>
                <a:cs typeface="Arial" charset="0"/>
              </a:rPr>
              <a:t>login</a:t>
            </a:r>
            <a:endParaRPr lang="en-US" sz="2000">
              <a:solidFill>
                <a:srgbClr val="800080"/>
              </a:solidFill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676400" y="3546475"/>
            <a:ext cx="11430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86022" name="Text Box 49"/>
          <p:cNvSpPr txBox="1">
            <a:spLocks noChangeArrowheads="1"/>
          </p:cNvSpPr>
          <p:nvPr/>
        </p:nvSpPr>
        <p:spPr bwMode="auto">
          <a:xfrm>
            <a:off x="1714500" y="3603625"/>
            <a:ext cx="1143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914400" eaLnBrk="1" hangingPunct="1"/>
            <a:r>
              <a:rPr lang="en-US" sz="2000">
                <a:solidFill>
                  <a:srgbClr val="000000"/>
                </a:solidFill>
                <a:cs typeface="Arial" charset="0"/>
              </a:rPr>
              <a:t>shell</a:t>
            </a:r>
            <a:endParaRPr lang="en-US" sz="2000">
              <a:solidFill>
                <a:srgbClr val="800080"/>
              </a:solidFill>
              <a:cs typeface="Arial" charset="0"/>
            </a:endParaRPr>
          </a:p>
        </p:txBody>
      </p:sp>
      <p:cxnSp>
        <p:nvCxnSpPr>
          <p:cNvPr id="86023" name="Straight Connector 292"/>
          <p:cNvCxnSpPr>
            <a:cxnSpLocks noChangeShapeType="1"/>
            <a:endCxn id="3" idx="2"/>
          </p:cNvCxnSpPr>
          <p:nvPr/>
        </p:nvCxnSpPr>
        <p:spPr bwMode="auto">
          <a:xfrm flipV="1">
            <a:off x="2247900" y="3165475"/>
            <a:ext cx="0" cy="381000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" name="Rectangle 7"/>
          <p:cNvSpPr/>
          <p:nvPr/>
        </p:nvSpPr>
        <p:spPr bwMode="auto">
          <a:xfrm>
            <a:off x="1676400" y="5791200"/>
            <a:ext cx="11430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86025" name="Text Box 49"/>
          <p:cNvSpPr txBox="1">
            <a:spLocks noChangeArrowheads="1"/>
          </p:cNvSpPr>
          <p:nvPr/>
        </p:nvSpPr>
        <p:spPr bwMode="auto">
          <a:xfrm>
            <a:off x="1714500" y="5848350"/>
            <a:ext cx="1143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914400" eaLnBrk="1" hangingPunct="1"/>
            <a:r>
              <a:rPr lang="en-US" sz="2000">
                <a:solidFill>
                  <a:srgbClr val="000000"/>
                </a:solidFill>
                <a:cs typeface="Arial" charset="0"/>
              </a:rPr>
              <a:t>tool</a:t>
            </a:r>
            <a:endParaRPr lang="en-US" sz="2000">
              <a:solidFill>
                <a:srgbClr val="800080"/>
              </a:solidFill>
              <a:cs typeface="Arial" charset="0"/>
            </a:endParaRPr>
          </a:p>
        </p:txBody>
      </p:sp>
      <p:cxnSp>
        <p:nvCxnSpPr>
          <p:cNvPr id="86026" name="Straight Connector 292"/>
          <p:cNvCxnSpPr>
            <a:cxnSpLocks noChangeShapeType="1"/>
            <a:endCxn id="32" idx="2"/>
          </p:cNvCxnSpPr>
          <p:nvPr/>
        </p:nvCxnSpPr>
        <p:spPr bwMode="auto">
          <a:xfrm flipV="1">
            <a:off x="2247900" y="4953000"/>
            <a:ext cx="0" cy="838200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6027" name="Straight Connector 292"/>
          <p:cNvCxnSpPr>
            <a:cxnSpLocks noChangeShapeType="1"/>
          </p:cNvCxnSpPr>
          <p:nvPr/>
        </p:nvCxnSpPr>
        <p:spPr bwMode="auto">
          <a:xfrm flipV="1">
            <a:off x="2247900" y="2251075"/>
            <a:ext cx="0" cy="381000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2" name="Rectangle 11"/>
          <p:cNvSpPr/>
          <p:nvPr/>
        </p:nvSpPr>
        <p:spPr>
          <a:xfrm>
            <a:off x="1371600" y="2251075"/>
            <a:ext cx="838200" cy="36195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rgbClr val="0036A6"/>
                </a:solidFill>
              </a:rPr>
              <a:t>log in</a:t>
            </a:r>
            <a:endParaRPr lang="en-US" sz="3600" kern="0" dirty="0">
              <a:solidFill>
                <a:srgbClr val="0036A6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400" y="3184525"/>
            <a:ext cx="3124200" cy="805605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rgbClr val="0036A6"/>
                </a:solidFill>
              </a:rPr>
              <a:t>fork</a:t>
            </a:r>
          </a:p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 err="1">
                <a:solidFill>
                  <a:srgbClr val="0036A6"/>
                </a:solidFill>
              </a:rPr>
              <a:t>setuid</a:t>
            </a:r>
            <a:r>
              <a:rPr lang="en-US" sz="1800" kern="0" dirty="0">
                <a:solidFill>
                  <a:srgbClr val="0036A6"/>
                </a:solidFill>
              </a:rPr>
              <a:t>(“</a:t>
            </a:r>
            <a:r>
              <a:rPr lang="en-US" sz="1800" kern="0" dirty="0" err="1">
                <a:solidFill>
                  <a:srgbClr val="0036A6"/>
                </a:solidFill>
              </a:rPr>
              <a:t>alice</a:t>
            </a:r>
            <a:r>
              <a:rPr lang="en-US" sz="1800" kern="0" dirty="0">
                <a:solidFill>
                  <a:srgbClr val="0036A6"/>
                </a:solidFill>
              </a:rPr>
              <a:t>”)</a:t>
            </a:r>
          </a:p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rgbClr val="0036A6"/>
                </a:solidFill>
              </a:rPr>
              <a:t>exec</a:t>
            </a:r>
            <a:endParaRPr lang="en-US" sz="3200" kern="0" dirty="0">
              <a:solidFill>
                <a:srgbClr val="0036A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2400" y="4572000"/>
            <a:ext cx="1676400" cy="570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rgbClr val="0036A6"/>
                </a:solidFill>
              </a:rPr>
              <a:t>fork/exec</a:t>
            </a:r>
          </a:p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kern="0" dirty="0" err="1">
                <a:solidFill>
                  <a:srgbClr val="0036A6"/>
                </a:solidFill>
              </a:rPr>
              <a:t>uid</a:t>
            </a:r>
            <a:r>
              <a:rPr lang="en-US" sz="1800" b="1" kern="0" dirty="0">
                <a:solidFill>
                  <a:srgbClr val="0036A6"/>
                </a:solidFill>
              </a:rPr>
              <a:t> = 0 (root) </a:t>
            </a:r>
            <a:endParaRPr lang="en-US" sz="3200" b="1" kern="0" dirty="0">
              <a:solidFill>
                <a:srgbClr val="0036A6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76400" y="6370638"/>
            <a:ext cx="1676400" cy="334962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 err="1">
                <a:solidFill>
                  <a:srgbClr val="003367"/>
                </a:solidFill>
              </a:rPr>
              <a:t>uid</a:t>
            </a:r>
            <a:r>
              <a:rPr lang="en-US" sz="1800" kern="0" dirty="0">
                <a:solidFill>
                  <a:srgbClr val="003367"/>
                </a:solidFill>
              </a:rPr>
              <a:t>=“root”</a:t>
            </a:r>
            <a:endParaRPr lang="en-US" sz="3200" kern="0" dirty="0">
              <a:solidFill>
                <a:srgbClr val="003367"/>
              </a:solidFill>
            </a:endParaRPr>
          </a:p>
        </p:txBody>
      </p:sp>
      <p:grpSp>
        <p:nvGrpSpPr>
          <p:cNvPr id="86034" name="Group 11"/>
          <p:cNvGrpSpPr>
            <a:grpSpLocks/>
          </p:cNvGrpSpPr>
          <p:nvPr/>
        </p:nvGrpSpPr>
        <p:grpSpPr bwMode="auto">
          <a:xfrm>
            <a:off x="2058988" y="1447800"/>
            <a:ext cx="531812" cy="650875"/>
            <a:chOff x="1970088" y="3170238"/>
            <a:chExt cx="1152525" cy="2058987"/>
          </a:xfrm>
        </p:grpSpPr>
        <p:sp>
          <p:nvSpPr>
            <p:cNvPr id="20" name="Line 2"/>
            <p:cNvSpPr>
              <a:spLocks noChangeShapeType="1"/>
            </p:cNvSpPr>
            <p:nvPr/>
          </p:nvSpPr>
          <p:spPr bwMode="auto">
            <a:xfrm>
              <a:off x="2427657" y="3627234"/>
              <a:ext cx="0" cy="9139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" name="Line 3"/>
            <p:cNvSpPr>
              <a:spLocks noChangeShapeType="1"/>
            </p:cNvSpPr>
            <p:nvPr/>
          </p:nvSpPr>
          <p:spPr bwMode="auto">
            <a:xfrm flipV="1">
              <a:off x="2200592" y="4541224"/>
              <a:ext cx="227065" cy="6880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Line 4"/>
            <p:cNvSpPr>
              <a:spLocks noChangeShapeType="1"/>
            </p:cNvSpPr>
            <p:nvPr/>
          </p:nvSpPr>
          <p:spPr bwMode="auto">
            <a:xfrm flipH="1" flipV="1">
              <a:off x="2427657" y="4541224"/>
              <a:ext cx="230506" cy="6880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Line 5"/>
            <p:cNvSpPr>
              <a:spLocks noChangeShapeType="1"/>
            </p:cNvSpPr>
            <p:nvPr/>
          </p:nvSpPr>
          <p:spPr bwMode="auto">
            <a:xfrm flipH="1">
              <a:off x="2424218" y="3737716"/>
              <a:ext cx="629588" cy="1205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4" name="Line 6"/>
            <p:cNvSpPr>
              <a:spLocks noChangeShapeType="1"/>
            </p:cNvSpPr>
            <p:nvPr/>
          </p:nvSpPr>
          <p:spPr bwMode="auto">
            <a:xfrm flipV="1">
              <a:off x="1970088" y="3853219"/>
              <a:ext cx="457569" cy="4620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Oval 7"/>
            <p:cNvSpPr>
              <a:spLocks noChangeArrowheads="1"/>
            </p:cNvSpPr>
            <p:nvPr/>
          </p:nvSpPr>
          <p:spPr bwMode="auto">
            <a:xfrm>
              <a:off x="2200592" y="3170238"/>
              <a:ext cx="454130" cy="456996"/>
            </a:xfrm>
            <a:prstGeom prst="ellipse">
              <a:avLst/>
            </a:prstGeom>
            <a:solidFill>
              <a:srgbClr val="99CC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Rectangle 13"/>
            <p:cNvSpPr>
              <a:spLocks noChangeArrowheads="1"/>
            </p:cNvSpPr>
            <p:nvPr/>
          </p:nvSpPr>
          <p:spPr bwMode="auto">
            <a:xfrm>
              <a:off x="2892109" y="3612167"/>
              <a:ext cx="230504" cy="225988"/>
            </a:xfrm>
            <a:prstGeom prst="rect">
              <a:avLst/>
            </a:prstGeom>
            <a:solidFill>
              <a:srgbClr val="5C852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2431098" y="3838155"/>
              <a:ext cx="137615" cy="14061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1371600" y="1522413"/>
            <a:ext cx="838200" cy="36195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rgbClr val="0036A6"/>
                </a:solidFill>
              </a:rPr>
              <a:t>Alice</a:t>
            </a:r>
            <a:endParaRPr lang="en-US" sz="3600" kern="0" dirty="0">
              <a:solidFill>
                <a:srgbClr val="0036A6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33800" y="5791200"/>
            <a:ext cx="5029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buClr>
                <a:srgbClr val="000000"/>
              </a:buClr>
              <a:buSzPct val="100000"/>
            </a:pPr>
            <a:r>
              <a:rPr lang="en-US" sz="1800" dirty="0">
                <a:solidFill>
                  <a:srgbClr val="0000FF"/>
                </a:solidFill>
              </a:rPr>
              <a:t>The </a:t>
            </a:r>
            <a:r>
              <a:rPr lang="en-US" sz="1800" b="1" dirty="0" err="1">
                <a:solidFill>
                  <a:srgbClr val="0000FF"/>
                </a:solidFill>
              </a:rPr>
              <a:t>sudo</a:t>
            </a:r>
            <a:r>
              <a:rPr lang="en-US" sz="1800" dirty="0">
                <a:solidFill>
                  <a:srgbClr val="0000FF"/>
                </a:solidFill>
              </a:rPr>
              <a:t> program runs as root, checks user authorization to act as superuser, and (if allowed) executes requested command as root.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672" y="1447800"/>
            <a:ext cx="4862528" cy="4038600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152400" y="5250951"/>
            <a:ext cx="3124200" cy="570156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rgbClr val="0036A6"/>
                </a:solidFill>
              </a:rPr>
              <a:t>fork</a:t>
            </a:r>
          </a:p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rgbClr val="0036A6"/>
                </a:solidFill>
              </a:rPr>
              <a:t>exec(“tool”)</a:t>
            </a:r>
            <a:endParaRPr lang="en-US" sz="3200" kern="0" dirty="0">
              <a:solidFill>
                <a:srgbClr val="0036A6"/>
              </a:solidFill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1676400" y="4419600"/>
            <a:ext cx="11430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33" name="Text Box 49"/>
          <p:cNvSpPr txBox="1">
            <a:spLocks noChangeArrowheads="1"/>
          </p:cNvSpPr>
          <p:nvPr/>
        </p:nvSpPr>
        <p:spPr bwMode="auto">
          <a:xfrm>
            <a:off x="1714500" y="4476750"/>
            <a:ext cx="1143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914400" eaLnBrk="1" hangingPunct="1"/>
            <a:r>
              <a:rPr lang="en-US" sz="2000" b="1" dirty="0" err="1">
                <a:solidFill>
                  <a:srgbClr val="000000"/>
                </a:solidFill>
                <a:cs typeface="Arial" charset="0"/>
              </a:rPr>
              <a:t>sudo</a:t>
            </a:r>
            <a:endParaRPr lang="en-US" sz="2000" b="1" dirty="0">
              <a:solidFill>
                <a:srgbClr val="800080"/>
              </a:solidFill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86600" y="5029200"/>
            <a:ext cx="1330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2000" i="1" dirty="0" err="1">
                <a:solidFill>
                  <a:srgbClr val="003367"/>
                </a:solidFill>
              </a:rPr>
              <a:t>xkcd.com</a:t>
            </a:r>
            <a:endParaRPr lang="en-US" sz="2000" i="1" dirty="0">
              <a:solidFill>
                <a:srgbClr val="003367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6200" y="4114800"/>
            <a:ext cx="1371600" cy="334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rgbClr val="0036A6"/>
                </a:solidFill>
              </a:rPr>
              <a:t>“</a:t>
            </a:r>
            <a:r>
              <a:rPr lang="en-US" sz="1800" kern="0" dirty="0" err="1">
                <a:solidFill>
                  <a:srgbClr val="0036A6"/>
                </a:solidFill>
              </a:rPr>
              <a:t>sudo</a:t>
            </a:r>
            <a:r>
              <a:rPr lang="en-US" sz="1800" kern="0" dirty="0">
                <a:solidFill>
                  <a:srgbClr val="0036A6"/>
                </a:solidFill>
              </a:rPr>
              <a:t> tool”</a:t>
            </a:r>
            <a:endParaRPr lang="en-US" sz="3200" b="1" kern="0" dirty="0">
              <a:solidFill>
                <a:srgbClr val="0036A6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581400" y="5486400"/>
            <a:ext cx="37036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sz="1400" dirty="0">
                <a:solidFill>
                  <a:srgbClr val="00264D"/>
                </a:solidFill>
              </a:rPr>
              <a:t>With great power comes great responsibility.</a:t>
            </a:r>
          </a:p>
        </p:txBody>
      </p:sp>
    </p:spTree>
    <p:extLst>
      <p:ext uri="{BB962C8B-B14F-4D97-AF65-F5344CB8AC3E}">
        <p14:creationId xmlns:p14="http://schemas.microsoft.com/office/powerpoint/2010/main" val="3807672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secret of </a:t>
            </a:r>
            <a:r>
              <a:rPr lang="en-US" dirty="0" err="1"/>
              <a:t>setuid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6425" cy="4111625"/>
          </a:xfrm>
        </p:spPr>
        <p:txBody>
          <a:bodyPr/>
          <a:lstStyle/>
          <a:p>
            <a:r>
              <a:rPr lang="en-US" sz="2400" dirty="0" err="1"/>
              <a:t>Setuid</a:t>
            </a:r>
            <a:r>
              <a:rPr lang="en-US" sz="2400" b="0" dirty="0"/>
              <a:t> is the name of both a </a:t>
            </a:r>
            <a:r>
              <a:rPr lang="en-US" sz="2400" dirty="0" err="1"/>
              <a:t>syscall</a:t>
            </a:r>
            <a:r>
              <a:rPr lang="en-US" sz="2400" b="0" dirty="0"/>
              <a:t> (to </a:t>
            </a:r>
            <a:r>
              <a:rPr lang="en-US" sz="2400" b="0" u="sng" dirty="0"/>
              <a:t>refine</a:t>
            </a:r>
            <a:r>
              <a:rPr lang="en-US" sz="2400" b="0" dirty="0"/>
              <a:t> privilege) and an </a:t>
            </a:r>
            <a:r>
              <a:rPr lang="en-US" sz="2400" dirty="0"/>
              <a:t>object attribute</a:t>
            </a:r>
            <a:r>
              <a:rPr lang="en-US" sz="2400" b="0" dirty="0"/>
              <a:t> to </a:t>
            </a:r>
            <a:r>
              <a:rPr lang="en-US" sz="2400" b="0" u="sng" dirty="0"/>
              <a:t>amplify</a:t>
            </a:r>
            <a:r>
              <a:rPr lang="en-US" sz="2400" b="0" dirty="0"/>
              <a:t> it (the </a:t>
            </a:r>
            <a:r>
              <a:rPr lang="en-US" sz="2400" b="0" dirty="0" err="1"/>
              <a:t>setuid</a:t>
            </a:r>
            <a:r>
              <a:rPr lang="en-US" sz="2400" b="0" dirty="0"/>
              <a:t> bit).</a:t>
            </a:r>
          </a:p>
          <a:p>
            <a:r>
              <a:rPr lang="en-US" sz="2400" b="0" dirty="0"/>
              <a:t>The </a:t>
            </a:r>
            <a:r>
              <a:rPr lang="en-US" sz="2400" dirty="0" err="1"/>
              <a:t>setuid</a:t>
            </a:r>
            <a:r>
              <a:rPr lang="en-US" sz="2400" dirty="0"/>
              <a:t> bit</a:t>
            </a:r>
            <a:r>
              <a:rPr lang="en-US" sz="2400" b="0" dirty="0"/>
              <a:t> can be seen as a mechanism for a trusted program to function as a </a:t>
            </a:r>
            <a:r>
              <a:rPr lang="en-US" sz="2400" dirty="0"/>
              <a:t>reference monitor</a:t>
            </a:r>
            <a:r>
              <a:rPr lang="en-US" sz="2400" b="0" dirty="0"/>
              <a:t>.</a:t>
            </a:r>
          </a:p>
          <a:p>
            <a:r>
              <a:rPr lang="en-US" sz="2400" b="0" dirty="0"/>
              <a:t>E.g., a </a:t>
            </a:r>
            <a:r>
              <a:rPr lang="en-US" sz="2400" dirty="0"/>
              <a:t>trusted program </a:t>
            </a:r>
            <a:r>
              <a:rPr lang="en-US" sz="2400" b="0" dirty="0"/>
              <a:t>can govern access to files.</a:t>
            </a:r>
          </a:p>
          <a:p>
            <a:pPr lvl="1"/>
            <a:r>
              <a:rPr lang="en-US" sz="2000" b="0" dirty="0"/>
              <a:t>Protect the files with the program owner’s </a:t>
            </a:r>
            <a:r>
              <a:rPr lang="en-US" sz="2000" b="0" dirty="0" err="1"/>
              <a:t>uid</a:t>
            </a:r>
            <a:r>
              <a:rPr lang="en-US" sz="2000" b="0" dirty="0"/>
              <a:t>.</a:t>
            </a:r>
          </a:p>
          <a:p>
            <a:pPr lvl="1"/>
            <a:r>
              <a:rPr lang="en-US" sz="2000" b="0" dirty="0"/>
              <a:t>Make them inaccessible to other users.</a:t>
            </a:r>
          </a:p>
          <a:p>
            <a:pPr lvl="1"/>
            <a:r>
              <a:rPr lang="en-US" sz="2000" b="0" dirty="0"/>
              <a:t>Other users can access them (only) via the trusted program.</a:t>
            </a:r>
          </a:p>
          <a:p>
            <a:pPr lvl="1"/>
            <a:r>
              <a:rPr lang="en-US" sz="2000" dirty="0"/>
              <a:t>But only in the manner permitted by the trusted program.</a:t>
            </a:r>
          </a:p>
          <a:p>
            <a:pPr lvl="1"/>
            <a:r>
              <a:rPr lang="en-US" sz="2000" b="0" dirty="0"/>
              <a:t>The running program can query the “real” (user’s) </a:t>
            </a:r>
            <a:r>
              <a:rPr lang="en-US" sz="2000" b="0" dirty="0" err="1"/>
              <a:t>uid</a:t>
            </a:r>
            <a:r>
              <a:rPr lang="en-US" sz="2000" b="0" dirty="0"/>
              <a:t>, make decisions based on it, or set to it to </a:t>
            </a:r>
            <a:r>
              <a:rPr lang="en-US" sz="2000" b="0" u="sng" dirty="0"/>
              <a:t>refine</a:t>
            </a:r>
            <a:r>
              <a:rPr lang="en-US" sz="2000" b="0" dirty="0"/>
              <a:t> privilege temporarily.   (The </a:t>
            </a:r>
            <a:r>
              <a:rPr lang="en-US" sz="2000" b="0" dirty="0" err="1"/>
              <a:t>setreuid</a:t>
            </a:r>
            <a:r>
              <a:rPr lang="en-US" sz="2000" b="0" dirty="0"/>
              <a:t> </a:t>
            </a:r>
            <a:r>
              <a:rPr lang="en-US" sz="2000" b="0" dirty="0" err="1"/>
              <a:t>syscall</a:t>
            </a:r>
            <a:r>
              <a:rPr lang="en-US" sz="2000" b="0" dirty="0"/>
              <a:t>.)</a:t>
            </a:r>
          </a:p>
          <a:p>
            <a:pPr marL="0" indent="0">
              <a:buNone/>
            </a:pP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2680584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auto">
          <a:xfrm>
            <a:off x="3886200" y="2743200"/>
            <a:ext cx="2667000" cy="18288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Trusted program as reference monitor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076700" y="2857500"/>
            <a:ext cx="2324100" cy="1600200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  <a:ln w="57150" cap="flat" cmpd="sng" algn="ctr">
            <a:solidFill>
              <a:schemeClr val="tx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1981200" y="3276600"/>
            <a:ext cx="635890" cy="778254"/>
            <a:chOff x="1970088" y="3170238"/>
            <a:chExt cx="1152525" cy="2058987"/>
          </a:xfrm>
        </p:grpSpPr>
        <p:sp>
          <p:nvSpPr>
            <p:cNvPr id="7" name="Line 2"/>
            <p:cNvSpPr>
              <a:spLocks noChangeShapeType="1"/>
            </p:cNvSpPr>
            <p:nvPr/>
          </p:nvSpPr>
          <p:spPr bwMode="auto">
            <a:xfrm>
              <a:off x="2427657" y="3627234"/>
              <a:ext cx="0" cy="9139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Line 3"/>
            <p:cNvSpPr>
              <a:spLocks noChangeShapeType="1"/>
            </p:cNvSpPr>
            <p:nvPr/>
          </p:nvSpPr>
          <p:spPr bwMode="auto">
            <a:xfrm flipV="1">
              <a:off x="2200592" y="4541224"/>
              <a:ext cx="227065" cy="6880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Line 4"/>
            <p:cNvSpPr>
              <a:spLocks noChangeShapeType="1"/>
            </p:cNvSpPr>
            <p:nvPr/>
          </p:nvSpPr>
          <p:spPr bwMode="auto">
            <a:xfrm flipH="1" flipV="1">
              <a:off x="2427657" y="4541224"/>
              <a:ext cx="230506" cy="6880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auto">
            <a:xfrm flipH="1">
              <a:off x="2424218" y="3737716"/>
              <a:ext cx="629588" cy="1205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 flipV="1">
              <a:off x="1970088" y="3853219"/>
              <a:ext cx="457569" cy="4620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Oval 7"/>
            <p:cNvSpPr>
              <a:spLocks noChangeArrowheads="1"/>
            </p:cNvSpPr>
            <p:nvPr/>
          </p:nvSpPr>
          <p:spPr bwMode="auto">
            <a:xfrm>
              <a:off x="2200592" y="3170238"/>
              <a:ext cx="454130" cy="456996"/>
            </a:xfrm>
            <a:prstGeom prst="ellipse">
              <a:avLst/>
            </a:prstGeom>
            <a:solidFill>
              <a:srgbClr val="99CC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2892109" y="3612167"/>
              <a:ext cx="230504" cy="225988"/>
            </a:xfrm>
            <a:prstGeom prst="rect">
              <a:avLst/>
            </a:prstGeom>
            <a:solidFill>
              <a:srgbClr val="5C852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25"/>
            <p:cNvSpPr>
              <a:spLocks noChangeArrowheads="1"/>
            </p:cNvSpPr>
            <p:nvPr/>
          </p:nvSpPr>
          <p:spPr bwMode="auto">
            <a:xfrm>
              <a:off x="2431098" y="3838155"/>
              <a:ext cx="137615" cy="14061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1" name="Snip Single Corner Rectangle 20"/>
          <p:cNvSpPr/>
          <p:nvPr/>
        </p:nvSpPr>
        <p:spPr bwMode="auto">
          <a:xfrm flipH="1">
            <a:off x="4281111" y="3179960"/>
            <a:ext cx="824289" cy="934840"/>
          </a:xfrm>
          <a:prstGeom prst="snip1Rect">
            <a:avLst/>
          </a:prstGeom>
          <a:solidFill>
            <a:srgbClr val="99867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grpSp>
        <p:nvGrpSpPr>
          <p:cNvPr id="16" name="Group 15"/>
          <p:cNvGrpSpPr>
            <a:grpSpLocks noChangeAspect="1"/>
          </p:cNvGrpSpPr>
          <p:nvPr/>
        </p:nvGrpSpPr>
        <p:grpSpPr bwMode="auto">
          <a:xfrm>
            <a:off x="3733800" y="3200400"/>
            <a:ext cx="457200" cy="856860"/>
            <a:chOff x="1152" y="3120"/>
            <a:chExt cx="384" cy="720"/>
          </a:xfrm>
        </p:grpSpPr>
        <p:sp>
          <p:nvSpPr>
            <p:cNvPr id="17" name="Freeform 16"/>
            <p:cNvSpPr>
              <a:spLocks noChangeAspect="1"/>
            </p:cNvSpPr>
            <p:nvPr/>
          </p:nvSpPr>
          <p:spPr bwMode="auto">
            <a:xfrm>
              <a:off x="1200" y="3120"/>
              <a:ext cx="288" cy="720"/>
            </a:xfrm>
            <a:custGeom>
              <a:avLst/>
              <a:gdLst>
                <a:gd name="T0" fmla="*/ 144 w 288"/>
                <a:gd name="T1" fmla="*/ 0 h 720"/>
                <a:gd name="T2" fmla="*/ 0 w 288"/>
                <a:gd name="T3" fmla="*/ 144 h 720"/>
                <a:gd name="T4" fmla="*/ 0 w 288"/>
                <a:gd name="T5" fmla="*/ 720 h 720"/>
                <a:gd name="T6" fmla="*/ 288 w 288"/>
                <a:gd name="T7" fmla="*/ 720 h 720"/>
                <a:gd name="T8" fmla="*/ 288 w 288"/>
                <a:gd name="T9" fmla="*/ 144 h 720"/>
                <a:gd name="T10" fmla="*/ 144 w 288"/>
                <a:gd name="T11" fmla="*/ 0 h 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8"/>
                <a:gd name="T19" fmla="*/ 0 h 720"/>
                <a:gd name="T20" fmla="*/ 288 w 288"/>
                <a:gd name="T21" fmla="*/ 720 h 7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8" h="720">
                  <a:moveTo>
                    <a:pt x="144" y="0"/>
                  </a:moveTo>
                  <a:lnTo>
                    <a:pt x="0" y="144"/>
                  </a:lnTo>
                  <a:lnTo>
                    <a:pt x="0" y="720"/>
                  </a:lnTo>
                  <a:lnTo>
                    <a:pt x="288" y="720"/>
                  </a:lnTo>
                  <a:lnTo>
                    <a:pt x="288" y="14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defTabSz="45720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Line 16"/>
            <p:cNvSpPr>
              <a:spLocks noChangeAspect="1" noChangeShapeType="1"/>
            </p:cNvSpPr>
            <p:nvPr/>
          </p:nvSpPr>
          <p:spPr bwMode="auto">
            <a:xfrm flipH="1">
              <a:off x="1152" y="3120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45720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Line 17"/>
            <p:cNvSpPr>
              <a:spLocks noChangeAspect="1" noChangeShapeType="1"/>
            </p:cNvSpPr>
            <p:nvPr/>
          </p:nvSpPr>
          <p:spPr bwMode="auto">
            <a:xfrm>
              <a:off x="1344" y="3120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457200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20" name="Picture 19" descr="guard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3216"/>
              <a:ext cx="308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23" name="Straight Connector 22"/>
          <p:cNvCxnSpPr/>
          <p:nvPr/>
        </p:nvCxnSpPr>
        <p:spPr bwMode="auto">
          <a:xfrm>
            <a:off x="2667000" y="3657600"/>
            <a:ext cx="1066800" cy="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4" name="Rectangle 23"/>
          <p:cNvSpPr/>
          <p:nvPr/>
        </p:nvSpPr>
        <p:spPr bwMode="auto">
          <a:xfrm>
            <a:off x="5486400" y="3276600"/>
            <a:ext cx="541337" cy="135334"/>
          </a:xfrm>
          <a:prstGeom prst="rect">
            <a:avLst/>
          </a:prstGeom>
          <a:solidFill>
            <a:srgbClr val="8B4785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5486400" y="3581400"/>
            <a:ext cx="541337" cy="135335"/>
          </a:xfrm>
          <a:prstGeom prst="rect">
            <a:avLst/>
          </a:prstGeom>
          <a:solidFill>
            <a:schemeClr val="accent5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39" name="Oval 59"/>
          <p:cNvSpPr>
            <a:spLocks noChangeArrowheads="1"/>
          </p:cNvSpPr>
          <p:nvPr/>
        </p:nvSpPr>
        <p:spPr bwMode="auto">
          <a:xfrm flipH="1">
            <a:off x="5562600" y="4071937"/>
            <a:ext cx="111125" cy="11747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defTabSz="914400"/>
            <a:endParaRPr lang="en-US" sz="18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0" name="Oval 60"/>
          <p:cNvSpPr>
            <a:spLocks noChangeArrowheads="1"/>
          </p:cNvSpPr>
          <p:nvPr/>
        </p:nvSpPr>
        <p:spPr bwMode="auto">
          <a:xfrm flipH="1">
            <a:off x="5732462" y="4151312"/>
            <a:ext cx="111125" cy="11747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defTabSz="914400"/>
            <a:endParaRPr lang="en-US" sz="18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1" name="Oval 61"/>
          <p:cNvSpPr>
            <a:spLocks noChangeArrowheads="1"/>
          </p:cNvSpPr>
          <p:nvPr/>
        </p:nvSpPr>
        <p:spPr bwMode="auto">
          <a:xfrm flipH="1">
            <a:off x="5919787" y="4083050"/>
            <a:ext cx="112713" cy="11747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defTabSz="914400"/>
            <a:endParaRPr lang="en-US" sz="1800">
              <a:solidFill>
                <a:srgbClr val="000000"/>
              </a:solidFill>
              <a:cs typeface="Arial" charset="0"/>
            </a:endParaRPr>
          </a:p>
        </p:txBody>
      </p:sp>
      <p:cxnSp>
        <p:nvCxnSpPr>
          <p:cNvPr id="42" name="AutoShape 62"/>
          <p:cNvCxnSpPr>
            <a:cxnSpLocks noChangeShapeType="1"/>
            <a:stCxn id="45" idx="4"/>
            <a:endCxn id="39" idx="0"/>
          </p:cNvCxnSpPr>
          <p:nvPr/>
        </p:nvCxnSpPr>
        <p:spPr bwMode="auto">
          <a:xfrm flipH="1">
            <a:off x="5618162" y="3997325"/>
            <a:ext cx="169863" cy="74612"/>
          </a:xfrm>
          <a:prstGeom prst="straightConnector1">
            <a:avLst/>
          </a:prstGeom>
          <a:noFill/>
          <a:ln w="31750" cap="rnd">
            <a:solidFill>
              <a:srgbClr val="000000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3" name="AutoShape 63"/>
          <p:cNvCxnSpPr>
            <a:cxnSpLocks noChangeShapeType="1"/>
            <a:stCxn id="45" idx="4"/>
            <a:endCxn id="40" idx="0"/>
          </p:cNvCxnSpPr>
          <p:nvPr/>
        </p:nvCxnSpPr>
        <p:spPr bwMode="auto">
          <a:xfrm>
            <a:off x="5788025" y="3997325"/>
            <a:ext cx="0" cy="153987"/>
          </a:xfrm>
          <a:prstGeom prst="straightConnector1">
            <a:avLst/>
          </a:prstGeom>
          <a:noFill/>
          <a:ln w="31750" cap="rnd">
            <a:solidFill>
              <a:srgbClr val="000000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" name="AutoShape 64"/>
          <p:cNvCxnSpPr>
            <a:cxnSpLocks noChangeShapeType="1"/>
            <a:stCxn id="45" idx="4"/>
            <a:endCxn id="41" idx="7"/>
          </p:cNvCxnSpPr>
          <p:nvPr/>
        </p:nvCxnSpPr>
        <p:spPr bwMode="auto">
          <a:xfrm>
            <a:off x="5788025" y="3997325"/>
            <a:ext cx="149225" cy="101600"/>
          </a:xfrm>
          <a:prstGeom prst="straightConnector1">
            <a:avLst/>
          </a:prstGeom>
          <a:noFill/>
          <a:ln w="31750" cap="rnd">
            <a:solidFill>
              <a:srgbClr val="000000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5" name="Oval 65"/>
          <p:cNvSpPr>
            <a:spLocks noChangeArrowheads="1"/>
          </p:cNvSpPr>
          <p:nvPr/>
        </p:nvSpPr>
        <p:spPr bwMode="auto">
          <a:xfrm flipH="1">
            <a:off x="5730875" y="3886200"/>
            <a:ext cx="112712" cy="112712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defTabSz="914400"/>
            <a:endParaRPr lang="en-US" sz="18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6" name="Rectangle 6"/>
          <p:cNvSpPr>
            <a:spLocks noChangeArrowheads="1"/>
          </p:cNvSpPr>
          <p:nvPr/>
        </p:nvSpPr>
        <p:spPr bwMode="auto">
          <a:xfrm>
            <a:off x="1143000" y="4921984"/>
            <a:ext cx="69342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457200"/>
            <a:r>
              <a:rPr lang="en-US" sz="2000" b="1" dirty="0">
                <a:solidFill>
                  <a:srgbClr val="003367"/>
                </a:solidFill>
              </a:rPr>
              <a:t>What is the nature of the isolation boundary?</a:t>
            </a:r>
          </a:p>
          <a:p>
            <a:pPr defTabSz="457200"/>
            <a:r>
              <a:rPr lang="en-US" sz="2000" dirty="0">
                <a:solidFill>
                  <a:srgbClr val="003367"/>
                </a:solidFill>
              </a:rPr>
              <a:t>Subject can supply input and interact with the process through a user interface (e.g., clicking, typing).  The trusted program chooses how to respond to its input.   The user can kill or suspend the </a:t>
            </a:r>
            <a:r>
              <a:rPr lang="en-US" sz="2000" dirty="0" err="1">
                <a:solidFill>
                  <a:srgbClr val="003367"/>
                </a:solidFill>
              </a:rPr>
              <a:t>setuid</a:t>
            </a:r>
            <a:r>
              <a:rPr lang="en-US" sz="2000" dirty="0">
                <a:solidFill>
                  <a:srgbClr val="003367"/>
                </a:solidFill>
              </a:rPr>
              <a:t> process, but cannot tamper with it. </a:t>
            </a:r>
          </a:p>
        </p:txBody>
      </p:sp>
      <p:sp>
        <p:nvSpPr>
          <p:cNvPr id="47" name="Rectangle 6"/>
          <p:cNvSpPr>
            <a:spLocks noChangeArrowheads="1"/>
          </p:cNvSpPr>
          <p:nvPr/>
        </p:nvSpPr>
        <p:spPr bwMode="auto">
          <a:xfrm>
            <a:off x="914400" y="4114800"/>
            <a:ext cx="2590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457200"/>
            <a:r>
              <a:rPr lang="en-US" sz="2000" b="1" dirty="0">
                <a:solidFill>
                  <a:srgbClr val="003367"/>
                </a:solidFill>
              </a:rPr>
              <a:t>subject</a:t>
            </a:r>
          </a:p>
        </p:txBody>
      </p:sp>
      <p:sp>
        <p:nvSpPr>
          <p:cNvPr id="50" name="Rectangle 6"/>
          <p:cNvSpPr>
            <a:spLocks noChangeArrowheads="1"/>
          </p:cNvSpPr>
          <p:nvPr/>
        </p:nvSpPr>
        <p:spPr bwMode="auto">
          <a:xfrm>
            <a:off x="1905000" y="1752600"/>
            <a:ext cx="2590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457200"/>
            <a:r>
              <a:rPr lang="en-US" sz="2000" b="1" dirty="0">
                <a:solidFill>
                  <a:srgbClr val="003367"/>
                </a:solidFill>
              </a:rPr>
              <a:t>requested operation</a:t>
            </a:r>
            <a:endParaRPr lang="en-US" sz="1800" dirty="0">
              <a:solidFill>
                <a:srgbClr val="003367"/>
              </a:solidFill>
            </a:endParaRPr>
          </a:p>
        </p:txBody>
      </p:sp>
      <p:cxnSp>
        <p:nvCxnSpPr>
          <p:cNvPr id="51" name="Straight Connector 50"/>
          <p:cNvCxnSpPr>
            <a:stCxn id="50" idx="2"/>
          </p:cNvCxnSpPr>
          <p:nvPr/>
        </p:nvCxnSpPr>
        <p:spPr bwMode="auto">
          <a:xfrm>
            <a:off x="3200400" y="2460486"/>
            <a:ext cx="0" cy="119711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4" name="Rectangle 6"/>
          <p:cNvSpPr>
            <a:spLocks noChangeArrowheads="1"/>
          </p:cNvSpPr>
          <p:nvPr/>
        </p:nvSpPr>
        <p:spPr bwMode="auto">
          <a:xfrm>
            <a:off x="3962400" y="2343090"/>
            <a:ext cx="2590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457200"/>
            <a:r>
              <a:rPr lang="en-US" sz="2000" b="1" dirty="0">
                <a:solidFill>
                  <a:srgbClr val="003367"/>
                </a:solidFill>
              </a:rPr>
              <a:t>“boundary”</a:t>
            </a:r>
            <a:endParaRPr lang="en-US" sz="1800" dirty="0">
              <a:solidFill>
                <a:srgbClr val="003367"/>
              </a:solidFill>
            </a:endParaRPr>
          </a:p>
        </p:txBody>
      </p:sp>
      <p:sp>
        <p:nvSpPr>
          <p:cNvPr id="55" name="Rectangle 6"/>
          <p:cNvSpPr>
            <a:spLocks noChangeArrowheads="1"/>
          </p:cNvSpPr>
          <p:nvPr/>
        </p:nvSpPr>
        <p:spPr bwMode="auto">
          <a:xfrm>
            <a:off x="6934200" y="3276600"/>
            <a:ext cx="1600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457200"/>
            <a:r>
              <a:rPr lang="en-US" sz="1800" dirty="0">
                <a:solidFill>
                  <a:srgbClr val="003367"/>
                </a:solidFill>
              </a:rPr>
              <a:t>protected</a:t>
            </a:r>
          </a:p>
          <a:p>
            <a:pPr algn="ctr" defTabSz="457200"/>
            <a:r>
              <a:rPr lang="en-US" sz="1800" dirty="0">
                <a:solidFill>
                  <a:srgbClr val="003367"/>
                </a:solidFill>
              </a:rPr>
              <a:t>state/</a:t>
            </a:r>
            <a:r>
              <a:rPr lang="en-US" sz="1800" b="1" dirty="0">
                <a:solidFill>
                  <a:srgbClr val="003367"/>
                </a:solidFill>
              </a:rPr>
              <a:t>objects</a:t>
            </a:r>
            <a:endParaRPr lang="en-US" sz="1600" b="1" dirty="0">
              <a:solidFill>
                <a:srgbClr val="003367"/>
              </a:solidFill>
            </a:endParaRPr>
          </a:p>
        </p:txBody>
      </p:sp>
      <p:cxnSp>
        <p:nvCxnSpPr>
          <p:cNvPr id="56" name="Straight Connector 55"/>
          <p:cNvCxnSpPr>
            <a:stCxn id="55" idx="1"/>
            <a:endCxn id="24" idx="3"/>
          </p:cNvCxnSpPr>
          <p:nvPr/>
        </p:nvCxnSpPr>
        <p:spPr bwMode="auto">
          <a:xfrm flipH="1" flipV="1">
            <a:off x="6027737" y="3344267"/>
            <a:ext cx="906463" cy="25549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9" name="Straight Connector 58"/>
          <p:cNvCxnSpPr>
            <a:stCxn id="55" idx="1"/>
            <a:endCxn id="25" idx="3"/>
          </p:cNvCxnSpPr>
          <p:nvPr/>
        </p:nvCxnSpPr>
        <p:spPr bwMode="auto">
          <a:xfrm flipH="1">
            <a:off x="6027737" y="3599766"/>
            <a:ext cx="906463" cy="4930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6" name="Straight Connector 65"/>
          <p:cNvCxnSpPr>
            <a:stCxn id="55" idx="1"/>
          </p:cNvCxnSpPr>
          <p:nvPr/>
        </p:nvCxnSpPr>
        <p:spPr bwMode="auto">
          <a:xfrm flipH="1">
            <a:off x="6096000" y="3599766"/>
            <a:ext cx="838200" cy="36263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9" name="Rectangle 6"/>
          <p:cNvSpPr>
            <a:spLocks noChangeArrowheads="1"/>
          </p:cNvSpPr>
          <p:nvPr/>
        </p:nvSpPr>
        <p:spPr bwMode="auto">
          <a:xfrm>
            <a:off x="4114800" y="4038600"/>
            <a:ext cx="1143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457200"/>
            <a:r>
              <a:rPr lang="en-US" sz="1800" b="1" dirty="0">
                <a:solidFill>
                  <a:srgbClr val="003367"/>
                </a:solidFill>
              </a:rPr>
              <a:t>program</a:t>
            </a:r>
            <a:endParaRPr lang="en-US" sz="1800" dirty="0">
              <a:solidFill>
                <a:srgbClr val="003367"/>
              </a:solidFill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33600"/>
            <a:ext cx="2057400" cy="1371600"/>
          </a:xfrm>
          <a:prstGeom prst="rect">
            <a:avLst/>
          </a:prstGeom>
        </p:spPr>
      </p:pic>
      <p:cxnSp>
        <p:nvCxnSpPr>
          <p:cNvPr id="3" name="Curved Connector 2"/>
          <p:cNvCxnSpPr>
            <a:stCxn id="49" idx="3"/>
            <a:endCxn id="13" idx="0"/>
          </p:cNvCxnSpPr>
          <p:nvPr/>
        </p:nvCxnSpPr>
        <p:spPr bwMode="auto">
          <a:xfrm>
            <a:off x="2057400" y="2819400"/>
            <a:ext cx="496102" cy="624240"/>
          </a:xfrm>
          <a:prstGeom prst="curved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Rectangle 57"/>
          <p:cNvSpPr/>
          <p:nvPr/>
        </p:nvSpPr>
        <p:spPr>
          <a:xfrm rot="21428047">
            <a:off x="550558" y="2613826"/>
            <a:ext cx="1126535" cy="40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rgbClr val="0036A6"/>
                </a:solidFill>
                <a:latin typeface="Lucida Calligraphy"/>
                <a:cs typeface="Lucida Calligraphy"/>
              </a:rPr>
              <a:t>Alice</a:t>
            </a:r>
            <a:endParaRPr lang="en-US" sz="4400" kern="0" dirty="0">
              <a:solidFill>
                <a:srgbClr val="0036A6"/>
              </a:solidFill>
              <a:latin typeface="Lucida Calligraphy"/>
              <a:cs typeface="Lucida Calligraphy"/>
            </a:endParaRPr>
          </a:p>
        </p:txBody>
      </p:sp>
    </p:spTree>
    <p:extLst>
      <p:ext uri="{BB962C8B-B14F-4D97-AF65-F5344CB8AC3E}">
        <p14:creationId xmlns:p14="http://schemas.microsoft.com/office/powerpoint/2010/main" val="2877142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auto">
          <a:xfrm>
            <a:off x="3886200" y="2743200"/>
            <a:ext cx="2667000" cy="18288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as reference monitor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076700" y="2857500"/>
            <a:ext cx="2324100" cy="1600200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  <a:ln w="57150" cap="flat" cmpd="sng" algn="ctr">
            <a:solidFill>
              <a:schemeClr val="tx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1981200" y="3276600"/>
            <a:ext cx="635890" cy="778254"/>
            <a:chOff x="1970088" y="3170238"/>
            <a:chExt cx="1152525" cy="2058987"/>
          </a:xfrm>
        </p:grpSpPr>
        <p:sp>
          <p:nvSpPr>
            <p:cNvPr id="7" name="Line 2"/>
            <p:cNvSpPr>
              <a:spLocks noChangeShapeType="1"/>
            </p:cNvSpPr>
            <p:nvPr/>
          </p:nvSpPr>
          <p:spPr bwMode="auto">
            <a:xfrm>
              <a:off x="2427657" y="3627234"/>
              <a:ext cx="0" cy="9139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Line 3"/>
            <p:cNvSpPr>
              <a:spLocks noChangeShapeType="1"/>
            </p:cNvSpPr>
            <p:nvPr/>
          </p:nvSpPr>
          <p:spPr bwMode="auto">
            <a:xfrm flipV="1">
              <a:off x="2200592" y="4541224"/>
              <a:ext cx="227065" cy="6880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Line 4"/>
            <p:cNvSpPr>
              <a:spLocks noChangeShapeType="1"/>
            </p:cNvSpPr>
            <p:nvPr/>
          </p:nvSpPr>
          <p:spPr bwMode="auto">
            <a:xfrm flipH="1" flipV="1">
              <a:off x="2427657" y="4541224"/>
              <a:ext cx="230506" cy="6880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auto">
            <a:xfrm flipH="1">
              <a:off x="2424218" y="3737716"/>
              <a:ext cx="629588" cy="1205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 flipV="1">
              <a:off x="1970088" y="3853219"/>
              <a:ext cx="457569" cy="4620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Oval 7"/>
            <p:cNvSpPr>
              <a:spLocks noChangeArrowheads="1"/>
            </p:cNvSpPr>
            <p:nvPr/>
          </p:nvSpPr>
          <p:spPr bwMode="auto">
            <a:xfrm>
              <a:off x="2200592" y="3170238"/>
              <a:ext cx="454130" cy="456996"/>
            </a:xfrm>
            <a:prstGeom prst="ellipse">
              <a:avLst/>
            </a:prstGeom>
            <a:solidFill>
              <a:srgbClr val="99CC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2892109" y="3612167"/>
              <a:ext cx="230504" cy="225988"/>
            </a:xfrm>
            <a:prstGeom prst="rect">
              <a:avLst/>
            </a:prstGeom>
            <a:solidFill>
              <a:srgbClr val="5C852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25"/>
            <p:cNvSpPr>
              <a:spLocks noChangeArrowheads="1"/>
            </p:cNvSpPr>
            <p:nvPr/>
          </p:nvSpPr>
          <p:spPr bwMode="auto">
            <a:xfrm>
              <a:off x="2431098" y="3838155"/>
              <a:ext cx="137615" cy="14061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1" name="Snip Single Corner Rectangle 20"/>
          <p:cNvSpPr/>
          <p:nvPr/>
        </p:nvSpPr>
        <p:spPr bwMode="auto">
          <a:xfrm flipH="1">
            <a:off x="4281111" y="3179960"/>
            <a:ext cx="824289" cy="934840"/>
          </a:xfrm>
          <a:prstGeom prst="snip1Rect">
            <a:avLst/>
          </a:prstGeom>
          <a:solidFill>
            <a:srgbClr val="99867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grpSp>
        <p:nvGrpSpPr>
          <p:cNvPr id="16" name="Group 15"/>
          <p:cNvGrpSpPr>
            <a:grpSpLocks noChangeAspect="1"/>
          </p:cNvGrpSpPr>
          <p:nvPr/>
        </p:nvGrpSpPr>
        <p:grpSpPr bwMode="auto">
          <a:xfrm>
            <a:off x="3733800" y="3200400"/>
            <a:ext cx="457200" cy="856860"/>
            <a:chOff x="1152" y="3120"/>
            <a:chExt cx="384" cy="720"/>
          </a:xfrm>
        </p:grpSpPr>
        <p:sp>
          <p:nvSpPr>
            <p:cNvPr id="17" name="Freeform 16"/>
            <p:cNvSpPr>
              <a:spLocks noChangeAspect="1"/>
            </p:cNvSpPr>
            <p:nvPr/>
          </p:nvSpPr>
          <p:spPr bwMode="auto">
            <a:xfrm>
              <a:off x="1200" y="3120"/>
              <a:ext cx="288" cy="720"/>
            </a:xfrm>
            <a:custGeom>
              <a:avLst/>
              <a:gdLst>
                <a:gd name="T0" fmla="*/ 144 w 288"/>
                <a:gd name="T1" fmla="*/ 0 h 720"/>
                <a:gd name="T2" fmla="*/ 0 w 288"/>
                <a:gd name="T3" fmla="*/ 144 h 720"/>
                <a:gd name="T4" fmla="*/ 0 w 288"/>
                <a:gd name="T5" fmla="*/ 720 h 720"/>
                <a:gd name="T6" fmla="*/ 288 w 288"/>
                <a:gd name="T7" fmla="*/ 720 h 720"/>
                <a:gd name="T8" fmla="*/ 288 w 288"/>
                <a:gd name="T9" fmla="*/ 144 h 720"/>
                <a:gd name="T10" fmla="*/ 144 w 288"/>
                <a:gd name="T11" fmla="*/ 0 h 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8"/>
                <a:gd name="T19" fmla="*/ 0 h 720"/>
                <a:gd name="T20" fmla="*/ 288 w 288"/>
                <a:gd name="T21" fmla="*/ 720 h 7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8" h="720">
                  <a:moveTo>
                    <a:pt x="144" y="0"/>
                  </a:moveTo>
                  <a:lnTo>
                    <a:pt x="0" y="144"/>
                  </a:lnTo>
                  <a:lnTo>
                    <a:pt x="0" y="720"/>
                  </a:lnTo>
                  <a:lnTo>
                    <a:pt x="288" y="720"/>
                  </a:lnTo>
                  <a:lnTo>
                    <a:pt x="288" y="14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defTabSz="45720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Line 16"/>
            <p:cNvSpPr>
              <a:spLocks noChangeAspect="1" noChangeShapeType="1"/>
            </p:cNvSpPr>
            <p:nvPr/>
          </p:nvSpPr>
          <p:spPr bwMode="auto">
            <a:xfrm flipH="1">
              <a:off x="1152" y="3120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20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Line 17"/>
            <p:cNvSpPr>
              <a:spLocks noChangeAspect="1" noChangeShapeType="1"/>
            </p:cNvSpPr>
            <p:nvPr/>
          </p:nvSpPr>
          <p:spPr bwMode="auto">
            <a:xfrm>
              <a:off x="1344" y="3120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200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20" name="Picture 19" descr="guard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3216"/>
              <a:ext cx="308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23" name="Straight Connector 22"/>
          <p:cNvCxnSpPr/>
          <p:nvPr/>
        </p:nvCxnSpPr>
        <p:spPr bwMode="auto">
          <a:xfrm>
            <a:off x="2667000" y="3657600"/>
            <a:ext cx="1066800" cy="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4" name="Rectangle 23"/>
          <p:cNvSpPr/>
          <p:nvPr/>
        </p:nvSpPr>
        <p:spPr bwMode="auto">
          <a:xfrm>
            <a:off x="5486400" y="3276600"/>
            <a:ext cx="541337" cy="135334"/>
          </a:xfrm>
          <a:prstGeom prst="rect">
            <a:avLst/>
          </a:prstGeom>
          <a:solidFill>
            <a:srgbClr val="8B4785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5486400" y="3581400"/>
            <a:ext cx="541337" cy="135335"/>
          </a:xfrm>
          <a:prstGeom prst="rect">
            <a:avLst/>
          </a:prstGeom>
          <a:solidFill>
            <a:schemeClr val="accent5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39" name="Oval 59"/>
          <p:cNvSpPr>
            <a:spLocks noChangeArrowheads="1"/>
          </p:cNvSpPr>
          <p:nvPr/>
        </p:nvSpPr>
        <p:spPr bwMode="auto">
          <a:xfrm flipH="1">
            <a:off x="5562600" y="4071937"/>
            <a:ext cx="111125" cy="11747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defTabSz="914400"/>
            <a:endParaRPr lang="en-US" sz="18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0" name="Oval 60"/>
          <p:cNvSpPr>
            <a:spLocks noChangeArrowheads="1"/>
          </p:cNvSpPr>
          <p:nvPr/>
        </p:nvSpPr>
        <p:spPr bwMode="auto">
          <a:xfrm flipH="1">
            <a:off x="5732462" y="4151312"/>
            <a:ext cx="111125" cy="11747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defTabSz="914400"/>
            <a:endParaRPr lang="en-US" sz="18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1" name="Oval 61"/>
          <p:cNvSpPr>
            <a:spLocks noChangeArrowheads="1"/>
          </p:cNvSpPr>
          <p:nvPr/>
        </p:nvSpPr>
        <p:spPr bwMode="auto">
          <a:xfrm flipH="1">
            <a:off x="5919787" y="4083050"/>
            <a:ext cx="112713" cy="11747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defTabSz="914400"/>
            <a:endParaRPr lang="en-US" sz="1800">
              <a:solidFill>
                <a:srgbClr val="000000"/>
              </a:solidFill>
              <a:cs typeface="Arial" charset="0"/>
            </a:endParaRPr>
          </a:p>
        </p:txBody>
      </p:sp>
      <p:cxnSp>
        <p:nvCxnSpPr>
          <p:cNvPr id="42" name="AutoShape 62"/>
          <p:cNvCxnSpPr>
            <a:cxnSpLocks noChangeShapeType="1"/>
            <a:stCxn id="45" idx="4"/>
            <a:endCxn id="39" idx="0"/>
          </p:cNvCxnSpPr>
          <p:nvPr/>
        </p:nvCxnSpPr>
        <p:spPr bwMode="auto">
          <a:xfrm flipH="1">
            <a:off x="5618162" y="3997325"/>
            <a:ext cx="169863" cy="74612"/>
          </a:xfrm>
          <a:prstGeom prst="straightConnector1">
            <a:avLst/>
          </a:prstGeom>
          <a:noFill/>
          <a:ln w="31750" cap="rnd">
            <a:solidFill>
              <a:srgbClr val="000000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3" name="AutoShape 63"/>
          <p:cNvCxnSpPr>
            <a:cxnSpLocks noChangeShapeType="1"/>
            <a:stCxn id="45" idx="4"/>
            <a:endCxn id="40" idx="0"/>
          </p:cNvCxnSpPr>
          <p:nvPr/>
        </p:nvCxnSpPr>
        <p:spPr bwMode="auto">
          <a:xfrm>
            <a:off x="5788025" y="3997325"/>
            <a:ext cx="0" cy="153987"/>
          </a:xfrm>
          <a:prstGeom prst="straightConnector1">
            <a:avLst/>
          </a:prstGeom>
          <a:noFill/>
          <a:ln w="31750" cap="rnd">
            <a:solidFill>
              <a:srgbClr val="000000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" name="AutoShape 64"/>
          <p:cNvCxnSpPr>
            <a:cxnSpLocks noChangeShapeType="1"/>
            <a:stCxn id="45" idx="4"/>
            <a:endCxn id="41" idx="7"/>
          </p:cNvCxnSpPr>
          <p:nvPr/>
        </p:nvCxnSpPr>
        <p:spPr bwMode="auto">
          <a:xfrm>
            <a:off x="5788025" y="3997325"/>
            <a:ext cx="149225" cy="101600"/>
          </a:xfrm>
          <a:prstGeom prst="straightConnector1">
            <a:avLst/>
          </a:prstGeom>
          <a:noFill/>
          <a:ln w="31750" cap="rnd">
            <a:solidFill>
              <a:srgbClr val="000000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5" name="Oval 65"/>
          <p:cNvSpPr>
            <a:spLocks noChangeArrowheads="1"/>
          </p:cNvSpPr>
          <p:nvPr/>
        </p:nvSpPr>
        <p:spPr bwMode="auto">
          <a:xfrm flipH="1">
            <a:off x="5730875" y="3886200"/>
            <a:ext cx="112712" cy="112712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defTabSz="914400"/>
            <a:endParaRPr lang="en-US" sz="18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6" name="Rectangle 6"/>
          <p:cNvSpPr>
            <a:spLocks noChangeArrowheads="1"/>
          </p:cNvSpPr>
          <p:nvPr/>
        </p:nvSpPr>
        <p:spPr bwMode="auto">
          <a:xfrm>
            <a:off x="1143000" y="4921984"/>
            <a:ext cx="69342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457200"/>
            <a:r>
              <a:rPr lang="en-US" sz="2000" b="1" dirty="0">
                <a:solidFill>
                  <a:srgbClr val="003367"/>
                </a:solidFill>
              </a:rPr>
              <a:t>What is the nature of the isolation boundary?</a:t>
            </a:r>
          </a:p>
          <a:p>
            <a:pPr defTabSz="457200"/>
            <a:r>
              <a:rPr lang="en-US" sz="2000" dirty="0">
                <a:solidFill>
                  <a:srgbClr val="003367"/>
                </a:solidFill>
              </a:rPr>
              <a:t>Clients can interact with the server only by sending messages through a socket channel.  The server chooses the code that handles received messages.  The client cannot tamper with it.  </a:t>
            </a:r>
            <a:r>
              <a:rPr lang="en-US" sz="2000" b="1" dirty="0">
                <a:solidFill>
                  <a:srgbClr val="003367"/>
                </a:solidFill>
              </a:rPr>
              <a:t>Unless…</a:t>
            </a:r>
          </a:p>
        </p:txBody>
      </p:sp>
      <p:sp>
        <p:nvSpPr>
          <p:cNvPr id="47" name="Rectangle 6"/>
          <p:cNvSpPr>
            <a:spLocks noChangeArrowheads="1"/>
          </p:cNvSpPr>
          <p:nvPr/>
        </p:nvSpPr>
        <p:spPr bwMode="auto">
          <a:xfrm>
            <a:off x="914400" y="4114800"/>
            <a:ext cx="2590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457200"/>
            <a:r>
              <a:rPr lang="en-US" sz="2000" b="1" dirty="0">
                <a:solidFill>
                  <a:srgbClr val="003367"/>
                </a:solidFill>
              </a:rPr>
              <a:t>subject</a:t>
            </a:r>
          </a:p>
        </p:txBody>
      </p:sp>
      <p:sp>
        <p:nvSpPr>
          <p:cNvPr id="50" name="Rectangle 6"/>
          <p:cNvSpPr>
            <a:spLocks noChangeArrowheads="1"/>
          </p:cNvSpPr>
          <p:nvPr/>
        </p:nvSpPr>
        <p:spPr bwMode="auto">
          <a:xfrm>
            <a:off x="1905000" y="1752600"/>
            <a:ext cx="2590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457200"/>
            <a:r>
              <a:rPr lang="en-US" sz="2000" b="1" dirty="0">
                <a:solidFill>
                  <a:srgbClr val="003367"/>
                </a:solidFill>
              </a:rPr>
              <a:t>requested operation</a:t>
            </a:r>
            <a:endParaRPr lang="en-US" sz="1800" dirty="0">
              <a:solidFill>
                <a:srgbClr val="003367"/>
              </a:solidFill>
            </a:endParaRPr>
          </a:p>
        </p:txBody>
      </p:sp>
      <p:cxnSp>
        <p:nvCxnSpPr>
          <p:cNvPr id="51" name="Straight Connector 50"/>
          <p:cNvCxnSpPr>
            <a:stCxn id="50" idx="2"/>
          </p:cNvCxnSpPr>
          <p:nvPr/>
        </p:nvCxnSpPr>
        <p:spPr bwMode="auto">
          <a:xfrm>
            <a:off x="3200400" y="2460486"/>
            <a:ext cx="0" cy="119711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4" name="Rectangle 6"/>
          <p:cNvSpPr>
            <a:spLocks noChangeArrowheads="1"/>
          </p:cNvSpPr>
          <p:nvPr/>
        </p:nvSpPr>
        <p:spPr bwMode="auto">
          <a:xfrm>
            <a:off x="3962400" y="2343090"/>
            <a:ext cx="2590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457200"/>
            <a:r>
              <a:rPr lang="en-US" sz="2000" b="1" dirty="0">
                <a:solidFill>
                  <a:srgbClr val="003367"/>
                </a:solidFill>
              </a:rPr>
              <a:t>“boundary”</a:t>
            </a:r>
            <a:endParaRPr lang="en-US" sz="1800" dirty="0">
              <a:solidFill>
                <a:srgbClr val="003367"/>
              </a:solidFill>
            </a:endParaRPr>
          </a:p>
        </p:txBody>
      </p:sp>
      <p:sp>
        <p:nvSpPr>
          <p:cNvPr id="55" name="Rectangle 6"/>
          <p:cNvSpPr>
            <a:spLocks noChangeArrowheads="1"/>
          </p:cNvSpPr>
          <p:nvPr/>
        </p:nvSpPr>
        <p:spPr bwMode="auto">
          <a:xfrm>
            <a:off x="6934200" y="3276600"/>
            <a:ext cx="1600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457200"/>
            <a:r>
              <a:rPr lang="en-US" sz="1800" dirty="0">
                <a:solidFill>
                  <a:srgbClr val="003367"/>
                </a:solidFill>
              </a:rPr>
              <a:t>protected</a:t>
            </a:r>
          </a:p>
          <a:p>
            <a:pPr algn="ctr" defTabSz="457200"/>
            <a:r>
              <a:rPr lang="en-US" sz="1800" dirty="0">
                <a:solidFill>
                  <a:srgbClr val="003367"/>
                </a:solidFill>
              </a:rPr>
              <a:t>state/</a:t>
            </a:r>
            <a:r>
              <a:rPr lang="en-US" sz="1800" b="1" dirty="0">
                <a:solidFill>
                  <a:srgbClr val="003367"/>
                </a:solidFill>
              </a:rPr>
              <a:t>objects</a:t>
            </a:r>
            <a:endParaRPr lang="en-US" sz="1600" b="1" dirty="0">
              <a:solidFill>
                <a:srgbClr val="003367"/>
              </a:solidFill>
            </a:endParaRPr>
          </a:p>
        </p:txBody>
      </p:sp>
      <p:cxnSp>
        <p:nvCxnSpPr>
          <p:cNvPr id="56" name="Straight Connector 55"/>
          <p:cNvCxnSpPr>
            <a:stCxn id="55" idx="1"/>
            <a:endCxn id="24" idx="3"/>
          </p:cNvCxnSpPr>
          <p:nvPr/>
        </p:nvCxnSpPr>
        <p:spPr bwMode="auto">
          <a:xfrm flipH="1" flipV="1">
            <a:off x="6027737" y="3344267"/>
            <a:ext cx="906463" cy="25549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9" name="Straight Connector 58"/>
          <p:cNvCxnSpPr>
            <a:stCxn id="55" idx="1"/>
            <a:endCxn id="25" idx="3"/>
          </p:cNvCxnSpPr>
          <p:nvPr/>
        </p:nvCxnSpPr>
        <p:spPr bwMode="auto">
          <a:xfrm flipH="1">
            <a:off x="6027737" y="3599766"/>
            <a:ext cx="906463" cy="4930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6" name="Straight Connector 65"/>
          <p:cNvCxnSpPr>
            <a:stCxn id="55" idx="1"/>
          </p:cNvCxnSpPr>
          <p:nvPr/>
        </p:nvCxnSpPr>
        <p:spPr bwMode="auto">
          <a:xfrm flipH="1">
            <a:off x="6096000" y="3599766"/>
            <a:ext cx="838200" cy="36263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9" name="Rectangle 6"/>
          <p:cNvSpPr>
            <a:spLocks noChangeArrowheads="1"/>
          </p:cNvSpPr>
          <p:nvPr/>
        </p:nvSpPr>
        <p:spPr bwMode="auto">
          <a:xfrm>
            <a:off x="4114800" y="4038600"/>
            <a:ext cx="1143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457200"/>
            <a:r>
              <a:rPr lang="en-US" sz="1800" b="1" dirty="0">
                <a:solidFill>
                  <a:srgbClr val="003367"/>
                </a:solidFill>
              </a:rPr>
              <a:t>program</a:t>
            </a:r>
            <a:endParaRPr lang="en-US" sz="1800" dirty="0">
              <a:solidFill>
                <a:srgbClr val="003367"/>
              </a:solidFill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33600"/>
            <a:ext cx="2057400" cy="1371600"/>
          </a:xfrm>
          <a:prstGeom prst="rect">
            <a:avLst/>
          </a:prstGeom>
        </p:spPr>
      </p:pic>
      <p:cxnSp>
        <p:nvCxnSpPr>
          <p:cNvPr id="3" name="Curved Connector 2"/>
          <p:cNvCxnSpPr>
            <a:stCxn id="49" idx="3"/>
            <a:endCxn id="13" idx="0"/>
          </p:cNvCxnSpPr>
          <p:nvPr/>
        </p:nvCxnSpPr>
        <p:spPr bwMode="auto">
          <a:xfrm>
            <a:off x="2057400" y="2819400"/>
            <a:ext cx="496102" cy="624240"/>
          </a:xfrm>
          <a:prstGeom prst="curved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Rectangle 57"/>
          <p:cNvSpPr/>
          <p:nvPr/>
        </p:nvSpPr>
        <p:spPr>
          <a:xfrm rot="21428047">
            <a:off x="550558" y="2613826"/>
            <a:ext cx="1126535" cy="40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rgbClr val="0036A6"/>
                </a:solidFill>
                <a:latin typeface="Lucida Calligraphy"/>
                <a:cs typeface="Lucida Calligraphy"/>
              </a:rPr>
              <a:t>Alice</a:t>
            </a:r>
            <a:endParaRPr lang="en-US" sz="4400" kern="0" dirty="0">
              <a:solidFill>
                <a:srgbClr val="0036A6"/>
              </a:solidFill>
              <a:latin typeface="Lucida Calligraphy"/>
              <a:cs typeface="Lucida Calligraphy"/>
            </a:endParaRPr>
          </a:p>
        </p:txBody>
      </p:sp>
    </p:spTree>
    <p:extLst>
      <p:ext uri="{BB962C8B-B14F-4D97-AF65-F5344CB8AC3E}">
        <p14:creationId xmlns:p14="http://schemas.microsoft.com/office/powerpoint/2010/main" val="4185148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 / stack smash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905000"/>
            <a:ext cx="5334000" cy="317020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5715000" y="2514600"/>
            <a:ext cx="2057400" cy="533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715000" y="4572000"/>
            <a:ext cx="2057400" cy="533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C547B3-4553-B540-BF99-84CC1050A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935192"/>
            <a:ext cx="5334000" cy="317020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A7A22F0-02EC-1D4B-965F-945C0AA5B97E}"/>
              </a:ext>
            </a:extLst>
          </p:cNvPr>
          <p:cNvSpPr/>
          <p:nvPr/>
        </p:nvSpPr>
        <p:spPr bwMode="auto">
          <a:xfrm>
            <a:off x="6629400" y="2133600"/>
            <a:ext cx="1219200" cy="2624138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8701D8-11FD-2E4C-97BF-4D0109854E48}"/>
              </a:ext>
            </a:extLst>
          </p:cNvPr>
          <p:cNvSpPr/>
          <p:nvPr/>
        </p:nvSpPr>
        <p:spPr bwMode="auto">
          <a:xfrm>
            <a:off x="6629400" y="3009900"/>
            <a:ext cx="1219200" cy="4953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b="1" dirty="0">
                <a:cs typeface="Arial" charset="0"/>
              </a:rPr>
              <a:t>RA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71EA08-9AA7-C647-A35A-E6E2A230717A}"/>
              </a:ext>
            </a:extLst>
          </p:cNvPr>
          <p:cNvSpPr/>
          <p:nvPr/>
        </p:nvSpPr>
        <p:spPr bwMode="auto">
          <a:xfrm>
            <a:off x="6629400" y="3517235"/>
            <a:ext cx="1219200" cy="985157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>
                <a:cs typeface="Arial" charset="0"/>
              </a:rPr>
              <a:t>Shellcode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DA7D055-685F-6547-9C6A-30ACB7D4B9D9}"/>
              </a:ext>
            </a:extLst>
          </p:cNvPr>
          <p:cNvSpPr/>
          <p:nvPr/>
        </p:nvSpPr>
        <p:spPr bwMode="auto">
          <a:xfrm>
            <a:off x="8495801" y="2133600"/>
            <a:ext cx="1943599" cy="26241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FC1DDE1-9856-F74B-A1FB-2AD35FF9FE5F}"/>
              </a:ext>
            </a:extLst>
          </p:cNvPr>
          <p:cNvSpPr/>
          <p:nvPr/>
        </p:nvSpPr>
        <p:spPr bwMode="auto">
          <a:xfrm>
            <a:off x="5562600" y="2116930"/>
            <a:ext cx="1096282" cy="2836069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1" name="Curved Left Arrow 30">
            <a:extLst>
              <a:ext uri="{FF2B5EF4-FFF2-40B4-BE49-F238E27FC236}">
                <a16:creationId xmlns:a16="http://schemas.microsoft.com/office/drawing/2014/main" id="{4BD4D0DA-0718-2242-A9F3-D06077E09BAA}"/>
              </a:ext>
            </a:extLst>
          </p:cNvPr>
          <p:cNvSpPr/>
          <p:nvPr/>
        </p:nvSpPr>
        <p:spPr bwMode="auto">
          <a:xfrm flipH="1">
            <a:off x="5905999" y="3134788"/>
            <a:ext cx="731520" cy="1513411"/>
          </a:xfrm>
          <a:prstGeom prst="curvedLef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438D33-464B-0D49-BE94-75959B8B80DE}"/>
              </a:ext>
            </a:extLst>
          </p:cNvPr>
          <p:cNvSpPr txBox="1"/>
          <p:nvPr/>
        </p:nvSpPr>
        <p:spPr>
          <a:xfrm>
            <a:off x="612775" y="5229761"/>
            <a:ext cx="79216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Attacking client sends code of its choosing in a request and forces server to execute it.  Possible (easy!) if the server fails to check inputs carefully, copies inputs into local variables, and is undefended by {ASLR, NX, stack canaries…}.</a:t>
            </a:r>
          </a:p>
        </p:txBody>
      </p:sp>
    </p:spTree>
    <p:extLst>
      <p:ext uri="{BB962C8B-B14F-4D97-AF65-F5344CB8AC3E}">
        <p14:creationId xmlns:p14="http://schemas.microsoft.com/office/powerpoint/2010/main" val="4011171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Identity in an OS (Unix)</a:t>
            </a:r>
          </a:p>
        </p:txBody>
      </p:sp>
      <p:sp>
        <p:nvSpPr>
          <p:cNvPr id="86018" name="Content Placeholder 3"/>
          <p:cNvSpPr>
            <a:spLocks noGrp="1"/>
          </p:cNvSpPr>
          <p:nvPr>
            <p:ph idx="1"/>
          </p:nvPr>
        </p:nvSpPr>
        <p:spPr>
          <a:xfrm>
            <a:off x="2819400" y="1527175"/>
            <a:ext cx="5638800" cy="3425825"/>
          </a:xfrm>
        </p:spPr>
        <p:txBody>
          <a:bodyPr/>
          <a:lstStyle/>
          <a:p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Every process has a </a:t>
            </a:r>
            <a:r>
              <a:rPr lang="en-US" sz="2000" dirty="0">
                <a:solidFill>
                  <a:schemeClr val="accent2"/>
                </a:solidFill>
                <a:latin typeface="Arial" charset="0"/>
                <a:ea typeface="ＭＳ Ｐゴシック" charset="0"/>
                <a:cs typeface="Arial" charset="0"/>
              </a:rPr>
              <a:t>security</a:t>
            </a:r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Arial" charset="0"/>
                <a:ea typeface="ＭＳ Ｐゴシック" charset="0"/>
                <a:cs typeface="Arial" charset="0"/>
              </a:rPr>
              <a:t>label</a:t>
            </a:r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 that governs access rights granted to it by kernel.</a:t>
            </a:r>
          </a:p>
          <a:p>
            <a:r>
              <a:rPr lang="en-US" sz="2000" b="0" u="sng" dirty="0">
                <a:latin typeface="Arial" charset="0"/>
                <a:ea typeface="ＭＳ Ｐゴシック" charset="0"/>
                <a:cs typeface="Arial" charset="0"/>
              </a:rPr>
              <a:t>Abstractly</a:t>
            </a:r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: the label is a list of named </a:t>
            </a:r>
            <a:r>
              <a:rPr lang="en-US" sz="2000" dirty="0">
                <a:solidFill>
                  <a:srgbClr val="651222"/>
                </a:solidFill>
                <a:latin typeface="Arial" charset="0"/>
                <a:ea typeface="ＭＳ Ｐゴシック" charset="0"/>
                <a:cs typeface="Arial" charset="0"/>
              </a:rPr>
              <a:t>attributes</a:t>
            </a:r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 and values.  An OS defines a space of attributes and their interpretation.</a:t>
            </a:r>
          </a:p>
          <a:p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Some attributes and values represent an </a:t>
            </a:r>
            <a:r>
              <a:rPr lang="en-US" sz="2000" dirty="0">
                <a:solidFill>
                  <a:srgbClr val="651222"/>
                </a:solidFill>
                <a:latin typeface="Arial" charset="0"/>
                <a:ea typeface="ＭＳ Ｐゴシック" charset="0"/>
                <a:cs typeface="Arial" charset="0"/>
              </a:rPr>
              <a:t>identity</a:t>
            </a:r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 bound to the process.</a:t>
            </a:r>
          </a:p>
          <a:p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Unix</a:t>
            </a:r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: e.g., </a:t>
            </a:r>
            <a:r>
              <a:rPr lang="en-US" sz="2000" dirty="0" err="1">
                <a:solidFill>
                  <a:srgbClr val="800000"/>
                </a:solidFill>
                <a:latin typeface="Arial" charset="0"/>
                <a:ea typeface="ＭＳ Ｐゴシック" charset="0"/>
                <a:cs typeface="Arial" charset="0"/>
              </a:rPr>
              <a:t>userID</a:t>
            </a:r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: </a:t>
            </a:r>
            <a:r>
              <a:rPr lang="en-US" sz="2000" b="0" dirty="0" err="1">
                <a:latin typeface="Arial" charset="0"/>
                <a:ea typeface="ＭＳ Ｐゴシック" charset="0"/>
                <a:cs typeface="Arial" charset="0"/>
              </a:rPr>
              <a:t>uid</a:t>
            </a:r>
            <a:endParaRPr lang="en-US" sz="2000" b="0" dirty="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5830669"/>
            <a:ext cx="769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buClr>
                <a:srgbClr val="000000"/>
              </a:buClr>
              <a:buSzPct val="100000"/>
            </a:pPr>
            <a:r>
              <a:rPr lang="en-US" sz="1800" dirty="0">
                <a:solidFill>
                  <a:srgbClr val="0000FF"/>
                </a:solidFill>
              </a:rPr>
              <a:t>There is a special </a:t>
            </a:r>
            <a:r>
              <a:rPr lang="en-US" sz="1800" b="1" dirty="0">
                <a:solidFill>
                  <a:srgbClr val="0000FF"/>
                </a:solidFill>
              </a:rPr>
              <a:t>administrator</a:t>
            </a:r>
            <a:r>
              <a:rPr lang="en-US" sz="1800" dirty="0">
                <a:solidFill>
                  <a:srgbClr val="0000FF"/>
                </a:solidFill>
              </a:rPr>
              <a:t> </a:t>
            </a:r>
            <a:r>
              <a:rPr lang="en-US" sz="1800" dirty="0" err="1">
                <a:solidFill>
                  <a:srgbClr val="0000FF"/>
                </a:solidFill>
              </a:rPr>
              <a:t>uid</a:t>
            </a:r>
            <a:r>
              <a:rPr lang="en-US" sz="1800" dirty="0">
                <a:solidFill>
                  <a:srgbClr val="0000FF"/>
                </a:solidFill>
              </a:rPr>
              <a:t>==0 called </a:t>
            </a:r>
            <a:r>
              <a:rPr lang="en-US" sz="1800" b="1" dirty="0">
                <a:solidFill>
                  <a:srgbClr val="0000FF"/>
                </a:solidFill>
              </a:rPr>
              <a:t>root</a:t>
            </a:r>
            <a:r>
              <a:rPr lang="en-US" sz="1800" dirty="0">
                <a:solidFill>
                  <a:srgbClr val="0000FF"/>
                </a:solidFill>
              </a:rPr>
              <a:t> or </a:t>
            </a:r>
            <a:r>
              <a:rPr lang="en-US" sz="1800" b="1" dirty="0" err="1">
                <a:solidFill>
                  <a:srgbClr val="800000"/>
                </a:solidFill>
              </a:rPr>
              <a:t>superuser</a:t>
            </a:r>
            <a:r>
              <a:rPr lang="en-US" sz="1800" dirty="0">
                <a:solidFill>
                  <a:srgbClr val="800000"/>
                </a:solidFill>
              </a:rPr>
              <a:t> </a:t>
            </a:r>
            <a:r>
              <a:rPr lang="en-US" sz="1800" dirty="0">
                <a:solidFill>
                  <a:srgbClr val="0000FF"/>
                </a:solidFill>
              </a:rPr>
              <a:t>or </a:t>
            </a:r>
            <a:r>
              <a:rPr lang="en-US" sz="1800" b="1" dirty="0" err="1">
                <a:solidFill>
                  <a:srgbClr val="0000FF"/>
                </a:solidFill>
              </a:rPr>
              <a:t>su</a:t>
            </a:r>
            <a:r>
              <a:rPr lang="en-US" sz="1800" b="1" dirty="0">
                <a:solidFill>
                  <a:srgbClr val="0000FF"/>
                </a:solidFill>
              </a:rPr>
              <a:t>.</a:t>
            </a:r>
          </a:p>
          <a:p>
            <a:pPr defTabSz="457200">
              <a:buClr>
                <a:srgbClr val="000000"/>
              </a:buClr>
              <a:buSzPct val="100000"/>
            </a:pPr>
            <a:r>
              <a:rPr lang="en-US" sz="1800" b="1" dirty="0">
                <a:solidFill>
                  <a:srgbClr val="0000FF"/>
                </a:solidFill>
              </a:rPr>
              <a:t>Root</a:t>
            </a:r>
            <a:r>
              <a:rPr lang="en-US" sz="1800" dirty="0">
                <a:solidFill>
                  <a:srgbClr val="0000FF"/>
                </a:solidFill>
              </a:rPr>
              <a:t> “can do anything”: normal access checks do not apply to root.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1004196" y="1828799"/>
            <a:ext cx="1294504" cy="2336800"/>
          </a:xfrm>
          <a:prstGeom prst="rect">
            <a:avLst/>
          </a:prstGeom>
          <a:solidFill>
            <a:sysClr val="window" lastClr="FFFFFF">
              <a:lumMod val="50000"/>
            </a:sysClr>
          </a:solidFill>
          <a:ln w="19050" cap="flat" cmpd="sng" algn="ctr">
            <a:solidFill>
              <a:srgbClr val="00336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 kern="0">
              <a:solidFill>
                <a:sysClr val="windowText" lastClr="000000"/>
              </a:solidFill>
              <a:cs typeface="Arial" charset="0"/>
            </a:endParaRPr>
          </a:p>
        </p:txBody>
      </p:sp>
      <p:grpSp>
        <p:nvGrpSpPr>
          <p:cNvPr id="31" name="Group 9"/>
          <p:cNvGrpSpPr>
            <a:grpSpLocks/>
          </p:cNvGrpSpPr>
          <p:nvPr/>
        </p:nvGrpSpPr>
        <p:grpSpPr bwMode="auto">
          <a:xfrm>
            <a:off x="1267738" y="2023532"/>
            <a:ext cx="767422" cy="767574"/>
            <a:chOff x="4480" y="2017"/>
            <a:chExt cx="576" cy="576"/>
          </a:xfrm>
        </p:grpSpPr>
        <p:sp>
          <p:nvSpPr>
            <p:cNvPr id="32" name="Oval 10"/>
            <p:cNvSpPr>
              <a:spLocks noChangeArrowheads="1"/>
            </p:cNvSpPr>
            <p:nvPr/>
          </p:nvSpPr>
          <p:spPr bwMode="auto">
            <a:xfrm>
              <a:off x="4480" y="2017"/>
              <a:ext cx="576" cy="576"/>
            </a:xfrm>
            <a:prstGeom prst="ellipse">
              <a:avLst/>
            </a:prstGeom>
            <a:solidFill>
              <a:srgbClr val="800080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</a:endParaRPr>
            </a:p>
          </p:txBody>
        </p:sp>
        <p:sp>
          <p:nvSpPr>
            <p:cNvPr id="33" name="AutoShape 11"/>
            <p:cNvSpPr>
              <a:spLocks noChangeArrowheads="1"/>
            </p:cNvSpPr>
            <p:nvPr/>
          </p:nvSpPr>
          <p:spPr bwMode="auto">
            <a:xfrm flipH="1">
              <a:off x="4680" y="2144"/>
              <a:ext cx="197" cy="336"/>
            </a:xfrm>
            <a:prstGeom prst="lightningBol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</a:endParaRPr>
            </a:p>
          </p:txBody>
        </p:sp>
        <p:sp>
          <p:nvSpPr>
            <p:cNvPr id="34" name="AutoShape 12"/>
            <p:cNvSpPr>
              <a:spLocks noChangeArrowheads="1"/>
            </p:cNvSpPr>
            <p:nvPr/>
          </p:nvSpPr>
          <p:spPr bwMode="auto">
            <a:xfrm rot="-8460389">
              <a:off x="4505" y="2094"/>
              <a:ext cx="69" cy="75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</a:endParaRPr>
            </a:p>
          </p:txBody>
        </p:sp>
      </p:grpSp>
      <p:sp>
        <p:nvSpPr>
          <p:cNvPr id="35" name="Snip Single Corner Rectangle 34"/>
          <p:cNvSpPr/>
          <p:nvPr/>
        </p:nvSpPr>
        <p:spPr bwMode="auto">
          <a:xfrm flipH="1">
            <a:off x="1222186" y="2997199"/>
            <a:ext cx="858525" cy="973667"/>
          </a:xfrm>
          <a:prstGeom prst="snip1Rect">
            <a:avLst/>
          </a:prstGeom>
          <a:solidFill>
            <a:srgbClr val="99867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004196" y="4262965"/>
            <a:ext cx="1294504" cy="389467"/>
          </a:xfrm>
          <a:prstGeom prst="rect">
            <a:avLst/>
          </a:prstGeom>
          <a:solidFill>
            <a:srgbClr val="AED6FF"/>
          </a:solidFill>
          <a:ln w="19050" cap="flat" cmpd="sng" algn="ctr">
            <a:solidFill>
              <a:srgbClr val="00336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sz="1800" kern="0">
              <a:solidFill>
                <a:sysClr val="windowText" lastClr="000000"/>
              </a:solidFill>
              <a:cs typeface="Arial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90600" y="4296719"/>
            <a:ext cx="1752600" cy="334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kern="0" dirty="0" err="1">
                <a:solidFill>
                  <a:srgbClr val="003367"/>
                </a:solidFill>
              </a:rPr>
              <a:t>uid</a:t>
            </a:r>
            <a:r>
              <a:rPr lang="en-US" sz="1800" b="1" kern="0" dirty="0">
                <a:solidFill>
                  <a:srgbClr val="003367"/>
                </a:solidFill>
              </a:rPr>
              <a:t>=“</a:t>
            </a:r>
            <a:r>
              <a:rPr lang="en-US" sz="1800" b="1" kern="0" dirty="0" err="1">
                <a:solidFill>
                  <a:srgbClr val="003367"/>
                </a:solidFill>
              </a:rPr>
              <a:t>alice</a:t>
            </a:r>
            <a:r>
              <a:rPr lang="en-US" sz="1800" b="1" kern="0" dirty="0">
                <a:solidFill>
                  <a:srgbClr val="003367"/>
                </a:solidFill>
              </a:rPr>
              <a:t>”</a:t>
            </a:r>
            <a:endParaRPr lang="en-US" sz="3200" b="1" kern="0" dirty="0">
              <a:solidFill>
                <a:srgbClr val="003367"/>
              </a:solidFill>
            </a:endParaRPr>
          </a:p>
        </p:txBody>
      </p:sp>
      <p:grpSp>
        <p:nvGrpSpPr>
          <p:cNvPr id="40" name="Group 11"/>
          <p:cNvGrpSpPr>
            <a:grpSpLocks/>
          </p:cNvGrpSpPr>
          <p:nvPr/>
        </p:nvGrpSpPr>
        <p:grpSpPr bwMode="auto">
          <a:xfrm>
            <a:off x="4038600" y="4724400"/>
            <a:ext cx="635890" cy="778254"/>
            <a:chOff x="1970088" y="3170238"/>
            <a:chExt cx="1152525" cy="2058987"/>
          </a:xfrm>
        </p:grpSpPr>
        <p:sp>
          <p:nvSpPr>
            <p:cNvPr id="41" name="Line 2"/>
            <p:cNvSpPr>
              <a:spLocks noChangeShapeType="1"/>
            </p:cNvSpPr>
            <p:nvPr/>
          </p:nvSpPr>
          <p:spPr bwMode="auto">
            <a:xfrm>
              <a:off x="2427657" y="3627234"/>
              <a:ext cx="0" cy="9139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2" name="Line 3"/>
            <p:cNvSpPr>
              <a:spLocks noChangeShapeType="1"/>
            </p:cNvSpPr>
            <p:nvPr/>
          </p:nvSpPr>
          <p:spPr bwMode="auto">
            <a:xfrm flipV="1">
              <a:off x="2200592" y="4541224"/>
              <a:ext cx="227065" cy="6880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3" name="Line 4"/>
            <p:cNvSpPr>
              <a:spLocks noChangeShapeType="1"/>
            </p:cNvSpPr>
            <p:nvPr/>
          </p:nvSpPr>
          <p:spPr bwMode="auto">
            <a:xfrm flipH="1" flipV="1">
              <a:off x="2427657" y="4541224"/>
              <a:ext cx="230506" cy="6880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4" name="Line 5"/>
            <p:cNvSpPr>
              <a:spLocks noChangeShapeType="1"/>
            </p:cNvSpPr>
            <p:nvPr/>
          </p:nvSpPr>
          <p:spPr bwMode="auto">
            <a:xfrm flipH="1">
              <a:off x="2424218" y="3737716"/>
              <a:ext cx="629588" cy="1205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5" name="Line 6"/>
            <p:cNvSpPr>
              <a:spLocks noChangeShapeType="1"/>
            </p:cNvSpPr>
            <p:nvPr/>
          </p:nvSpPr>
          <p:spPr bwMode="auto">
            <a:xfrm flipV="1">
              <a:off x="1970088" y="3853219"/>
              <a:ext cx="457569" cy="4620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6" name="Oval 7"/>
            <p:cNvSpPr>
              <a:spLocks noChangeArrowheads="1"/>
            </p:cNvSpPr>
            <p:nvPr/>
          </p:nvSpPr>
          <p:spPr bwMode="auto">
            <a:xfrm>
              <a:off x="2200592" y="3170238"/>
              <a:ext cx="454130" cy="456996"/>
            </a:xfrm>
            <a:prstGeom prst="ellipse">
              <a:avLst/>
            </a:prstGeom>
            <a:solidFill>
              <a:srgbClr val="99CC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7" name="Rectangle 13"/>
            <p:cNvSpPr>
              <a:spLocks noChangeArrowheads="1"/>
            </p:cNvSpPr>
            <p:nvPr/>
          </p:nvSpPr>
          <p:spPr bwMode="auto">
            <a:xfrm>
              <a:off x="2892109" y="3612167"/>
              <a:ext cx="230504" cy="225988"/>
            </a:xfrm>
            <a:prstGeom prst="rect">
              <a:avLst/>
            </a:prstGeom>
            <a:solidFill>
              <a:srgbClr val="5C852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8" name="Rectangle 25"/>
            <p:cNvSpPr>
              <a:spLocks noChangeArrowheads="1"/>
            </p:cNvSpPr>
            <p:nvPr/>
          </p:nvSpPr>
          <p:spPr bwMode="auto">
            <a:xfrm>
              <a:off x="2431098" y="3838155"/>
              <a:ext cx="137615" cy="14061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096000" y="3962400"/>
            <a:ext cx="2743200" cy="1828800"/>
            <a:chOff x="6019800" y="3962400"/>
            <a:chExt cx="2743200" cy="18288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19800" y="3962400"/>
              <a:ext cx="2743200" cy="1828800"/>
            </a:xfrm>
            <a:prstGeom prst="rect">
              <a:avLst/>
            </a:prstGeom>
          </p:spPr>
        </p:pic>
        <p:sp>
          <p:nvSpPr>
            <p:cNvPr id="49" name="Rectangle 48"/>
            <p:cNvSpPr/>
            <p:nvPr/>
          </p:nvSpPr>
          <p:spPr>
            <a:xfrm rot="21428047">
              <a:off x="6781800" y="4648200"/>
              <a:ext cx="1371600" cy="4693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 fontAlgn="auto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kern="0" dirty="0">
                  <a:solidFill>
                    <a:srgbClr val="0036A6"/>
                  </a:solidFill>
                  <a:latin typeface="Lucida Calligraphy"/>
                  <a:cs typeface="Lucida Calligraphy"/>
                </a:rPr>
                <a:t>Alice</a:t>
              </a:r>
              <a:endParaRPr lang="en-US" sz="4400" kern="0" dirty="0">
                <a:solidFill>
                  <a:srgbClr val="0036A6"/>
                </a:solidFill>
                <a:latin typeface="Lucida Calligraphy"/>
                <a:cs typeface="Lucida Calligraphy"/>
              </a:endParaRPr>
            </a:p>
          </p:txBody>
        </p:sp>
      </p:grpSp>
      <p:sp>
        <p:nvSpPr>
          <p:cNvPr id="52" name="Rectangle 51"/>
          <p:cNvSpPr/>
          <p:nvPr/>
        </p:nvSpPr>
        <p:spPr>
          <a:xfrm>
            <a:off x="4876800" y="5257800"/>
            <a:ext cx="685800" cy="334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 err="1">
                <a:solidFill>
                  <a:srgbClr val="003367"/>
                </a:solidFill>
              </a:rPr>
              <a:t>uid</a:t>
            </a:r>
            <a:endParaRPr lang="en-US" sz="3200" kern="0" dirty="0">
              <a:solidFill>
                <a:srgbClr val="003367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953000" y="4923093"/>
            <a:ext cx="1447800" cy="334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rgbClr val="003367"/>
                </a:solidFill>
              </a:rPr>
              <a:t>credentials</a:t>
            </a:r>
            <a:endParaRPr lang="en-US" sz="3200" kern="0" dirty="0">
              <a:solidFill>
                <a:srgbClr val="003367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 bwMode="auto">
          <a:xfrm flipH="1" flipV="1">
            <a:off x="4343400" y="5029200"/>
            <a:ext cx="609600" cy="3810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 flipH="1" flipV="1">
            <a:off x="4648200" y="4953000"/>
            <a:ext cx="381001" cy="15240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9" name="Rectangle 18"/>
          <p:cNvSpPr/>
          <p:nvPr/>
        </p:nvSpPr>
        <p:spPr>
          <a:xfrm>
            <a:off x="838200" y="4800600"/>
            <a:ext cx="289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buClr>
                <a:srgbClr val="000000"/>
              </a:buClr>
              <a:buSzPct val="100000"/>
            </a:pPr>
            <a:r>
              <a:rPr lang="en-US" sz="1800" dirty="0">
                <a:solidFill>
                  <a:srgbClr val="0000FF"/>
                </a:solidFill>
              </a:rPr>
              <a:t>Every Unix user account has an associated </a:t>
            </a:r>
            <a:r>
              <a:rPr lang="en-US" sz="1800" b="1" dirty="0" err="1">
                <a:solidFill>
                  <a:srgbClr val="0000FF"/>
                </a:solidFill>
              </a:rPr>
              <a:t>userID</a:t>
            </a:r>
            <a:r>
              <a:rPr lang="en-US" sz="1800" dirty="0">
                <a:solidFill>
                  <a:srgbClr val="0000FF"/>
                </a:solidFill>
              </a:rPr>
              <a:t> (</a:t>
            </a:r>
            <a:r>
              <a:rPr lang="en-US" sz="1800" dirty="0" err="1">
                <a:solidFill>
                  <a:srgbClr val="0000FF"/>
                </a:solidFill>
              </a:rPr>
              <a:t>uid</a:t>
            </a:r>
            <a:r>
              <a:rPr lang="en-US" sz="1800" dirty="0">
                <a:solidFill>
                  <a:srgbClr val="0000FF"/>
                </a:solidFill>
              </a:rPr>
              <a:t>). (an integer)</a:t>
            </a:r>
          </a:p>
        </p:txBody>
      </p:sp>
    </p:spTree>
    <p:extLst>
      <p:ext uri="{BB962C8B-B14F-4D97-AF65-F5344CB8AC3E}">
        <p14:creationId xmlns:p14="http://schemas.microsoft.com/office/powerpoint/2010/main" val="3545969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Labels and access control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676400" y="2667000"/>
            <a:ext cx="11430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160771" name="Text Box 49"/>
          <p:cNvSpPr txBox="1">
            <a:spLocks noChangeArrowheads="1"/>
          </p:cNvSpPr>
          <p:nvPr/>
        </p:nvSpPr>
        <p:spPr bwMode="auto">
          <a:xfrm>
            <a:off x="1714500" y="2725738"/>
            <a:ext cx="11430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914400" eaLnBrk="1" hangingPunct="1"/>
            <a:r>
              <a:rPr lang="en-US" sz="2000">
                <a:solidFill>
                  <a:srgbClr val="000000"/>
                </a:solidFill>
                <a:cs typeface="Arial" charset="0"/>
              </a:rPr>
              <a:t>login</a:t>
            </a:r>
            <a:endParaRPr lang="en-US" sz="2000">
              <a:solidFill>
                <a:srgbClr val="800080"/>
              </a:solidFill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676400" y="3581400"/>
            <a:ext cx="11430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160773" name="Text Box 49"/>
          <p:cNvSpPr txBox="1">
            <a:spLocks noChangeArrowheads="1"/>
          </p:cNvSpPr>
          <p:nvPr/>
        </p:nvSpPr>
        <p:spPr bwMode="auto">
          <a:xfrm>
            <a:off x="1714500" y="3638550"/>
            <a:ext cx="1143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914400" eaLnBrk="1" hangingPunct="1"/>
            <a:r>
              <a:rPr lang="en-US" sz="2000">
                <a:solidFill>
                  <a:srgbClr val="000000"/>
                </a:solidFill>
                <a:cs typeface="Arial" charset="0"/>
              </a:rPr>
              <a:t>shell</a:t>
            </a:r>
            <a:endParaRPr lang="en-US" sz="2000">
              <a:solidFill>
                <a:srgbClr val="800080"/>
              </a:solidFill>
              <a:cs typeface="Arial" charset="0"/>
            </a:endParaRPr>
          </a:p>
        </p:txBody>
      </p:sp>
      <p:cxnSp>
        <p:nvCxnSpPr>
          <p:cNvPr id="160774" name="Straight Connector 292"/>
          <p:cNvCxnSpPr>
            <a:cxnSpLocks noChangeShapeType="1"/>
            <a:endCxn id="3" idx="2"/>
          </p:cNvCxnSpPr>
          <p:nvPr/>
        </p:nvCxnSpPr>
        <p:spPr bwMode="auto">
          <a:xfrm flipV="1">
            <a:off x="2247900" y="3200400"/>
            <a:ext cx="0" cy="381000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4" name="Rectangle 13"/>
          <p:cNvSpPr/>
          <p:nvPr/>
        </p:nvSpPr>
        <p:spPr bwMode="auto">
          <a:xfrm>
            <a:off x="1676400" y="4495800"/>
            <a:ext cx="11430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160776" name="Text Box 49"/>
          <p:cNvSpPr txBox="1">
            <a:spLocks noChangeArrowheads="1"/>
          </p:cNvSpPr>
          <p:nvPr/>
        </p:nvSpPr>
        <p:spPr bwMode="auto">
          <a:xfrm>
            <a:off x="1714500" y="4552950"/>
            <a:ext cx="1143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914400" eaLnBrk="1" hangingPunct="1"/>
            <a:r>
              <a:rPr lang="en-US" sz="2000">
                <a:solidFill>
                  <a:srgbClr val="000000"/>
                </a:solidFill>
                <a:cs typeface="Arial" charset="0"/>
              </a:rPr>
              <a:t>tool</a:t>
            </a:r>
            <a:endParaRPr lang="en-US" sz="2000">
              <a:solidFill>
                <a:srgbClr val="800080"/>
              </a:solidFill>
              <a:cs typeface="Arial" charset="0"/>
            </a:endParaRPr>
          </a:p>
        </p:txBody>
      </p:sp>
      <p:cxnSp>
        <p:nvCxnSpPr>
          <p:cNvPr id="160777" name="Straight Connector 292"/>
          <p:cNvCxnSpPr>
            <a:cxnSpLocks noChangeShapeType="1"/>
          </p:cNvCxnSpPr>
          <p:nvPr/>
        </p:nvCxnSpPr>
        <p:spPr bwMode="auto">
          <a:xfrm flipV="1">
            <a:off x="2247900" y="4114800"/>
            <a:ext cx="0" cy="381000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0778" name="Straight Connector 292"/>
          <p:cNvCxnSpPr>
            <a:cxnSpLocks noChangeShapeType="1"/>
          </p:cNvCxnSpPr>
          <p:nvPr/>
        </p:nvCxnSpPr>
        <p:spPr bwMode="auto">
          <a:xfrm flipV="1">
            <a:off x="2247900" y="2286000"/>
            <a:ext cx="0" cy="381000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0779" name="Straight Connector 292"/>
          <p:cNvCxnSpPr>
            <a:cxnSpLocks noChangeShapeType="1"/>
          </p:cNvCxnSpPr>
          <p:nvPr/>
        </p:nvCxnSpPr>
        <p:spPr bwMode="auto">
          <a:xfrm rot="-5400000" flipH="1" flipV="1">
            <a:off x="3505200" y="4038600"/>
            <a:ext cx="0" cy="1371600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9" name="Rectangle 28"/>
          <p:cNvSpPr/>
          <p:nvPr/>
        </p:nvSpPr>
        <p:spPr bwMode="auto">
          <a:xfrm>
            <a:off x="4191000" y="4618038"/>
            <a:ext cx="647700" cy="5334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160781" name="Text Box 49"/>
          <p:cNvSpPr txBox="1">
            <a:spLocks noChangeArrowheads="1"/>
          </p:cNvSpPr>
          <p:nvPr/>
        </p:nvSpPr>
        <p:spPr bwMode="auto">
          <a:xfrm>
            <a:off x="4229100" y="4675188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914400" eaLnBrk="1" hangingPunct="1"/>
            <a:r>
              <a:rPr lang="en-US" sz="2000">
                <a:solidFill>
                  <a:prstClr val="white"/>
                </a:solidFill>
                <a:cs typeface="Arial" charset="0"/>
              </a:rPr>
              <a:t>foo</a:t>
            </a:r>
          </a:p>
        </p:txBody>
      </p:sp>
      <p:sp>
        <p:nvSpPr>
          <p:cNvPr id="31" name="Oval 30"/>
          <p:cNvSpPr/>
          <p:nvPr/>
        </p:nvSpPr>
        <p:spPr bwMode="auto">
          <a:xfrm flipV="1">
            <a:off x="4191000" y="4598988"/>
            <a:ext cx="647700" cy="60325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 flipV="1">
            <a:off x="4191000" y="5121275"/>
            <a:ext cx="647700" cy="60325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210300" y="2667000"/>
            <a:ext cx="11430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160785" name="Text Box 49"/>
          <p:cNvSpPr txBox="1">
            <a:spLocks noChangeArrowheads="1"/>
          </p:cNvSpPr>
          <p:nvPr/>
        </p:nvSpPr>
        <p:spPr bwMode="auto">
          <a:xfrm>
            <a:off x="6248400" y="2725738"/>
            <a:ext cx="11430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914400" eaLnBrk="1" hangingPunct="1"/>
            <a:r>
              <a:rPr lang="en-US" sz="2000">
                <a:solidFill>
                  <a:srgbClr val="000000"/>
                </a:solidFill>
                <a:cs typeface="Arial" charset="0"/>
              </a:rPr>
              <a:t>login</a:t>
            </a:r>
            <a:endParaRPr lang="en-US" sz="2000">
              <a:solidFill>
                <a:srgbClr val="800080"/>
              </a:solidFill>
              <a:cs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6210300" y="3581400"/>
            <a:ext cx="11430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160787" name="Text Box 49"/>
          <p:cNvSpPr txBox="1">
            <a:spLocks noChangeArrowheads="1"/>
          </p:cNvSpPr>
          <p:nvPr/>
        </p:nvSpPr>
        <p:spPr bwMode="auto">
          <a:xfrm>
            <a:off x="6248400" y="3638550"/>
            <a:ext cx="1143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914400" eaLnBrk="1" hangingPunct="1"/>
            <a:r>
              <a:rPr lang="en-US" sz="2000">
                <a:solidFill>
                  <a:srgbClr val="000000"/>
                </a:solidFill>
                <a:cs typeface="Arial" charset="0"/>
              </a:rPr>
              <a:t>shell</a:t>
            </a:r>
            <a:endParaRPr lang="en-US" sz="2000">
              <a:solidFill>
                <a:srgbClr val="800080"/>
              </a:solidFill>
              <a:cs typeface="Arial" charset="0"/>
            </a:endParaRPr>
          </a:p>
        </p:txBody>
      </p:sp>
      <p:cxnSp>
        <p:nvCxnSpPr>
          <p:cNvPr id="160788" name="Straight Connector 292"/>
          <p:cNvCxnSpPr>
            <a:cxnSpLocks noChangeShapeType="1"/>
            <a:endCxn id="33" idx="2"/>
          </p:cNvCxnSpPr>
          <p:nvPr/>
        </p:nvCxnSpPr>
        <p:spPr bwMode="auto">
          <a:xfrm flipV="1">
            <a:off x="6781800" y="3200400"/>
            <a:ext cx="0" cy="381000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8" name="Rectangle 37"/>
          <p:cNvSpPr/>
          <p:nvPr/>
        </p:nvSpPr>
        <p:spPr bwMode="auto">
          <a:xfrm>
            <a:off x="6210300" y="4876800"/>
            <a:ext cx="11430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160790" name="Text Box 49"/>
          <p:cNvSpPr txBox="1">
            <a:spLocks noChangeArrowheads="1"/>
          </p:cNvSpPr>
          <p:nvPr/>
        </p:nvSpPr>
        <p:spPr bwMode="auto">
          <a:xfrm>
            <a:off x="6248400" y="4933950"/>
            <a:ext cx="1143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914400" eaLnBrk="1" hangingPunct="1"/>
            <a:r>
              <a:rPr lang="en-US" sz="2000">
                <a:solidFill>
                  <a:srgbClr val="000000"/>
                </a:solidFill>
                <a:cs typeface="Arial" charset="0"/>
              </a:rPr>
              <a:t>tool</a:t>
            </a:r>
            <a:endParaRPr lang="en-US" sz="2000">
              <a:solidFill>
                <a:srgbClr val="800080"/>
              </a:solidFill>
              <a:cs typeface="Arial" charset="0"/>
            </a:endParaRPr>
          </a:p>
        </p:txBody>
      </p:sp>
      <p:cxnSp>
        <p:nvCxnSpPr>
          <p:cNvPr id="160791" name="Straight Connector 292"/>
          <p:cNvCxnSpPr>
            <a:cxnSpLocks noChangeShapeType="1"/>
          </p:cNvCxnSpPr>
          <p:nvPr/>
        </p:nvCxnSpPr>
        <p:spPr bwMode="auto">
          <a:xfrm flipV="1">
            <a:off x="6781800" y="4114800"/>
            <a:ext cx="0" cy="762000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0792" name="Straight Connector 292"/>
          <p:cNvCxnSpPr>
            <a:cxnSpLocks noChangeShapeType="1"/>
          </p:cNvCxnSpPr>
          <p:nvPr/>
        </p:nvCxnSpPr>
        <p:spPr bwMode="auto">
          <a:xfrm flipV="1">
            <a:off x="6781800" y="2286000"/>
            <a:ext cx="0" cy="381000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0793" name="Straight Connector 292"/>
          <p:cNvCxnSpPr>
            <a:cxnSpLocks noChangeShapeType="1"/>
          </p:cNvCxnSpPr>
          <p:nvPr/>
        </p:nvCxnSpPr>
        <p:spPr bwMode="auto">
          <a:xfrm rot="5400000" flipV="1">
            <a:off x="5524500" y="4343400"/>
            <a:ext cx="0" cy="1371600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9" name="Rectangle 48"/>
          <p:cNvSpPr/>
          <p:nvPr/>
        </p:nvSpPr>
        <p:spPr>
          <a:xfrm>
            <a:off x="2887663" y="4389438"/>
            <a:ext cx="1455737" cy="334962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 err="1">
                <a:solidFill>
                  <a:srgbClr val="0036A6"/>
                </a:solidFill>
              </a:rPr>
              <a:t>creat</a:t>
            </a:r>
            <a:r>
              <a:rPr lang="en-US" sz="1800" kern="0" dirty="0">
                <a:solidFill>
                  <a:srgbClr val="0036A6"/>
                </a:solidFill>
              </a:rPr>
              <a:t>(“foo”)</a:t>
            </a:r>
            <a:endParaRPr lang="en-US" sz="3200" kern="0" dirty="0">
              <a:solidFill>
                <a:srgbClr val="0036A6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887663" y="4740275"/>
            <a:ext cx="1455737" cy="334963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 err="1">
                <a:solidFill>
                  <a:srgbClr val="0036A6"/>
                </a:solidFill>
              </a:rPr>
              <a:t>write,close</a:t>
            </a:r>
            <a:endParaRPr lang="en-US" sz="3200" kern="0" dirty="0">
              <a:solidFill>
                <a:srgbClr val="0036A6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953000" y="4675188"/>
            <a:ext cx="1455738" cy="334962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rgbClr val="0036A6"/>
                </a:solidFill>
              </a:rPr>
              <a:t>open(“foo”)</a:t>
            </a:r>
            <a:endParaRPr lang="en-US" sz="3200" kern="0" dirty="0">
              <a:solidFill>
                <a:srgbClr val="0036A6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249863" y="5029200"/>
            <a:ext cx="1455737" cy="334963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rgbClr val="0036A6"/>
                </a:solidFill>
              </a:rPr>
              <a:t>read</a:t>
            </a:r>
            <a:endParaRPr lang="en-US" sz="3200" kern="0" dirty="0">
              <a:solidFill>
                <a:srgbClr val="0036A6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657600" y="5318125"/>
            <a:ext cx="1676400" cy="334963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rgbClr val="003367"/>
                </a:solidFill>
              </a:rPr>
              <a:t>owner=“</a:t>
            </a:r>
            <a:r>
              <a:rPr lang="en-US" sz="1800" kern="0" dirty="0" err="1">
                <a:solidFill>
                  <a:srgbClr val="003367"/>
                </a:solidFill>
              </a:rPr>
              <a:t>alice</a:t>
            </a:r>
            <a:r>
              <a:rPr lang="en-US" sz="1800" kern="0" dirty="0">
                <a:solidFill>
                  <a:srgbClr val="003367"/>
                </a:solidFill>
              </a:rPr>
              <a:t>”</a:t>
            </a:r>
            <a:endParaRPr lang="en-US" sz="3200" kern="0" dirty="0">
              <a:solidFill>
                <a:srgbClr val="003367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676400" y="5072063"/>
            <a:ext cx="1676400" cy="334962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 err="1">
                <a:solidFill>
                  <a:srgbClr val="003367"/>
                </a:solidFill>
              </a:rPr>
              <a:t>uid</a:t>
            </a:r>
            <a:r>
              <a:rPr lang="en-US" sz="1800" kern="0" dirty="0">
                <a:solidFill>
                  <a:srgbClr val="003367"/>
                </a:solidFill>
              </a:rPr>
              <a:t>=“</a:t>
            </a:r>
            <a:r>
              <a:rPr lang="en-US" sz="1800" kern="0" dirty="0" err="1">
                <a:solidFill>
                  <a:srgbClr val="003367"/>
                </a:solidFill>
              </a:rPr>
              <a:t>alice</a:t>
            </a:r>
            <a:r>
              <a:rPr lang="en-US" sz="1800" kern="0" dirty="0">
                <a:solidFill>
                  <a:srgbClr val="003367"/>
                </a:solidFill>
              </a:rPr>
              <a:t>”</a:t>
            </a:r>
            <a:endParaRPr lang="en-US" sz="3200" kern="0" dirty="0">
              <a:solidFill>
                <a:srgbClr val="003367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248400" y="5419725"/>
            <a:ext cx="1676400" cy="334963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 err="1">
                <a:solidFill>
                  <a:srgbClr val="003367"/>
                </a:solidFill>
              </a:rPr>
              <a:t>uid</a:t>
            </a:r>
            <a:r>
              <a:rPr lang="en-US" sz="1800" kern="0" dirty="0">
                <a:solidFill>
                  <a:srgbClr val="003367"/>
                </a:solidFill>
              </a:rPr>
              <a:t>=“bob”</a:t>
            </a:r>
            <a:endParaRPr lang="en-US" sz="3200" kern="0" dirty="0">
              <a:solidFill>
                <a:srgbClr val="003367"/>
              </a:solidFill>
            </a:endParaRPr>
          </a:p>
        </p:txBody>
      </p:sp>
      <p:sp>
        <p:nvSpPr>
          <p:cNvPr id="160801" name="Text Box 53"/>
          <p:cNvSpPr txBox="1">
            <a:spLocks noChangeArrowheads="1"/>
          </p:cNvSpPr>
          <p:nvPr/>
        </p:nvSpPr>
        <p:spPr bwMode="auto">
          <a:xfrm>
            <a:off x="2787650" y="5715000"/>
            <a:ext cx="3352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457200"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 dirty="0">
                <a:solidFill>
                  <a:srgbClr val="0000FF"/>
                </a:solidFill>
              </a:rPr>
              <a:t>Should processes running with Bob’s </a:t>
            </a:r>
            <a:r>
              <a:rPr lang="en-US" sz="1800" dirty="0" err="1">
                <a:solidFill>
                  <a:srgbClr val="0000FF"/>
                </a:solidFill>
              </a:rPr>
              <a:t>userID</a:t>
            </a:r>
            <a:r>
              <a:rPr lang="en-US" sz="1800" dirty="0">
                <a:solidFill>
                  <a:srgbClr val="0000FF"/>
                </a:solidFill>
              </a:rPr>
              <a:t> be permitted to open file foo?</a:t>
            </a:r>
          </a:p>
        </p:txBody>
      </p:sp>
      <p:grpSp>
        <p:nvGrpSpPr>
          <p:cNvPr id="160802" name="Group 11"/>
          <p:cNvGrpSpPr>
            <a:grpSpLocks/>
          </p:cNvGrpSpPr>
          <p:nvPr/>
        </p:nvGrpSpPr>
        <p:grpSpPr bwMode="auto">
          <a:xfrm>
            <a:off x="2058988" y="1482725"/>
            <a:ext cx="531812" cy="650875"/>
            <a:chOff x="1970088" y="3170238"/>
            <a:chExt cx="1152525" cy="2058987"/>
          </a:xfrm>
        </p:grpSpPr>
        <p:sp>
          <p:nvSpPr>
            <p:cNvPr id="44" name="Line 2"/>
            <p:cNvSpPr>
              <a:spLocks noChangeShapeType="1"/>
            </p:cNvSpPr>
            <p:nvPr/>
          </p:nvSpPr>
          <p:spPr bwMode="auto">
            <a:xfrm>
              <a:off x="2427657" y="3627234"/>
              <a:ext cx="0" cy="9139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5" name="Line 3"/>
            <p:cNvSpPr>
              <a:spLocks noChangeShapeType="1"/>
            </p:cNvSpPr>
            <p:nvPr/>
          </p:nvSpPr>
          <p:spPr bwMode="auto">
            <a:xfrm flipV="1">
              <a:off x="2200592" y="4541224"/>
              <a:ext cx="227065" cy="6880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8" name="Line 4"/>
            <p:cNvSpPr>
              <a:spLocks noChangeShapeType="1"/>
            </p:cNvSpPr>
            <p:nvPr/>
          </p:nvSpPr>
          <p:spPr bwMode="auto">
            <a:xfrm flipH="1" flipV="1">
              <a:off x="2427657" y="4541224"/>
              <a:ext cx="230506" cy="6880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Line 5"/>
            <p:cNvSpPr>
              <a:spLocks noChangeShapeType="1"/>
            </p:cNvSpPr>
            <p:nvPr/>
          </p:nvSpPr>
          <p:spPr bwMode="auto">
            <a:xfrm flipH="1">
              <a:off x="2424218" y="3737716"/>
              <a:ext cx="629588" cy="1205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Line 6"/>
            <p:cNvSpPr>
              <a:spLocks noChangeShapeType="1"/>
            </p:cNvSpPr>
            <p:nvPr/>
          </p:nvSpPr>
          <p:spPr bwMode="auto">
            <a:xfrm flipV="1">
              <a:off x="1970088" y="3853219"/>
              <a:ext cx="457569" cy="4620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1" name="Oval 7"/>
            <p:cNvSpPr>
              <a:spLocks noChangeArrowheads="1"/>
            </p:cNvSpPr>
            <p:nvPr/>
          </p:nvSpPr>
          <p:spPr bwMode="auto">
            <a:xfrm>
              <a:off x="2200592" y="3170238"/>
              <a:ext cx="454130" cy="456996"/>
            </a:xfrm>
            <a:prstGeom prst="ellipse">
              <a:avLst/>
            </a:prstGeom>
            <a:solidFill>
              <a:srgbClr val="99CC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Rectangle 13"/>
            <p:cNvSpPr>
              <a:spLocks noChangeArrowheads="1"/>
            </p:cNvSpPr>
            <p:nvPr/>
          </p:nvSpPr>
          <p:spPr bwMode="auto">
            <a:xfrm>
              <a:off x="2892109" y="3612167"/>
              <a:ext cx="230504" cy="225988"/>
            </a:xfrm>
            <a:prstGeom prst="rect">
              <a:avLst/>
            </a:prstGeom>
            <a:solidFill>
              <a:srgbClr val="5C852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Rectangle 25"/>
            <p:cNvSpPr>
              <a:spLocks noChangeArrowheads="1"/>
            </p:cNvSpPr>
            <p:nvPr/>
          </p:nvSpPr>
          <p:spPr bwMode="auto">
            <a:xfrm>
              <a:off x="2431098" y="3838155"/>
              <a:ext cx="137615" cy="14061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0803" name="Group 11"/>
          <p:cNvGrpSpPr>
            <a:grpSpLocks/>
          </p:cNvGrpSpPr>
          <p:nvPr/>
        </p:nvGrpSpPr>
        <p:grpSpPr bwMode="auto">
          <a:xfrm>
            <a:off x="6553200" y="1601788"/>
            <a:ext cx="531813" cy="650875"/>
            <a:chOff x="1970088" y="3170238"/>
            <a:chExt cx="1152525" cy="2058987"/>
          </a:xfrm>
        </p:grpSpPr>
        <p:sp>
          <p:nvSpPr>
            <p:cNvPr id="65" name="Line 2"/>
            <p:cNvSpPr>
              <a:spLocks noChangeShapeType="1"/>
            </p:cNvSpPr>
            <p:nvPr/>
          </p:nvSpPr>
          <p:spPr bwMode="auto">
            <a:xfrm>
              <a:off x="2427658" y="3627231"/>
              <a:ext cx="0" cy="9139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Line 3"/>
            <p:cNvSpPr>
              <a:spLocks noChangeShapeType="1"/>
            </p:cNvSpPr>
            <p:nvPr/>
          </p:nvSpPr>
          <p:spPr bwMode="auto">
            <a:xfrm flipV="1">
              <a:off x="2200594" y="4541220"/>
              <a:ext cx="227064" cy="6880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Line 4"/>
            <p:cNvSpPr>
              <a:spLocks noChangeShapeType="1"/>
            </p:cNvSpPr>
            <p:nvPr/>
          </p:nvSpPr>
          <p:spPr bwMode="auto">
            <a:xfrm flipH="1" flipV="1">
              <a:off x="2427658" y="4541220"/>
              <a:ext cx="230504" cy="6880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Line 5"/>
            <p:cNvSpPr>
              <a:spLocks noChangeShapeType="1"/>
            </p:cNvSpPr>
            <p:nvPr/>
          </p:nvSpPr>
          <p:spPr bwMode="auto">
            <a:xfrm flipH="1">
              <a:off x="2424217" y="3737713"/>
              <a:ext cx="629589" cy="1205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Line 6"/>
            <p:cNvSpPr>
              <a:spLocks noChangeShapeType="1"/>
            </p:cNvSpPr>
            <p:nvPr/>
          </p:nvSpPr>
          <p:spPr bwMode="auto">
            <a:xfrm flipV="1">
              <a:off x="1970088" y="3853219"/>
              <a:ext cx="457570" cy="4620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0" name="Oval 7"/>
            <p:cNvSpPr>
              <a:spLocks noChangeArrowheads="1"/>
            </p:cNvSpPr>
            <p:nvPr/>
          </p:nvSpPr>
          <p:spPr bwMode="auto">
            <a:xfrm>
              <a:off x="2200594" y="3170238"/>
              <a:ext cx="454129" cy="456993"/>
            </a:xfrm>
            <a:prstGeom prst="ellipse">
              <a:avLst/>
            </a:prstGeom>
            <a:solidFill>
              <a:srgbClr val="99CC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1" name="Rectangle 13"/>
            <p:cNvSpPr>
              <a:spLocks noChangeArrowheads="1"/>
            </p:cNvSpPr>
            <p:nvPr/>
          </p:nvSpPr>
          <p:spPr bwMode="auto">
            <a:xfrm>
              <a:off x="2892107" y="3612167"/>
              <a:ext cx="230506" cy="225985"/>
            </a:xfrm>
            <a:prstGeom prst="rect">
              <a:avLst/>
            </a:prstGeom>
            <a:solidFill>
              <a:srgbClr val="5C852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2" name="Rectangle 25"/>
            <p:cNvSpPr>
              <a:spLocks noChangeArrowheads="1"/>
            </p:cNvSpPr>
            <p:nvPr/>
          </p:nvSpPr>
          <p:spPr bwMode="auto">
            <a:xfrm>
              <a:off x="2431098" y="3838152"/>
              <a:ext cx="137615" cy="14061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73" name="Rectangle 72"/>
          <p:cNvSpPr/>
          <p:nvPr/>
        </p:nvSpPr>
        <p:spPr>
          <a:xfrm>
            <a:off x="1371600" y="1557338"/>
            <a:ext cx="838200" cy="36195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rgbClr val="0036A6"/>
                </a:solidFill>
              </a:rPr>
              <a:t>Alice</a:t>
            </a:r>
            <a:endParaRPr lang="en-US" sz="3600" kern="0" dirty="0">
              <a:solidFill>
                <a:srgbClr val="0036A6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192963" y="1587500"/>
            <a:ext cx="838200" cy="36195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rgbClr val="0036A6"/>
                </a:solidFill>
              </a:rPr>
              <a:t>Bob</a:t>
            </a:r>
            <a:endParaRPr lang="en-US" sz="3600" kern="0" dirty="0">
              <a:solidFill>
                <a:srgbClr val="0036A6"/>
              </a:solidFill>
            </a:endParaRPr>
          </a:p>
        </p:txBody>
      </p:sp>
      <p:sp>
        <p:nvSpPr>
          <p:cNvPr id="160806" name="Text Box 53"/>
          <p:cNvSpPr txBox="1">
            <a:spLocks noChangeArrowheads="1"/>
          </p:cNvSpPr>
          <p:nvPr/>
        </p:nvSpPr>
        <p:spPr bwMode="auto">
          <a:xfrm>
            <a:off x="2819400" y="1435100"/>
            <a:ext cx="3352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457200"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>
                <a:solidFill>
                  <a:srgbClr val="0000FF"/>
                </a:solidFill>
              </a:rPr>
              <a:t>Every system defines rules for assigning security labels to subjects (e.g., Bob’s process) and objects (e.g., file foo). </a:t>
            </a:r>
          </a:p>
        </p:txBody>
      </p:sp>
      <p:sp>
        <p:nvSpPr>
          <p:cNvPr id="160807" name="Text Box 53"/>
          <p:cNvSpPr txBox="1">
            <a:spLocks noChangeArrowheads="1"/>
          </p:cNvSpPr>
          <p:nvPr/>
        </p:nvSpPr>
        <p:spPr bwMode="auto">
          <a:xfrm>
            <a:off x="2819400" y="2900363"/>
            <a:ext cx="3352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457200"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>
                <a:solidFill>
                  <a:srgbClr val="0000FF"/>
                </a:solidFill>
              </a:rPr>
              <a:t>Every system defines rules to compare the security labels to authorize attempted accesses.</a:t>
            </a:r>
          </a:p>
        </p:txBody>
      </p:sp>
    </p:spTree>
    <p:extLst>
      <p:ext uri="{BB962C8B-B14F-4D97-AF65-F5344CB8AC3E}">
        <p14:creationId xmlns:p14="http://schemas.microsoft.com/office/powerpoint/2010/main" val="177913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Unix: </a:t>
            </a:r>
            <a:r>
              <a:rPr lang="en-US" dirty="0" err="1">
                <a:latin typeface="Arial" charset="0"/>
                <a:ea typeface="ＭＳ Ｐゴシック" charset="0"/>
                <a:cs typeface="Arial" charset="0"/>
              </a:rPr>
              <a:t>setuid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 and login</a:t>
            </a:r>
          </a:p>
        </p:txBody>
      </p:sp>
      <p:sp>
        <p:nvSpPr>
          <p:cNvPr id="86018" name="Content Placeholder 3"/>
          <p:cNvSpPr>
            <a:spLocks noGrp="1"/>
          </p:cNvSpPr>
          <p:nvPr>
            <p:ph idx="1"/>
          </p:nvPr>
        </p:nvSpPr>
        <p:spPr>
          <a:xfrm>
            <a:off x="3505200" y="1527175"/>
            <a:ext cx="5410200" cy="3425825"/>
          </a:xfrm>
        </p:spPr>
        <p:txBody>
          <a:bodyPr/>
          <a:lstStyle/>
          <a:p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A process with </a:t>
            </a:r>
            <a:r>
              <a:rPr lang="en-US" sz="2000" b="0" dirty="0" err="1">
                <a:latin typeface="Arial" charset="0"/>
                <a:ea typeface="ＭＳ Ｐゴシック" charset="0"/>
                <a:cs typeface="Arial" charset="0"/>
              </a:rPr>
              <a:t>uid</a:t>
            </a:r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==root may change its </a:t>
            </a:r>
            <a:r>
              <a:rPr lang="en-US" sz="2000" b="0" dirty="0" err="1">
                <a:latin typeface="Arial" charset="0"/>
                <a:ea typeface="ＭＳ Ｐゴシック" charset="0"/>
                <a:cs typeface="Arial" charset="0"/>
              </a:rPr>
              <a:t>userID</a:t>
            </a:r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 with the </a:t>
            </a:r>
            <a:r>
              <a:rPr lang="en-US" sz="2000" dirty="0" err="1">
                <a:latin typeface="Arial" charset="0"/>
                <a:ea typeface="ＭＳ Ｐゴシック" charset="0"/>
                <a:cs typeface="Arial" charset="0"/>
              </a:rPr>
              <a:t>setuid</a:t>
            </a:r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 system call.</a:t>
            </a:r>
          </a:p>
          <a:p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This means that a root process can speak for any user or act as any user, if it tries.</a:t>
            </a:r>
          </a:p>
          <a:p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This mechanism enables a system login process to set up a shell environment for a user after the user logs in (authenticates).  This is a </a:t>
            </a: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refinement</a:t>
            </a:r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 of privilege.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676400" y="2974975"/>
            <a:ext cx="11430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86020" name="Text Box 49"/>
          <p:cNvSpPr txBox="1">
            <a:spLocks noChangeArrowheads="1"/>
          </p:cNvSpPr>
          <p:nvPr/>
        </p:nvSpPr>
        <p:spPr bwMode="auto">
          <a:xfrm>
            <a:off x="1714500" y="3033713"/>
            <a:ext cx="11430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914400" eaLnBrk="1" hangingPunct="1"/>
            <a:r>
              <a:rPr lang="en-US" sz="2000">
                <a:solidFill>
                  <a:srgbClr val="000000"/>
                </a:solidFill>
                <a:cs typeface="Arial" charset="0"/>
              </a:rPr>
              <a:t>login</a:t>
            </a:r>
            <a:endParaRPr lang="en-US" sz="2000">
              <a:solidFill>
                <a:srgbClr val="800080"/>
              </a:solidFill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676400" y="3889375"/>
            <a:ext cx="11430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86022" name="Text Box 49"/>
          <p:cNvSpPr txBox="1">
            <a:spLocks noChangeArrowheads="1"/>
          </p:cNvSpPr>
          <p:nvPr/>
        </p:nvSpPr>
        <p:spPr bwMode="auto">
          <a:xfrm>
            <a:off x="1714500" y="3946525"/>
            <a:ext cx="1143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914400" eaLnBrk="1" hangingPunct="1"/>
            <a:r>
              <a:rPr lang="en-US" sz="2000">
                <a:solidFill>
                  <a:srgbClr val="000000"/>
                </a:solidFill>
                <a:cs typeface="Arial" charset="0"/>
              </a:rPr>
              <a:t>shell</a:t>
            </a:r>
            <a:endParaRPr lang="en-US" sz="2000">
              <a:solidFill>
                <a:srgbClr val="800080"/>
              </a:solidFill>
              <a:cs typeface="Arial" charset="0"/>
            </a:endParaRPr>
          </a:p>
        </p:txBody>
      </p:sp>
      <p:cxnSp>
        <p:nvCxnSpPr>
          <p:cNvPr id="86023" name="Straight Connector 292"/>
          <p:cNvCxnSpPr>
            <a:cxnSpLocks noChangeShapeType="1"/>
            <a:endCxn id="3" idx="2"/>
          </p:cNvCxnSpPr>
          <p:nvPr/>
        </p:nvCxnSpPr>
        <p:spPr bwMode="auto">
          <a:xfrm flipV="1">
            <a:off x="2247900" y="3508375"/>
            <a:ext cx="0" cy="381000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" name="Rectangle 7"/>
          <p:cNvSpPr/>
          <p:nvPr/>
        </p:nvSpPr>
        <p:spPr bwMode="auto">
          <a:xfrm>
            <a:off x="1676400" y="4803775"/>
            <a:ext cx="11430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86025" name="Text Box 49"/>
          <p:cNvSpPr txBox="1">
            <a:spLocks noChangeArrowheads="1"/>
          </p:cNvSpPr>
          <p:nvPr/>
        </p:nvSpPr>
        <p:spPr bwMode="auto">
          <a:xfrm>
            <a:off x="1714500" y="4860925"/>
            <a:ext cx="1143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914400" eaLnBrk="1" hangingPunct="1"/>
            <a:r>
              <a:rPr lang="en-US" sz="2000">
                <a:solidFill>
                  <a:srgbClr val="000000"/>
                </a:solidFill>
                <a:cs typeface="Arial" charset="0"/>
              </a:rPr>
              <a:t>tool</a:t>
            </a:r>
            <a:endParaRPr lang="en-US" sz="2000">
              <a:solidFill>
                <a:srgbClr val="800080"/>
              </a:solidFill>
              <a:cs typeface="Arial" charset="0"/>
            </a:endParaRPr>
          </a:p>
        </p:txBody>
      </p:sp>
      <p:cxnSp>
        <p:nvCxnSpPr>
          <p:cNvPr id="86026" name="Straight Connector 292"/>
          <p:cNvCxnSpPr>
            <a:cxnSpLocks noChangeShapeType="1"/>
          </p:cNvCxnSpPr>
          <p:nvPr/>
        </p:nvCxnSpPr>
        <p:spPr bwMode="auto">
          <a:xfrm flipV="1">
            <a:off x="2247900" y="4422775"/>
            <a:ext cx="0" cy="381000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6027" name="Straight Connector 292"/>
          <p:cNvCxnSpPr>
            <a:cxnSpLocks noChangeShapeType="1"/>
          </p:cNvCxnSpPr>
          <p:nvPr/>
        </p:nvCxnSpPr>
        <p:spPr bwMode="auto">
          <a:xfrm flipV="1">
            <a:off x="2247900" y="2593975"/>
            <a:ext cx="0" cy="381000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2" name="Rectangle 11"/>
          <p:cNvSpPr/>
          <p:nvPr/>
        </p:nvSpPr>
        <p:spPr>
          <a:xfrm>
            <a:off x="1371600" y="2593975"/>
            <a:ext cx="838200" cy="36195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rgbClr val="0036A6"/>
                </a:solidFill>
              </a:rPr>
              <a:t>log in</a:t>
            </a:r>
            <a:endParaRPr lang="en-US" sz="3600" kern="0" dirty="0">
              <a:solidFill>
                <a:srgbClr val="0036A6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3400" y="3527425"/>
            <a:ext cx="3124200" cy="334963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 err="1">
                <a:solidFill>
                  <a:srgbClr val="0036A6"/>
                </a:solidFill>
              </a:rPr>
              <a:t>setuid</a:t>
            </a:r>
            <a:r>
              <a:rPr lang="en-US" sz="1800" kern="0" dirty="0">
                <a:solidFill>
                  <a:srgbClr val="0036A6"/>
                </a:solidFill>
              </a:rPr>
              <a:t>(“</a:t>
            </a:r>
            <a:r>
              <a:rPr lang="en-US" sz="1800" kern="0" dirty="0" err="1">
                <a:solidFill>
                  <a:srgbClr val="0036A6"/>
                </a:solidFill>
              </a:rPr>
              <a:t>alice</a:t>
            </a:r>
            <a:r>
              <a:rPr lang="en-US" sz="1800" kern="0" dirty="0">
                <a:solidFill>
                  <a:srgbClr val="0036A6"/>
                </a:solidFill>
              </a:rPr>
              <a:t>”),     exec</a:t>
            </a:r>
            <a:endParaRPr lang="en-US" sz="3200" kern="0" dirty="0">
              <a:solidFill>
                <a:srgbClr val="0036A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41400" y="4422775"/>
            <a:ext cx="1143000" cy="334963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rgbClr val="0036A6"/>
                </a:solidFill>
              </a:rPr>
              <a:t>fork/exec</a:t>
            </a:r>
            <a:endParaRPr lang="en-US" sz="3200" kern="0" dirty="0">
              <a:solidFill>
                <a:srgbClr val="0036A6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76400" y="5303838"/>
            <a:ext cx="1676400" cy="334962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 err="1">
                <a:solidFill>
                  <a:srgbClr val="003367"/>
                </a:solidFill>
              </a:rPr>
              <a:t>uid</a:t>
            </a:r>
            <a:r>
              <a:rPr lang="en-US" sz="1800" kern="0" dirty="0">
                <a:solidFill>
                  <a:srgbClr val="003367"/>
                </a:solidFill>
              </a:rPr>
              <a:t>=“</a:t>
            </a:r>
            <a:r>
              <a:rPr lang="en-US" sz="1800" kern="0" dirty="0" err="1">
                <a:solidFill>
                  <a:srgbClr val="003367"/>
                </a:solidFill>
              </a:rPr>
              <a:t>alice</a:t>
            </a:r>
            <a:r>
              <a:rPr lang="en-US" sz="1800" kern="0" dirty="0">
                <a:solidFill>
                  <a:srgbClr val="003367"/>
                </a:solidFill>
              </a:rPr>
              <a:t>”</a:t>
            </a:r>
            <a:endParaRPr lang="en-US" sz="3200" kern="0" dirty="0">
              <a:solidFill>
                <a:srgbClr val="003367"/>
              </a:solidFill>
            </a:endParaRPr>
          </a:p>
        </p:txBody>
      </p:sp>
      <p:grpSp>
        <p:nvGrpSpPr>
          <p:cNvPr id="86034" name="Group 11"/>
          <p:cNvGrpSpPr>
            <a:grpSpLocks/>
          </p:cNvGrpSpPr>
          <p:nvPr/>
        </p:nvGrpSpPr>
        <p:grpSpPr bwMode="auto">
          <a:xfrm>
            <a:off x="2058988" y="1790700"/>
            <a:ext cx="531812" cy="650875"/>
            <a:chOff x="1970088" y="3170238"/>
            <a:chExt cx="1152525" cy="2058987"/>
          </a:xfrm>
        </p:grpSpPr>
        <p:sp>
          <p:nvSpPr>
            <p:cNvPr id="20" name="Line 2"/>
            <p:cNvSpPr>
              <a:spLocks noChangeShapeType="1"/>
            </p:cNvSpPr>
            <p:nvPr/>
          </p:nvSpPr>
          <p:spPr bwMode="auto">
            <a:xfrm>
              <a:off x="2427657" y="3627234"/>
              <a:ext cx="0" cy="9139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" name="Line 3"/>
            <p:cNvSpPr>
              <a:spLocks noChangeShapeType="1"/>
            </p:cNvSpPr>
            <p:nvPr/>
          </p:nvSpPr>
          <p:spPr bwMode="auto">
            <a:xfrm flipV="1">
              <a:off x="2200592" y="4541224"/>
              <a:ext cx="227065" cy="6880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Line 4"/>
            <p:cNvSpPr>
              <a:spLocks noChangeShapeType="1"/>
            </p:cNvSpPr>
            <p:nvPr/>
          </p:nvSpPr>
          <p:spPr bwMode="auto">
            <a:xfrm flipH="1" flipV="1">
              <a:off x="2427657" y="4541224"/>
              <a:ext cx="230506" cy="6880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Line 5"/>
            <p:cNvSpPr>
              <a:spLocks noChangeShapeType="1"/>
            </p:cNvSpPr>
            <p:nvPr/>
          </p:nvSpPr>
          <p:spPr bwMode="auto">
            <a:xfrm flipH="1">
              <a:off x="2424218" y="3737716"/>
              <a:ext cx="629588" cy="1205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4" name="Line 6"/>
            <p:cNvSpPr>
              <a:spLocks noChangeShapeType="1"/>
            </p:cNvSpPr>
            <p:nvPr/>
          </p:nvSpPr>
          <p:spPr bwMode="auto">
            <a:xfrm flipV="1">
              <a:off x="1970088" y="3853219"/>
              <a:ext cx="457569" cy="4620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Oval 7"/>
            <p:cNvSpPr>
              <a:spLocks noChangeArrowheads="1"/>
            </p:cNvSpPr>
            <p:nvPr/>
          </p:nvSpPr>
          <p:spPr bwMode="auto">
            <a:xfrm>
              <a:off x="2200592" y="3170238"/>
              <a:ext cx="454130" cy="456996"/>
            </a:xfrm>
            <a:prstGeom prst="ellipse">
              <a:avLst/>
            </a:prstGeom>
            <a:solidFill>
              <a:srgbClr val="99CC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Rectangle 13"/>
            <p:cNvSpPr>
              <a:spLocks noChangeArrowheads="1"/>
            </p:cNvSpPr>
            <p:nvPr/>
          </p:nvSpPr>
          <p:spPr bwMode="auto">
            <a:xfrm>
              <a:off x="2892109" y="3612167"/>
              <a:ext cx="230504" cy="225988"/>
            </a:xfrm>
            <a:prstGeom prst="rect">
              <a:avLst/>
            </a:prstGeom>
            <a:solidFill>
              <a:srgbClr val="5C852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2431098" y="3838155"/>
              <a:ext cx="137615" cy="14061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1371600" y="1865313"/>
            <a:ext cx="838200" cy="36195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rgbClr val="0036A6"/>
                </a:solidFill>
              </a:rPr>
              <a:t>Alice</a:t>
            </a:r>
            <a:endParaRPr lang="en-US" sz="3600" kern="0" dirty="0">
              <a:solidFill>
                <a:srgbClr val="0036A6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33800" y="4598075"/>
            <a:ext cx="5181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buClr>
                <a:srgbClr val="000000"/>
              </a:buClr>
              <a:buSzPct val="100000"/>
            </a:pPr>
            <a:r>
              <a:rPr lang="en-US" sz="1800" dirty="0">
                <a:solidFill>
                  <a:srgbClr val="0000FF"/>
                </a:solidFill>
              </a:rPr>
              <a:t>A privileged </a:t>
            </a:r>
            <a:r>
              <a:rPr lang="en-US" sz="1800" b="1" dirty="0">
                <a:solidFill>
                  <a:srgbClr val="0000FF"/>
                </a:solidFill>
              </a:rPr>
              <a:t>login</a:t>
            </a:r>
            <a:r>
              <a:rPr lang="en-US" sz="1800" dirty="0">
                <a:solidFill>
                  <a:srgbClr val="0000FF"/>
                </a:solidFill>
              </a:rPr>
              <a:t> program verifies a user password and execs a command interpreter (</a:t>
            </a:r>
            <a:r>
              <a:rPr lang="en-US" sz="1800" b="1" dirty="0">
                <a:solidFill>
                  <a:srgbClr val="0000FF"/>
                </a:solidFill>
              </a:rPr>
              <a:t>shell</a:t>
            </a:r>
            <a:r>
              <a:rPr lang="en-US" sz="1800" dirty="0">
                <a:solidFill>
                  <a:srgbClr val="0000FF"/>
                </a:solidFill>
              </a:rPr>
              <a:t>) and/or window manager for a logged-in user.   A user may then interact with a shell to direct launch of other programs.  They run as children of the shell, with the user’s </a:t>
            </a:r>
            <a:r>
              <a:rPr lang="en-US" sz="1800" dirty="0" err="1">
                <a:solidFill>
                  <a:srgbClr val="0000FF"/>
                </a:solidFill>
              </a:rPr>
              <a:t>uid</a:t>
            </a:r>
            <a:r>
              <a:rPr lang="en-US" sz="1800" dirty="0">
                <a:solidFill>
                  <a:srgbClr val="0000FF"/>
                </a:solidFill>
              </a:rPr>
              <a:t>.</a:t>
            </a:r>
          </a:p>
          <a:p>
            <a:pPr defTabSz="457200">
              <a:buClr>
                <a:srgbClr val="000000"/>
              </a:buClr>
              <a:buSzPct val="100000"/>
            </a:pPr>
            <a:r>
              <a:rPr lang="en-US" sz="1800" dirty="0">
                <a:solidFill>
                  <a:srgbClr val="0000FF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77769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81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"/>
            <a:ext cx="5200650" cy="693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2818" name="Title 3"/>
          <p:cNvSpPr>
            <a:spLocks noGrp="1"/>
          </p:cNvSpPr>
          <p:nvPr>
            <p:ph type="title"/>
          </p:nvPr>
        </p:nvSpPr>
        <p:spPr>
          <a:xfrm>
            <a:off x="4724400" y="-533400"/>
            <a:ext cx="4267200" cy="1554163"/>
          </a:xfrm>
        </p:spPr>
        <p:txBody>
          <a:bodyPr/>
          <a:lstStyle/>
          <a:p>
            <a:r>
              <a:rPr lang="en-US" sz="3200" dirty="0" err="1">
                <a:latin typeface="Arial" charset="0"/>
                <a:ea typeface="ＭＳ Ｐゴシック" charset="0"/>
              </a:rPr>
              <a:t>Init</a:t>
            </a:r>
            <a:r>
              <a:rPr lang="en-US" sz="3200" dirty="0">
                <a:latin typeface="Arial" charset="0"/>
                <a:ea typeface="ＭＳ Ｐゴシック" charset="0"/>
              </a:rPr>
              <a:t> and Descendants</a:t>
            </a:r>
          </a:p>
        </p:txBody>
      </p:sp>
      <p:sp>
        <p:nvSpPr>
          <p:cNvPr id="162819" name="Line Callout 1 4"/>
          <p:cNvSpPr>
            <a:spLocks/>
          </p:cNvSpPr>
          <p:nvPr/>
        </p:nvSpPr>
        <p:spPr bwMode="auto">
          <a:xfrm>
            <a:off x="6248400" y="1600200"/>
            <a:ext cx="2438400" cy="914400"/>
          </a:xfrm>
          <a:prstGeom prst="borderCallout1">
            <a:avLst>
              <a:gd name="adj1" fmla="val 18750"/>
              <a:gd name="adj2" fmla="val -8333"/>
              <a:gd name="adj3" fmla="val -70593"/>
              <a:gd name="adj4" fmla="val -12433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 dirty="0">
                <a:solidFill>
                  <a:srgbClr val="195F9E"/>
                </a:solidFill>
                <a:cs typeface="Arial" charset="0"/>
              </a:rPr>
              <a:t>Kernel </a:t>
            </a:r>
            <a:r>
              <a:rPr lang="ja-JP" altLang="en-US" sz="1800" dirty="0">
                <a:solidFill>
                  <a:srgbClr val="195F9E"/>
                </a:solidFill>
                <a:cs typeface="Arial" charset="0"/>
              </a:rPr>
              <a:t>“</a:t>
            </a:r>
            <a:r>
              <a:rPr lang="en-US" altLang="ja-JP" sz="1800" dirty="0">
                <a:solidFill>
                  <a:srgbClr val="195F9E"/>
                </a:solidFill>
                <a:cs typeface="Arial" charset="0"/>
              </a:rPr>
              <a:t>handcrafts</a:t>
            </a:r>
            <a:r>
              <a:rPr lang="ja-JP" altLang="en-US" sz="1800" dirty="0">
                <a:solidFill>
                  <a:srgbClr val="195F9E"/>
                </a:solidFill>
                <a:cs typeface="Arial" charset="0"/>
              </a:rPr>
              <a:t>”</a:t>
            </a:r>
            <a:r>
              <a:rPr lang="en-US" altLang="ja-JP" sz="1800" dirty="0">
                <a:solidFill>
                  <a:srgbClr val="195F9E"/>
                </a:solidFill>
                <a:cs typeface="Arial" charset="0"/>
              </a:rPr>
              <a:t> initial root process to run </a:t>
            </a:r>
            <a:r>
              <a:rPr lang="ja-JP" altLang="en-US" sz="1800" dirty="0">
                <a:solidFill>
                  <a:srgbClr val="195F9E"/>
                </a:solidFill>
                <a:cs typeface="Arial" charset="0"/>
              </a:rPr>
              <a:t>“</a:t>
            </a:r>
            <a:r>
              <a:rPr lang="en-US" altLang="ja-JP" sz="1800" dirty="0" err="1">
                <a:solidFill>
                  <a:srgbClr val="195F9E"/>
                </a:solidFill>
                <a:cs typeface="Arial" charset="0"/>
              </a:rPr>
              <a:t>init</a:t>
            </a:r>
            <a:r>
              <a:rPr lang="ja-JP" altLang="en-US" sz="1800" dirty="0">
                <a:solidFill>
                  <a:srgbClr val="195F9E"/>
                </a:solidFill>
                <a:cs typeface="Arial" charset="0"/>
              </a:rPr>
              <a:t>”</a:t>
            </a:r>
            <a:r>
              <a:rPr lang="en-US" altLang="ja-JP" sz="1800" dirty="0">
                <a:solidFill>
                  <a:srgbClr val="195F9E"/>
                </a:solidFill>
                <a:cs typeface="Arial" charset="0"/>
              </a:rPr>
              <a:t> program.</a:t>
            </a:r>
            <a:endParaRPr lang="en-US" sz="1800" dirty="0">
              <a:solidFill>
                <a:srgbClr val="195F9E"/>
              </a:solidFill>
              <a:cs typeface="Arial" charset="0"/>
            </a:endParaRPr>
          </a:p>
        </p:txBody>
      </p:sp>
      <p:sp>
        <p:nvSpPr>
          <p:cNvPr id="162820" name="Line Callout 1 6"/>
          <p:cNvSpPr>
            <a:spLocks/>
          </p:cNvSpPr>
          <p:nvPr/>
        </p:nvSpPr>
        <p:spPr bwMode="auto">
          <a:xfrm>
            <a:off x="5181600" y="2819400"/>
            <a:ext cx="3581400" cy="914400"/>
          </a:xfrm>
          <a:prstGeom prst="borderCallout1">
            <a:avLst>
              <a:gd name="adj1" fmla="val 18750"/>
              <a:gd name="adj2" fmla="val -8333"/>
              <a:gd name="adj3" fmla="val 66199"/>
              <a:gd name="adj4" fmla="val -53972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 dirty="0">
                <a:solidFill>
                  <a:srgbClr val="195F9E"/>
                </a:solidFill>
                <a:cs typeface="Arial" charset="0"/>
              </a:rPr>
              <a:t>Other processes descend from </a:t>
            </a:r>
            <a:r>
              <a:rPr lang="en-US" sz="1800" dirty="0" err="1">
                <a:solidFill>
                  <a:srgbClr val="195F9E"/>
                </a:solidFill>
                <a:cs typeface="Arial" charset="0"/>
              </a:rPr>
              <a:t>init</a:t>
            </a:r>
            <a:r>
              <a:rPr lang="en-US" sz="1800" dirty="0">
                <a:solidFill>
                  <a:srgbClr val="195F9E"/>
                </a:solidFill>
                <a:cs typeface="Arial" charset="0"/>
              </a:rPr>
              <a:t>, and also run as root, including user login guards.</a:t>
            </a:r>
          </a:p>
        </p:txBody>
      </p:sp>
      <p:sp>
        <p:nvSpPr>
          <p:cNvPr id="162821" name="Line Callout 1 7"/>
          <p:cNvSpPr>
            <a:spLocks/>
          </p:cNvSpPr>
          <p:nvPr/>
        </p:nvSpPr>
        <p:spPr bwMode="auto">
          <a:xfrm>
            <a:off x="5562600" y="4038600"/>
            <a:ext cx="2819400" cy="1219200"/>
          </a:xfrm>
          <a:prstGeom prst="borderCallout1">
            <a:avLst>
              <a:gd name="adj1" fmla="val 18750"/>
              <a:gd name="adj2" fmla="val -8333"/>
              <a:gd name="adj3" fmla="val 1713"/>
              <a:gd name="adj4" fmla="val -8469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 dirty="0">
                <a:solidFill>
                  <a:srgbClr val="195F9E"/>
                </a:solidFill>
                <a:cs typeface="Arial" charset="0"/>
              </a:rPr>
              <a:t>Login invokes a </a:t>
            </a:r>
            <a:r>
              <a:rPr lang="en-US" sz="1800" b="1" dirty="0" err="1">
                <a:solidFill>
                  <a:srgbClr val="800000"/>
                </a:solidFill>
                <a:cs typeface="Arial" charset="0"/>
              </a:rPr>
              <a:t>setuid</a:t>
            </a:r>
            <a:r>
              <a:rPr lang="en-US" sz="1800" dirty="0">
                <a:solidFill>
                  <a:srgbClr val="800000"/>
                </a:solidFill>
                <a:cs typeface="Arial" charset="0"/>
              </a:rPr>
              <a:t> </a:t>
            </a:r>
            <a:r>
              <a:rPr lang="en-US" sz="1800" dirty="0">
                <a:solidFill>
                  <a:srgbClr val="195F9E"/>
                </a:solidFill>
                <a:cs typeface="Arial" charset="0"/>
              </a:rPr>
              <a:t>system call before </a:t>
            </a:r>
            <a:r>
              <a:rPr lang="en-US" sz="1800" b="1" dirty="0">
                <a:solidFill>
                  <a:srgbClr val="195F9E"/>
                </a:solidFill>
                <a:cs typeface="Arial" charset="0"/>
              </a:rPr>
              <a:t>exec</a:t>
            </a:r>
            <a:r>
              <a:rPr lang="en-US" sz="1800" dirty="0">
                <a:solidFill>
                  <a:srgbClr val="195F9E"/>
                </a:solidFill>
                <a:cs typeface="Arial" charset="0"/>
              </a:rPr>
              <a:t> of user shell, after user authenticates.</a:t>
            </a:r>
          </a:p>
        </p:txBody>
      </p:sp>
      <p:sp>
        <p:nvSpPr>
          <p:cNvPr id="162822" name="Line Callout 1 8"/>
          <p:cNvSpPr>
            <a:spLocks/>
          </p:cNvSpPr>
          <p:nvPr/>
        </p:nvSpPr>
        <p:spPr bwMode="auto">
          <a:xfrm>
            <a:off x="6019800" y="5410200"/>
            <a:ext cx="2438400" cy="914400"/>
          </a:xfrm>
          <a:prstGeom prst="borderCallout1">
            <a:avLst>
              <a:gd name="adj1" fmla="val 18750"/>
              <a:gd name="adj2" fmla="val -8333"/>
              <a:gd name="adj3" fmla="val 21704"/>
              <a:gd name="adj4" fmla="val -4537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>
                <a:solidFill>
                  <a:srgbClr val="195F9E"/>
                </a:solidFill>
                <a:cs typeface="Arial" charset="0"/>
              </a:rPr>
              <a:t>Children of user shell inherit the user</a:t>
            </a:r>
            <a:r>
              <a:rPr lang="ja-JP" altLang="en-US" sz="1800">
                <a:solidFill>
                  <a:srgbClr val="195F9E"/>
                </a:solidFill>
                <a:cs typeface="Arial" charset="0"/>
              </a:rPr>
              <a:t>’</a:t>
            </a:r>
            <a:r>
              <a:rPr lang="en-US" altLang="ja-JP" sz="1800">
                <a:solidFill>
                  <a:srgbClr val="195F9E"/>
                </a:solidFill>
                <a:cs typeface="Arial" charset="0"/>
              </a:rPr>
              <a:t>s identity (uid).</a:t>
            </a:r>
            <a:endParaRPr lang="en-US" sz="1800">
              <a:solidFill>
                <a:srgbClr val="195F9E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09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need for 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111625"/>
          </a:xfrm>
        </p:spPr>
        <p:txBody>
          <a:bodyPr/>
          <a:lstStyle/>
          <a:p>
            <a:r>
              <a:rPr lang="en-US" dirty="0"/>
              <a:t>Processes run programs on behalf of users.  (“</a:t>
            </a:r>
            <a:r>
              <a:rPr lang="en-US" b="1" dirty="0"/>
              <a:t>subjects</a:t>
            </a:r>
            <a:r>
              <a:rPr lang="en-US" dirty="0"/>
              <a:t>”)</a:t>
            </a:r>
          </a:p>
          <a:p>
            <a:r>
              <a:rPr lang="en-US" dirty="0"/>
              <a:t>Processes create/read/write/delete files. (“</a:t>
            </a:r>
            <a:r>
              <a:rPr lang="en-US" b="1" dirty="0"/>
              <a:t>objects</a:t>
            </a:r>
            <a:r>
              <a:rPr lang="en-US" dirty="0"/>
              <a:t>”)</a:t>
            </a:r>
          </a:p>
          <a:p>
            <a:r>
              <a:rPr lang="en-US" dirty="0"/>
              <a:t>The OS kernel mediates these accesses.</a:t>
            </a:r>
          </a:p>
          <a:p>
            <a:r>
              <a:rPr lang="en-US" dirty="0"/>
              <a:t>How should the kernel determine which subjects can access which objects?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5783263" y="3886200"/>
            <a:ext cx="441325" cy="609600"/>
          </a:xfrm>
          <a:prstGeom prst="rect">
            <a:avLst/>
          </a:prstGeom>
          <a:solidFill>
            <a:sysClr val="window" lastClr="FFFFFF">
              <a:lumMod val="50000"/>
            </a:sysClr>
          </a:solidFill>
          <a:ln w="19050" cap="flat" cmpd="sng" algn="ctr">
            <a:solidFill>
              <a:srgbClr val="00336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 kern="0">
              <a:solidFill>
                <a:sysClr val="windowText" lastClr="000000"/>
              </a:solidFill>
              <a:cs typeface="Arial" charset="0"/>
            </a:endParaRP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5783263" y="4673600"/>
            <a:ext cx="1660525" cy="431800"/>
          </a:xfrm>
          <a:prstGeom prst="flowChartProcess">
            <a:avLst/>
          </a:prstGeom>
          <a:solidFill>
            <a:srgbClr val="99CCFF"/>
          </a:solidFill>
          <a:ln w="12700">
            <a:solidFill>
              <a:srgbClr val="003367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392863" y="3886200"/>
            <a:ext cx="441325" cy="609600"/>
          </a:xfrm>
          <a:prstGeom prst="rect">
            <a:avLst/>
          </a:prstGeom>
          <a:solidFill>
            <a:sysClr val="window" lastClr="FFFFFF">
              <a:lumMod val="50000"/>
            </a:sysClr>
          </a:solidFill>
          <a:ln w="19050" cap="flat" cmpd="sng" algn="ctr">
            <a:solidFill>
              <a:srgbClr val="00336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 kern="0">
              <a:solidFill>
                <a:sysClr val="windowText" lastClr="000000"/>
              </a:solidFill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002463" y="3886200"/>
            <a:ext cx="441325" cy="609600"/>
          </a:xfrm>
          <a:prstGeom prst="rect">
            <a:avLst/>
          </a:prstGeom>
          <a:solidFill>
            <a:sysClr val="window" lastClr="FFFFFF">
              <a:lumMod val="50000"/>
            </a:sysClr>
          </a:solidFill>
          <a:ln w="19050" cap="flat" cmpd="sng" algn="ctr">
            <a:solidFill>
              <a:srgbClr val="00336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 kern="0">
              <a:solidFill>
                <a:sysClr val="windowText" lastClr="000000"/>
              </a:solidFill>
              <a:cs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818982" y="5334000"/>
            <a:ext cx="1604962" cy="938532"/>
          </a:xfrm>
          <a:prstGeom prst="rect">
            <a:avLst/>
          </a:prstGeom>
          <a:solidFill>
            <a:srgbClr val="998674">
              <a:lumMod val="60000"/>
              <a:lumOff val="40000"/>
            </a:srgbClr>
          </a:solidFill>
          <a:ln w="19050" cap="flat" cmpd="sng" algn="ctr">
            <a:solidFill>
              <a:srgbClr val="00336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 kern="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821363" y="5257800"/>
            <a:ext cx="1600200" cy="152400"/>
          </a:xfrm>
          <a:prstGeom prst="ellipse">
            <a:avLst/>
          </a:prstGeom>
          <a:solidFill>
            <a:srgbClr val="998674">
              <a:lumMod val="60000"/>
              <a:lumOff val="40000"/>
            </a:srgbClr>
          </a:solidFill>
          <a:ln w="19050" cap="flat" cmpd="sng" algn="ctr">
            <a:solidFill>
              <a:srgbClr val="00336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 kern="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5821363" y="6196332"/>
            <a:ext cx="1600200" cy="152400"/>
          </a:xfrm>
          <a:prstGeom prst="ellipse">
            <a:avLst/>
          </a:prstGeom>
          <a:solidFill>
            <a:srgbClr val="998674">
              <a:lumMod val="60000"/>
              <a:lumOff val="40000"/>
            </a:srgbClr>
          </a:solidFill>
          <a:ln w="19050" cap="flat" cmpd="sng" algn="ctr">
            <a:solidFill>
              <a:srgbClr val="00336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 kern="0">
              <a:solidFill>
                <a:prstClr val="white"/>
              </a:solidFill>
              <a:cs typeface="Arial" charset="0"/>
            </a:endParaRPr>
          </a:p>
        </p:txBody>
      </p:sp>
      <p:cxnSp>
        <p:nvCxnSpPr>
          <p:cNvPr id="15" name="Straight Connector 14"/>
          <p:cNvCxnSpPr>
            <a:stCxn id="8" idx="2"/>
            <a:endCxn id="17" idx="0"/>
          </p:cNvCxnSpPr>
          <p:nvPr/>
        </p:nvCxnSpPr>
        <p:spPr bwMode="auto">
          <a:xfrm>
            <a:off x="6003926" y="4495800"/>
            <a:ext cx="617537" cy="99060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6" name="Straight Connector 15"/>
          <p:cNvCxnSpPr>
            <a:stCxn id="11" idx="2"/>
            <a:endCxn id="18" idx="0"/>
          </p:cNvCxnSpPr>
          <p:nvPr/>
        </p:nvCxnSpPr>
        <p:spPr bwMode="auto">
          <a:xfrm flipH="1">
            <a:off x="6621463" y="4495800"/>
            <a:ext cx="601663" cy="1371599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6164263" y="5486400"/>
            <a:ext cx="914400" cy="228600"/>
          </a:xfrm>
          <a:prstGeom prst="rect">
            <a:avLst/>
          </a:prstGeom>
          <a:solidFill>
            <a:srgbClr val="8B4785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164263" y="5867399"/>
            <a:ext cx="914400" cy="228601"/>
          </a:xfrm>
          <a:prstGeom prst="rect">
            <a:avLst/>
          </a:prstGeom>
          <a:solidFill>
            <a:schemeClr val="accent5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grpSp>
        <p:nvGrpSpPr>
          <p:cNvPr id="24" name="Group 14"/>
          <p:cNvGrpSpPr>
            <a:grpSpLocks noChangeAspect="1"/>
          </p:cNvGrpSpPr>
          <p:nvPr/>
        </p:nvGrpSpPr>
        <p:grpSpPr bwMode="auto">
          <a:xfrm>
            <a:off x="7688263" y="4191000"/>
            <a:ext cx="693737" cy="1300163"/>
            <a:chOff x="1152" y="3120"/>
            <a:chExt cx="384" cy="720"/>
          </a:xfrm>
        </p:grpSpPr>
        <p:sp>
          <p:nvSpPr>
            <p:cNvPr id="25" name="Freeform 15"/>
            <p:cNvSpPr>
              <a:spLocks noChangeAspect="1"/>
            </p:cNvSpPr>
            <p:nvPr/>
          </p:nvSpPr>
          <p:spPr bwMode="auto">
            <a:xfrm>
              <a:off x="1200" y="3120"/>
              <a:ext cx="288" cy="720"/>
            </a:xfrm>
            <a:custGeom>
              <a:avLst/>
              <a:gdLst>
                <a:gd name="T0" fmla="*/ 144 w 288"/>
                <a:gd name="T1" fmla="*/ 0 h 720"/>
                <a:gd name="T2" fmla="*/ 0 w 288"/>
                <a:gd name="T3" fmla="*/ 144 h 720"/>
                <a:gd name="T4" fmla="*/ 0 w 288"/>
                <a:gd name="T5" fmla="*/ 720 h 720"/>
                <a:gd name="T6" fmla="*/ 288 w 288"/>
                <a:gd name="T7" fmla="*/ 720 h 720"/>
                <a:gd name="T8" fmla="*/ 288 w 288"/>
                <a:gd name="T9" fmla="*/ 144 h 720"/>
                <a:gd name="T10" fmla="*/ 144 w 288"/>
                <a:gd name="T11" fmla="*/ 0 h 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8"/>
                <a:gd name="T19" fmla="*/ 0 h 720"/>
                <a:gd name="T20" fmla="*/ 288 w 288"/>
                <a:gd name="T21" fmla="*/ 720 h 7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8" h="720">
                  <a:moveTo>
                    <a:pt x="144" y="0"/>
                  </a:moveTo>
                  <a:lnTo>
                    <a:pt x="0" y="144"/>
                  </a:lnTo>
                  <a:lnTo>
                    <a:pt x="0" y="720"/>
                  </a:lnTo>
                  <a:lnTo>
                    <a:pt x="288" y="720"/>
                  </a:lnTo>
                  <a:lnTo>
                    <a:pt x="288" y="14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defTabSz="457200"/>
              <a:endParaRPr lang="en-US">
                <a:solidFill>
                  <a:srgbClr val="37305A"/>
                </a:solidFill>
              </a:endParaRPr>
            </a:p>
          </p:txBody>
        </p:sp>
        <p:sp>
          <p:nvSpPr>
            <p:cNvPr id="26" name="Line 16"/>
            <p:cNvSpPr>
              <a:spLocks noChangeAspect="1" noChangeShapeType="1"/>
            </p:cNvSpPr>
            <p:nvPr/>
          </p:nvSpPr>
          <p:spPr bwMode="auto">
            <a:xfrm flipH="1">
              <a:off x="1152" y="3120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200"/>
              <a:endParaRPr lang="en-US">
                <a:solidFill>
                  <a:srgbClr val="37305A"/>
                </a:solidFill>
              </a:endParaRPr>
            </a:p>
          </p:txBody>
        </p:sp>
        <p:sp>
          <p:nvSpPr>
            <p:cNvPr id="27" name="Line 17"/>
            <p:cNvSpPr>
              <a:spLocks noChangeAspect="1" noChangeShapeType="1"/>
            </p:cNvSpPr>
            <p:nvPr/>
          </p:nvSpPr>
          <p:spPr bwMode="auto">
            <a:xfrm>
              <a:off x="1344" y="3120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200"/>
              <a:endParaRPr lang="en-US">
                <a:solidFill>
                  <a:srgbClr val="37305A"/>
                </a:solidFill>
              </a:endParaRPr>
            </a:p>
          </p:txBody>
        </p:sp>
        <p:pic>
          <p:nvPicPr>
            <p:cNvPr id="28" name="Picture 18" descr="guard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3216"/>
              <a:ext cx="308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09600" y="4191000"/>
            <a:ext cx="44958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457200"/>
            <a:r>
              <a:rPr lang="en-US" sz="2000" dirty="0">
                <a:solidFill>
                  <a:srgbClr val="003367"/>
                </a:solidFill>
              </a:rPr>
              <a:t>This problem is called </a:t>
            </a:r>
            <a:r>
              <a:rPr lang="en-US" sz="2000" b="1" dirty="0">
                <a:solidFill>
                  <a:srgbClr val="800000"/>
                </a:solidFill>
              </a:rPr>
              <a:t>access control</a:t>
            </a:r>
            <a:r>
              <a:rPr lang="en-US" sz="2000" dirty="0">
                <a:solidFill>
                  <a:srgbClr val="003367"/>
                </a:solidFill>
              </a:rPr>
              <a:t> or </a:t>
            </a:r>
            <a:r>
              <a:rPr lang="en-US" sz="2000" b="1" dirty="0">
                <a:solidFill>
                  <a:srgbClr val="800000"/>
                </a:solidFill>
              </a:rPr>
              <a:t>authorization</a:t>
            </a:r>
            <a:r>
              <a:rPr lang="en-US" sz="2000" dirty="0">
                <a:solidFill>
                  <a:srgbClr val="800000"/>
                </a:solidFill>
              </a:rPr>
              <a:t> </a:t>
            </a:r>
            <a:r>
              <a:rPr lang="en-US" sz="2000" dirty="0">
                <a:solidFill>
                  <a:srgbClr val="003367"/>
                </a:solidFill>
              </a:rPr>
              <a:t>(“</a:t>
            </a:r>
            <a:r>
              <a:rPr lang="en-US" sz="2000" dirty="0" err="1">
                <a:solidFill>
                  <a:srgbClr val="003367"/>
                </a:solidFill>
              </a:rPr>
              <a:t>authz</a:t>
            </a:r>
            <a:r>
              <a:rPr lang="en-US" sz="2000" dirty="0">
                <a:solidFill>
                  <a:srgbClr val="003367"/>
                </a:solidFill>
              </a:rPr>
              <a:t>”).  It also encompasses the question of who is authorized to make </a:t>
            </a:r>
            <a:r>
              <a:rPr lang="en-US" sz="2000">
                <a:solidFill>
                  <a:srgbClr val="003367"/>
                </a:solidFill>
              </a:rPr>
              <a:t>a given statement</a:t>
            </a:r>
            <a:r>
              <a:rPr lang="en-US" sz="2000" dirty="0">
                <a:solidFill>
                  <a:srgbClr val="003367"/>
                </a:solidFill>
              </a:rPr>
              <a:t>.</a:t>
            </a:r>
          </a:p>
          <a:p>
            <a:pPr defTabSz="457200"/>
            <a:endParaRPr lang="en-US" sz="2000" dirty="0">
              <a:solidFill>
                <a:srgbClr val="003367"/>
              </a:solidFill>
            </a:endParaRPr>
          </a:p>
          <a:p>
            <a:pPr defTabSz="457200"/>
            <a:r>
              <a:rPr lang="en-US" sz="2000" dirty="0">
                <a:solidFill>
                  <a:srgbClr val="003367"/>
                </a:solidFill>
              </a:rPr>
              <a:t>The concepts are general, but we can consider Unix as an initial example.</a:t>
            </a:r>
          </a:p>
        </p:txBody>
      </p:sp>
      <p:cxnSp>
        <p:nvCxnSpPr>
          <p:cNvPr id="32" name="Straight Connector 31"/>
          <p:cNvCxnSpPr/>
          <p:nvPr/>
        </p:nvCxnSpPr>
        <p:spPr bwMode="auto">
          <a:xfrm>
            <a:off x="6019800" y="4800600"/>
            <a:ext cx="304800" cy="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&quot;No&quot; Symbol 36"/>
          <p:cNvSpPr/>
          <p:nvPr/>
        </p:nvSpPr>
        <p:spPr bwMode="auto">
          <a:xfrm>
            <a:off x="6858000" y="4724400"/>
            <a:ext cx="381000" cy="381000"/>
          </a:xfrm>
          <a:prstGeom prst="noSmoking">
            <a:avLst/>
          </a:prstGeom>
          <a:solidFill>
            <a:srgbClr val="E8161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sz="1800">
              <a:solidFill>
                <a:srgbClr val="37305A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819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auto">
          <a:xfrm>
            <a:off x="3886200" y="2438400"/>
            <a:ext cx="2667000" cy="18288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Concept: reference monitor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076700" y="2552700"/>
            <a:ext cx="2324100" cy="1600200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  <a:ln w="57150" cap="flat" cmpd="sng" algn="ctr">
            <a:solidFill>
              <a:schemeClr val="tx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1981200" y="2971800"/>
            <a:ext cx="635890" cy="778254"/>
            <a:chOff x="1970088" y="3170238"/>
            <a:chExt cx="1152525" cy="2058987"/>
          </a:xfrm>
        </p:grpSpPr>
        <p:sp>
          <p:nvSpPr>
            <p:cNvPr id="7" name="Line 2"/>
            <p:cNvSpPr>
              <a:spLocks noChangeShapeType="1"/>
            </p:cNvSpPr>
            <p:nvPr/>
          </p:nvSpPr>
          <p:spPr bwMode="auto">
            <a:xfrm>
              <a:off x="2427657" y="3627234"/>
              <a:ext cx="0" cy="9139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Line 3"/>
            <p:cNvSpPr>
              <a:spLocks noChangeShapeType="1"/>
            </p:cNvSpPr>
            <p:nvPr/>
          </p:nvSpPr>
          <p:spPr bwMode="auto">
            <a:xfrm flipV="1">
              <a:off x="2200592" y="4541224"/>
              <a:ext cx="227065" cy="6880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Line 4"/>
            <p:cNvSpPr>
              <a:spLocks noChangeShapeType="1"/>
            </p:cNvSpPr>
            <p:nvPr/>
          </p:nvSpPr>
          <p:spPr bwMode="auto">
            <a:xfrm flipH="1" flipV="1">
              <a:off x="2427657" y="4541224"/>
              <a:ext cx="230506" cy="6880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auto">
            <a:xfrm flipH="1">
              <a:off x="2424218" y="3737716"/>
              <a:ext cx="629588" cy="1205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 flipV="1">
              <a:off x="1970088" y="3853219"/>
              <a:ext cx="457569" cy="4620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Oval 7"/>
            <p:cNvSpPr>
              <a:spLocks noChangeArrowheads="1"/>
            </p:cNvSpPr>
            <p:nvPr/>
          </p:nvSpPr>
          <p:spPr bwMode="auto">
            <a:xfrm>
              <a:off x="2200592" y="3170238"/>
              <a:ext cx="454130" cy="456996"/>
            </a:xfrm>
            <a:prstGeom prst="ellipse">
              <a:avLst/>
            </a:prstGeom>
            <a:solidFill>
              <a:srgbClr val="99CC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2892109" y="3612167"/>
              <a:ext cx="230504" cy="225988"/>
            </a:xfrm>
            <a:prstGeom prst="rect">
              <a:avLst/>
            </a:prstGeom>
            <a:solidFill>
              <a:srgbClr val="5C852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25"/>
            <p:cNvSpPr>
              <a:spLocks noChangeArrowheads="1"/>
            </p:cNvSpPr>
            <p:nvPr/>
          </p:nvSpPr>
          <p:spPr bwMode="auto">
            <a:xfrm>
              <a:off x="2431098" y="3838155"/>
              <a:ext cx="137615" cy="14061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1" name="Snip Single Corner Rectangle 20"/>
          <p:cNvSpPr/>
          <p:nvPr/>
        </p:nvSpPr>
        <p:spPr bwMode="auto">
          <a:xfrm flipH="1">
            <a:off x="4281111" y="2875160"/>
            <a:ext cx="824289" cy="934840"/>
          </a:xfrm>
          <a:prstGeom prst="snip1Rect">
            <a:avLst/>
          </a:prstGeom>
          <a:solidFill>
            <a:srgbClr val="99867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grpSp>
        <p:nvGrpSpPr>
          <p:cNvPr id="16" name="Group 15"/>
          <p:cNvGrpSpPr>
            <a:grpSpLocks noChangeAspect="1"/>
          </p:cNvGrpSpPr>
          <p:nvPr/>
        </p:nvGrpSpPr>
        <p:grpSpPr bwMode="auto">
          <a:xfrm>
            <a:off x="3733800" y="2895600"/>
            <a:ext cx="457200" cy="856860"/>
            <a:chOff x="1152" y="3120"/>
            <a:chExt cx="384" cy="720"/>
          </a:xfrm>
        </p:grpSpPr>
        <p:sp>
          <p:nvSpPr>
            <p:cNvPr id="17" name="Freeform 16"/>
            <p:cNvSpPr>
              <a:spLocks noChangeAspect="1"/>
            </p:cNvSpPr>
            <p:nvPr/>
          </p:nvSpPr>
          <p:spPr bwMode="auto">
            <a:xfrm>
              <a:off x="1200" y="3120"/>
              <a:ext cx="288" cy="720"/>
            </a:xfrm>
            <a:custGeom>
              <a:avLst/>
              <a:gdLst>
                <a:gd name="T0" fmla="*/ 144 w 288"/>
                <a:gd name="T1" fmla="*/ 0 h 720"/>
                <a:gd name="T2" fmla="*/ 0 w 288"/>
                <a:gd name="T3" fmla="*/ 144 h 720"/>
                <a:gd name="T4" fmla="*/ 0 w 288"/>
                <a:gd name="T5" fmla="*/ 720 h 720"/>
                <a:gd name="T6" fmla="*/ 288 w 288"/>
                <a:gd name="T7" fmla="*/ 720 h 720"/>
                <a:gd name="T8" fmla="*/ 288 w 288"/>
                <a:gd name="T9" fmla="*/ 144 h 720"/>
                <a:gd name="T10" fmla="*/ 144 w 288"/>
                <a:gd name="T11" fmla="*/ 0 h 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8"/>
                <a:gd name="T19" fmla="*/ 0 h 720"/>
                <a:gd name="T20" fmla="*/ 288 w 288"/>
                <a:gd name="T21" fmla="*/ 720 h 7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8" h="720">
                  <a:moveTo>
                    <a:pt x="144" y="0"/>
                  </a:moveTo>
                  <a:lnTo>
                    <a:pt x="0" y="144"/>
                  </a:lnTo>
                  <a:lnTo>
                    <a:pt x="0" y="720"/>
                  </a:lnTo>
                  <a:lnTo>
                    <a:pt x="288" y="720"/>
                  </a:lnTo>
                  <a:lnTo>
                    <a:pt x="288" y="14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defTabSz="45720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Line 16"/>
            <p:cNvSpPr>
              <a:spLocks noChangeAspect="1" noChangeShapeType="1"/>
            </p:cNvSpPr>
            <p:nvPr/>
          </p:nvSpPr>
          <p:spPr bwMode="auto">
            <a:xfrm flipH="1">
              <a:off x="1152" y="3120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20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Line 17"/>
            <p:cNvSpPr>
              <a:spLocks noChangeAspect="1" noChangeShapeType="1"/>
            </p:cNvSpPr>
            <p:nvPr/>
          </p:nvSpPr>
          <p:spPr bwMode="auto">
            <a:xfrm>
              <a:off x="1344" y="3120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200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20" name="Picture 19" descr="guard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3216"/>
              <a:ext cx="308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23" name="Straight Connector 22"/>
          <p:cNvCxnSpPr/>
          <p:nvPr/>
        </p:nvCxnSpPr>
        <p:spPr bwMode="auto">
          <a:xfrm>
            <a:off x="2667000" y="3352800"/>
            <a:ext cx="1066800" cy="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4" name="Rectangle 23"/>
          <p:cNvSpPr/>
          <p:nvPr/>
        </p:nvSpPr>
        <p:spPr bwMode="auto">
          <a:xfrm>
            <a:off x="5486400" y="2971800"/>
            <a:ext cx="541337" cy="135334"/>
          </a:xfrm>
          <a:prstGeom prst="rect">
            <a:avLst/>
          </a:prstGeom>
          <a:solidFill>
            <a:srgbClr val="8B4785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5486400" y="3276600"/>
            <a:ext cx="541337" cy="135335"/>
          </a:xfrm>
          <a:prstGeom prst="rect">
            <a:avLst/>
          </a:prstGeom>
          <a:solidFill>
            <a:schemeClr val="accent5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39" name="Oval 59"/>
          <p:cNvSpPr>
            <a:spLocks noChangeArrowheads="1"/>
          </p:cNvSpPr>
          <p:nvPr/>
        </p:nvSpPr>
        <p:spPr bwMode="auto">
          <a:xfrm flipH="1">
            <a:off x="5562600" y="3767137"/>
            <a:ext cx="111125" cy="11747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defTabSz="914400"/>
            <a:endParaRPr lang="en-US" sz="18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0" name="Oval 60"/>
          <p:cNvSpPr>
            <a:spLocks noChangeArrowheads="1"/>
          </p:cNvSpPr>
          <p:nvPr/>
        </p:nvSpPr>
        <p:spPr bwMode="auto">
          <a:xfrm flipH="1">
            <a:off x="5732462" y="3846512"/>
            <a:ext cx="111125" cy="11747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defTabSz="914400"/>
            <a:endParaRPr lang="en-US" sz="18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1" name="Oval 61"/>
          <p:cNvSpPr>
            <a:spLocks noChangeArrowheads="1"/>
          </p:cNvSpPr>
          <p:nvPr/>
        </p:nvSpPr>
        <p:spPr bwMode="auto">
          <a:xfrm flipH="1">
            <a:off x="5919787" y="3778250"/>
            <a:ext cx="112713" cy="11747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defTabSz="914400"/>
            <a:endParaRPr lang="en-US" sz="1800">
              <a:solidFill>
                <a:srgbClr val="000000"/>
              </a:solidFill>
              <a:cs typeface="Arial" charset="0"/>
            </a:endParaRPr>
          </a:p>
        </p:txBody>
      </p:sp>
      <p:cxnSp>
        <p:nvCxnSpPr>
          <p:cNvPr id="42" name="AutoShape 62"/>
          <p:cNvCxnSpPr>
            <a:cxnSpLocks noChangeShapeType="1"/>
            <a:stCxn id="45" idx="4"/>
            <a:endCxn id="39" idx="0"/>
          </p:cNvCxnSpPr>
          <p:nvPr/>
        </p:nvCxnSpPr>
        <p:spPr bwMode="auto">
          <a:xfrm flipH="1">
            <a:off x="5618162" y="3692525"/>
            <a:ext cx="169863" cy="74612"/>
          </a:xfrm>
          <a:prstGeom prst="straightConnector1">
            <a:avLst/>
          </a:prstGeom>
          <a:noFill/>
          <a:ln w="31750" cap="rnd">
            <a:solidFill>
              <a:srgbClr val="000000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3" name="AutoShape 63"/>
          <p:cNvCxnSpPr>
            <a:cxnSpLocks noChangeShapeType="1"/>
            <a:stCxn id="45" idx="4"/>
            <a:endCxn id="40" idx="0"/>
          </p:cNvCxnSpPr>
          <p:nvPr/>
        </p:nvCxnSpPr>
        <p:spPr bwMode="auto">
          <a:xfrm>
            <a:off x="5788025" y="3692525"/>
            <a:ext cx="0" cy="153987"/>
          </a:xfrm>
          <a:prstGeom prst="straightConnector1">
            <a:avLst/>
          </a:prstGeom>
          <a:noFill/>
          <a:ln w="31750" cap="rnd">
            <a:solidFill>
              <a:srgbClr val="000000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" name="AutoShape 64"/>
          <p:cNvCxnSpPr>
            <a:cxnSpLocks noChangeShapeType="1"/>
            <a:stCxn id="45" idx="4"/>
            <a:endCxn id="41" idx="7"/>
          </p:cNvCxnSpPr>
          <p:nvPr/>
        </p:nvCxnSpPr>
        <p:spPr bwMode="auto">
          <a:xfrm>
            <a:off x="5788025" y="3692525"/>
            <a:ext cx="149225" cy="101600"/>
          </a:xfrm>
          <a:prstGeom prst="straightConnector1">
            <a:avLst/>
          </a:prstGeom>
          <a:noFill/>
          <a:ln w="31750" cap="rnd">
            <a:solidFill>
              <a:srgbClr val="000000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5" name="Oval 65"/>
          <p:cNvSpPr>
            <a:spLocks noChangeArrowheads="1"/>
          </p:cNvSpPr>
          <p:nvPr/>
        </p:nvSpPr>
        <p:spPr bwMode="auto">
          <a:xfrm flipH="1">
            <a:off x="5730875" y="3581400"/>
            <a:ext cx="112712" cy="112712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defTabSz="914400"/>
            <a:endParaRPr lang="en-US" sz="18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6" name="Rectangle 6"/>
          <p:cNvSpPr>
            <a:spLocks noChangeArrowheads="1"/>
          </p:cNvSpPr>
          <p:nvPr/>
        </p:nvSpPr>
        <p:spPr bwMode="auto">
          <a:xfrm>
            <a:off x="457200" y="4953000"/>
            <a:ext cx="81534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457200"/>
            <a:r>
              <a:rPr lang="en-US" sz="2000" dirty="0">
                <a:solidFill>
                  <a:srgbClr val="003367"/>
                </a:solidFill>
              </a:rPr>
              <a:t>A </a:t>
            </a:r>
            <a:r>
              <a:rPr lang="en-US" sz="2000" b="1" dirty="0">
                <a:solidFill>
                  <a:srgbClr val="003367"/>
                </a:solidFill>
              </a:rPr>
              <a:t>reference monitor </a:t>
            </a:r>
            <a:r>
              <a:rPr lang="en-US" sz="2000" dirty="0">
                <a:solidFill>
                  <a:srgbClr val="003367"/>
                </a:solidFill>
              </a:rPr>
              <a:t>is a program/module that controls accesses to a set of objects by other programs.</a:t>
            </a:r>
            <a:r>
              <a:rPr lang="en-US" sz="2000" b="1" dirty="0">
                <a:solidFill>
                  <a:srgbClr val="003367"/>
                </a:solidFill>
              </a:rPr>
              <a:t>  </a:t>
            </a:r>
            <a:r>
              <a:rPr lang="en-US" sz="2000" dirty="0">
                <a:solidFill>
                  <a:srgbClr val="003367"/>
                </a:solidFill>
              </a:rPr>
              <a:t>The reference monitor has a </a:t>
            </a:r>
            <a:r>
              <a:rPr lang="en-US" sz="2000" b="1" dirty="0">
                <a:solidFill>
                  <a:srgbClr val="003367"/>
                </a:solidFill>
              </a:rPr>
              <a:t>guard</a:t>
            </a:r>
            <a:r>
              <a:rPr lang="en-US" sz="2000" dirty="0">
                <a:solidFill>
                  <a:srgbClr val="003367"/>
                </a:solidFill>
              </a:rPr>
              <a:t> that checks all requests against an </a:t>
            </a:r>
            <a:r>
              <a:rPr lang="en-US" sz="2000" b="1" dirty="0">
                <a:solidFill>
                  <a:srgbClr val="003367"/>
                </a:solidFill>
              </a:rPr>
              <a:t>access control policy </a:t>
            </a:r>
            <a:r>
              <a:rPr lang="en-US" sz="2000" dirty="0">
                <a:solidFill>
                  <a:srgbClr val="003367"/>
                </a:solidFill>
              </a:rPr>
              <a:t>before permitting them to execute.</a:t>
            </a:r>
          </a:p>
        </p:txBody>
      </p:sp>
      <p:sp>
        <p:nvSpPr>
          <p:cNvPr id="47" name="Rectangle 6"/>
          <p:cNvSpPr>
            <a:spLocks noChangeArrowheads="1"/>
          </p:cNvSpPr>
          <p:nvPr/>
        </p:nvSpPr>
        <p:spPr bwMode="auto">
          <a:xfrm>
            <a:off x="914400" y="3810000"/>
            <a:ext cx="2590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457200"/>
            <a:r>
              <a:rPr lang="en-US" sz="2000" b="1" dirty="0">
                <a:solidFill>
                  <a:srgbClr val="003367"/>
                </a:solidFill>
              </a:rPr>
              <a:t>subject</a:t>
            </a:r>
          </a:p>
        </p:txBody>
      </p:sp>
      <p:sp>
        <p:nvSpPr>
          <p:cNvPr id="50" name="Rectangle 6"/>
          <p:cNvSpPr>
            <a:spLocks noChangeArrowheads="1"/>
          </p:cNvSpPr>
          <p:nvPr/>
        </p:nvSpPr>
        <p:spPr bwMode="auto">
          <a:xfrm>
            <a:off x="1905000" y="1447800"/>
            <a:ext cx="2590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457200"/>
            <a:r>
              <a:rPr lang="en-US" sz="2000" b="1" dirty="0">
                <a:solidFill>
                  <a:srgbClr val="003367"/>
                </a:solidFill>
              </a:rPr>
              <a:t>requested operation</a:t>
            </a:r>
            <a:endParaRPr lang="en-US" sz="1800" dirty="0">
              <a:solidFill>
                <a:srgbClr val="003367"/>
              </a:solidFill>
            </a:endParaRPr>
          </a:p>
        </p:txBody>
      </p:sp>
      <p:cxnSp>
        <p:nvCxnSpPr>
          <p:cNvPr id="51" name="Straight Connector 50"/>
          <p:cNvCxnSpPr>
            <a:stCxn id="50" idx="2"/>
          </p:cNvCxnSpPr>
          <p:nvPr/>
        </p:nvCxnSpPr>
        <p:spPr bwMode="auto">
          <a:xfrm>
            <a:off x="3200400" y="2155686"/>
            <a:ext cx="0" cy="119711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4" name="Rectangle 6"/>
          <p:cNvSpPr>
            <a:spLocks noChangeArrowheads="1"/>
          </p:cNvSpPr>
          <p:nvPr/>
        </p:nvSpPr>
        <p:spPr bwMode="auto">
          <a:xfrm>
            <a:off x="3962400" y="2038290"/>
            <a:ext cx="2590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457200"/>
            <a:r>
              <a:rPr lang="en-US" sz="2000" b="1" dirty="0">
                <a:solidFill>
                  <a:srgbClr val="003367"/>
                </a:solidFill>
              </a:rPr>
              <a:t>“boundary”</a:t>
            </a:r>
            <a:endParaRPr lang="en-US" sz="1800" dirty="0">
              <a:solidFill>
                <a:srgbClr val="003367"/>
              </a:solidFill>
            </a:endParaRPr>
          </a:p>
        </p:txBody>
      </p:sp>
      <p:sp>
        <p:nvSpPr>
          <p:cNvPr id="55" name="Rectangle 6"/>
          <p:cNvSpPr>
            <a:spLocks noChangeArrowheads="1"/>
          </p:cNvSpPr>
          <p:nvPr/>
        </p:nvSpPr>
        <p:spPr bwMode="auto">
          <a:xfrm>
            <a:off x="6934200" y="2971800"/>
            <a:ext cx="1600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457200"/>
            <a:r>
              <a:rPr lang="en-US" sz="1800" dirty="0">
                <a:solidFill>
                  <a:srgbClr val="003367"/>
                </a:solidFill>
              </a:rPr>
              <a:t>protected</a:t>
            </a:r>
          </a:p>
          <a:p>
            <a:pPr algn="ctr" defTabSz="457200"/>
            <a:r>
              <a:rPr lang="en-US" sz="1800" dirty="0">
                <a:solidFill>
                  <a:srgbClr val="003367"/>
                </a:solidFill>
              </a:rPr>
              <a:t>state/</a:t>
            </a:r>
            <a:r>
              <a:rPr lang="en-US" sz="1800" b="1" dirty="0">
                <a:solidFill>
                  <a:srgbClr val="003367"/>
                </a:solidFill>
              </a:rPr>
              <a:t>objects</a:t>
            </a:r>
            <a:endParaRPr lang="en-US" sz="1600" b="1" dirty="0">
              <a:solidFill>
                <a:srgbClr val="003367"/>
              </a:solidFill>
            </a:endParaRPr>
          </a:p>
        </p:txBody>
      </p:sp>
      <p:cxnSp>
        <p:nvCxnSpPr>
          <p:cNvPr id="56" name="Straight Connector 55"/>
          <p:cNvCxnSpPr>
            <a:stCxn id="55" idx="1"/>
            <a:endCxn id="24" idx="3"/>
          </p:cNvCxnSpPr>
          <p:nvPr/>
        </p:nvCxnSpPr>
        <p:spPr bwMode="auto">
          <a:xfrm flipH="1" flipV="1">
            <a:off x="6027737" y="3039467"/>
            <a:ext cx="906463" cy="25549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9" name="Straight Connector 58"/>
          <p:cNvCxnSpPr>
            <a:stCxn id="55" idx="1"/>
            <a:endCxn id="25" idx="3"/>
          </p:cNvCxnSpPr>
          <p:nvPr/>
        </p:nvCxnSpPr>
        <p:spPr bwMode="auto">
          <a:xfrm flipH="1">
            <a:off x="6027737" y="3294966"/>
            <a:ext cx="906463" cy="4930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6" name="Straight Connector 65"/>
          <p:cNvCxnSpPr>
            <a:stCxn id="55" idx="1"/>
          </p:cNvCxnSpPr>
          <p:nvPr/>
        </p:nvCxnSpPr>
        <p:spPr bwMode="auto">
          <a:xfrm flipH="1">
            <a:off x="6096000" y="3294966"/>
            <a:ext cx="838200" cy="36263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9" name="Rectangle 6"/>
          <p:cNvSpPr>
            <a:spLocks noChangeArrowheads="1"/>
          </p:cNvSpPr>
          <p:nvPr/>
        </p:nvSpPr>
        <p:spPr bwMode="auto">
          <a:xfrm>
            <a:off x="4114800" y="3733800"/>
            <a:ext cx="1143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457200"/>
            <a:r>
              <a:rPr lang="en-US" sz="1800" b="1" dirty="0">
                <a:solidFill>
                  <a:srgbClr val="003367"/>
                </a:solidFill>
              </a:rPr>
              <a:t>program</a:t>
            </a:r>
            <a:endParaRPr lang="en-US" sz="1800" dirty="0">
              <a:solidFill>
                <a:srgbClr val="003367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0" y="1828800"/>
            <a:ext cx="2057400" cy="1371600"/>
            <a:chOff x="6019800" y="3962400"/>
            <a:chExt cx="2743200" cy="1828800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19800" y="3962400"/>
              <a:ext cx="2743200" cy="1828800"/>
            </a:xfrm>
            <a:prstGeom prst="rect">
              <a:avLst/>
            </a:prstGeom>
          </p:spPr>
        </p:pic>
        <p:sp>
          <p:nvSpPr>
            <p:cNvPr id="52" name="Rectangle 51"/>
            <p:cNvSpPr/>
            <p:nvPr/>
          </p:nvSpPr>
          <p:spPr>
            <a:xfrm rot="21428047">
              <a:off x="6753877" y="4643199"/>
              <a:ext cx="1502047" cy="5416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 fontAlgn="auto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>
                  <a:solidFill>
                    <a:srgbClr val="0036A6"/>
                  </a:solidFill>
                  <a:latin typeface="Lucida Calligraphy"/>
                  <a:cs typeface="Lucida Calligraphy"/>
                </a:rPr>
                <a:t>Alice</a:t>
              </a:r>
              <a:endParaRPr lang="en-US" sz="4400" kern="0" dirty="0">
                <a:solidFill>
                  <a:srgbClr val="0036A6"/>
                </a:solidFill>
                <a:latin typeface="Lucida Calligraphy"/>
                <a:cs typeface="Lucida Calligraphy"/>
              </a:endParaRPr>
            </a:p>
          </p:txBody>
        </p:sp>
      </p:grpSp>
      <p:cxnSp>
        <p:nvCxnSpPr>
          <p:cNvPr id="3" name="Curved Connector 2"/>
          <p:cNvCxnSpPr>
            <a:stCxn id="49" idx="3"/>
            <a:endCxn id="13" idx="0"/>
          </p:cNvCxnSpPr>
          <p:nvPr/>
        </p:nvCxnSpPr>
        <p:spPr bwMode="auto">
          <a:xfrm>
            <a:off x="2057400" y="2514600"/>
            <a:ext cx="496102" cy="624240"/>
          </a:xfrm>
          <a:prstGeom prst="curved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3" name="Rectangle 6"/>
          <p:cNvSpPr>
            <a:spLocks noChangeArrowheads="1"/>
          </p:cNvSpPr>
          <p:nvPr/>
        </p:nvSpPr>
        <p:spPr bwMode="auto">
          <a:xfrm>
            <a:off x="2362200" y="4343400"/>
            <a:ext cx="1143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457200"/>
            <a:r>
              <a:rPr lang="en-US" sz="1800" b="1" dirty="0">
                <a:solidFill>
                  <a:srgbClr val="003367"/>
                </a:solidFill>
              </a:rPr>
              <a:t>guard</a:t>
            </a:r>
            <a:endParaRPr lang="en-US" sz="1800" dirty="0">
              <a:solidFill>
                <a:srgbClr val="003367"/>
              </a:solidFill>
            </a:endParaRPr>
          </a:p>
        </p:txBody>
      </p:sp>
      <p:cxnSp>
        <p:nvCxnSpPr>
          <p:cNvPr id="57" name="Curved Connector 56"/>
          <p:cNvCxnSpPr>
            <a:stCxn id="53" idx="0"/>
            <a:endCxn id="17" idx="2"/>
          </p:cNvCxnSpPr>
          <p:nvPr/>
        </p:nvCxnSpPr>
        <p:spPr bwMode="auto">
          <a:xfrm rot="5400000" flipH="1" flipV="1">
            <a:off x="3066855" y="3619305"/>
            <a:ext cx="590940" cy="857250"/>
          </a:xfrm>
          <a:prstGeom prst="curvedConnector4">
            <a:avLst>
              <a:gd name="adj1" fmla="val 50000"/>
              <a:gd name="adj2" fmla="val 45186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Rectangle 6"/>
          <p:cNvSpPr>
            <a:spLocks noChangeArrowheads="1"/>
          </p:cNvSpPr>
          <p:nvPr/>
        </p:nvSpPr>
        <p:spPr bwMode="auto">
          <a:xfrm>
            <a:off x="-304800" y="3036332"/>
            <a:ext cx="2590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457200"/>
            <a:r>
              <a:rPr lang="en-US" sz="2000" b="1" dirty="0">
                <a:solidFill>
                  <a:srgbClr val="003367"/>
                </a:solidFill>
              </a:rPr>
              <a:t>identity</a:t>
            </a:r>
          </a:p>
        </p:txBody>
      </p:sp>
    </p:spTree>
    <p:extLst>
      <p:ext uri="{BB962C8B-B14F-4D97-AF65-F5344CB8AC3E}">
        <p14:creationId xmlns:p14="http://schemas.microsoft.com/office/powerpoint/2010/main" val="3044241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auto">
          <a:xfrm>
            <a:off x="3886200" y="2438400"/>
            <a:ext cx="2667000" cy="18288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Requirements for a reference monitor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076700" y="2552700"/>
            <a:ext cx="2324100" cy="1600200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  <a:ln w="57150" cap="flat" cmpd="sng" algn="ctr">
            <a:solidFill>
              <a:schemeClr val="tx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1981200" y="2971800"/>
            <a:ext cx="635890" cy="778254"/>
            <a:chOff x="1970088" y="3170238"/>
            <a:chExt cx="1152525" cy="2058987"/>
          </a:xfrm>
        </p:grpSpPr>
        <p:sp>
          <p:nvSpPr>
            <p:cNvPr id="7" name="Line 2"/>
            <p:cNvSpPr>
              <a:spLocks noChangeShapeType="1"/>
            </p:cNvSpPr>
            <p:nvPr/>
          </p:nvSpPr>
          <p:spPr bwMode="auto">
            <a:xfrm>
              <a:off x="2427657" y="3627234"/>
              <a:ext cx="0" cy="9139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Line 3"/>
            <p:cNvSpPr>
              <a:spLocks noChangeShapeType="1"/>
            </p:cNvSpPr>
            <p:nvPr/>
          </p:nvSpPr>
          <p:spPr bwMode="auto">
            <a:xfrm flipV="1">
              <a:off x="2200592" y="4541224"/>
              <a:ext cx="227065" cy="6880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Line 4"/>
            <p:cNvSpPr>
              <a:spLocks noChangeShapeType="1"/>
            </p:cNvSpPr>
            <p:nvPr/>
          </p:nvSpPr>
          <p:spPr bwMode="auto">
            <a:xfrm flipH="1" flipV="1">
              <a:off x="2427657" y="4541224"/>
              <a:ext cx="230506" cy="6880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auto">
            <a:xfrm flipH="1">
              <a:off x="2424218" y="3737716"/>
              <a:ext cx="629588" cy="1205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 flipV="1">
              <a:off x="1970088" y="3853219"/>
              <a:ext cx="457569" cy="4620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Oval 7"/>
            <p:cNvSpPr>
              <a:spLocks noChangeArrowheads="1"/>
            </p:cNvSpPr>
            <p:nvPr/>
          </p:nvSpPr>
          <p:spPr bwMode="auto">
            <a:xfrm>
              <a:off x="2200592" y="3170238"/>
              <a:ext cx="454130" cy="456996"/>
            </a:xfrm>
            <a:prstGeom prst="ellipse">
              <a:avLst/>
            </a:prstGeom>
            <a:solidFill>
              <a:srgbClr val="99CC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2892109" y="3612167"/>
              <a:ext cx="230504" cy="225988"/>
            </a:xfrm>
            <a:prstGeom prst="rect">
              <a:avLst/>
            </a:prstGeom>
            <a:solidFill>
              <a:srgbClr val="5C852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25"/>
            <p:cNvSpPr>
              <a:spLocks noChangeArrowheads="1"/>
            </p:cNvSpPr>
            <p:nvPr/>
          </p:nvSpPr>
          <p:spPr bwMode="auto">
            <a:xfrm>
              <a:off x="2431098" y="3838155"/>
              <a:ext cx="137615" cy="14061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1" name="Snip Single Corner Rectangle 20"/>
          <p:cNvSpPr/>
          <p:nvPr/>
        </p:nvSpPr>
        <p:spPr bwMode="auto">
          <a:xfrm flipH="1">
            <a:off x="4281111" y="2875160"/>
            <a:ext cx="824289" cy="934840"/>
          </a:xfrm>
          <a:prstGeom prst="snip1Rect">
            <a:avLst/>
          </a:prstGeom>
          <a:solidFill>
            <a:srgbClr val="99867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grpSp>
        <p:nvGrpSpPr>
          <p:cNvPr id="16" name="Group 15"/>
          <p:cNvGrpSpPr>
            <a:grpSpLocks noChangeAspect="1"/>
          </p:cNvGrpSpPr>
          <p:nvPr/>
        </p:nvGrpSpPr>
        <p:grpSpPr bwMode="auto">
          <a:xfrm>
            <a:off x="3733800" y="2895600"/>
            <a:ext cx="457200" cy="856860"/>
            <a:chOff x="1152" y="3120"/>
            <a:chExt cx="384" cy="720"/>
          </a:xfrm>
        </p:grpSpPr>
        <p:sp>
          <p:nvSpPr>
            <p:cNvPr id="17" name="Freeform 16"/>
            <p:cNvSpPr>
              <a:spLocks noChangeAspect="1"/>
            </p:cNvSpPr>
            <p:nvPr/>
          </p:nvSpPr>
          <p:spPr bwMode="auto">
            <a:xfrm>
              <a:off x="1200" y="3120"/>
              <a:ext cx="288" cy="720"/>
            </a:xfrm>
            <a:custGeom>
              <a:avLst/>
              <a:gdLst>
                <a:gd name="T0" fmla="*/ 144 w 288"/>
                <a:gd name="T1" fmla="*/ 0 h 720"/>
                <a:gd name="T2" fmla="*/ 0 w 288"/>
                <a:gd name="T3" fmla="*/ 144 h 720"/>
                <a:gd name="T4" fmla="*/ 0 w 288"/>
                <a:gd name="T5" fmla="*/ 720 h 720"/>
                <a:gd name="T6" fmla="*/ 288 w 288"/>
                <a:gd name="T7" fmla="*/ 720 h 720"/>
                <a:gd name="T8" fmla="*/ 288 w 288"/>
                <a:gd name="T9" fmla="*/ 144 h 720"/>
                <a:gd name="T10" fmla="*/ 144 w 288"/>
                <a:gd name="T11" fmla="*/ 0 h 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8"/>
                <a:gd name="T19" fmla="*/ 0 h 720"/>
                <a:gd name="T20" fmla="*/ 288 w 288"/>
                <a:gd name="T21" fmla="*/ 720 h 7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8" h="720">
                  <a:moveTo>
                    <a:pt x="144" y="0"/>
                  </a:moveTo>
                  <a:lnTo>
                    <a:pt x="0" y="144"/>
                  </a:lnTo>
                  <a:lnTo>
                    <a:pt x="0" y="720"/>
                  </a:lnTo>
                  <a:lnTo>
                    <a:pt x="288" y="720"/>
                  </a:lnTo>
                  <a:lnTo>
                    <a:pt x="288" y="14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defTabSz="45720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Line 16"/>
            <p:cNvSpPr>
              <a:spLocks noChangeAspect="1" noChangeShapeType="1"/>
            </p:cNvSpPr>
            <p:nvPr/>
          </p:nvSpPr>
          <p:spPr bwMode="auto">
            <a:xfrm flipH="1">
              <a:off x="1152" y="3120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20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Line 17"/>
            <p:cNvSpPr>
              <a:spLocks noChangeAspect="1" noChangeShapeType="1"/>
            </p:cNvSpPr>
            <p:nvPr/>
          </p:nvSpPr>
          <p:spPr bwMode="auto">
            <a:xfrm>
              <a:off x="1344" y="3120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200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20" name="Picture 19" descr="guard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3216"/>
              <a:ext cx="308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23" name="Straight Connector 22"/>
          <p:cNvCxnSpPr/>
          <p:nvPr/>
        </p:nvCxnSpPr>
        <p:spPr bwMode="auto">
          <a:xfrm>
            <a:off x="2667000" y="3352800"/>
            <a:ext cx="1066800" cy="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4" name="Rectangle 23"/>
          <p:cNvSpPr/>
          <p:nvPr/>
        </p:nvSpPr>
        <p:spPr bwMode="auto">
          <a:xfrm>
            <a:off x="5486400" y="2971800"/>
            <a:ext cx="541337" cy="135334"/>
          </a:xfrm>
          <a:prstGeom prst="rect">
            <a:avLst/>
          </a:prstGeom>
          <a:solidFill>
            <a:srgbClr val="8B4785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5486400" y="3276600"/>
            <a:ext cx="541337" cy="135335"/>
          </a:xfrm>
          <a:prstGeom prst="rect">
            <a:avLst/>
          </a:prstGeom>
          <a:solidFill>
            <a:schemeClr val="accent5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39" name="Oval 59"/>
          <p:cNvSpPr>
            <a:spLocks noChangeArrowheads="1"/>
          </p:cNvSpPr>
          <p:nvPr/>
        </p:nvSpPr>
        <p:spPr bwMode="auto">
          <a:xfrm flipH="1">
            <a:off x="5562600" y="3767137"/>
            <a:ext cx="111125" cy="11747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defTabSz="914400"/>
            <a:endParaRPr lang="en-US" sz="18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0" name="Oval 60"/>
          <p:cNvSpPr>
            <a:spLocks noChangeArrowheads="1"/>
          </p:cNvSpPr>
          <p:nvPr/>
        </p:nvSpPr>
        <p:spPr bwMode="auto">
          <a:xfrm flipH="1">
            <a:off x="5732462" y="3846512"/>
            <a:ext cx="111125" cy="11747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defTabSz="914400"/>
            <a:endParaRPr lang="en-US" sz="18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1" name="Oval 61"/>
          <p:cNvSpPr>
            <a:spLocks noChangeArrowheads="1"/>
          </p:cNvSpPr>
          <p:nvPr/>
        </p:nvSpPr>
        <p:spPr bwMode="auto">
          <a:xfrm flipH="1">
            <a:off x="5919787" y="3778250"/>
            <a:ext cx="112713" cy="11747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defTabSz="914400"/>
            <a:endParaRPr lang="en-US" sz="1800">
              <a:solidFill>
                <a:srgbClr val="000000"/>
              </a:solidFill>
              <a:cs typeface="Arial" charset="0"/>
            </a:endParaRPr>
          </a:p>
        </p:txBody>
      </p:sp>
      <p:cxnSp>
        <p:nvCxnSpPr>
          <p:cNvPr id="42" name="AutoShape 62"/>
          <p:cNvCxnSpPr>
            <a:cxnSpLocks noChangeShapeType="1"/>
            <a:stCxn id="45" idx="4"/>
            <a:endCxn id="39" idx="0"/>
          </p:cNvCxnSpPr>
          <p:nvPr/>
        </p:nvCxnSpPr>
        <p:spPr bwMode="auto">
          <a:xfrm flipH="1">
            <a:off x="5618162" y="3692525"/>
            <a:ext cx="169863" cy="74612"/>
          </a:xfrm>
          <a:prstGeom prst="straightConnector1">
            <a:avLst/>
          </a:prstGeom>
          <a:noFill/>
          <a:ln w="31750" cap="rnd">
            <a:solidFill>
              <a:srgbClr val="000000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3" name="AutoShape 63"/>
          <p:cNvCxnSpPr>
            <a:cxnSpLocks noChangeShapeType="1"/>
            <a:stCxn id="45" idx="4"/>
            <a:endCxn id="40" idx="0"/>
          </p:cNvCxnSpPr>
          <p:nvPr/>
        </p:nvCxnSpPr>
        <p:spPr bwMode="auto">
          <a:xfrm>
            <a:off x="5788025" y="3692525"/>
            <a:ext cx="0" cy="153987"/>
          </a:xfrm>
          <a:prstGeom prst="straightConnector1">
            <a:avLst/>
          </a:prstGeom>
          <a:noFill/>
          <a:ln w="31750" cap="rnd">
            <a:solidFill>
              <a:srgbClr val="000000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" name="AutoShape 64"/>
          <p:cNvCxnSpPr>
            <a:cxnSpLocks noChangeShapeType="1"/>
            <a:stCxn id="45" idx="4"/>
            <a:endCxn id="41" idx="7"/>
          </p:cNvCxnSpPr>
          <p:nvPr/>
        </p:nvCxnSpPr>
        <p:spPr bwMode="auto">
          <a:xfrm>
            <a:off x="5788025" y="3692525"/>
            <a:ext cx="149225" cy="101600"/>
          </a:xfrm>
          <a:prstGeom prst="straightConnector1">
            <a:avLst/>
          </a:prstGeom>
          <a:noFill/>
          <a:ln w="31750" cap="rnd">
            <a:solidFill>
              <a:srgbClr val="000000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5" name="Oval 65"/>
          <p:cNvSpPr>
            <a:spLocks noChangeArrowheads="1"/>
          </p:cNvSpPr>
          <p:nvPr/>
        </p:nvSpPr>
        <p:spPr bwMode="auto">
          <a:xfrm flipH="1">
            <a:off x="5730875" y="3581400"/>
            <a:ext cx="112712" cy="112712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defTabSz="914400"/>
            <a:endParaRPr lang="en-US" sz="18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6" name="Rectangle 6"/>
          <p:cNvSpPr>
            <a:spLocks noChangeArrowheads="1"/>
          </p:cNvSpPr>
          <p:nvPr/>
        </p:nvSpPr>
        <p:spPr bwMode="auto">
          <a:xfrm>
            <a:off x="228600" y="5077361"/>
            <a:ext cx="87630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 defTabSz="457200">
              <a:buFontTx/>
              <a:buAutoNum type="arabicPeriod"/>
            </a:pPr>
            <a:r>
              <a:rPr lang="en-US" sz="2000" b="1" dirty="0">
                <a:solidFill>
                  <a:srgbClr val="003367"/>
                </a:solidFill>
              </a:rPr>
              <a:t>Isolation</a:t>
            </a:r>
            <a:r>
              <a:rPr lang="en-US" sz="2000" dirty="0">
                <a:solidFill>
                  <a:srgbClr val="003367"/>
                </a:solidFill>
              </a:rPr>
              <a:t>: the reference monitor is protected from tampering.</a:t>
            </a:r>
          </a:p>
          <a:p>
            <a:pPr marL="457200" indent="-457200" defTabSz="457200">
              <a:buFontTx/>
              <a:buAutoNum type="arabicPeriod"/>
            </a:pPr>
            <a:r>
              <a:rPr lang="en-US" sz="2000" b="1" dirty="0">
                <a:solidFill>
                  <a:srgbClr val="003367"/>
                </a:solidFill>
              </a:rPr>
              <a:t>Interposition</a:t>
            </a:r>
            <a:r>
              <a:rPr lang="en-US" sz="2000" dirty="0">
                <a:solidFill>
                  <a:srgbClr val="003367"/>
                </a:solidFill>
              </a:rPr>
              <a:t>: the only way to access the objects is through the reference monitor: it can examine and/or reject each request.</a:t>
            </a:r>
          </a:p>
          <a:p>
            <a:pPr marL="457200" indent="-457200" defTabSz="457200">
              <a:buFontTx/>
              <a:buAutoNum type="arabicPeriod"/>
            </a:pPr>
            <a:r>
              <a:rPr lang="en-US" sz="2000" b="1" dirty="0">
                <a:solidFill>
                  <a:srgbClr val="003367"/>
                </a:solidFill>
              </a:rPr>
              <a:t>Authentication</a:t>
            </a:r>
            <a:r>
              <a:rPr lang="en-US" sz="2000" dirty="0">
                <a:solidFill>
                  <a:srgbClr val="003367"/>
                </a:solidFill>
              </a:rPr>
              <a:t>: the reference monitor can identify the subject.</a:t>
            </a:r>
          </a:p>
        </p:txBody>
      </p:sp>
      <p:sp>
        <p:nvSpPr>
          <p:cNvPr id="47" name="Rectangle 6"/>
          <p:cNvSpPr>
            <a:spLocks noChangeArrowheads="1"/>
          </p:cNvSpPr>
          <p:nvPr/>
        </p:nvSpPr>
        <p:spPr bwMode="auto">
          <a:xfrm>
            <a:off x="914400" y="3810000"/>
            <a:ext cx="2590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457200"/>
            <a:r>
              <a:rPr lang="en-US" sz="2000" b="1" dirty="0">
                <a:solidFill>
                  <a:srgbClr val="003367"/>
                </a:solidFill>
              </a:rPr>
              <a:t>subject</a:t>
            </a:r>
          </a:p>
        </p:txBody>
      </p:sp>
      <p:sp>
        <p:nvSpPr>
          <p:cNvPr id="50" name="Rectangle 6"/>
          <p:cNvSpPr>
            <a:spLocks noChangeArrowheads="1"/>
          </p:cNvSpPr>
          <p:nvPr/>
        </p:nvSpPr>
        <p:spPr bwMode="auto">
          <a:xfrm>
            <a:off x="1905000" y="1447800"/>
            <a:ext cx="2590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457200"/>
            <a:r>
              <a:rPr lang="en-US" sz="2000" b="1" dirty="0">
                <a:solidFill>
                  <a:srgbClr val="003367"/>
                </a:solidFill>
              </a:rPr>
              <a:t>requested operation</a:t>
            </a:r>
            <a:endParaRPr lang="en-US" sz="1800" dirty="0">
              <a:solidFill>
                <a:srgbClr val="003367"/>
              </a:solidFill>
            </a:endParaRPr>
          </a:p>
        </p:txBody>
      </p:sp>
      <p:cxnSp>
        <p:nvCxnSpPr>
          <p:cNvPr id="51" name="Straight Connector 50"/>
          <p:cNvCxnSpPr>
            <a:stCxn id="50" idx="2"/>
          </p:cNvCxnSpPr>
          <p:nvPr/>
        </p:nvCxnSpPr>
        <p:spPr bwMode="auto">
          <a:xfrm>
            <a:off x="3200400" y="2155686"/>
            <a:ext cx="0" cy="119711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4" name="Rectangle 6"/>
          <p:cNvSpPr>
            <a:spLocks noChangeArrowheads="1"/>
          </p:cNvSpPr>
          <p:nvPr/>
        </p:nvSpPr>
        <p:spPr bwMode="auto">
          <a:xfrm>
            <a:off x="3962400" y="2038290"/>
            <a:ext cx="2590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457200"/>
            <a:r>
              <a:rPr lang="en-US" sz="2000" b="1" dirty="0">
                <a:solidFill>
                  <a:srgbClr val="003367"/>
                </a:solidFill>
              </a:rPr>
              <a:t>“boundary”</a:t>
            </a:r>
            <a:endParaRPr lang="en-US" sz="1800" dirty="0">
              <a:solidFill>
                <a:srgbClr val="003367"/>
              </a:solidFill>
            </a:endParaRPr>
          </a:p>
        </p:txBody>
      </p:sp>
      <p:sp>
        <p:nvSpPr>
          <p:cNvPr id="55" name="Rectangle 6"/>
          <p:cNvSpPr>
            <a:spLocks noChangeArrowheads="1"/>
          </p:cNvSpPr>
          <p:nvPr/>
        </p:nvSpPr>
        <p:spPr bwMode="auto">
          <a:xfrm>
            <a:off x="6934200" y="2971800"/>
            <a:ext cx="1600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457200"/>
            <a:r>
              <a:rPr lang="en-US" sz="1800" dirty="0">
                <a:solidFill>
                  <a:srgbClr val="003367"/>
                </a:solidFill>
              </a:rPr>
              <a:t>protected</a:t>
            </a:r>
          </a:p>
          <a:p>
            <a:pPr algn="ctr" defTabSz="457200"/>
            <a:r>
              <a:rPr lang="en-US" sz="1800" dirty="0">
                <a:solidFill>
                  <a:srgbClr val="003367"/>
                </a:solidFill>
              </a:rPr>
              <a:t>state/</a:t>
            </a:r>
            <a:r>
              <a:rPr lang="en-US" sz="1800" b="1" dirty="0">
                <a:solidFill>
                  <a:srgbClr val="003367"/>
                </a:solidFill>
              </a:rPr>
              <a:t>objects</a:t>
            </a:r>
            <a:endParaRPr lang="en-US" sz="1600" b="1" dirty="0">
              <a:solidFill>
                <a:srgbClr val="003367"/>
              </a:solidFill>
            </a:endParaRPr>
          </a:p>
        </p:txBody>
      </p:sp>
      <p:cxnSp>
        <p:nvCxnSpPr>
          <p:cNvPr id="56" name="Straight Connector 55"/>
          <p:cNvCxnSpPr>
            <a:stCxn id="55" idx="1"/>
            <a:endCxn id="24" idx="3"/>
          </p:cNvCxnSpPr>
          <p:nvPr/>
        </p:nvCxnSpPr>
        <p:spPr bwMode="auto">
          <a:xfrm flipH="1" flipV="1">
            <a:off x="6027737" y="3039467"/>
            <a:ext cx="906463" cy="25549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9" name="Straight Connector 58"/>
          <p:cNvCxnSpPr>
            <a:stCxn id="55" idx="1"/>
            <a:endCxn id="25" idx="3"/>
          </p:cNvCxnSpPr>
          <p:nvPr/>
        </p:nvCxnSpPr>
        <p:spPr bwMode="auto">
          <a:xfrm flipH="1">
            <a:off x="6027737" y="3294966"/>
            <a:ext cx="906463" cy="4930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6" name="Straight Connector 65"/>
          <p:cNvCxnSpPr>
            <a:stCxn id="55" idx="1"/>
          </p:cNvCxnSpPr>
          <p:nvPr/>
        </p:nvCxnSpPr>
        <p:spPr bwMode="auto">
          <a:xfrm flipH="1">
            <a:off x="6096000" y="3294966"/>
            <a:ext cx="838200" cy="36263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9" name="Rectangle 6"/>
          <p:cNvSpPr>
            <a:spLocks noChangeArrowheads="1"/>
          </p:cNvSpPr>
          <p:nvPr/>
        </p:nvSpPr>
        <p:spPr bwMode="auto">
          <a:xfrm>
            <a:off x="4114800" y="3733800"/>
            <a:ext cx="1143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457200"/>
            <a:r>
              <a:rPr lang="en-US" sz="1800" b="1" dirty="0">
                <a:solidFill>
                  <a:srgbClr val="003367"/>
                </a:solidFill>
              </a:rPr>
              <a:t>program</a:t>
            </a:r>
            <a:endParaRPr lang="en-US" sz="1800" dirty="0">
              <a:solidFill>
                <a:srgbClr val="003367"/>
              </a:solidFill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8800"/>
            <a:ext cx="2057400" cy="1371600"/>
          </a:xfrm>
          <a:prstGeom prst="rect">
            <a:avLst/>
          </a:prstGeom>
        </p:spPr>
      </p:pic>
      <p:cxnSp>
        <p:nvCxnSpPr>
          <p:cNvPr id="3" name="Curved Connector 2"/>
          <p:cNvCxnSpPr>
            <a:stCxn id="49" idx="3"/>
            <a:endCxn id="13" idx="0"/>
          </p:cNvCxnSpPr>
          <p:nvPr/>
        </p:nvCxnSpPr>
        <p:spPr bwMode="auto">
          <a:xfrm>
            <a:off x="2057400" y="2514600"/>
            <a:ext cx="496102" cy="624240"/>
          </a:xfrm>
          <a:prstGeom prst="curved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3" name="Rectangle 6"/>
          <p:cNvSpPr>
            <a:spLocks noChangeArrowheads="1"/>
          </p:cNvSpPr>
          <p:nvPr/>
        </p:nvSpPr>
        <p:spPr bwMode="auto">
          <a:xfrm>
            <a:off x="2362200" y="4343400"/>
            <a:ext cx="1143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457200"/>
            <a:r>
              <a:rPr lang="en-US" sz="1800" b="1" dirty="0">
                <a:solidFill>
                  <a:srgbClr val="003367"/>
                </a:solidFill>
              </a:rPr>
              <a:t>guard</a:t>
            </a:r>
            <a:endParaRPr lang="en-US" sz="1800" dirty="0">
              <a:solidFill>
                <a:srgbClr val="003367"/>
              </a:solidFill>
            </a:endParaRPr>
          </a:p>
        </p:txBody>
      </p:sp>
      <p:cxnSp>
        <p:nvCxnSpPr>
          <p:cNvPr id="57" name="Curved Connector 56"/>
          <p:cNvCxnSpPr>
            <a:stCxn id="53" idx="0"/>
            <a:endCxn id="17" idx="2"/>
          </p:cNvCxnSpPr>
          <p:nvPr/>
        </p:nvCxnSpPr>
        <p:spPr bwMode="auto">
          <a:xfrm rot="5400000" flipH="1" flipV="1">
            <a:off x="3066855" y="3619305"/>
            <a:ext cx="590940" cy="857250"/>
          </a:xfrm>
          <a:prstGeom prst="curvedConnector4">
            <a:avLst>
              <a:gd name="adj1" fmla="val 50000"/>
              <a:gd name="adj2" fmla="val 45186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Rectangle 6"/>
          <p:cNvSpPr>
            <a:spLocks noChangeArrowheads="1"/>
          </p:cNvSpPr>
          <p:nvPr/>
        </p:nvSpPr>
        <p:spPr bwMode="auto">
          <a:xfrm>
            <a:off x="-304800" y="3048000"/>
            <a:ext cx="2590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457200"/>
            <a:r>
              <a:rPr lang="en-US" sz="2000" b="1" dirty="0">
                <a:solidFill>
                  <a:srgbClr val="003367"/>
                </a:solidFill>
              </a:rPr>
              <a:t>identity</a:t>
            </a:r>
          </a:p>
        </p:txBody>
      </p:sp>
      <p:sp>
        <p:nvSpPr>
          <p:cNvPr id="60" name="Rectangle 59"/>
          <p:cNvSpPr/>
          <p:nvPr/>
        </p:nvSpPr>
        <p:spPr>
          <a:xfrm rot="21428047">
            <a:off x="550558" y="2339399"/>
            <a:ext cx="1126535" cy="40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rgbClr val="0036A6"/>
                </a:solidFill>
                <a:latin typeface="Lucida Calligraphy"/>
                <a:cs typeface="Lucida Calligraphy"/>
              </a:rPr>
              <a:t>Alice</a:t>
            </a:r>
            <a:endParaRPr lang="en-US" sz="4400" kern="0" dirty="0">
              <a:solidFill>
                <a:srgbClr val="0036A6"/>
              </a:solidFill>
              <a:latin typeface="Lucida Calligraphy"/>
              <a:cs typeface="Lucida Calligraphy"/>
            </a:endParaRPr>
          </a:p>
        </p:txBody>
      </p:sp>
    </p:spTree>
    <p:extLst>
      <p:ext uri="{BB962C8B-B14F-4D97-AF65-F5344CB8AC3E}">
        <p14:creationId xmlns:p14="http://schemas.microsoft.com/office/powerpoint/2010/main" val="2194213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auto">
          <a:xfrm>
            <a:off x="3886200" y="2743200"/>
            <a:ext cx="2667000" cy="18288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monitor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076700" y="2857500"/>
            <a:ext cx="2324100" cy="1600200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  <a:ln w="57150" cap="flat" cmpd="sng" algn="ctr">
            <a:solidFill>
              <a:schemeClr val="tx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1981200" y="3276600"/>
            <a:ext cx="635890" cy="778254"/>
            <a:chOff x="1970088" y="3170238"/>
            <a:chExt cx="1152525" cy="2058987"/>
          </a:xfrm>
        </p:grpSpPr>
        <p:sp>
          <p:nvSpPr>
            <p:cNvPr id="7" name="Line 2"/>
            <p:cNvSpPr>
              <a:spLocks noChangeShapeType="1"/>
            </p:cNvSpPr>
            <p:nvPr/>
          </p:nvSpPr>
          <p:spPr bwMode="auto">
            <a:xfrm>
              <a:off x="2427657" y="3627234"/>
              <a:ext cx="0" cy="9139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Line 3"/>
            <p:cNvSpPr>
              <a:spLocks noChangeShapeType="1"/>
            </p:cNvSpPr>
            <p:nvPr/>
          </p:nvSpPr>
          <p:spPr bwMode="auto">
            <a:xfrm flipV="1">
              <a:off x="2200592" y="4541224"/>
              <a:ext cx="227065" cy="6880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Line 4"/>
            <p:cNvSpPr>
              <a:spLocks noChangeShapeType="1"/>
            </p:cNvSpPr>
            <p:nvPr/>
          </p:nvSpPr>
          <p:spPr bwMode="auto">
            <a:xfrm flipH="1" flipV="1">
              <a:off x="2427657" y="4541224"/>
              <a:ext cx="230506" cy="6880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auto">
            <a:xfrm flipH="1">
              <a:off x="2424218" y="3737716"/>
              <a:ext cx="629588" cy="1205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 flipV="1">
              <a:off x="1970088" y="3853219"/>
              <a:ext cx="457569" cy="4620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Oval 7"/>
            <p:cNvSpPr>
              <a:spLocks noChangeArrowheads="1"/>
            </p:cNvSpPr>
            <p:nvPr/>
          </p:nvSpPr>
          <p:spPr bwMode="auto">
            <a:xfrm>
              <a:off x="2200592" y="3170238"/>
              <a:ext cx="454130" cy="456996"/>
            </a:xfrm>
            <a:prstGeom prst="ellipse">
              <a:avLst/>
            </a:prstGeom>
            <a:solidFill>
              <a:srgbClr val="99CC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2892109" y="3612167"/>
              <a:ext cx="230504" cy="225988"/>
            </a:xfrm>
            <a:prstGeom prst="rect">
              <a:avLst/>
            </a:prstGeom>
            <a:solidFill>
              <a:srgbClr val="5C852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25"/>
            <p:cNvSpPr>
              <a:spLocks noChangeArrowheads="1"/>
            </p:cNvSpPr>
            <p:nvPr/>
          </p:nvSpPr>
          <p:spPr bwMode="auto">
            <a:xfrm>
              <a:off x="2431098" y="3838155"/>
              <a:ext cx="137615" cy="14061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1" name="Snip Single Corner Rectangle 20"/>
          <p:cNvSpPr/>
          <p:nvPr/>
        </p:nvSpPr>
        <p:spPr bwMode="auto">
          <a:xfrm flipH="1">
            <a:off x="4281111" y="3179960"/>
            <a:ext cx="824289" cy="934840"/>
          </a:xfrm>
          <a:prstGeom prst="snip1Rect">
            <a:avLst/>
          </a:prstGeom>
          <a:solidFill>
            <a:srgbClr val="99867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grpSp>
        <p:nvGrpSpPr>
          <p:cNvPr id="16" name="Group 15"/>
          <p:cNvGrpSpPr>
            <a:grpSpLocks noChangeAspect="1"/>
          </p:cNvGrpSpPr>
          <p:nvPr/>
        </p:nvGrpSpPr>
        <p:grpSpPr bwMode="auto">
          <a:xfrm>
            <a:off x="3733800" y="3200400"/>
            <a:ext cx="457200" cy="856860"/>
            <a:chOff x="1152" y="3120"/>
            <a:chExt cx="384" cy="720"/>
          </a:xfrm>
        </p:grpSpPr>
        <p:sp>
          <p:nvSpPr>
            <p:cNvPr id="17" name="Freeform 16"/>
            <p:cNvSpPr>
              <a:spLocks noChangeAspect="1"/>
            </p:cNvSpPr>
            <p:nvPr/>
          </p:nvSpPr>
          <p:spPr bwMode="auto">
            <a:xfrm>
              <a:off x="1200" y="3120"/>
              <a:ext cx="288" cy="720"/>
            </a:xfrm>
            <a:custGeom>
              <a:avLst/>
              <a:gdLst>
                <a:gd name="T0" fmla="*/ 144 w 288"/>
                <a:gd name="T1" fmla="*/ 0 h 720"/>
                <a:gd name="T2" fmla="*/ 0 w 288"/>
                <a:gd name="T3" fmla="*/ 144 h 720"/>
                <a:gd name="T4" fmla="*/ 0 w 288"/>
                <a:gd name="T5" fmla="*/ 720 h 720"/>
                <a:gd name="T6" fmla="*/ 288 w 288"/>
                <a:gd name="T7" fmla="*/ 720 h 720"/>
                <a:gd name="T8" fmla="*/ 288 w 288"/>
                <a:gd name="T9" fmla="*/ 144 h 720"/>
                <a:gd name="T10" fmla="*/ 144 w 288"/>
                <a:gd name="T11" fmla="*/ 0 h 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8"/>
                <a:gd name="T19" fmla="*/ 0 h 720"/>
                <a:gd name="T20" fmla="*/ 288 w 288"/>
                <a:gd name="T21" fmla="*/ 720 h 7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8" h="720">
                  <a:moveTo>
                    <a:pt x="144" y="0"/>
                  </a:moveTo>
                  <a:lnTo>
                    <a:pt x="0" y="144"/>
                  </a:lnTo>
                  <a:lnTo>
                    <a:pt x="0" y="720"/>
                  </a:lnTo>
                  <a:lnTo>
                    <a:pt x="288" y="720"/>
                  </a:lnTo>
                  <a:lnTo>
                    <a:pt x="288" y="14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defTabSz="45720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Line 16"/>
            <p:cNvSpPr>
              <a:spLocks noChangeAspect="1" noChangeShapeType="1"/>
            </p:cNvSpPr>
            <p:nvPr/>
          </p:nvSpPr>
          <p:spPr bwMode="auto">
            <a:xfrm flipH="1">
              <a:off x="1152" y="3120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20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Line 17"/>
            <p:cNvSpPr>
              <a:spLocks noChangeAspect="1" noChangeShapeType="1"/>
            </p:cNvSpPr>
            <p:nvPr/>
          </p:nvSpPr>
          <p:spPr bwMode="auto">
            <a:xfrm>
              <a:off x="1344" y="3120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200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20" name="Picture 19" descr="guard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3216"/>
              <a:ext cx="308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23" name="Straight Connector 22"/>
          <p:cNvCxnSpPr/>
          <p:nvPr/>
        </p:nvCxnSpPr>
        <p:spPr bwMode="auto">
          <a:xfrm>
            <a:off x="2667000" y="3657600"/>
            <a:ext cx="1066800" cy="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4" name="Rectangle 23"/>
          <p:cNvSpPr/>
          <p:nvPr/>
        </p:nvSpPr>
        <p:spPr bwMode="auto">
          <a:xfrm>
            <a:off x="5486400" y="3276600"/>
            <a:ext cx="541337" cy="135334"/>
          </a:xfrm>
          <a:prstGeom prst="rect">
            <a:avLst/>
          </a:prstGeom>
          <a:solidFill>
            <a:srgbClr val="8B4785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5486400" y="3581400"/>
            <a:ext cx="541337" cy="135335"/>
          </a:xfrm>
          <a:prstGeom prst="rect">
            <a:avLst/>
          </a:prstGeom>
          <a:solidFill>
            <a:schemeClr val="accent5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39" name="Oval 59"/>
          <p:cNvSpPr>
            <a:spLocks noChangeArrowheads="1"/>
          </p:cNvSpPr>
          <p:nvPr/>
        </p:nvSpPr>
        <p:spPr bwMode="auto">
          <a:xfrm flipH="1">
            <a:off x="5562600" y="4071937"/>
            <a:ext cx="111125" cy="11747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defTabSz="914400"/>
            <a:endParaRPr lang="en-US" sz="18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0" name="Oval 60"/>
          <p:cNvSpPr>
            <a:spLocks noChangeArrowheads="1"/>
          </p:cNvSpPr>
          <p:nvPr/>
        </p:nvSpPr>
        <p:spPr bwMode="auto">
          <a:xfrm flipH="1">
            <a:off x="5732462" y="4151312"/>
            <a:ext cx="111125" cy="11747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defTabSz="914400"/>
            <a:endParaRPr lang="en-US" sz="18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1" name="Oval 61"/>
          <p:cNvSpPr>
            <a:spLocks noChangeArrowheads="1"/>
          </p:cNvSpPr>
          <p:nvPr/>
        </p:nvSpPr>
        <p:spPr bwMode="auto">
          <a:xfrm flipH="1">
            <a:off x="5919787" y="4083050"/>
            <a:ext cx="112713" cy="11747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defTabSz="914400"/>
            <a:endParaRPr lang="en-US" sz="1800">
              <a:solidFill>
                <a:srgbClr val="000000"/>
              </a:solidFill>
              <a:cs typeface="Arial" charset="0"/>
            </a:endParaRPr>
          </a:p>
        </p:txBody>
      </p:sp>
      <p:cxnSp>
        <p:nvCxnSpPr>
          <p:cNvPr id="42" name="AutoShape 62"/>
          <p:cNvCxnSpPr>
            <a:cxnSpLocks noChangeShapeType="1"/>
            <a:stCxn id="45" idx="4"/>
            <a:endCxn id="39" idx="0"/>
          </p:cNvCxnSpPr>
          <p:nvPr/>
        </p:nvCxnSpPr>
        <p:spPr bwMode="auto">
          <a:xfrm flipH="1">
            <a:off x="5618162" y="3997325"/>
            <a:ext cx="169863" cy="74612"/>
          </a:xfrm>
          <a:prstGeom prst="straightConnector1">
            <a:avLst/>
          </a:prstGeom>
          <a:noFill/>
          <a:ln w="31750" cap="rnd">
            <a:solidFill>
              <a:srgbClr val="000000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3" name="AutoShape 63"/>
          <p:cNvCxnSpPr>
            <a:cxnSpLocks noChangeShapeType="1"/>
            <a:stCxn id="45" idx="4"/>
            <a:endCxn id="40" idx="0"/>
          </p:cNvCxnSpPr>
          <p:nvPr/>
        </p:nvCxnSpPr>
        <p:spPr bwMode="auto">
          <a:xfrm>
            <a:off x="5788025" y="3997325"/>
            <a:ext cx="0" cy="153987"/>
          </a:xfrm>
          <a:prstGeom prst="straightConnector1">
            <a:avLst/>
          </a:prstGeom>
          <a:noFill/>
          <a:ln w="31750" cap="rnd">
            <a:solidFill>
              <a:srgbClr val="000000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" name="AutoShape 64"/>
          <p:cNvCxnSpPr>
            <a:cxnSpLocks noChangeShapeType="1"/>
            <a:stCxn id="45" idx="4"/>
            <a:endCxn id="41" idx="7"/>
          </p:cNvCxnSpPr>
          <p:nvPr/>
        </p:nvCxnSpPr>
        <p:spPr bwMode="auto">
          <a:xfrm>
            <a:off x="5788025" y="3997325"/>
            <a:ext cx="149225" cy="101600"/>
          </a:xfrm>
          <a:prstGeom prst="straightConnector1">
            <a:avLst/>
          </a:prstGeom>
          <a:noFill/>
          <a:ln w="31750" cap="rnd">
            <a:solidFill>
              <a:srgbClr val="000000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5" name="Oval 65"/>
          <p:cNvSpPr>
            <a:spLocks noChangeArrowheads="1"/>
          </p:cNvSpPr>
          <p:nvPr/>
        </p:nvSpPr>
        <p:spPr bwMode="auto">
          <a:xfrm flipH="1">
            <a:off x="5730875" y="3886200"/>
            <a:ext cx="112712" cy="112712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defTabSz="914400"/>
            <a:endParaRPr lang="en-US" sz="18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6" name="Rectangle 6"/>
          <p:cNvSpPr>
            <a:spLocks noChangeArrowheads="1"/>
          </p:cNvSpPr>
          <p:nvPr/>
        </p:nvSpPr>
        <p:spPr bwMode="auto">
          <a:xfrm>
            <a:off x="1219200" y="5385137"/>
            <a:ext cx="69342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457200"/>
            <a:r>
              <a:rPr lang="en-US" sz="2000" b="1" dirty="0">
                <a:solidFill>
                  <a:srgbClr val="003367"/>
                </a:solidFill>
              </a:rPr>
              <a:t>What is the nature of the isolation boundary?</a:t>
            </a:r>
          </a:p>
          <a:p>
            <a:pPr defTabSz="457200"/>
            <a:r>
              <a:rPr lang="en-US" sz="2000" dirty="0">
                <a:solidFill>
                  <a:srgbClr val="003367"/>
                </a:solidFill>
              </a:rPr>
              <a:t>If we’re going to post a guard, there should also be a wall.  Otherwise somebody can just walk in past the guard, right?</a:t>
            </a:r>
          </a:p>
        </p:txBody>
      </p:sp>
      <p:sp>
        <p:nvSpPr>
          <p:cNvPr id="47" name="Rectangle 6"/>
          <p:cNvSpPr>
            <a:spLocks noChangeArrowheads="1"/>
          </p:cNvSpPr>
          <p:nvPr/>
        </p:nvSpPr>
        <p:spPr bwMode="auto">
          <a:xfrm>
            <a:off x="914400" y="4114800"/>
            <a:ext cx="2590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457200"/>
            <a:r>
              <a:rPr lang="en-US" sz="2000" b="1" dirty="0">
                <a:solidFill>
                  <a:srgbClr val="003367"/>
                </a:solidFill>
              </a:rPr>
              <a:t>subject</a:t>
            </a:r>
          </a:p>
        </p:txBody>
      </p:sp>
      <p:sp>
        <p:nvSpPr>
          <p:cNvPr id="50" name="Rectangle 6"/>
          <p:cNvSpPr>
            <a:spLocks noChangeArrowheads="1"/>
          </p:cNvSpPr>
          <p:nvPr/>
        </p:nvSpPr>
        <p:spPr bwMode="auto">
          <a:xfrm>
            <a:off x="1905000" y="1752600"/>
            <a:ext cx="2590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457200"/>
            <a:r>
              <a:rPr lang="en-US" sz="2000" b="1" dirty="0">
                <a:solidFill>
                  <a:srgbClr val="003367"/>
                </a:solidFill>
              </a:rPr>
              <a:t>requested operation</a:t>
            </a:r>
            <a:endParaRPr lang="en-US" sz="1800" dirty="0">
              <a:solidFill>
                <a:srgbClr val="003367"/>
              </a:solidFill>
            </a:endParaRPr>
          </a:p>
        </p:txBody>
      </p:sp>
      <p:cxnSp>
        <p:nvCxnSpPr>
          <p:cNvPr id="51" name="Straight Connector 50"/>
          <p:cNvCxnSpPr>
            <a:stCxn id="50" idx="2"/>
          </p:cNvCxnSpPr>
          <p:nvPr/>
        </p:nvCxnSpPr>
        <p:spPr bwMode="auto">
          <a:xfrm>
            <a:off x="3200400" y="2460486"/>
            <a:ext cx="0" cy="119711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4" name="Rectangle 6"/>
          <p:cNvSpPr>
            <a:spLocks noChangeArrowheads="1"/>
          </p:cNvSpPr>
          <p:nvPr/>
        </p:nvSpPr>
        <p:spPr bwMode="auto">
          <a:xfrm>
            <a:off x="3962400" y="2343090"/>
            <a:ext cx="2590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457200"/>
            <a:r>
              <a:rPr lang="en-US" sz="2000" b="1" dirty="0">
                <a:solidFill>
                  <a:srgbClr val="003367"/>
                </a:solidFill>
              </a:rPr>
              <a:t>“boundary”</a:t>
            </a:r>
            <a:endParaRPr lang="en-US" sz="1800" dirty="0">
              <a:solidFill>
                <a:srgbClr val="003367"/>
              </a:solidFill>
            </a:endParaRPr>
          </a:p>
        </p:txBody>
      </p:sp>
      <p:sp>
        <p:nvSpPr>
          <p:cNvPr id="55" name="Rectangle 6"/>
          <p:cNvSpPr>
            <a:spLocks noChangeArrowheads="1"/>
          </p:cNvSpPr>
          <p:nvPr/>
        </p:nvSpPr>
        <p:spPr bwMode="auto">
          <a:xfrm>
            <a:off x="6934200" y="3276600"/>
            <a:ext cx="1600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457200"/>
            <a:r>
              <a:rPr lang="en-US" sz="1800" dirty="0">
                <a:solidFill>
                  <a:srgbClr val="003367"/>
                </a:solidFill>
              </a:rPr>
              <a:t>protected</a:t>
            </a:r>
          </a:p>
          <a:p>
            <a:pPr algn="ctr" defTabSz="457200"/>
            <a:r>
              <a:rPr lang="en-US" sz="1800" dirty="0">
                <a:solidFill>
                  <a:srgbClr val="003367"/>
                </a:solidFill>
              </a:rPr>
              <a:t>state/</a:t>
            </a:r>
            <a:r>
              <a:rPr lang="en-US" sz="1800" b="1" dirty="0">
                <a:solidFill>
                  <a:srgbClr val="003367"/>
                </a:solidFill>
              </a:rPr>
              <a:t>objects</a:t>
            </a:r>
            <a:endParaRPr lang="en-US" sz="1600" b="1" dirty="0">
              <a:solidFill>
                <a:srgbClr val="003367"/>
              </a:solidFill>
            </a:endParaRPr>
          </a:p>
        </p:txBody>
      </p:sp>
      <p:cxnSp>
        <p:nvCxnSpPr>
          <p:cNvPr id="56" name="Straight Connector 55"/>
          <p:cNvCxnSpPr>
            <a:stCxn id="55" idx="1"/>
            <a:endCxn id="24" idx="3"/>
          </p:cNvCxnSpPr>
          <p:nvPr/>
        </p:nvCxnSpPr>
        <p:spPr bwMode="auto">
          <a:xfrm flipH="1" flipV="1">
            <a:off x="6027737" y="3344267"/>
            <a:ext cx="906463" cy="25549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9" name="Straight Connector 58"/>
          <p:cNvCxnSpPr>
            <a:stCxn id="55" idx="1"/>
            <a:endCxn id="25" idx="3"/>
          </p:cNvCxnSpPr>
          <p:nvPr/>
        </p:nvCxnSpPr>
        <p:spPr bwMode="auto">
          <a:xfrm flipH="1">
            <a:off x="6027737" y="3599766"/>
            <a:ext cx="906463" cy="4930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6" name="Straight Connector 65"/>
          <p:cNvCxnSpPr>
            <a:stCxn id="55" idx="1"/>
          </p:cNvCxnSpPr>
          <p:nvPr/>
        </p:nvCxnSpPr>
        <p:spPr bwMode="auto">
          <a:xfrm flipH="1">
            <a:off x="6096000" y="3599766"/>
            <a:ext cx="838200" cy="36263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9" name="Rectangle 6"/>
          <p:cNvSpPr>
            <a:spLocks noChangeArrowheads="1"/>
          </p:cNvSpPr>
          <p:nvPr/>
        </p:nvSpPr>
        <p:spPr bwMode="auto">
          <a:xfrm>
            <a:off x="4114800" y="4038600"/>
            <a:ext cx="1143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457200"/>
            <a:r>
              <a:rPr lang="en-US" sz="1800" b="1" dirty="0">
                <a:solidFill>
                  <a:srgbClr val="003367"/>
                </a:solidFill>
              </a:rPr>
              <a:t>program</a:t>
            </a:r>
            <a:endParaRPr lang="en-US" sz="1800" dirty="0">
              <a:solidFill>
                <a:srgbClr val="003367"/>
              </a:solidFill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33600"/>
            <a:ext cx="2057400" cy="1371600"/>
          </a:xfrm>
          <a:prstGeom prst="rect">
            <a:avLst/>
          </a:prstGeom>
        </p:spPr>
      </p:pic>
      <p:cxnSp>
        <p:nvCxnSpPr>
          <p:cNvPr id="3" name="Curved Connector 2"/>
          <p:cNvCxnSpPr>
            <a:stCxn id="49" idx="3"/>
            <a:endCxn id="13" idx="0"/>
          </p:cNvCxnSpPr>
          <p:nvPr/>
        </p:nvCxnSpPr>
        <p:spPr bwMode="auto">
          <a:xfrm>
            <a:off x="2057400" y="2819400"/>
            <a:ext cx="496102" cy="624240"/>
          </a:xfrm>
          <a:prstGeom prst="curved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3" name="Rectangle 6"/>
          <p:cNvSpPr>
            <a:spLocks noChangeArrowheads="1"/>
          </p:cNvSpPr>
          <p:nvPr/>
        </p:nvSpPr>
        <p:spPr bwMode="auto">
          <a:xfrm>
            <a:off x="2362200" y="4648200"/>
            <a:ext cx="1143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457200"/>
            <a:r>
              <a:rPr lang="en-US" sz="1800" b="1" dirty="0">
                <a:solidFill>
                  <a:srgbClr val="003367"/>
                </a:solidFill>
              </a:rPr>
              <a:t>guard</a:t>
            </a:r>
            <a:endParaRPr lang="en-US" sz="1800" dirty="0">
              <a:solidFill>
                <a:srgbClr val="003367"/>
              </a:solidFill>
            </a:endParaRPr>
          </a:p>
        </p:txBody>
      </p:sp>
      <p:cxnSp>
        <p:nvCxnSpPr>
          <p:cNvPr id="57" name="Curved Connector 56"/>
          <p:cNvCxnSpPr>
            <a:stCxn id="53" idx="0"/>
            <a:endCxn id="17" idx="2"/>
          </p:cNvCxnSpPr>
          <p:nvPr/>
        </p:nvCxnSpPr>
        <p:spPr bwMode="auto">
          <a:xfrm rot="5400000" flipH="1" flipV="1">
            <a:off x="3066855" y="3924105"/>
            <a:ext cx="590940" cy="857250"/>
          </a:xfrm>
          <a:prstGeom prst="curvedConnector4">
            <a:avLst>
              <a:gd name="adj1" fmla="val 50000"/>
              <a:gd name="adj2" fmla="val 45186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Rectangle 6"/>
          <p:cNvSpPr>
            <a:spLocks noChangeArrowheads="1"/>
          </p:cNvSpPr>
          <p:nvPr/>
        </p:nvSpPr>
        <p:spPr bwMode="auto">
          <a:xfrm>
            <a:off x="-304800" y="3352800"/>
            <a:ext cx="2590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457200"/>
            <a:r>
              <a:rPr lang="en-US" sz="2000" b="1" dirty="0">
                <a:solidFill>
                  <a:srgbClr val="003367"/>
                </a:solidFill>
              </a:rPr>
              <a:t>identity</a:t>
            </a:r>
          </a:p>
        </p:txBody>
      </p:sp>
      <p:sp>
        <p:nvSpPr>
          <p:cNvPr id="60" name="Rectangle 59"/>
          <p:cNvSpPr/>
          <p:nvPr/>
        </p:nvSpPr>
        <p:spPr>
          <a:xfrm rot="21428047">
            <a:off x="550558" y="2613826"/>
            <a:ext cx="1126535" cy="40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rgbClr val="0036A6"/>
                </a:solidFill>
                <a:latin typeface="Lucida Calligraphy"/>
                <a:cs typeface="Lucida Calligraphy"/>
              </a:rPr>
              <a:t>Alice</a:t>
            </a:r>
            <a:endParaRPr lang="en-US" sz="4400" kern="0" dirty="0">
              <a:solidFill>
                <a:srgbClr val="0036A6"/>
              </a:solidFill>
              <a:latin typeface="Lucida Calligraphy"/>
              <a:cs typeface="Lucida Calligraphy"/>
            </a:endParaRPr>
          </a:p>
        </p:txBody>
      </p:sp>
    </p:spTree>
    <p:extLst>
      <p:ext uri="{BB962C8B-B14F-4D97-AF65-F5344CB8AC3E}">
        <p14:creationId xmlns:p14="http://schemas.microsoft.com/office/powerpoint/2010/main" val="46926448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Custom 6">
      <a:dk1>
        <a:srgbClr val="003367"/>
      </a:dk1>
      <a:lt1>
        <a:sysClr val="window" lastClr="FFFFFF"/>
      </a:lt1>
      <a:dk2>
        <a:srgbClr val="195F9E"/>
      </a:dk2>
      <a:lt2>
        <a:srgbClr val="B5B5B5"/>
      </a:lt2>
      <a:accent1>
        <a:srgbClr val="998674"/>
      </a:accent1>
      <a:accent2>
        <a:srgbClr val="651222"/>
      </a:accent2>
      <a:accent3>
        <a:srgbClr val="0036A6"/>
      </a:accent3>
      <a:accent4>
        <a:srgbClr val="666666"/>
      </a:accent4>
      <a:accent5>
        <a:srgbClr val="738300"/>
      </a:accent5>
      <a:accent6>
        <a:srgbClr val="003367"/>
      </a:accent6>
      <a:hlink>
        <a:srgbClr val="0036A6"/>
      </a:hlink>
      <a:folHlink>
        <a:srgbClr val="4E005F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GENI Presentation Theme (new)">
  <a:themeElements>
    <a:clrScheme name="Custom 9">
      <a:dk1>
        <a:srgbClr val="000000"/>
      </a:dk1>
      <a:lt1>
        <a:srgbClr val="0000FF"/>
      </a:lt1>
      <a:dk2>
        <a:srgbClr val="000000"/>
      </a:dk2>
      <a:lt2>
        <a:srgbClr val="808080"/>
      </a:lt2>
      <a:accent1>
        <a:srgbClr val="DBFFB6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2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9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5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6.xml><?xml version="1.0" encoding="utf-8"?>
<a:theme xmlns:a="http://schemas.openxmlformats.org/drawingml/2006/main" name="16_Default Design">
  <a:themeElements>
    <a:clrScheme name="Custom 5">
      <a:dk1>
        <a:srgbClr val="003367"/>
      </a:dk1>
      <a:lt1>
        <a:srgbClr val="37305A"/>
      </a:lt1>
      <a:dk2>
        <a:srgbClr val="E0E4DC"/>
      </a:dk2>
      <a:lt2>
        <a:srgbClr val="B5B5B5"/>
      </a:lt2>
      <a:accent1>
        <a:srgbClr val="4D8CF1"/>
      </a:accent1>
      <a:accent2>
        <a:srgbClr val="651222"/>
      </a:accent2>
      <a:accent3>
        <a:srgbClr val="0036A6"/>
      </a:accent3>
      <a:accent4>
        <a:srgbClr val="666666"/>
      </a:accent4>
      <a:accent5>
        <a:srgbClr val="738300"/>
      </a:accent5>
      <a:accent6>
        <a:srgbClr val="003367"/>
      </a:accent6>
      <a:hlink>
        <a:srgbClr val="0036A6"/>
      </a:hlink>
      <a:folHlink>
        <a:srgbClr val="4E005F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14_Default Design">
  <a:themeElements>
    <a:clrScheme name="Custom 5">
      <a:dk1>
        <a:srgbClr val="003367"/>
      </a:dk1>
      <a:lt1>
        <a:srgbClr val="37305A"/>
      </a:lt1>
      <a:dk2>
        <a:srgbClr val="E0E4DC"/>
      </a:dk2>
      <a:lt2>
        <a:srgbClr val="B5B5B5"/>
      </a:lt2>
      <a:accent1>
        <a:srgbClr val="4D8CF1"/>
      </a:accent1>
      <a:accent2>
        <a:srgbClr val="651222"/>
      </a:accent2>
      <a:accent3>
        <a:srgbClr val="0036A6"/>
      </a:accent3>
      <a:accent4>
        <a:srgbClr val="666666"/>
      </a:accent4>
      <a:accent5>
        <a:srgbClr val="738300"/>
      </a:accent5>
      <a:accent6>
        <a:srgbClr val="003367"/>
      </a:accent6>
      <a:hlink>
        <a:srgbClr val="0036A6"/>
      </a:hlink>
      <a:folHlink>
        <a:srgbClr val="4E005F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15_Default Design">
  <a:themeElements>
    <a:clrScheme name="Custom 6">
      <a:dk1>
        <a:srgbClr val="003367"/>
      </a:dk1>
      <a:lt1>
        <a:sysClr val="window" lastClr="FFFFFF"/>
      </a:lt1>
      <a:dk2>
        <a:srgbClr val="195F9E"/>
      </a:dk2>
      <a:lt2>
        <a:srgbClr val="B5B5B5"/>
      </a:lt2>
      <a:accent1>
        <a:srgbClr val="998674"/>
      </a:accent1>
      <a:accent2>
        <a:srgbClr val="651222"/>
      </a:accent2>
      <a:accent3>
        <a:srgbClr val="0036A6"/>
      </a:accent3>
      <a:accent4>
        <a:srgbClr val="666666"/>
      </a:accent4>
      <a:accent5>
        <a:srgbClr val="738300"/>
      </a:accent5>
      <a:accent6>
        <a:srgbClr val="003367"/>
      </a:accent6>
      <a:hlink>
        <a:srgbClr val="0036A6"/>
      </a:hlink>
      <a:folHlink>
        <a:srgbClr val="4E005F"/>
      </a:folHlink>
    </a:clrScheme>
    <a:fontScheme name="Default Design">
      <a:majorFont>
        <a:latin typeface="Gill Sans MT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Franklin Gothic Medium"/>
        <a:ea typeface=""/>
        <a:cs typeface=""/>
      </a:majorFont>
      <a:minorFont>
        <a:latin typeface="Franklin Gothic Medium"/>
        <a:ea typeface="Kozuka Gothic Pro L"/>
        <a:cs typeface="Kozuka Gothic Pro 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Franklin Gothic Medium"/>
        <a:ea typeface=""/>
        <a:cs typeface=""/>
      </a:majorFont>
      <a:minorFont>
        <a:latin typeface="Franklin Gothic Medium"/>
        <a:ea typeface="Kozuka Gothic Pro L"/>
        <a:cs typeface="Kozuka Gothic Pro 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Franklin Gothic Medium"/>
        <a:ea typeface=""/>
        <a:cs typeface=""/>
      </a:majorFont>
      <a:minorFont>
        <a:latin typeface="Franklin Gothic Medium"/>
        <a:ea typeface="Kozuka Gothic Pro L"/>
        <a:cs typeface="Kozuka Gothic Pro 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6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Franklin Gothic Medium"/>
        <a:ea typeface=""/>
        <a:cs typeface=""/>
      </a:majorFont>
      <a:minorFont>
        <a:latin typeface="Franklin Gothic Medium"/>
        <a:ea typeface="Kozuka Gothic Pro L"/>
        <a:cs typeface="Kozuka Gothic Pro 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Franklin Gothic Medium"/>
        <a:ea typeface=""/>
        <a:cs typeface=""/>
      </a:majorFont>
      <a:minorFont>
        <a:latin typeface="Franklin Gothic Medium"/>
        <a:ea typeface="Kozuka Gothic Pro L"/>
        <a:cs typeface="Kozuka Gothic Pro 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Franklin Gothic Medium"/>
        <a:ea typeface=""/>
        <a:cs typeface=""/>
      </a:majorFont>
      <a:minorFont>
        <a:latin typeface="Franklin Gothic Medium"/>
        <a:ea typeface="Kozuka Gothic Pro L"/>
        <a:cs typeface="Kozuka Gothic Pro 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8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Franklin Gothic Medium"/>
        <a:ea typeface=""/>
        <a:cs typeface=""/>
      </a:majorFont>
      <a:minorFont>
        <a:latin typeface="Franklin Gothic Medium"/>
        <a:ea typeface="Kozuka Gothic Pro L"/>
        <a:cs typeface="Kozuka Gothic Pro 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0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Franklin Gothic Medium"/>
        <a:ea typeface=""/>
        <a:cs typeface=""/>
      </a:majorFont>
      <a:minorFont>
        <a:latin typeface="Franklin Gothic Medium"/>
        <a:ea typeface="Kozuka Gothic Pro L"/>
        <a:cs typeface="Kozuka Gothic Pro 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template.pot</Template>
  <TotalTime>242820</TotalTime>
  <Words>1705</Words>
  <Application>Microsoft Office PowerPoint</Application>
  <PresentationFormat>On-screen Show (4:3)</PresentationFormat>
  <Paragraphs>226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19</vt:i4>
      </vt:variant>
      <vt:variant>
        <vt:lpstr>Slide Titles</vt:lpstr>
      </vt:variant>
      <vt:variant>
        <vt:i4>19</vt:i4>
      </vt:variant>
    </vt:vector>
  </HeadingPairs>
  <TitlesOfParts>
    <vt:vector size="45" baseType="lpstr">
      <vt:lpstr>Lucida Sans Unicode</vt:lpstr>
      <vt:lpstr>Lucida Calligraphy</vt:lpstr>
      <vt:lpstr>Times New Roman</vt:lpstr>
      <vt:lpstr>Calibri</vt:lpstr>
      <vt:lpstr>Franklin Gothic Medium</vt:lpstr>
      <vt:lpstr>Gill Sans MT</vt:lpstr>
      <vt:lpstr>Arial</vt:lpstr>
      <vt:lpstr>template</vt:lpstr>
      <vt:lpstr>2_Default Design</vt:lpstr>
      <vt:lpstr>3_Default Design</vt:lpstr>
      <vt:lpstr>4_Default Design</vt:lpstr>
      <vt:lpstr>6_Default Design</vt:lpstr>
      <vt:lpstr>5_Default Design</vt:lpstr>
      <vt:lpstr>7_Default Design</vt:lpstr>
      <vt:lpstr>8_Default Design</vt:lpstr>
      <vt:lpstr>10_Default Design</vt:lpstr>
      <vt:lpstr>GENI Presentation Theme (new)</vt:lpstr>
      <vt:lpstr>11_Default Design</vt:lpstr>
      <vt:lpstr>12_Default Design</vt:lpstr>
      <vt:lpstr>9_Default Design</vt:lpstr>
      <vt:lpstr>Office Theme</vt:lpstr>
      <vt:lpstr>1_Office Theme</vt:lpstr>
      <vt:lpstr>16_Default Design</vt:lpstr>
      <vt:lpstr>1_Default Design</vt:lpstr>
      <vt:lpstr>14_Default Design</vt:lpstr>
      <vt:lpstr>15_Default Design</vt:lpstr>
      <vt:lpstr>PowerPoint Presentation</vt:lpstr>
      <vt:lpstr>Identity in an OS (Unix)</vt:lpstr>
      <vt:lpstr>Labels and access control</vt:lpstr>
      <vt:lpstr>Unix: setuid and login</vt:lpstr>
      <vt:lpstr>Init and Descendants</vt:lpstr>
      <vt:lpstr>The need for access control</vt:lpstr>
      <vt:lpstr>Concept: reference monitor</vt:lpstr>
      <vt:lpstr>Requirements for a reference monitor</vt:lpstr>
      <vt:lpstr>Reference monitor</vt:lpstr>
      <vt:lpstr>The kernel is a reference monitor</vt:lpstr>
      <vt:lpstr>Objects also have security labels</vt:lpstr>
      <vt:lpstr>Labels and access control</vt:lpstr>
      <vt:lpstr>Programs as security subjects</vt:lpstr>
      <vt:lpstr>The setuid bit: another way to setuid</vt:lpstr>
      <vt:lpstr>A trusted program: sudo</vt:lpstr>
      <vt:lpstr>The secret of setuid</vt:lpstr>
      <vt:lpstr>Trusted program as reference monitor</vt:lpstr>
      <vt:lpstr>Server as reference monitor</vt:lpstr>
      <vt:lpstr>Buffer overflow / stack smash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About Systems</dc:title>
  <dc:subject/>
  <dc:creator>Jeff Chase</dc:creator>
  <cp:keywords/>
  <dc:description/>
  <cp:lastModifiedBy>Hewner, Mike</cp:lastModifiedBy>
  <cp:revision>5745</cp:revision>
  <cp:lastPrinted>2019-11-07T23:55:40Z</cp:lastPrinted>
  <dcterms:created xsi:type="dcterms:W3CDTF">2012-02-15T21:40:23Z</dcterms:created>
  <dcterms:modified xsi:type="dcterms:W3CDTF">2020-09-18T18:44:44Z</dcterms:modified>
  <cp:category/>
</cp:coreProperties>
</file>