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0.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11.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5.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17.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8.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 id="2147483676" r:id="rId2"/>
    <p:sldMasterId id="2147484222" r:id="rId3"/>
    <p:sldMasterId id="2147484224" r:id="rId4"/>
    <p:sldMasterId id="2147484402" r:id="rId5"/>
    <p:sldMasterId id="2147484494" r:id="rId6"/>
    <p:sldMasterId id="2147484496" r:id="rId7"/>
    <p:sldMasterId id="2147484497" r:id="rId8"/>
    <p:sldMasterId id="2147484585" r:id="rId9"/>
    <p:sldMasterId id="2147484587" r:id="rId10"/>
    <p:sldMasterId id="2147485190" r:id="rId11"/>
    <p:sldMasterId id="2147485205" r:id="rId12"/>
    <p:sldMasterId id="2147485877" r:id="rId13"/>
    <p:sldMasterId id="2147486263" r:id="rId14"/>
    <p:sldMasterId id="2147486275" r:id="rId15"/>
    <p:sldMasterId id="2147490329" r:id="rId16"/>
    <p:sldMasterId id="2147490384" r:id="rId17"/>
    <p:sldMasterId id="2147490386" r:id="rId18"/>
    <p:sldMasterId id="2147490418" r:id="rId19"/>
  </p:sldMasterIdLst>
  <p:notesMasterIdLst>
    <p:notesMasterId r:id="rId43"/>
  </p:notesMasterIdLst>
  <p:handoutMasterIdLst>
    <p:handoutMasterId r:id="rId44"/>
  </p:handoutMasterIdLst>
  <p:sldIdLst>
    <p:sldId id="1680" r:id="rId20"/>
    <p:sldId id="1760" r:id="rId21"/>
    <p:sldId id="1743" r:id="rId22"/>
    <p:sldId id="1744" r:id="rId23"/>
    <p:sldId id="1748" r:id="rId24"/>
    <p:sldId id="263" r:id="rId25"/>
    <p:sldId id="1774" r:id="rId26"/>
    <p:sldId id="1775" r:id="rId27"/>
    <p:sldId id="1863" r:id="rId28"/>
    <p:sldId id="1862" r:id="rId29"/>
    <p:sldId id="1861" r:id="rId30"/>
    <p:sldId id="1859" r:id="rId31"/>
    <p:sldId id="1457" r:id="rId32"/>
    <p:sldId id="1768" r:id="rId33"/>
    <p:sldId id="1769" r:id="rId34"/>
    <p:sldId id="1786" r:id="rId35"/>
    <p:sldId id="1770" r:id="rId36"/>
    <p:sldId id="1773" r:id="rId37"/>
    <p:sldId id="1771" r:id="rId38"/>
    <p:sldId id="1772" r:id="rId39"/>
    <p:sldId id="1831" r:id="rId40"/>
    <p:sldId id="1846" r:id="rId41"/>
    <p:sldId id="1864" r:id="rId42"/>
  </p:sldIdLst>
  <p:sldSz cx="9144000" cy="6858000" type="screen4x3"/>
  <p:notesSz cx="6858000" cy="9144000"/>
  <p:embeddedFontLst>
    <p:embeddedFont>
      <p:font typeface="Calibri" panose="020F0502020204030204" pitchFamily="34" charset="0"/>
      <p:regular r:id="rId45"/>
      <p:bold r:id="rId46"/>
      <p:italic r:id="rId47"/>
      <p:boldItalic r:id="rId48"/>
    </p:embeddedFont>
    <p:embeddedFont>
      <p:font typeface="Consolas" panose="020B0609020204030204" pitchFamily="49" charset="0"/>
      <p:regular r:id="rId49"/>
      <p:bold r:id="rId50"/>
      <p:italic r:id="rId51"/>
      <p:boldItalic r:id="rId52"/>
    </p:embeddedFont>
    <p:embeddedFont>
      <p:font typeface="Franklin Gothic Medium" panose="020B0603020102020204" pitchFamily="34" charset="0"/>
      <p:regular r:id="rId53"/>
      <p:italic r:id="rId54"/>
    </p:embeddedFont>
    <p:embeddedFont>
      <p:font typeface="Gill Sans MT" panose="020B0502020104020203" pitchFamily="34" charset="0"/>
      <p:regular r:id="rId55"/>
      <p:bold r:id="rId56"/>
      <p:italic r:id="rId57"/>
      <p:boldItalic r:id="rId58"/>
    </p:embeddedFont>
    <p:embeddedFont>
      <p:font typeface="Lucida Sans Unicode" panose="020B0602030504020204" pitchFamily="34" charset="0"/>
      <p:regular r:id="rId59"/>
    </p:embeddedFont>
  </p:embeddedFontLst>
  <p:defaultTextStyle>
    <a:defPPr>
      <a:defRPr lang="en-US"/>
    </a:defPPr>
    <a:lvl1pPr algn="l" defTabSz="455613"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1363" indent="-284163" algn="l" defTabSz="455613"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1413" indent="-227013" algn="l" defTabSz="455613"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598613" indent="-227013" algn="l" defTabSz="455613"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5813" indent="-227013" algn="l" defTabSz="455613"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998674"/>
    <a:srgbClr val="042474"/>
    <a:srgbClr val="8300EC"/>
    <a:srgbClr val="00264D"/>
    <a:srgbClr val="C085D7"/>
    <a:srgbClr val="8B4785"/>
    <a:srgbClr val="77408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82"/>
    <p:restoredTop sz="90679"/>
  </p:normalViewPr>
  <p:slideViewPr>
    <p:cSldViewPr snapToObjects="1">
      <p:cViewPr varScale="1">
        <p:scale>
          <a:sx n="103" d="100"/>
          <a:sy n="103" d="100"/>
        </p:scale>
        <p:origin x="1452" y="114"/>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456"/>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0.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Master" Target="slideMasters/slideMaster8.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font" Target="fonts/font2.fntdata"/><Relationship Id="rId59" Type="http://schemas.openxmlformats.org/officeDocument/2006/relationships/font" Target="fonts/font15.fntdata"/><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font" Target="fonts/font1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defTabSz="457196">
              <a:buClr>
                <a:srgbClr val="000000"/>
              </a:buClr>
              <a:buSzPct val="100000"/>
              <a:buFont typeface="Times New Roman" charset="0"/>
              <a:buNone/>
              <a:defRPr sz="1200">
                <a:latin typeface="Arial" charset="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defTabSz="457196">
              <a:buClr>
                <a:srgbClr val="000000"/>
              </a:buClr>
              <a:buSzPct val="100000"/>
              <a:buFont typeface="Times New Roman" charset="0"/>
              <a:buNone/>
              <a:defRPr sz="1200">
                <a:cs typeface="Arial" charset="0"/>
              </a:defRPr>
            </a:lvl1pPr>
          </a:lstStyle>
          <a:p>
            <a:pPr>
              <a:defRPr/>
            </a:pPr>
            <a:fld id="{F6EEA26D-A479-364B-8E12-35D8B449EBB3}" type="datetime1">
              <a:rPr lang="en-US"/>
              <a:pPr>
                <a:defRPr/>
              </a:pPr>
              <a:t>9/18/2020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defTabSz="457196">
              <a:buClr>
                <a:srgbClr val="000000"/>
              </a:buClr>
              <a:buSzPct val="100000"/>
              <a:buFont typeface="Times New Roman" charset="0"/>
              <a:buNone/>
              <a:defRPr sz="1200">
                <a:latin typeface="Arial" charset="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defTabSz="457196">
              <a:buClr>
                <a:srgbClr val="000000"/>
              </a:buClr>
              <a:buSzPct val="100000"/>
              <a:buFont typeface="Times New Roman" charset="0"/>
              <a:buNone/>
              <a:defRPr sz="1200">
                <a:cs typeface="Arial" charset="0"/>
              </a:defRPr>
            </a:lvl1pPr>
          </a:lstStyle>
          <a:p>
            <a:pPr>
              <a:defRPr/>
            </a:pPr>
            <a:fld id="{33822F9A-05A2-FF4F-872A-7691A1FA8961}" type="slidenum">
              <a:rPr lang="en-US"/>
              <a:pPr>
                <a:defRPr/>
              </a:pPr>
              <a:t>‹#›</a:t>
            </a:fld>
            <a:endParaRPr lang="en-US"/>
          </a:p>
        </p:txBody>
      </p:sp>
    </p:spTree>
    <p:extLst>
      <p:ext uri="{BB962C8B-B14F-4D97-AF65-F5344CB8AC3E}">
        <p14:creationId xmlns:p14="http://schemas.microsoft.com/office/powerpoint/2010/main" val="3778441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6486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2580"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457196">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64870" name="Rectangle 5"/>
          <p:cNvSpPr>
            <a:spLocks noGrp="1" noRot="1" noChangeAspect="1" noChangeArrowheads="1"/>
          </p:cNvSpPr>
          <p:nvPr>
            <p:ph type="sldImg"/>
          </p:nvPr>
        </p:nvSpPr>
        <p:spPr bwMode="auto">
          <a:xfrm>
            <a:off x="1144588" y="685800"/>
            <a:ext cx="4565650" cy="3425825"/>
          </a:xfrm>
          <a:prstGeom prst="rect">
            <a:avLst/>
          </a:prstGeom>
          <a:noFill/>
          <a:ln w="12600">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2584"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defTabSz="457196">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E4325F3C-24C4-954A-B53D-7DD6A260D519}" type="slidenum">
              <a:rPr lang="en-US"/>
              <a:pPr>
                <a:defRPr/>
              </a:pPr>
              <a:t>‹#›</a:t>
            </a:fld>
            <a:endParaRPr lang="en-US"/>
          </a:p>
        </p:txBody>
      </p:sp>
    </p:spTree>
    <p:extLst>
      <p:ext uri="{BB962C8B-B14F-4D97-AF65-F5344CB8AC3E}">
        <p14:creationId xmlns:p14="http://schemas.microsoft.com/office/powerpoint/2010/main" val="1938313109"/>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561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561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561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561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5978" algn="l" defTabSz="914391" rtl="0" eaLnBrk="1" latinLnBrk="0" hangingPunct="1">
      <a:defRPr sz="1200" kern="1200">
        <a:solidFill>
          <a:schemeClr val="tx1"/>
        </a:solidFill>
        <a:latin typeface="+mn-lt"/>
        <a:ea typeface="+mn-ea"/>
        <a:cs typeface="+mn-cs"/>
      </a:defRPr>
    </a:lvl6pPr>
    <a:lvl7pPr marL="2743173" algn="l" defTabSz="914391" rtl="0" eaLnBrk="1" latinLnBrk="0" hangingPunct="1">
      <a:defRPr sz="1200" kern="1200">
        <a:solidFill>
          <a:schemeClr val="tx1"/>
        </a:solidFill>
        <a:latin typeface="+mn-lt"/>
        <a:ea typeface="+mn-ea"/>
        <a:cs typeface="+mn-cs"/>
      </a:defRPr>
    </a:lvl7pPr>
    <a:lvl8pPr marL="3200368" algn="l" defTabSz="914391" rtl="0" eaLnBrk="1" latinLnBrk="0" hangingPunct="1">
      <a:defRPr sz="1200" kern="1200">
        <a:solidFill>
          <a:schemeClr val="tx1"/>
        </a:solidFill>
        <a:latin typeface="+mn-lt"/>
        <a:ea typeface="+mn-ea"/>
        <a:cs typeface="+mn-cs"/>
      </a:defRPr>
    </a:lvl8pPr>
    <a:lvl9pPr marL="3657563" algn="l" defTabSz="9143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31885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393873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32123356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930B3DC0-0799-FD41-8374-ABDD65D8BAEE}"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498E90EB-5F48-6545-9021-61D1CCFB5B4B}" type="slidenum">
              <a:rPr lang="en-US"/>
              <a:pPr>
                <a:defRPr/>
              </a:pPr>
              <a:t>‹#›</a:t>
            </a:fld>
            <a:endParaRPr lang="en-US"/>
          </a:p>
        </p:txBody>
      </p:sp>
    </p:spTree>
    <p:extLst>
      <p:ext uri="{BB962C8B-B14F-4D97-AF65-F5344CB8AC3E}">
        <p14:creationId xmlns:p14="http://schemas.microsoft.com/office/powerpoint/2010/main" val="135319711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C427BC4A-5545-4B4D-AB17-1A8B42A25B30}"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0E66D715-90F1-5942-B0FF-0C33BDBC3E33}" type="slidenum">
              <a:rPr lang="en-US"/>
              <a:pPr>
                <a:defRPr/>
              </a:pPr>
              <a:t>‹#›</a:t>
            </a:fld>
            <a:endParaRPr lang="en-US"/>
          </a:p>
        </p:txBody>
      </p:sp>
    </p:spTree>
    <p:extLst>
      <p:ext uri="{BB962C8B-B14F-4D97-AF65-F5344CB8AC3E}">
        <p14:creationId xmlns:p14="http://schemas.microsoft.com/office/powerpoint/2010/main" val="402408769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365B7102-0CB9-2C4E-AEDB-C4FD3D7C4C68}"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42153957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defTabSz="457200">
              <a:defRPr/>
            </a:pPr>
            <a:fld id="{D7740E11-9CFB-B54D-84A8-E9F7C80E41CB}" type="slidenum">
              <a:rPr lang="en-US">
                <a:solidFill>
                  <a:srgbClr val="37305A"/>
                </a:solidFill>
              </a:rPr>
              <a:pPr defTabSz="457200">
                <a:defRPr/>
              </a:pPr>
              <a:t>‹#›</a:t>
            </a:fld>
            <a:r>
              <a:rPr lang="en-US">
                <a:solidFill>
                  <a:srgbClr val="37305A"/>
                </a:solidFill>
              </a:rPr>
              <a:t> of 12</a:t>
            </a:r>
          </a:p>
        </p:txBody>
      </p:sp>
    </p:spTree>
    <p:extLst>
      <p:ext uri="{BB962C8B-B14F-4D97-AF65-F5344CB8AC3E}">
        <p14:creationId xmlns:p14="http://schemas.microsoft.com/office/powerpoint/2010/main" val="15732697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806663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58E93E3D-F40E-5E49-AE61-FB4A0F70F1C0}"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11980748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82970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306937136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10216102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7121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9956907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1416315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8371188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86776952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40059327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414671912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24978481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12117759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22760789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25293172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BFBAAA67-FB5F-A84F-B527-AC347AE3FC48}" type="slidenum">
              <a:rPr lang="en-US"/>
              <a:pPr>
                <a:defRPr/>
              </a:pPr>
              <a:t>‹#›</a:t>
            </a:fld>
            <a:endParaRPr lang="en-US"/>
          </a:p>
        </p:txBody>
      </p:sp>
    </p:spTree>
    <p:extLst>
      <p:ext uri="{BB962C8B-B14F-4D97-AF65-F5344CB8AC3E}">
        <p14:creationId xmlns:p14="http://schemas.microsoft.com/office/powerpoint/2010/main" val="16551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367171552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597E1196-C208-4942-9493-FBB4FA8EE65D}" type="slidenum">
              <a:rPr lang="en-US"/>
              <a:pPr>
                <a:defRPr/>
              </a:pPr>
              <a:t>‹#›</a:t>
            </a:fld>
            <a:r>
              <a:rPr lang="en-US"/>
              <a:t> of 12</a:t>
            </a:r>
          </a:p>
        </p:txBody>
      </p:sp>
    </p:spTree>
    <p:extLst>
      <p:ext uri="{BB962C8B-B14F-4D97-AF65-F5344CB8AC3E}">
        <p14:creationId xmlns:p14="http://schemas.microsoft.com/office/powerpoint/2010/main" val="17540616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22481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63F0ADA3-3B2E-674C-87EF-02A693D51051}" type="slidenum">
              <a:rPr lang="en-US"/>
              <a:pPr>
                <a:defRPr/>
              </a:pPr>
              <a:t>‹#›</a:t>
            </a:fld>
            <a:endParaRPr lang="en-US"/>
          </a:p>
        </p:txBody>
      </p:sp>
    </p:spTree>
    <p:extLst>
      <p:ext uri="{BB962C8B-B14F-4D97-AF65-F5344CB8AC3E}">
        <p14:creationId xmlns:p14="http://schemas.microsoft.com/office/powerpoint/2010/main" val="2511156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1075070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482600" y="6577013"/>
            <a:ext cx="33083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pic>
        <p:nvPicPr>
          <p:cNvPr id="7" name="Picture 15"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200">
                <a:solidFill>
                  <a:srgbClr val="1C1C1C"/>
                </a:solidFill>
              </a:defRPr>
            </a:lvl1pPr>
          </a:lstStyle>
          <a:p>
            <a:r>
              <a:rPr lang="en-US"/>
              <a:t>Click to edit Master title style</a:t>
            </a:r>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r>
              <a:rPr lang="en-US"/>
              <a:t>Click to edit Master subtitle style</a:t>
            </a:r>
          </a:p>
        </p:txBody>
      </p:sp>
    </p:spTree>
    <p:extLst>
      <p:ext uri="{BB962C8B-B14F-4D97-AF65-F5344CB8AC3E}">
        <p14:creationId xmlns:p14="http://schemas.microsoft.com/office/powerpoint/2010/main" val="3502455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61135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Tree>
    <p:extLst>
      <p:ext uri="{BB962C8B-B14F-4D97-AF65-F5344CB8AC3E}">
        <p14:creationId xmlns:p14="http://schemas.microsoft.com/office/powerpoint/2010/main" val="353110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1"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406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581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901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814342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5996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247479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2209460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633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1" y="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851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1"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1"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36708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1"/>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1"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62501"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978505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4478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962400"/>
            <a:ext cx="41529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762501" y="1447800"/>
            <a:ext cx="41529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7134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3"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482600" y="6577013"/>
            <a:ext cx="330835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r>
              <a:rPr lang="en-US" sz="1000">
                <a:solidFill>
                  <a:srgbClr val="808080"/>
                </a:solidFill>
              </a:rPr>
              <a:t>Sponsored by the National Science Foundation</a:t>
            </a:r>
          </a:p>
        </p:txBody>
      </p:sp>
      <p:pic>
        <p:nvPicPr>
          <p:cNvPr id="7" name="Picture 15"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90" name="Rectangle 6"/>
          <p:cNvSpPr>
            <a:spLocks noGrp="1" noChangeArrowheads="1"/>
          </p:cNvSpPr>
          <p:nvPr>
            <p:ph type="ctrTitle"/>
          </p:nvPr>
        </p:nvSpPr>
        <p:spPr>
          <a:xfrm>
            <a:off x="685800" y="1447800"/>
            <a:ext cx="7772400" cy="1470025"/>
          </a:xfrm>
        </p:spPr>
        <p:txBody>
          <a:bodyPr/>
          <a:lstStyle>
            <a:lvl1pPr>
              <a:defRPr sz="3200">
                <a:solidFill>
                  <a:srgbClr val="1C1C1C"/>
                </a:solidFill>
              </a:defRPr>
            </a:lvl1pPr>
          </a:lstStyle>
          <a:p>
            <a:r>
              <a:rPr lang="en-US"/>
              <a:t>Click to edit Master title style</a:t>
            </a:r>
            <a:endParaRPr lang="en-US" dirty="0"/>
          </a:p>
        </p:txBody>
      </p:sp>
      <p:sp>
        <p:nvSpPr>
          <p:cNvPr id="16395" name="Rectangle 11"/>
          <p:cNvSpPr>
            <a:spLocks noGrp="1" noChangeArrowheads="1"/>
          </p:cNvSpPr>
          <p:nvPr>
            <p:ph type="subTitle" sz="quarter" idx="1"/>
          </p:nvPr>
        </p:nvSpPr>
        <p:spPr>
          <a:xfrm>
            <a:off x="2057400" y="4495800"/>
            <a:ext cx="6400800" cy="1752600"/>
          </a:xfrm>
        </p:spPr>
        <p:txBody>
          <a:bodyPr/>
          <a:lstStyle>
            <a:lvl1pPr marL="0" indent="0" algn="r">
              <a:buFontTx/>
              <a:buNone/>
              <a:defRPr>
                <a:solidFill>
                  <a:srgbClr val="4D4D4D"/>
                </a:solidFill>
              </a:defRPr>
            </a:lvl1pPr>
          </a:lstStyle>
          <a:p>
            <a:r>
              <a:rPr lang="en-US"/>
              <a:t>Click to edit Master subtitle style</a:t>
            </a:r>
          </a:p>
        </p:txBody>
      </p:sp>
    </p:spTree>
    <p:extLst>
      <p:ext uri="{BB962C8B-B14F-4D97-AF65-F5344CB8AC3E}">
        <p14:creationId xmlns:p14="http://schemas.microsoft.com/office/powerpoint/2010/main" val="17248262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67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195719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Tree>
    <p:extLst>
      <p:ext uri="{BB962C8B-B14F-4D97-AF65-F5344CB8AC3E}">
        <p14:creationId xmlns:p14="http://schemas.microsoft.com/office/powerpoint/2010/main" val="1832774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1" y="1447800"/>
            <a:ext cx="41529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5971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9581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96214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030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34115160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dirty="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Tree>
    <p:extLst>
      <p:ext uri="{BB962C8B-B14F-4D97-AF65-F5344CB8AC3E}">
        <p14:creationId xmlns:p14="http://schemas.microsoft.com/office/powerpoint/2010/main" val="1187316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70216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1" y="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71946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414C3093-66B9-2741-AF05-67DEEAB294F7}" type="slidenum">
              <a:rPr lang="en-US"/>
              <a:pPr>
                <a:defRPr/>
              </a:pPr>
              <a:t>‹#›</a:t>
            </a:fld>
            <a:endParaRPr lang="en-US"/>
          </a:p>
        </p:txBody>
      </p:sp>
    </p:spTree>
    <p:extLst>
      <p:ext uri="{BB962C8B-B14F-4D97-AF65-F5344CB8AC3E}">
        <p14:creationId xmlns:p14="http://schemas.microsoft.com/office/powerpoint/2010/main" val="114722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22148976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72DE079E-7D7F-5B4E-BD63-1476D08E860E}" type="slidenum">
              <a:rPr lang="en-US"/>
              <a:pPr>
                <a:defRPr/>
              </a:pPr>
              <a:t>‹#›</a:t>
            </a:fld>
            <a:endParaRPr lang="en-US"/>
          </a:p>
        </p:txBody>
      </p:sp>
    </p:spTree>
    <p:extLst>
      <p:ext uri="{BB962C8B-B14F-4D97-AF65-F5344CB8AC3E}">
        <p14:creationId xmlns:p14="http://schemas.microsoft.com/office/powerpoint/2010/main" val="1514765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5599E00E-FBD1-2847-B20E-948807021F4F}" type="slidenum">
              <a:rPr lang="en-US"/>
              <a:pPr>
                <a:defRPr/>
              </a:pPr>
              <a:t>‹#›</a:t>
            </a:fld>
            <a:endParaRPr lang="en-US"/>
          </a:p>
        </p:txBody>
      </p:sp>
    </p:spTree>
    <p:extLst>
      <p:ext uri="{BB962C8B-B14F-4D97-AF65-F5344CB8AC3E}">
        <p14:creationId xmlns:p14="http://schemas.microsoft.com/office/powerpoint/2010/main" val="10198077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lvl1pPr>
          </a:lstStyle>
          <a:p>
            <a:pPr>
              <a:defRPr/>
            </a:pPr>
            <a:r>
              <a:rPr lang="en-US"/>
              <a:t>9 December 2008</a:t>
            </a:r>
          </a:p>
        </p:txBody>
      </p:sp>
      <p:sp>
        <p:nvSpPr>
          <p:cNvPr id="6" name="Footer Placeholder 5"/>
          <p:cNvSpPr>
            <a:spLocks noGrp="1"/>
          </p:cNvSpPr>
          <p:nvPr>
            <p:ph type="ftr" sz="quarter" idx="11"/>
          </p:nvPr>
        </p:nvSpPr>
        <p:spPr/>
        <p:txBody>
          <a:bodyPr/>
          <a:lstStyle>
            <a:lvl1pPr defTabSz="457196">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lvl1pPr>
          </a:lstStyle>
          <a:p>
            <a:pPr>
              <a:defRPr/>
            </a:pPr>
            <a:fld id="{1232FED4-F457-3B41-9A56-19C435DFCF4E}" type="slidenum">
              <a:rPr lang="en-US"/>
              <a:pPr>
                <a:defRPr/>
              </a:pPr>
              <a:t>‹#›</a:t>
            </a:fld>
            <a:endParaRPr lang="en-US"/>
          </a:p>
        </p:txBody>
      </p:sp>
    </p:spTree>
    <p:extLst>
      <p:ext uri="{BB962C8B-B14F-4D97-AF65-F5344CB8AC3E}">
        <p14:creationId xmlns:p14="http://schemas.microsoft.com/office/powerpoint/2010/main" val="12588530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defTabSz="457196">
              <a:defRPr/>
            </a:lvl1pPr>
          </a:lstStyle>
          <a:p>
            <a:pPr>
              <a:defRPr/>
            </a:pPr>
            <a:r>
              <a:rPr lang="en-US"/>
              <a:t>9 December 2008</a:t>
            </a:r>
          </a:p>
        </p:txBody>
      </p:sp>
      <p:sp>
        <p:nvSpPr>
          <p:cNvPr id="8" name="Footer Placeholder 7"/>
          <p:cNvSpPr>
            <a:spLocks noGrp="1"/>
          </p:cNvSpPr>
          <p:nvPr>
            <p:ph type="ftr" sz="quarter" idx="11"/>
          </p:nvPr>
        </p:nvSpPr>
        <p:spPr/>
        <p:txBody>
          <a:bodyPr/>
          <a:lstStyle>
            <a:lvl1pPr defTabSz="457196">
              <a:defRPr/>
            </a:lvl1pPr>
          </a:lstStyle>
          <a:p>
            <a:pPr>
              <a:defRPr/>
            </a:pPr>
            <a:endParaRPr lang="en-US"/>
          </a:p>
        </p:txBody>
      </p:sp>
      <p:sp>
        <p:nvSpPr>
          <p:cNvPr id="9" name="Slide Number Placeholder 8"/>
          <p:cNvSpPr>
            <a:spLocks noGrp="1"/>
          </p:cNvSpPr>
          <p:nvPr>
            <p:ph type="sldNum" sz="quarter" idx="12"/>
          </p:nvPr>
        </p:nvSpPr>
        <p:spPr/>
        <p:txBody>
          <a:bodyPr/>
          <a:lstStyle>
            <a:lvl1pPr defTabSz="457196">
              <a:defRPr/>
            </a:lvl1pPr>
          </a:lstStyle>
          <a:p>
            <a:pPr>
              <a:defRPr/>
            </a:pPr>
            <a:fld id="{01E97A58-9A7F-664A-BF9A-C712AE1EA989}" type="slidenum">
              <a:rPr lang="en-US"/>
              <a:pPr>
                <a:defRPr/>
              </a:pPr>
              <a:t>‹#›</a:t>
            </a:fld>
            <a:endParaRPr lang="en-US"/>
          </a:p>
        </p:txBody>
      </p:sp>
    </p:spTree>
    <p:extLst>
      <p:ext uri="{BB962C8B-B14F-4D97-AF65-F5344CB8AC3E}">
        <p14:creationId xmlns:p14="http://schemas.microsoft.com/office/powerpoint/2010/main" val="41266053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defTabSz="457196">
              <a:defRPr/>
            </a:lvl1pPr>
          </a:lstStyle>
          <a:p>
            <a:pPr>
              <a:defRPr/>
            </a:pPr>
            <a:r>
              <a:rPr lang="en-US"/>
              <a:t>9 December 2008</a:t>
            </a:r>
          </a:p>
        </p:txBody>
      </p:sp>
      <p:sp>
        <p:nvSpPr>
          <p:cNvPr id="4" name="Footer Placeholder 3"/>
          <p:cNvSpPr>
            <a:spLocks noGrp="1"/>
          </p:cNvSpPr>
          <p:nvPr>
            <p:ph type="ftr" sz="quarter" idx="11"/>
          </p:nvPr>
        </p:nvSpPr>
        <p:spPr/>
        <p:txBody>
          <a:bodyPr/>
          <a:lstStyle>
            <a:lvl1pPr defTabSz="457196">
              <a:defRPr/>
            </a:lvl1pPr>
          </a:lstStyle>
          <a:p>
            <a:pPr>
              <a:defRPr/>
            </a:pPr>
            <a:endParaRPr lang="en-US"/>
          </a:p>
        </p:txBody>
      </p:sp>
      <p:sp>
        <p:nvSpPr>
          <p:cNvPr id="5" name="Slide Number Placeholder 4"/>
          <p:cNvSpPr>
            <a:spLocks noGrp="1"/>
          </p:cNvSpPr>
          <p:nvPr>
            <p:ph type="sldNum" sz="quarter" idx="12"/>
          </p:nvPr>
        </p:nvSpPr>
        <p:spPr/>
        <p:txBody>
          <a:bodyPr/>
          <a:lstStyle>
            <a:lvl1pPr defTabSz="457196">
              <a:defRPr/>
            </a:lvl1pPr>
          </a:lstStyle>
          <a:p>
            <a:pPr>
              <a:defRPr/>
            </a:pPr>
            <a:fld id="{6A559C10-EDE7-734A-AC4A-CBF1F8CDD0DE}" type="slidenum">
              <a:rPr lang="en-US"/>
              <a:pPr>
                <a:defRPr/>
              </a:pPr>
              <a:t>‹#›</a:t>
            </a:fld>
            <a:endParaRPr lang="en-US"/>
          </a:p>
        </p:txBody>
      </p:sp>
    </p:spTree>
    <p:extLst>
      <p:ext uri="{BB962C8B-B14F-4D97-AF65-F5344CB8AC3E}">
        <p14:creationId xmlns:p14="http://schemas.microsoft.com/office/powerpoint/2010/main" val="9928682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457196">
              <a:defRPr/>
            </a:lvl1pPr>
          </a:lstStyle>
          <a:p>
            <a:pPr>
              <a:defRPr/>
            </a:pPr>
            <a:r>
              <a:rPr lang="en-US"/>
              <a:t>9 December 2008</a:t>
            </a:r>
          </a:p>
        </p:txBody>
      </p:sp>
      <p:sp>
        <p:nvSpPr>
          <p:cNvPr id="3" name="Footer Placeholder 2"/>
          <p:cNvSpPr>
            <a:spLocks noGrp="1"/>
          </p:cNvSpPr>
          <p:nvPr>
            <p:ph type="ftr" sz="quarter" idx="11"/>
          </p:nvPr>
        </p:nvSpPr>
        <p:spPr/>
        <p:txBody>
          <a:bodyPr/>
          <a:lstStyle>
            <a:lvl1pPr defTabSz="457196">
              <a:defRPr/>
            </a:lvl1pPr>
          </a:lstStyle>
          <a:p>
            <a:pPr>
              <a:defRPr/>
            </a:pPr>
            <a:endParaRPr lang="en-US"/>
          </a:p>
        </p:txBody>
      </p:sp>
      <p:sp>
        <p:nvSpPr>
          <p:cNvPr id="4" name="Slide Number Placeholder 3"/>
          <p:cNvSpPr>
            <a:spLocks noGrp="1"/>
          </p:cNvSpPr>
          <p:nvPr>
            <p:ph type="sldNum" sz="quarter" idx="12"/>
          </p:nvPr>
        </p:nvSpPr>
        <p:spPr/>
        <p:txBody>
          <a:bodyPr/>
          <a:lstStyle>
            <a:lvl1pPr defTabSz="457196">
              <a:defRPr/>
            </a:lvl1pPr>
          </a:lstStyle>
          <a:p>
            <a:pPr>
              <a:defRPr/>
            </a:pPr>
            <a:fld id="{BAC2CA0B-4AD3-9E49-8401-10D857F6B1BF}" type="slidenum">
              <a:rPr lang="en-US"/>
              <a:pPr>
                <a:defRPr/>
              </a:pPr>
              <a:t>‹#›</a:t>
            </a:fld>
            <a:endParaRPr lang="en-US"/>
          </a:p>
        </p:txBody>
      </p:sp>
    </p:spTree>
    <p:extLst>
      <p:ext uri="{BB962C8B-B14F-4D97-AF65-F5344CB8AC3E}">
        <p14:creationId xmlns:p14="http://schemas.microsoft.com/office/powerpoint/2010/main" val="3939253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lvl1pPr>
          </a:lstStyle>
          <a:p>
            <a:pPr>
              <a:defRPr/>
            </a:pPr>
            <a:r>
              <a:rPr lang="en-US"/>
              <a:t>9 December 2008</a:t>
            </a:r>
          </a:p>
        </p:txBody>
      </p:sp>
      <p:sp>
        <p:nvSpPr>
          <p:cNvPr id="6" name="Footer Placeholder 5"/>
          <p:cNvSpPr>
            <a:spLocks noGrp="1"/>
          </p:cNvSpPr>
          <p:nvPr>
            <p:ph type="ftr" sz="quarter" idx="11"/>
          </p:nvPr>
        </p:nvSpPr>
        <p:spPr/>
        <p:txBody>
          <a:bodyPr/>
          <a:lstStyle>
            <a:lvl1pPr defTabSz="457196">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lvl1pPr>
          </a:lstStyle>
          <a:p>
            <a:pPr>
              <a:defRPr/>
            </a:pPr>
            <a:fld id="{F1018BFB-3C5B-8340-AAEF-B83B9059DE55}" type="slidenum">
              <a:rPr lang="en-US"/>
              <a:pPr>
                <a:defRPr/>
              </a:pPr>
              <a:t>‹#›</a:t>
            </a:fld>
            <a:endParaRPr lang="en-US"/>
          </a:p>
        </p:txBody>
      </p:sp>
    </p:spTree>
    <p:extLst>
      <p:ext uri="{BB962C8B-B14F-4D97-AF65-F5344CB8AC3E}">
        <p14:creationId xmlns:p14="http://schemas.microsoft.com/office/powerpoint/2010/main" val="9633578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lvl1pPr>
          </a:lstStyle>
          <a:p>
            <a:pPr>
              <a:defRPr/>
            </a:pPr>
            <a:r>
              <a:rPr lang="en-US"/>
              <a:t>9 December 2008</a:t>
            </a:r>
          </a:p>
        </p:txBody>
      </p:sp>
      <p:sp>
        <p:nvSpPr>
          <p:cNvPr id="6" name="Footer Placeholder 5"/>
          <p:cNvSpPr>
            <a:spLocks noGrp="1"/>
          </p:cNvSpPr>
          <p:nvPr>
            <p:ph type="ftr" sz="quarter" idx="11"/>
          </p:nvPr>
        </p:nvSpPr>
        <p:spPr/>
        <p:txBody>
          <a:bodyPr/>
          <a:lstStyle>
            <a:lvl1pPr defTabSz="457196">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lvl1pPr>
          </a:lstStyle>
          <a:p>
            <a:pPr>
              <a:defRPr/>
            </a:pPr>
            <a:fld id="{6590AE77-E451-7D4E-BCB1-68961FC149B6}" type="slidenum">
              <a:rPr lang="en-US"/>
              <a:pPr>
                <a:defRPr/>
              </a:pPr>
              <a:t>‹#›</a:t>
            </a:fld>
            <a:endParaRPr lang="en-US"/>
          </a:p>
        </p:txBody>
      </p:sp>
    </p:spTree>
    <p:extLst>
      <p:ext uri="{BB962C8B-B14F-4D97-AF65-F5344CB8AC3E}">
        <p14:creationId xmlns:p14="http://schemas.microsoft.com/office/powerpoint/2010/main" val="15317759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31BA4F82-1000-7E4B-9A86-C06239B233D6}" type="slidenum">
              <a:rPr lang="en-US"/>
              <a:pPr>
                <a:defRPr/>
              </a:pPr>
              <a:t>‹#›</a:t>
            </a:fld>
            <a:endParaRPr lang="en-US"/>
          </a:p>
        </p:txBody>
      </p:sp>
    </p:spTree>
    <p:extLst>
      <p:ext uri="{BB962C8B-B14F-4D97-AF65-F5344CB8AC3E}">
        <p14:creationId xmlns:p14="http://schemas.microsoft.com/office/powerpoint/2010/main" val="1626968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90513"/>
            <a:ext cx="2190750" cy="5835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90513"/>
            <a:ext cx="6419850" cy="5835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B05ED921-0ECB-F74A-BD1C-DFDF3C12EEA5}" type="slidenum">
              <a:rPr lang="en-US"/>
              <a:pPr>
                <a:defRPr/>
              </a:pPr>
              <a:t>‹#›</a:t>
            </a:fld>
            <a:endParaRPr lang="en-US"/>
          </a:p>
        </p:txBody>
      </p:sp>
    </p:spTree>
    <p:extLst>
      <p:ext uri="{BB962C8B-B14F-4D97-AF65-F5344CB8AC3E}">
        <p14:creationId xmlns:p14="http://schemas.microsoft.com/office/powerpoint/2010/main" val="81248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5273086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lipArt Placeholder 2"/>
          <p:cNvSpPr>
            <a:spLocks noGrp="1"/>
          </p:cNvSpPr>
          <p:nvPr>
            <p:ph type="clipArt" sz="half" idx="1"/>
          </p:nvPr>
        </p:nvSpPr>
        <p:spPr>
          <a:xfrm>
            <a:off x="457200" y="1600201"/>
            <a:ext cx="4038600" cy="4525963"/>
          </a:xfrm>
        </p:spPr>
        <p:txBody>
          <a:bodyPr/>
          <a:lstStyle/>
          <a:p>
            <a:pPr lvl="0"/>
            <a:endParaRPr lang="en-US" noProof="0"/>
          </a:p>
        </p:txBody>
      </p:sp>
      <p:sp>
        <p:nvSpPr>
          <p:cNvPr id="4" name="Text Placeholder 3"/>
          <p:cNvSpPr>
            <a:spLocks noGrp="1"/>
          </p:cNvSpPr>
          <p:nvPr>
            <p:ph type="body" sz="half" idx="2"/>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lvl1pPr>
          </a:lstStyle>
          <a:p>
            <a:pPr>
              <a:defRPr/>
            </a:pPr>
            <a:r>
              <a:rPr lang="en-US"/>
              <a:t>9 December 2008</a:t>
            </a:r>
          </a:p>
        </p:txBody>
      </p:sp>
      <p:sp>
        <p:nvSpPr>
          <p:cNvPr id="6" name="Footer Placeholder 5"/>
          <p:cNvSpPr>
            <a:spLocks noGrp="1"/>
          </p:cNvSpPr>
          <p:nvPr>
            <p:ph type="ftr" sz="quarter" idx="11"/>
          </p:nvPr>
        </p:nvSpPr>
        <p:spPr/>
        <p:txBody>
          <a:bodyPr/>
          <a:lstStyle>
            <a:lvl1pPr defTabSz="457196">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lvl1pPr>
          </a:lstStyle>
          <a:p>
            <a:pPr>
              <a:defRPr/>
            </a:pPr>
            <a:fld id="{0ED99037-923A-3245-8665-6247CF2DE94C}" type="slidenum">
              <a:rPr lang="en-US"/>
              <a:pPr>
                <a:defRPr/>
              </a:pPr>
              <a:t>‹#›</a:t>
            </a:fld>
            <a:endParaRPr lang="en-US"/>
          </a:p>
        </p:txBody>
      </p:sp>
    </p:spTree>
    <p:extLst>
      <p:ext uri="{BB962C8B-B14F-4D97-AF65-F5344CB8AC3E}">
        <p14:creationId xmlns:p14="http://schemas.microsoft.com/office/powerpoint/2010/main" val="16510121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lvl1pPr>
          </a:lstStyle>
          <a:p>
            <a:pPr>
              <a:defRPr/>
            </a:pPr>
            <a:r>
              <a:rPr lang="en-US"/>
              <a:t>9 December 2008</a:t>
            </a:r>
          </a:p>
        </p:txBody>
      </p:sp>
      <p:sp>
        <p:nvSpPr>
          <p:cNvPr id="6" name="Footer Placeholder 5"/>
          <p:cNvSpPr>
            <a:spLocks noGrp="1"/>
          </p:cNvSpPr>
          <p:nvPr>
            <p:ph type="ftr" sz="quarter" idx="11"/>
          </p:nvPr>
        </p:nvSpPr>
        <p:spPr/>
        <p:txBody>
          <a:bodyPr/>
          <a:lstStyle>
            <a:lvl1pPr defTabSz="457196">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lvl1pPr>
          </a:lstStyle>
          <a:p>
            <a:pPr>
              <a:defRPr/>
            </a:pPr>
            <a:fld id="{826FCAE8-3F34-7144-8A05-F378508A2430}" type="slidenum">
              <a:rPr lang="en-US"/>
              <a:pPr>
                <a:defRPr/>
              </a:pPr>
              <a:t>‹#›</a:t>
            </a:fld>
            <a:endParaRPr lang="en-US"/>
          </a:p>
        </p:txBody>
      </p:sp>
    </p:spTree>
    <p:extLst>
      <p:ext uri="{BB962C8B-B14F-4D97-AF65-F5344CB8AC3E}">
        <p14:creationId xmlns:p14="http://schemas.microsoft.com/office/powerpoint/2010/main" val="38523084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hart Placeholder 2"/>
          <p:cNvSpPr>
            <a:spLocks noGrp="1"/>
          </p:cNvSpPr>
          <p:nvPr>
            <p:ph type="chart" idx="1"/>
          </p:nvPr>
        </p:nvSpPr>
        <p:spPr>
          <a:xfrm>
            <a:off x="457200" y="1600201"/>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defTabSz="457196">
              <a:defRPr/>
            </a:lvl1pPr>
          </a:lstStyle>
          <a:p>
            <a:pPr>
              <a:defRPr/>
            </a:pPr>
            <a:r>
              <a:rPr lang="en-US"/>
              <a:t>9 December 2008</a:t>
            </a:r>
          </a:p>
        </p:txBody>
      </p:sp>
      <p:sp>
        <p:nvSpPr>
          <p:cNvPr id="5" name="Footer Placeholder 4"/>
          <p:cNvSpPr>
            <a:spLocks noGrp="1"/>
          </p:cNvSpPr>
          <p:nvPr>
            <p:ph type="ftr" sz="quarter" idx="11"/>
          </p:nvPr>
        </p:nvSpPr>
        <p:spPr/>
        <p:txBody>
          <a:bodyPr/>
          <a:lstStyle>
            <a:lvl1pPr defTabSz="457196">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lvl1pPr>
          </a:lstStyle>
          <a:p>
            <a:pPr>
              <a:defRPr/>
            </a:pPr>
            <a:fld id="{7F3954CD-6DA0-8941-81C2-584B4EF3329E}" type="slidenum">
              <a:rPr lang="en-US"/>
              <a:pPr>
                <a:defRPr/>
              </a:pPr>
              <a:t>‹#›</a:t>
            </a:fld>
            <a:endParaRPr lang="en-US"/>
          </a:p>
        </p:txBody>
      </p:sp>
    </p:spTree>
    <p:extLst>
      <p:ext uri="{BB962C8B-B14F-4D97-AF65-F5344CB8AC3E}">
        <p14:creationId xmlns:p14="http://schemas.microsoft.com/office/powerpoint/2010/main" val="25224749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7F99ABB8-4797-3146-AA70-CB2D6A48E3EA}" type="slidenum">
              <a:rPr lang="en-US"/>
              <a:pPr>
                <a:defRPr/>
              </a:pPr>
              <a:t>‹#›</a:t>
            </a:fld>
            <a:endParaRPr lang="en-US"/>
          </a:p>
        </p:txBody>
      </p:sp>
    </p:spTree>
    <p:extLst>
      <p:ext uri="{BB962C8B-B14F-4D97-AF65-F5344CB8AC3E}">
        <p14:creationId xmlns:p14="http://schemas.microsoft.com/office/powerpoint/2010/main" val="31934535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ACB99EFC-BB72-F943-9F53-0FD8B4564171}" type="slidenum">
              <a:rPr lang="en-US"/>
              <a:pPr>
                <a:defRPr/>
              </a:pPr>
              <a:t>‹#›</a:t>
            </a:fld>
            <a:endParaRPr lang="en-US"/>
          </a:p>
        </p:txBody>
      </p:sp>
    </p:spTree>
    <p:extLst>
      <p:ext uri="{BB962C8B-B14F-4D97-AF65-F5344CB8AC3E}">
        <p14:creationId xmlns:p14="http://schemas.microsoft.com/office/powerpoint/2010/main" val="2979238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2402248D-6B77-9B44-A99A-2530427D92EC}" type="slidenum">
              <a:rPr lang="en-US"/>
              <a:pPr>
                <a:defRPr/>
              </a:pPr>
              <a:t>‹#›</a:t>
            </a:fld>
            <a:endParaRPr lang="en-US"/>
          </a:p>
        </p:txBody>
      </p:sp>
    </p:spTree>
    <p:extLst>
      <p:ext uri="{BB962C8B-B14F-4D97-AF65-F5344CB8AC3E}">
        <p14:creationId xmlns:p14="http://schemas.microsoft.com/office/powerpoint/2010/main" val="25692852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2887576A-932F-1444-82BE-A20F37A56F60}" type="slidenum">
              <a:rPr lang="en-US"/>
              <a:pPr>
                <a:defRPr/>
              </a:pPr>
              <a:t>‹#›</a:t>
            </a:fld>
            <a:endParaRPr lang="en-US"/>
          </a:p>
        </p:txBody>
      </p:sp>
    </p:spTree>
    <p:extLst>
      <p:ext uri="{BB962C8B-B14F-4D97-AF65-F5344CB8AC3E}">
        <p14:creationId xmlns:p14="http://schemas.microsoft.com/office/powerpoint/2010/main" val="38943164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8" name="Footer Placeholder 7"/>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defTabSz="457196">
              <a:defRPr>
                <a:cs typeface="ＭＳ Ｐゴシック" charset="0"/>
              </a:defRPr>
            </a:lvl1pPr>
          </a:lstStyle>
          <a:p>
            <a:pPr>
              <a:defRPr/>
            </a:pPr>
            <a:fld id="{FAB1D181-8A8B-F146-B8A9-C079AEEC03B3}" type="slidenum">
              <a:rPr lang="en-US"/>
              <a:pPr>
                <a:defRPr/>
              </a:pPr>
              <a:t>‹#›</a:t>
            </a:fld>
            <a:endParaRPr lang="en-US"/>
          </a:p>
        </p:txBody>
      </p:sp>
    </p:spTree>
    <p:extLst>
      <p:ext uri="{BB962C8B-B14F-4D97-AF65-F5344CB8AC3E}">
        <p14:creationId xmlns:p14="http://schemas.microsoft.com/office/powerpoint/2010/main" val="40148667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4" name="Footer Placeholder 3"/>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defTabSz="457196">
              <a:defRPr>
                <a:cs typeface="ＭＳ Ｐゴシック" charset="0"/>
              </a:defRPr>
            </a:lvl1pPr>
          </a:lstStyle>
          <a:p>
            <a:pPr>
              <a:defRPr/>
            </a:pPr>
            <a:fld id="{5A769C58-7D34-0544-9388-785CABC6B335}" type="slidenum">
              <a:rPr lang="en-US"/>
              <a:pPr>
                <a:defRPr/>
              </a:pPr>
              <a:t>‹#›</a:t>
            </a:fld>
            <a:endParaRPr lang="en-US"/>
          </a:p>
        </p:txBody>
      </p:sp>
    </p:spTree>
    <p:extLst>
      <p:ext uri="{BB962C8B-B14F-4D97-AF65-F5344CB8AC3E}">
        <p14:creationId xmlns:p14="http://schemas.microsoft.com/office/powerpoint/2010/main" val="12580816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3" name="Footer Placeholder 2"/>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defTabSz="457196">
              <a:defRPr>
                <a:cs typeface="ＭＳ Ｐゴシック" charset="0"/>
              </a:defRPr>
            </a:lvl1pPr>
          </a:lstStyle>
          <a:p>
            <a:pPr>
              <a:defRPr/>
            </a:pPr>
            <a:fld id="{F3481AE8-4E6F-0842-8A34-9D912FA6DF95}" type="slidenum">
              <a:rPr lang="en-US"/>
              <a:pPr>
                <a:defRPr/>
              </a:pPr>
              <a:t>‹#›</a:t>
            </a:fld>
            <a:endParaRPr lang="en-US"/>
          </a:p>
        </p:txBody>
      </p:sp>
    </p:spTree>
    <p:extLst>
      <p:ext uri="{BB962C8B-B14F-4D97-AF65-F5344CB8AC3E}">
        <p14:creationId xmlns:p14="http://schemas.microsoft.com/office/powerpoint/2010/main" val="334831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1476748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83259F95-52BE-5241-BE87-A6FAD37BCD76}" type="slidenum">
              <a:rPr lang="en-US"/>
              <a:pPr>
                <a:defRPr/>
              </a:pPr>
              <a:t>‹#›</a:t>
            </a:fld>
            <a:endParaRPr lang="en-US"/>
          </a:p>
        </p:txBody>
      </p:sp>
    </p:spTree>
    <p:extLst>
      <p:ext uri="{BB962C8B-B14F-4D97-AF65-F5344CB8AC3E}">
        <p14:creationId xmlns:p14="http://schemas.microsoft.com/office/powerpoint/2010/main" val="3410740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44C404A7-EEB4-B34B-B514-C19F1843BF52}" type="slidenum">
              <a:rPr lang="en-US"/>
              <a:pPr>
                <a:defRPr/>
              </a:pPr>
              <a:t>‹#›</a:t>
            </a:fld>
            <a:endParaRPr lang="en-US"/>
          </a:p>
        </p:txBody>
      </p:sp>
    </p:spTree>
    <p:extLst>
      <p:ext uri="{BB962C8B-B14F-4D97-AF65-F5344CB8AC3E}">
        <p14:creationId xmlns:p14="http://schemas.microsoft.com/office/powerpoint/2010/main" val="23919188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4106323D-DC96-8A4D-A015-31F9C9119E81}" type="slidenum">
              <a:rPr lang="en-US"/>
              <a:pPr>
                <a:defRPr/>
              </a:pPr>
              <a:t>‹#›</a:t>
            </a:fld>
            <a:endParaRPr lang="en-US"/>
          </a:p>
        </p:txBody>
      </p:sp>
    </p:spTree>
    <p:extLst>
      <p:ext uri="{BB962C8B-B14F-4D97-AF65-F5344CB8AC3E}">
        <p14:creationId xmlns:p14="http://schemas.microsoft.com/office/powerpoint/2010/main" val="130368762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90513"/>
            <a:ext cx="2190750" cy="5835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90513"/>
            <a:ext cx="6419850" cy="5835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AA225EC0-B073-3143-BCAA-D8E8003974A8}" type="slidenum">
              <a:rPr lang="en-US"/>
              <a:pPr>
                <a:defRPr/>
              </a:pPr>
              <a:t>‹#›</a:t>
            </a:fld>
            <a:endParaRPr lang="en-US"/>
          </a:p>
        </p:txBody>
      </p:sp>
    </p:spTree>
    <p:extLst>
      <p:ext uri="{BB962C8B-B14F-4D97-AF65-F5344CB8AC3E}">
        <p14:creationId xmlns:p14="http://schemas.microsoft.com/office/powerpoint/2010/main" val="17514516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A5447FCB-D788-494F-B9F4-2792FF0C756D}" type="slidenum">
              <a:rPr lang="en-US"/>
              <a:pPr>
                <a:defRPr/>
              </a:pPr>
              <a:t>‹#›</a:t>
            </a:fld>
            <a:endParaRPr lang="en-US"/>
          </a:p>
        </p:txBody>
      </p:sp>
    </p:spTree>
    <p:extLst>
      <p:ext uri="{BB962C8B-B14F-4D97-AF65-F5344CB8AC3E}">
        <p14:creationId xmlns:p14="http://schemas.microsoft.com/office/powerpoint/2010/main" val="13877261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C7E5DF78-9CF9-404F-80B1-207530080C3D}" type="slidenum">
              <a:rPr lang="en-US"/>
              <a:pPr>
                <a:defRPr/>
              </a:pPr>
              <a:t>‹#›</a:t>
            </a:fld>
            <a:endParaRPr lang="en-US"/>
          </a:p>
        </p:txBody>
      </p:sp>
    </p:spTree>
    <p:extLst>
      <p:ext uri="{BB962C8B-B14F-4D97-AF65-F5344CB8AC3E}">
        <p14:creationId xmlns:p14="http://schemas.microsoft.com/office/powerpoint/2010/main" val="10457811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4A28670E-A89E-A34C-9E83-B7E2B22886C4}" type="slidenum">
              <a:rPr lang="en-US"/>
              <a:pPr>
                <a:defRPr/>
              </a:pPr>
              <a:t>‹#›</a:t>
            </a:fld>
            <a:endParaRPr lang="en-US"/>
          </a:p>
        </p:txBody>
      </p:sp>
    </p:spTree>
    <p:extLst>
      <p:ext uri="{BB962C8B-B14F-4D97-AF65-F5344CB8AC3E}">
        <p14:creationId xmlns:p14="http://schemas.microsoft.com/office/powerpoint/2010/main" val="33740267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32722638-D8D8-7044-95B2-7BD3BB3F91DD}" type="slidenum">
              <a:rPr lang="en-US"/>
              <a:pPr>
                <a:defRPr/>
              </a:pPr>
              <a:t>‹#›</a:t>
            </a:fld>
            <a:endParaRPr lang="en-US"/>
          </a:p>
        </p:txBody>
      </p:sp>
    </p:spTree>
    <p:extLst>
      <p:ext uri="{BB962C8B-B14F-4D97-AF65-F5344CB8AC3E}">
        <p14:creationId xmlns:p14="http://schemas.microsoft.com/office/powerpoint/2010/main" val="41672856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CA070583-365A-C441-B82D-C2C5F578BCFF}" type="slidenum">
              <a:rPr lang="en-US"/>
              <a:pPr>
                <a:defRPr/>
              </a:pPr>
              <a:t>‹#›</a:t>
            </a:fld>
            <a:endParaRPr lang="en-US"/>
          </a:p>
        </p:txBody>
      </p:sp>
    </p:spTree>
    <p:extLst>
      <p:ext uri="{BB962C8B-B14F-4D97-AF65-F5344CB8AC3E}">
        <p14:creationId xmlns:p14="http://schemas.microsoft.com/office/powerpoint/2010/main" val="354894254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9D0A69FE-115B-4E4E-AADC-820BA1FC3543}" type="slidenum">
              <a:rPr lang="en-US"/>
              <a:pPr>
                <a:defRPr/>
              </a:pPr>
              <a:t>‹#›</a:t>
            </a:fld>
            <a:endParaRPr lang="en-US"/>
          </a:p>
        </p:txBody>
      </p:sp>
    </p:spTree>
    <p:extLst>
      <p:ext uri="{BB962C8B-B14F-4D97-AF65-F5344CB8AC3E}">
        <p14:creationId xmlns:p14="http://schemas.microsoft.com/office/powerpoint/2010/main" val="7561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88327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A8B5F8E8-1935-0449-8DEA-61323969BC27}" type="slidenum">
              <a:rPr lang="en-US"/>
              <a:pPr>
                <a:defRPr/>
              </a:pPr>
              <a:t>‹#›</a:t>
            </a:fld>
            <a:endParaRPr lang="en-US"/>
          </a:p>
        </p:txBody>
      </p:sp>
    </p:spTree>
    <p:extLst>
      <p:ext uri="{BB962C8B-B14F-4D97-AF65-F5344CB8AC3E}">
        <p14:creationId xmlns:p14="http://schemas.microsoft.com/office/powerpoint/2010/main" val="11703792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8" name="Footer Placeholder 7"/>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9" name="Slide Number Placeholder 8"/>
          <p:cNvSpPr>
            <a:spLocks noGrp="1"/>
          </p:cNvSpPr>
          <p:nvPr>
            <p:ph type="sldNum" sz="quarter" idx="12"/>
          </p:nvPr>
        </p:nvSpPr>
        <p:spPr/>
        <p:txBody>
          <a:bodyPr/>
          <a:lstStyle>
            <a:lvl1pPr defTabSz="457196">
              <a:defRPr>
                <a:cs typeface="ＭＳ Ｐゴシック" charset="0"/>
              </a:defRPr>
            </a:lvl1pPr>
          </a:lstStyle>
          <a:p>
            <a:pPr>
              <a:defRPr/>
            </a:pPr>
            <a:fld id="{832C8883-F5ED-DF43-929F-A0A1463BF8D2}" type="slidenum">
              <a:rPr lang="en-US"/>
              <a:pPr>
                <a:defRPr/>
              </a:pPr>
              <a:t>‹#›</a:t>
            </a:fld>
            <a:endParaRPr lang="en-US"/>
          </a:p>
        </p:txBody>
      </p:sp>
    </p:spTree>
    <p:extLst>
      <p:ext uri="{BB962C8B-B14F-4D97-AF65-F5344CB8AC3E}">
        <p14:creationId xmlns:p14="http://schemas.microsoft.com/office/powerpoint/2010/main" val="303585971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4" name="Footer Placeholder 3"/>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5" name="Slide Number Placeholder 4"/>
          <p:cNvSpPr>
            <a:spLocks noGrp="1"/>
          </p:cNvSpPr>
          <p:nvPr>
            <p:ph type="sldNum" sz="quarter" idx="12"/>
          </p:nvPr>
        </p:nvSpPr>
        <p:spPr/>
        <p:txBody>
          <a:bodyPr/>
          <a:lstStyle>
            <a:lvl1pPr defTabSz="457196">
              <a:defRPr>
                <a:cs typeface="ＭＳ Ｐゴシック" charset="0"/>
              </a:defRPr>
            </a:lvl1pPr>
          </a:lstStyle>
          <a:p>
            <a:pPr>
              <a:defRPr/>
            </a:pPr>
            <a:fld id="{A164BBBE-D81A-F749-9241-E5AC0BE9307B}" type="slidenum">
              <a:rPr lang="en-US"/>
              <a:pPr>
                <a:defRPr/>
              </a:pPr>
              <a:t>‹#›</a:t>
            </a:fld>
            <a:endParaRPr lang="en-US"/>
          </a:p>
        </p:txBody>
      </p:sp>
    </p:spTree>
    <p:extLst>
      <p:ext uri="{BB962C8B-B14F-4D97-AF65-F5344CB8AC3E}">
        <p14:creationId xmlns:p14="http://schemas.microsoft.com/office/powerpoint/2010/main" val="12226890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3" name="Footer Placeholder 2"/>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4" name="Slide Number Placeholder 3"/>
          <p:cNvSpPr>
            <a:spLocks noGrp="1"/>
          </p:cNvSpPr>
          <p:nvPr>
            <p:ph type="sldNum" sz="quarter" idx="12"/>
          </p:nvPr>
        </p:nvSpPr>
        <p:spPr/>
        <p:txBody>
          <a:bodyPr/>
          <a:lstStyle>
            <a:lvl1pPr defTabSz="457196">
              <a:defRPr>
                <a:cs typeface="ＭＳ Ｐゴシック" charset="0"/>
              </a:defRPr>
            </a:lvl1pPr>
          </a:lstStyle>
          <a:p>
            <a:pPr>
              <a:defRPr/>
            </a:pPr>
            <a:fld id="{836576CC-D48F-E04D-BF94-529FBFB9CD4E}" type="slidenum">
              <a:rPr lang="en-US"/>
              <a:pPr>
                <a:defRPr/>
              </a:pPr>
              <a:t>‹#›</a:t>
            </a:fld>
            <a:endParaRPr lang="en-US"/>
          </a:p>
        </p:txBody>
      </p:sp>
    </p:spTree>
    <p:extLst>
      <p:ext uri="{BB962C8B-B14F-4D97-AF65-F5344CB8AC3E}">
        <p14:creationId xmlns:p14="http://schemas.microsoft.com/office/powerpoint/2010/main" val="20125061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76743CFF-4687-8344-891B-54EEEB733FA7}" type="slidenum">
              <a:rPr lang="en-US"/>
              <a:pPr>
                <a:defRPr/>
              </a:pPr>
              <a:t>‹#›</a:t>
            </a:fld>
            <a:endParaRPr lang="en-US"/>
          </a:p>
        </p:txBody>
      </p:sp>
    </p:spTree>
    <p:extLst>
      <p:ext uri="{BB962C8B-B14F-4D97-AF65-F5344CB8AC3E}">
        <p14:creationId xmlns:p14="http://schemas.microsoft.com/office/powerpoint/2010/main" val="20534809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9E5AD032-76CB-AA48-B537-06ECC2052B42}" type="slidenum">
              <a:rPr lang="en-US"/>
              <a:pPr>
                <a:defRPr/>
              </a:pPr>
              <a:t>‹#›</a:t>
            </a:fld>
            <a:endParaRPr lang="en-US"/>
          </a:p>
        </p:txBody>
      </p:sp>
    </p:spTree>
    <p:extLst>
      <p:ext uri="{BB962C8B-B14F-4D97-AF65-F5344CB8AC3E}">
        <p14:creationId xmlns:p14="http://schemas.microsoft.com/office/powerpoint/2010/main" val="10014688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435C25BC-5440-1845-A834-7092F671BAF3}" type="slidenum">
              <a:rPr lang="en-US"/>
              <a:pPr>
                <a:defRPr/>
              </a:pPr>
              <a:t>‹#›</a:t>
            </a:fld>
            <a:endParaRPr lang="en-US"/>
          </a:p>
        </p:txBody>
      </p:sp>
    </p:spTree>
    <p:extLst>
      <p:ext uri="{BB962C8B-B14F-4D97-AF65-F5344CB8AC3E}">
        <p14:creationId xmlns:p14="http://schemas.microsoft.com/office/powerpoint/2010/main" val="33146052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90513"/>
            <a:ext cx="2190750" cy="5835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90513"/>
            <a:ext cx="6419850" cy="5835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69D23B37-871C-1C4F-BF3F-582C8FF79524}" type="slidenum">
              <a:rPr lang="en-US"/>
              <a:pPr>
                <a:defRPr/>
              </a:pPr>
              <a:t>‹#›</a:t>
            </a:fld>
            <a:endParaRPr lang="en-US"/>
          </a:p>
        </p:txBody>
      </p:sp>
    </p:spTree>
    <p:extLst>
      <p:ext uri="{BB962C8B-B14F-4D97-AF65-F5344CB8AC3E}">
        <p14:creationId xmlns:p14="http://schemas.microsoft.com/office/powerpoint/2010/main" val="211418058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Table Placeholder 2"/>
          <p:cNvSpPr>
            <a:spLocks noGrp="1"/>
          </p:cNvSpPr>
          <p:nvPr>
            <p:ph type="tbl" idx="1"/>
          </p:nvPr>
        </p:nvSpPr>
        <p:spPr>
          <a:xfrm>
            <a:off x="457200" y="1600201"/>
            <a:ext cx="8229600" cy="4525963"/>
          </a:xfrm>
        </p:spPr>
        <p:txBody>
          <a:bodyPr/>
          <a:lstStyle/>
          <a:p>
            <a:pPr lvl="0"/>
            <a:endParaRPr lang="en-US" noProof="0"/>
          </a:p>
        </p:txBody>
      </p:sp>
      <p:sp>
        <p:nvSpPr>
          <p:cNvPr id="4" name="Date Placeholder 3"/>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6" name="Slide Number Placeholder 5"/>
          <p:cNvSpPr>
            <a:spLocks noGrp="1"/>
          </p:cNvSpPr>
          <p:nvPr>
            <p:ph type="sldNum" sz="quarter" idx="12"/>
          </p:nvPr>
        </p:nvSpPr>
        <p:spPr/>
        <p:txBody>
          <a:bodyPr/>
          <a:lstStyle>
            <a:lvl1pPr defTabSz="457196">
              <a:defRPr>
                <a:cs typeface="ＭＳ Ｐゴシック" charset="0"/>
              </a:defRPr>
            </a:lvl1pPr>
          </a:lstStyle>
          <a:p>
            <a:pPr>
              <a:defRPr/>
            </a:pPr>
            <a:fld id="{EDEAF1D9-2855-DF4E-81CF-6798F7FC827F}" type="slidenum">
              <a:rPr lang="en-US"/>
              <a:pPr>
                <a:defRPr/>
              </a:pPr>
              <a:t>‹#›</a:t>
            </a:fld>
            <a:endParaRPr lang="en-US"/>
          </a:p>
        </p:txBody>
      </p:sp>
    </p:spTree>
    <p:extLst>
      <p:ext uri="{BB962C8B-B14F-4D97-AF65-F5344CB8AC3E}">
        <p14:creationId xmlns:p14="http://schemas.microsoft.com/office/powerpoint/2010/main" val="22469279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1"/>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defTabSz="457196">
              <a:defRPr>
                <a:cs typeface="ＭＳ Ｐゴシック" charset="0"/>
              </a:defRPr>
            </a:lvl1pPr>
          </a:lstStyle>
          <a:p>
            <a:pPr>
              <a:defRPr/>
            </a:pPr>
            <a:endParaRPr lang="en-US"/>
          </a:p>
        </p:txBody>
      </p:sp>
      <p:sp>
        <p:nvSpPr>
          <p:cNvPr id="6" name="Footer Placeholder 5"/>
          <p:cNvSpPr>
            <a:spLocks noGrp="1"/>
          </p:cNvSpPr>
          <p:nvPr>
            <p:ph type="ftr" sz="quarter" idx="11"/>
          </p:nvPr>
        </p:nvSpPr>
        <p:spPr/>
        <p:txBody>
          <a:bodyPr/>
          <a:lstStyle>
            <a:lvl1pPr defTabSz="457196">
              <a:defRPr>
                <a:cs typeface="ＭＳ Ｐゴシック" charset="0"/>
              </a:defRPr>
            </a:lvl1pPr>
          </a:lstStyle>
          <a:p>
            <a:pPr>
              <a:defRPr/>
            </a:pPr>
            <a:endParaRPr lang="en-US"/>
          </a:p>
        </p:txBody>
      </p:sp>
      <p:sp>
        <p:nvSpPr>
          <p:cNvPr id="7" name="Slide Number Placeholder 6"/>
          <p:cNvSpPr>
            <a:spLocks noGrp="1"/>
          </p:cNvSpPr>
          <p:nvPr>
            <p:ph type="sldNum" sz="quarter" idx="12"/>
          </p:nvPr>
        </p:nvSpPr>
        <p:spPr/>
        <p:txBody>
          <a:bodyPr/>
          <a:lstStyle>
            <a:lvl1pPr defTabSz="457196">
              <a:defRPr>
                <a:cs typeface="ＭＳ Ｐゴシック" charset="0"/>
              </a:defRPr>
            </a:lvl1pPr>
          </a:lstStyle>
          <a:p>
            <a:pPr>
              <a:defRPr/>
            </a:pPr>
            <a:fld id="{B6582024-174A-954A-BD20-2170FC77FD63}" type="slidenum">
              <a:rPr lang="en-US"/>
              <a:pPr>
                <a:defRPr/>
              </a:pPr>
              <a:t>‹#›</a:t>
            </a:fld>
            <a:endParaRPr lang="en-US"/>
          </a:p>
        </p:txBody>
      </p:sp>
    </p:spTree>
    <p:extLst>
      <p:ext uri="{BB962C8B-B14F-4D97-AF65-F5344CB8AC3E}">
        <p14:creationId xmlns:p14="http://schemas.microsoft.com/office/powerpoint/2010/main" val="223319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1368742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5CECE58F-253F-424C-8F7E-D65A5DE97CB8}"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6B8DFED0-FAAA-8A47-B09E-468605B0733E}" type="slidenum">
              <a:rPr lang="en-US"/>
              <a:pPr>
                <a:defRPr/>
              </a:pPr>
              <a:t>‹#›</a:t>
            </a:fld>
            <a:endParaRPr lang="en-US"/>
          </a:p>
        </p:txBody>
      </p:sp>
    </p:spTree>
    <p:extLst>
      <p:ext uri="{BB962C8B-B14F-4D97-AF65-F5344CB8AC3E}">
        <p14:creationId xmlns:p14="http://schemas.microsoft.com/office/powerpoint/2010/main" val="3597998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3FE030FF-EED2-2A4C-80C9-BB78C594A080}"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F7C413C0-2C16-E24F-95DD-0D8429FB457F}" type="slidenum">
              <a:rPr lang="en-US"/>
              <a:pPr>
                <a:defRPr/>
              </a:pPr>
              <a:t>‹#›</a:t>
            </a:fld>
            <a:endParaRPr lang="en-US"/>
          </a:p>
        </p:txBody>
      </p:sp>
    </p:spTree>
    <p:extLst>
      <p:ext uri="{BB962C8B-B14F-4D97-AF65-F5344CB8AC3E}">
        <p14:creationId xmlns:p14="http://schemas.microsoft.com/office/powerpoint/2010/main" val="37833915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2" indent="0">
              <a:buNone/>
              <a:defRPr sz="1400">
                <a:solidFill>
                  <a:schemeClr val="tx1">
                    <a:tint val="75000"/>
                  </a:schemeClr>
                </a:solidFill>
              </a:defRPr>
            </a:lvl5pPr>
            <a:lvl6pPr marL="2285978" indent="0">
              <a:buNone/>
              <a:defRPr sz="1400">
                <a:solidFill>
                  <a:schemeClr val="tx1">
                    <a:tint val="75000"/>
                  </a:schemeClr>
                </a:solidFill>
              </a:defRPr>
            </a:lvl6pPr>
            <a:lvl7pPr marL="2743173" indent="0">
              <a:buNone/>
              <a:defRPr sz="1400">
                <a:solidFill>
                  <a:schemeClr val="tx1">
                    <a:tint val="75000"/>
                  </a:schemeClr>
                </a:solidFill>
              </a:defRPr>
            </a:lvl7pPr>
            <a:lvl8pPr marL="3200368" indent="0">
              <a:buNone/>
              <a:defRPr sz="1400">
                <a:solidFill>
                  <a:schemeClr val="tx1">
                    <a:tint val="75000"/>
                  </a:schemeClr>
                </a:solidFill>
              </a:defRPr>
            </a:lvl8pPr>
            <a:lvl9pPr marL="365756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B86419BC-6E96-2A42-B58A-07FAA51A0FD6}"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A4B71F43-87A1-0149-9990-0DA4CAF9A629}" type="slidenum">
              <a:rPr lang="en-US"/>
              <a:pPr>
                <a:defRPr/>
              </a:pPr>
              <a:t>‹#›</a:t>
            </a:fld>
            <a:endParaRPr lang="en-US"/>
          </a:p>
        </p:txBody>
      </p:sp>
    </p:spTree>
    <p:extLst>
      <p:ext uri="{BB962C8B-B14F-4D97-AF65-F5344CB8AC3E}">
        <p14:creationId xmlns:p14="http://schemas.microsoft.com/office/powerpoint/2010/main" val="14544467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8C865D49-50D4-4A42-A168-F002467725C2}"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BF732586-134B-6246-BE70-A536B3AD401B}" type="slidenum">
              <a:rPr lang="en-US"/>
              <a:pPr>
                <a:defRPr/>
              </a:pPr>
              <a:t>‹#›</a:t>
            </a:fld>
            <a:endParaRPr lang="en-US"/>
          </a:p>
        </p:txBody>
      </p:sp>
    </p:spTree>
    <p:extLst>
      <p:ext uri="{BB962C8B-B14F-4D97-AF65-F5344CB8AC3E}">
        <p14:creationId xmlns:p14="http://schemas.microsoft.com/office/powerpoint/2010/main" val="300663666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C7075199-3CC9-4647-8FD2-BD22E06AB3F1}" type="datetime1">
              <a:rPr lang="en-US"/>
              <a:pPr>
                <a:defRPr/>
              </a:pPr>
              <a:t>9/18/2020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10EB726B-E73D-6A48-8B90-156836A173F5}" type="slidenum">
              <a:rPr lang="en-US"/>
              <a:pPr>
                <a:defRPr/>
              </a:pPr>
              <a:t>‹#›</a:t>
            </a:fld>
            <a:endParaRPr lang="en-US"/>
          </a:p>
        </p:txBody>
      </p:sp>
    </p:spTree>
    <p:extLst>
      <p:ext uri="{BB962C8B-B14F-4D97-AF65-F5344CB8AC3E}">
        <p14:creationId xmlns:p14="http://schemas.microsoft.com/office/powerpoint/2010/main" val="1089886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AF67BF50-5BEF-4142-A74D-0DFDD7D8E022}" type="datetime1">
              <a:rPr lang="en-US"/>
              <a:pPr>
                <a:defRPr/>
              </a:pPr>
              <a:t>9/18/2020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8AF09A17-BDFF-3544-9E5F-B3B9362EC221}" type="slidenum">
              <a:rPr lang="en-US"/>
              <a:pPr>
                <a:defRPr/>
              </a:pPr>
              <a:t>‹#›</a:t>
            </a:fld>
            <a:endParaRPr lang="en-US"/>
          </a:p>
        </p:txBody>
      </p:sp>
    </p:spTree>
    <p:extLst>
      <p:ext uri="{BB962C8B-B14F-4D97-AF65-F5344CB8AC3E}">
        <p14:creationId xmlns:p14="http://schemas.microsoft.com/office/powerpoint/2010/main" val="10992222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C4E86140-C43E-3D44-BBF6-235A0A323146}" type="datetime1">
              <a:rPr lang="en-US"/>
              <a:pPr>
                <a:defRPr/>
              </a:pPr>
              <a:t>9/18/2020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74C18AAC-AA50-A841-BB38-836FEF9A09ED}" type="slidenum">
              <a:rPr lang="en-US"/>
              <a:pPr>
                <a:defRPr/>
              </a:pPr>
              <a:t>‹#›</a:t>
            </a:fld>
            <a:endParaRPr lang="en-US"/>
          </a:p>
        </p:txBody>
      </p:sp>
    </p:spTree>
    <p:extLst>
      <p:ext uri="{BB962C8B-B14F-4D97-AF65-F5344CB8AC3E}">
        <p14:creationId xmlns:p14="http://schemas.microsoft.com/office/powerpoint/2010/main" val="318665499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B8BB7934-18C3-C641-9C0F-DA534BB51F8D}"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F44D9E7D-C9CA-7543-B74B-3166B6A55003}" type="slidenum">
              <a:rPr lang="en-US"/>
              <a:pPr>
                <a:defRPr/>
              </a:pPr>
              <a:t>‹#›</a:t>
            </a:fld>
            <a:endParaRPr lang="en-US"/>
          </a:p>
        </p:txBody>
      </p:sp>
    </p:spTree>
    <p:extLst>
      <p:ext uri="{BB962C8B-B14F-4D97-AF65-F5344CB8AC3E}">
        <p14:creationId xmlns:p14="http://schemas.microsoft.com/office/powerpoint/2010/main" val="36924804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rtlCol="0">
            <a:normAutofit/>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AE5F1EF7-AEC3-BA48-AB54-5D13FF8CE459}"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8E1D0FBF-FAAF-8445-BB46-77C08B78A4CE}" type="slidenum">
              <a:rPr lang="en-US"/>
              <a:pPr>
                <a:defRPr/>
              </a:pPr>
              <a:t>‹#›</a:t>
            </a:fld>
            <a:endParaRPr lang="en-US"/>
          </a:p>
        </p:txBody>
      </p:sp>
    </p:spTree>
    <p:extLst>
      <p:ext uri="{BB962C8B-B14F-4D97-AF65-F5344CB8AC3E}">
        <p14:creationId xmlns:p14="http://schemas.microsoft.com/office/powerpoint/2010/main" val="36788926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C89E62BF-AF81-7247-980B-4B7080B5E288}"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9B8C1C39-3852-344F-BCD3-C5D0D292ADA1}" type="slidenum">
              <a:rPr lang="en-US"/>
              <a:pPr>
                <a:defRPr/>
              </a:pPr>
              <a:t>‹#›</a:t>
            </a:fld>
            <a:endParaRPr lang="en-US"/>
          </a:p>
        </p:txBody>
      </p:sp>
    </p:spTree>
    <p:extLst>
      <p:ext uri="{BB962C8B-B14F-4D97-AF65-F5344CB8AC3E}">
        <p14:creationId xmlns:p14="http://schemas.microsoft.com/office/powerpoint/2010/main" val="193554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32581651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00265910-3161-0141-AEB9-CB457C2C120C}"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86F88EBE-6AF0-C148-B59D-E68CCEA22A00}" type="slidenum">
              <a:rPr lang="en-US"/>
              <a:pPr>
                <a:defRPr/>
              </a:pPr>
              <a:t>‹#›</a:t>
            </a:fld>
            <a:endParaRPr lang="en-US"/>
          </a:p>
        </p:txBody>
      </p:sp>
    </p:spTree>
    <p:extLst>
      <p:ext uri="{BB962C8B-B14F-4D97-AF65-F5344CB8AC3E}">
        <p14:creationId xmlns:p14="http://schemas.microsoft.com/office/powerpoint/2010/main" val="109253650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96" indent="0" algn="ctr">
              <a:buNone/>
              <a:defRPr>
                <a:solidFill>
                  <a:schemeClr val="tx1">
                    <a:tint val="75000"/>
                  </a:schemeClr>
                </a:solidFill>
              </a:defRPr>
            </a:lvl2pPr>
            <a:lvl3pPr marL="914391" indent="0" algn="ctr">
              <a:buNone/>
              <a:defRPr>
                <a:solidFill>
                  <a:schemeClr val="tx1">
                    <a:tint val="75000"/>
                  </a:schemeClr>
                </a:solidFill>
              </a:defRPr>
            </a:lvl3pPr>
            <a:lvl4pPr marL="1371587" indent="0" algn="ctr">
              <a:buNone/>
              <a:defRPr>
                <a:solidFill>
                  <a:schemeClr val="tx1">
                    <a:tint val="75000"/>
                  </a:schemeClr>
                </a:solidFill>
              </a:defRPr>
            </a:lvl4pPr>
            <a:lvl5pPr marL="1828782" indent="0" algn="ctr">
              <a:buNone/>
              <a:defRPr>
                <a:solidFill>
                  <a:schemeClr val="tx1">
                    <a:tint val="75000"/>
                  </a:schemeClr>
                </a:solidFill>
              </a:defRPr>
            </a:lvl5pPr>
            <a:lvl6pPr marL="2285978" indent="0" algn="ctr">
              <a:buNone/>
              <a:defRPr>
                <a:solidFill>
                  <a:schemeClr val="tx1">
                    <a:tint val="75000"/>
                  </a:schemeClr>
                </a:solidFill>
              </a:defRPr>
            </a:lvl6pPr>
            <a:lvl7pPr marL="2743173" indent="0" algn="ctr">
              <a:buNone/>
              <a:defRPr>
                <a:solidFill>
                  <a:schemeClr val="tx1">
                    <a:tint val="75000"/>
                  </a:schemeClr>
                </a:solidFill>
              </a:defRPr>
            </a:lvl7pPr>
            <a:lvl8pPr marL="3200368" indent="0" algn="ctr">
              <a:buNone/>
              <a:defRPr>
                <a:solidFill>
                  <a:schemeClr val="tx1">
                    <a:tint val="75000"/>
                  </a:schemeClr>
                </a:solidFill>
              </a:defRPr>
            </a:lvl8pPr>
            <a:lvl9pPr marL="365756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2472F9F8-7724-B246-9704-F839AB7B3198}"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D25923F3-B9C4-6147-907E-3CEE3E7E726A}" type="slidenum">
              <a:rPr lang="en-US"/>
              <a:pPr>
                <a:defRPr/>
              </a:pPr>
              <a:t>‹#›</a:t>
            </a:fld>
            <a:endParaRPr lang="en-US"/>
          </a:p>
        </p:txBody>
      </p:sp>
    </p:spTree>
    <p:extLst>
      <p:ext uri="{BB962C8B-B14F-4D97-AF65-F5344CB8AC3E}">
        <p14:creationId xmlns:p14="http://schemas.microsoft.com/office/powerpoint/2010/main" val="32408787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EE793322-074B-3C49-93AA-060B3C97CD85}"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B532445B-578B-A445-B318-CB65144F1939}" type="slidenum">
              <a:rPr lang="en-US"/>
              <a:pPr>
                <a:defRPr/>
              </a:pPr>
              <a:t>‹#›</a:t>
            </a:fld>
            <a:endParaRPr lang="en-US"/>
          </a:p>
        </p:txBody>
      </p:sp>
    </p:spTree>
    <p:extLst>
      <p:ext uri="{BB962C8B-B14F-4D97-AF65-F5344CB8AC3E}">
        <p14:creationId xmlns:p14="http://schemas.microsoft.com/office/powerpoint/2010/main" val="13455978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solidFill>
                  <a:schemeClr val="tx1">
                    <a:tint val="75000"/>
                  </a:schemeClr>
                </a:solidFill>
              </a:defRPr>
            </a:lvl1pPr>
            <a:lvl2pPr marL="457196" indent="0">
              <a:buNone/>
              <a:defRPr sz="1800">
                <a:solidFill>
                  <a:schemeClr val="tx1">
                    <a:tint val="75000"/>
                  </a:schemeClr>
                </a:solidFill>
              </a:defRPr>
            </a:lvl2pPr>
            <a:lvl3pPr marL="914391" indent="0">
              <a:buNone/>
              <a:defRPr sz="1600">
                <a:solidFill>
                  <a:schemeClr val="tx1">
                    <a:tint val="75000"/>
                  </a:schemeClr>
                </a:solidFill>
              </a:defRPr>
            </a:lvl3pPr>
            <a:lvl4pPr marL="1371587" indent="0">
              <a:buNone/>
              <a:defRPr sz="1400">
                <a:solidFill>
                  <a:schemeClr val="tx1">
                    <a:tint val="75000"/>
                  </a:schemeClr>
                </a:solidFill>
              </a:defRPr>
            </a:lvl4pPr>
            <a:lvl5pPr marL="1828782" indent="0">
              <a:buNone/>
              <a:defRPr sz="1400">
                <a:solidFill>
                  <a:schemeClr val="tx1">
                    <a:tint val="75000"/>
                  </a:schemeClr>
                </a:solidFill>
              </a:defRPr>
            </a:lvl5pPr>
            <a:lvl6pPr marL="2285978" indent="0">
              <a:buNone/>
              <a:defRPr sz="1400">
                <a:solidFill>
                  <a:schemeClr val="tx1">
                    <a:tint val="75000"/>
                  </a:schemeClr>
                </a:solidFill>
              </a:defRPr>
            </a:lvl6pPr>
            <a:lvl7pPr marL="2743173" indent="0">
              <a:buNone/>
              <a:defRPr sz="1400">
                <a:solidFill>
                  <a:schemeClr val="tx1">
                    <a:tint val="75000"/>
                  </a:schemeClr>
                </a:solidFill>
              </a:defRPr>
            </a:lvl7pPr>
            <a:lvl8pPr marL="3200368" indent="0">
              <a:buNone/>
              <a:defRPr sz="1400">
                <a:solidFill>
                  <a:schemeClr val="tx1">
                    <a:tint val="75000"/>
                  </a:schemeClr>
                </a:solidFill>
              </a:defRPr>
            </a:lvl8pPr>
            <a:lvl9pPr marL="365756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CAB2838F-4857-4547-8B12-120D862BB45C}" type="datetime1">
              <a:rPr lang="en-US"/>
              <a:pPr>
                <a:defRPr/>
              </a:pPr>
              <a:t>9/18/2020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82349516-86C1-5A42-B721-17B8ED18D1F6}" type="slidenum">
              <a:rPr lang="en-US"/>
              <a:pPr>
                <a:defRPr/>
              </a:pPr>
              <a:t>‹#›</a:t>
            </a:fld>
            <a:endParaRPr lang="en-US"/>
          </a:p>
        </p:txBody>
      </p:sp>
    </p:spTree>
    <p:extLst>
      <p:ext uri="{BB962C8B-B14F-4D97-AF65-F5344CB8AC3E}">
        <p14:creationId xmlns:p14="http://schemas.microsoft.com/office/powerpoint/2010/main" val="133324038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504E1DF3-F5A7-4742-B181-D575E6B1AE8E}"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364CF463-C03B-4743-92CD-E6239C3B5AD8}" type="slidenum">
              <a:rPr lang="en-US"/>
              <a:pPr>
                <a:defRPr/>
              </a:pPr>
              <a:t>‹#›</a:t>
            </a:fld>
            <a:endParaRPr lang="en-US"/>
          </a:p>
        </p:txBody>
      </p:sp>
    </p:spTree>
    <p:extLst>
      <p:ext uri="{BB962C8B-B14F-4D97-AF65-F5344CB8AC3E}">
        <p14:creationId xmlns:p14="http://schemas.microsoft.com/office/powerpoint/2010/main" val="1891129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DB4AC2A8-5C7B-A24C-997A-FBF4F046ECE8}" type="datetime1">
              <a:rPr lang="en-US"/>
              <a:pPr>
                <a:defRPr/>
              </a:pPr>
              <a:t>9/18/2020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51D78CAC-D745-AF40-8149-90F870BB9EF9}" type="slidenum">
              <a:rPr lang="en-US"/>
              <a:pPr>
                <a:defRPr/>
              </a:pPr>
              <a:t>‹#›</a:t>
            </a:fld>
            <a:endParaRPr lang="en-US"/>
          </a:p>
        </p:txBody>
      </p:sp>
    </p:spTree>
    <p:extLst>
      <p:ext uri="{BB962C8B-B14F-4D97-AF65-F5344CB8AC3E}">
        <p14:creationId xmlns:p14="http://schemas.microsoft.com/office/powerpoint/2010/main" val="18292595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7AD4CF67-6676-E640-AB7E-608B85C4CB8F}" type="datetime1">
              <a:rPr lang="en-US"/>
              <a:pPr>
                <a:defRPr/>
              </a:pPr>
              <a:t>9/18/2020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796B0F5D-25CB-4B4A-834A-3CDBA4F2AF08}" type="slidenum">
              <a:rPr lang="en-US"/>
              <a:pPr>
                <a:defRPr/>
              </a:pPr>
              <a:t>‹#›</a:t>
            </a:fld>
            <a:endParaRPr lang="en-US"/>
          </a:p>
        </p:txBody>
      </p:sp>
    </p:spTree>
    <p:extLst>
      <p:ext uri="{BB962C8B-B14F-4D97-AF65-F5344CB8AC3E}">
        <p14:creationId xmlns:p14="http://schemas.microsoft.com/office/powerpoint/2010/main" val="13588870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2B29979C-8B4A-B94E-8D67-030ABB70B94A}" type="datetime1">
              <a:rPr lang="en-US"/>
              <a:pPr>
                <a:defRPr/>
              </a:pPr>
              <a:t>9/18/2020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9E93C1B2-A544-2D44-9354-F3B2C849CC40}" type="slidenum">
              <a:rPr lang="en-US"/>
              <a:pPr>
                <a:defRPr/>
              </a:pPr>
              <a:t>‹#›</a:t>
            </a:fld>
            <a:endParaRPr lang="en-US"/>
          </a:p>
        </p:txBody>
      </p:sp>
    </p:spTree>
    <p:extLst>
      <p:ext uri="{BB962C8B-B14F-4D97-AF65-F5344CB8AC3E}">
        <p14:creationId xmlns:p14="http://schemas.microsoft.com/office/powerpoint/2010/main" val="10869612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2D0A4315-6001-784C-96B6-318EBB635876}"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7782C0B1-49F7-4A42-A908-1B50D1EA8B60}" type="slidenum">
              <a:rPr lang="en-US"/>
              <a:pPr>
                <a:defRPr/>
              </a:pPr>
              <a:t>‹#›</a:t>
            </a:fld>
            <a:endParaRPr lang="en-US"/>
          </a:p>
        </p:txBody>
      </p:sp>
    </p:spTree>
    <p:extLst>
      <p:ext uri="{BB962C8B-B14F-4D97-AF65-F5344CB8AC3E}">
        <p14:creationId xmlns:p14="http://schemas.microsoft.com/office/powerpoint/2010/main" val="42179623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rtlCol="0">
            <a:normAutofit/>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A69E73BB-84D1-2947-B955-29CBDD1E967F}" type="datetime1">
              <a:rPr lang="en-US"/>
              <a:pPr>
                <a:defRPr/>
              </a:pPr>
              <a:t>9/18/2020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lIns="91429" tIns="45714" rIns="91429" bIns="45714"/>
          <a:lstStyle>
            <a:lvl1pPr defTabSz="457196" fontAlgn="auto">
              <a:spcBef>
                <a:spcPts val="0"/>
              </a:spcBef>
              <a:spcAft>
                <a:spcPts val="0"/>
              </a:spcAft>
              <a:defRPr sz="1800">
                <a:solidFill>
                  <a:prstClr val="white"/>
                </a:solidFill>
                <a:latin typeface="Calibri"/>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29" tIns="45714" rIns="91429" bIns="45714" numCol="1" anchor="t" anchorCtr="0" compatLnSpc="1">
            <a:prstTxWarp prst="textNoShape">
              <a:avLst/>
            </a:prstTxWarp>
          </a:bodyPr>
          <a:lstStyle>
            <a:lvl1pPr defTabSz="457196">
              <a:defRPr sz="1800">
                <a:solidFill>
                  <a:prstClr val="white"/>
                </a:solidFill>
                <a:latin typeface="Calibri" charset="0"/>
              </a:defRPr>
            </a:lvl1pPr>
          </a:lstStyle>
          <a:p>
            <a:pPr>
              <a:defRPr/>
            </a:pPr>
            <a:fld id="{7C20EDB1-6B8D-E94B-895C-BF78CA785054}" type="slidenum">
              <a:rPr lang="en-US"/>
              <a:pPr>
                <a:defRPr/>
              </a:pPr>
              <a:t>‹#›</a:t>
            </a:fld>
            <a:endParaRPr lang="en-US"/>
          </a:p>
        </p:txBody>
      </p:sp>
    </p:spTree>
    <p:extLst>
      <p:ext uri="{BB962C8B-B14F-4D97-AF65-F5344CB8AC3E}">
        <p14:creationId xmlns:p14="http://schemas.microsoft.com/office/powerpoint/2010/main" val="276338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1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3.jpe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11.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12.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87.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14.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15.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5" Type="http://schemas.openxmlformats.org/officeDocument/2006/relationships/theme" Target="../theme/theme16.xml"/><Relationship Id="rId4" Type="http://schemas.openxmlformats.org/officeDocument/2006/relationships/slideLayout" Target="../slideLayouts/slideLayout105.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107.xml"/><Relationship Id="rId1" Type="http://schemas.openxmlformats.org/officeDocument/2006/relationships/slideLayout" Target="../slideLayouts/slideLayout10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image" Target="../media/image4.png"/><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theme" Target="../theme/theme18.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121.xml"/><Relationship Id="rId2" Type="http://schemas.openxmlformats.org/officeDocument/2006/relationships/slideLayout" Target="../slideLayouts/slideLayout120.xml"/><Relationship Id="rId1" Type="http://schemas.openxmlformats.org/officeDocument/2006/relationships/slideLayout" Target="../slideLayouts/slideLayout119.xml"/><Relationship Id="rId5" Type="http://schemas.openxmlformats.org/officeDocument/2006/relationships/theme" Target="../theme/theme19.xml"/><Relationship Id="rId4"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3.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jpeg"/><Relationship Id="rId2" Type="http://schemas.openxmlformats.org/officeDocument/2006/relationships/slideLayout" Target="../slideLayouts/slideLayout15.xml"/><Relationship Id="rId16"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3.xml"/><Relationship Id="rId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4.xml"/><Relationship Id="rId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5.xml"/><Relationship Id="rId4"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6.xml"/><Relationship Id="rId4"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7.xml"/><Relationship Id="rId4" Type="http://schemas.openxmlformats.org/officeDocument/2006/relationships/image" Target="../media/image3.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8.xml"/><Relationship Id="rId4"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heme" Target="../theme/theme9.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FFB013BD-5475-554F-B776-151B3F9B72F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0168" r:id="rId1"/>
    <p:sldLayoutId id="2147490214" r:id="rId2"/>
    <p:sldLayoutId id="2147490169" r:id="rId3"/>
    <p:sldLayoutId id="2147490170" r:id="rId4"/>
    <p:sldLayoutId id="2147490171" r:id="rId5"/>
    <p:sldLayoutId id="2147490172" r:id="rId6"/>
    <p:sldLayoutId id="2147490173" r:id="rId7"/>
    <p:sldLayoutId id="2147490174" r:id="rId8"/>
    <p:sldLayoutId id="2147490175" r:id="rId9"/>
    <p:sldLayoutId id="2147490176" r:id="rId10"/>
    <p:sldLayoutId id="2147490177" r:id="rId11"/>
    <p:sldLayoutId id="2147490178" r:id="rId12"/>
    <p:sldLayoutId id="2147490179"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6866" name="Picture 21" descr="P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6867" name="Picture 8" descr="GENI-logo-final"/>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8"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r>
              <a:rPr lang="en-US" sz="1000">
                <a:solidFill>
                  <a:srgbClr val="808080"/>
                </a:solidFill>
                <a:cs typeface="Arial" charset="0"/>
              </a:rPr>
              <a:t>Sponsored by the National Science Foundation</a:t>
            </a:r>
          </a:p>
        </p:txBody>
      </p:sp>
      <p:sp>
        <p:nvSpPr>
          <p:cNvPr id="36869"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a:fld id="{5C9DBD3F-437B-4149-ACF5-F8604F87BAC7}" type="slidenum">
              <a:rPr lang="en-US" sz="1000">
                <a:solidFill>
                  <a:srgbClr val="808080"/>
                </a:solidFill>
                <a:cs typeface="Arial" charset="0"/>
              </a:rPr>
              <a:pPr algn="r"/>
              <a:t>‹#›</a:t>
            </a:fld>
            <a:endParaRPr lang="en-US" sz="1000">
              <a:solidFill>
                <a:srgbClr val="808080"/>
              </a:solidFill>
              <a:cs typeface="Arial" charset="0"/>
            </a:endParaRPr>
          </a:p>
        </p:txBody>
      </p:sp>
      <p:sp>
        <p:nvSpPr>
          <p:cNvPr id="36870" name="Rectangle 17"/>
          <p:cNvSpPr>
            <a:spLocks noGrp="1" noChangeArrowheads="1"/>
          </p:cNvSpPr>
          <p:nvPr>
            <p:ph type="title"/>
          </p:nvPr>
        </p:nvSpPr>
        <p:spPr bwMode="auto">
          <a:xfrm>
            <a:off x="1452563" y="0"/>
            <a:ext cx="7462837"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36871" name="Rectangle 18"/>
          <p:cNvSpPr>
            <a:spLocks noGrp="1" noChangeArrowheads="1"/>
          </p:cNvSpPr>
          <p:nvPr>
            <p:ph type="body" idx="1"/>
          </p:nvPr>
        </p:nvSpPr>
        <p:spPr bwMode="auto">
          <a:xfrm>
            <a:off x="457200" y="1219200"/>
            <a:ext cx="84582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72" name="Rectangle 20"/>
          <p:cNvSpPr>
            <a:spLocks noChangeArrowheads="1"/>
          </p:cNvSpPr>
          <p:nvPr/>
        </p:nvSpPr>
        <p:spPr bwMode="auto">
          <a:xfrm>
            <a:off x="3771900" y="6600825"/>
            <a:ext cx="3044825"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ctr"/>
            <a:r>
              <a:rPr lang="en-US" sz="1000">
                <a:solidFill>
                  <a:srgbClr val="808080"/>
                </a:solidFill>
                <a:cs typeface="Arial" charset="0"/>
              </a:rPr>
              <a:t>Draft proposal – Comments invited</a:t>
            </a:r>
          </a:p>
        </p:txBody>
      </p:sp>
      <p:pic>
        <p:nvPicPr>
          <p:cNvPr id="36873" name="Picture 22" descr="nsf2"/>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0216" r:id="rId1"/>
    <p:sldLayoutId id="2147490204" r:id="rId2"/>
    <p:sldLayoutId id="2147490205" r:id="rId3"/>
    <p:sldLayoutId id="2147490206" r:id="rId4"/>
    <p:sldLayoutId id="2147490207" r:id="rId5"/>
    <p:sldLayoutId id="2147490208" r:id="rId6"/>
    <p:sldLayoutId id="2147490209" r:id="rId7"/>
    <p:sldLayoutId id="2147490210" r:id="rId8"/>
    <p:sldLayoutId id="2147490211" r:id="rId9"/>
    <p:sldLayoutId id="2147490212" r:id="rId10"/>
    <p:sldLayoutId id="2147490213" r:id="rId11"/>
  </p:sldLayoutIdLst>
  <p:txStyles>
    <p:titleStyle>
      <a:lvl1pPr algn="r" rtl="0" eaLnBrk="0" fontAlgn="base" hangingPunct="0">
        <a:spcBef>
          <a:spcPct val="0"/>
        </a:spcBef>
        <a:spcAft>
          <a:spcPct val="0"/>
        </a:spcAft>
        <a:defRPr sz="2800" b="1">
          <a:solidFill>
            <a:srgbClr val="333333"/>
          </a:solidFill>
          <a:latin typeface="Arial"/>
          <a:ea typeface="ＭＳ Ｐゴシック" pitchFamily="-65" charset="-128"/>
          <a:cs typeface="Arial"/>
        </a:defRPr>
      </a:lvl1pPr>
      <a:lvl2pPr algn="r" rtl="0" eaLnBrk="0" fontAlgn="base" hangingPunct="0">
        <a:spcBef>
          <a:spcPct val="0"/>
        </a:spcBef>
        <a:spcAft>
          <a:spcPct val="0"/>
        </a:spcAft>
        <a:defRPr sz="2800" b="1">
          <a:solidFill>
            <a:srgbClr val="333333"/>
          </a:solidFill>
          <a:latin typeface="Arial" pitchFamily="-65" charset="0"/>
          <a:ea typeface="ＭＳ Ｐゴシック" pitchFamily="-65" charset="-128"/>
          <a:cs typeface="Arial" charset="0"/>
        </a:defRPr>
      </a:lvl2pPr>
      <a:lvl3pPr algn="r" rtl="0" eaLnBrk="0" fontAlgn="base" hangingPunct="0">
        <a:spcBef>
          <a:spcPct val="0"/>
        </a:spcBef>
        <a:spcAft>
          <a:spcPct val="0"/>
        </a:spcAft>
        <a:defRPr sz="2800" b="1">
          <a:solidFill>
            <a:srgbClr val="333333"/>
          </a:solidFill>
          <a:latin typeface="Arial" pitchFamily="-65" charset="0"/>
          <a:ea typeface="ＭＳ Ｐゴシック" pitchFamily="-65" charset="-128"/>
          <a:cs typeface="Arial" charset="0"/>
        </a:defRPr>
      </a:lvl3pPr>
      <a:lvl4pPr algn="r" rtl="0" eaLnBrk="0" fontAlgn="base" hangingPunct="0">
        <a:spcBef>
          <a:spcPct val="0"/>
        </a:spcBef>
        <a:spcAft>
          <a:spcPct val="0"/>
        </a:spcAft>
        <a:defRPr sz="2800" b="1">
          <a:solidFill>
            <a:srgbClr val="333333"/>
          </a:solidFill>
          <a:latin typeface="Arial" pitchFamily="-65" charset="0"/>
          <a:ea typeface="ＭＳ Ｐゴシック" pitchFamily="-65" charset="-128"/>
          <a:cs typeface="Arial" charset="0"/>
        </a:defRPr>
      </a:lvl4pPr>
      <a:lvl5pPr algn="r" rtl="0" eaLnBrk="0" fontAlgn="base" hangingPunct="0">
        <a:spcBef>
          <a:spcPct val="0"/>
        </a:spcBef>
        <a:spcAft>
          <a:spcPct val="0"/>
        </a:spcAft>
        <a:defRPr sz="2800" b="1">
          <a:solidFill>
            <a:srgbClr val="333333"/>
          </a:solidFill>
          <a:latin typeface="Arial" pitchFamily="-65" charset="0"/>
          <a:ea typeface="ＭＳ Ｐゴシック" pitchFamily="-65" charset="-128"/>
          <a:cs typeface="Arial" charset="0"/>
        </a:defRPr>
      </a:lvl5pPr>
      <a:lvl6pPr marL="457196" algn="r" rtl="0" eaLnBrk="1" fontAlgn="base" hangingPunct="1">
        <a:spcBef>
          <a:spcPct val="0"/>
        </a:spcBef>
        <a:spcAft>
          <a:spcPct val="0"/>
        </a:spcAft>
        <a:defRPr sz="2500">
          <a:solidFill>
            <a:srgbClr val="333333"/>
          </a:solidFill>
          <a:latin typeface="Franklin Gothic Medium" pitchFamily="-65" charset="0"/>
        </a:defRPr>
      </a:lvl6pPr>
      <a:lvl7pPr marL="914391" algn="r" rtl="0" eaLnBrk="1" fontAlgn="base" hangingPunct="1">
        <a:spcBef>
          <a:spcPct val="0"/>
        </a:spcBef>
        <a:spcAft>
          <a:spcPct val="0"/>
        </a:spcAft>
        <a:defRPr sz="2500">
          <a:solidFill>
            <a:srgbClr val="333333"/>
          </a:solidFill>
          <a:latin typeface="Franklin Gothic Medium" pitchFamily="-65" charset="0"/>
        </a:defRPr>
      </a:lvl7pPr>
      <a:lvl8pPr marL="1371587" algn="r" rtl="0" eaLnBrk="1" fontAlgn="base" hangingPunct="1">
        <a:spcBef>
          <a:spcPct val="0"/>
        </a:spcBef>
        <a:spcAft>
          <a:spcPct val="0"/>
        </a:spcAft>
        <a:defRPr sz="2500">
          <a:solidFill>
            <a:srgbClr val="333333"/>
          </a:solidFill>
          <a:latin typeface="Franklin Gothic Medium" pitchFamily="-65" charset="0"/>
        </a:defRPr>
      </a:lvl8pPr>
      <a:lvl9pPr marL="1828782" algn="r" rtl="0" eaLnBrk="1" fontAlgn="base" hangingPunct="1">
        <a:spcBef>
          <a:spcPct val="0"/>
        </a:spcBef>
        <a:spcAft>
          <a:spcPct val="0"/>
        </a:spcAft>
        <a:defRPr sz="2500">
          <a:solidFill>
            <a:srgbClr val="333333"/>
          </a:solidFill>
          <a:latin typeface="Franklin Gothic Medium" pitchFamily="-65" charset="0"/>
        </a:defRPr>
      </a:lvl9pPr>
    </p:titleStyle>
    <p:bodyStyle>
      <a:lvl1pPr marL="341313" indent="-341313" algn="l" rtl="0" eaLnBrk="0" fontAlgn="base" hangingPunct="0">
        <a:spcBef>
          <a:spcPct val="20000"/>
        </a:spcBef>
        <a:spcAft>
          <a:spcPct val="0"/>
        </a:spcAft>
        <a:buChar char="•"/>
        <a:defRPr sz="2000">
          <a:solidFill>
            <a:srgbClr val="080808"/>
          </a:solidFill>
          <a:latin typeface="Arial"/>
          <a:ea typeface="ＭＳ Ｐゴシック" pitchFamily="-1" charset="-128"/>
          <a:cs typeface="Arial"/>
        </a:defRPr>
      </a:lvl1pPr>
      <a:lvl2pPr marL="741363" indent="-284163" algn="l" rtl="0" eaLnBrk="0" fontAlgn="base" hangingPunct="0">
        <a:spcBef>
          <a:spcPct val="20000"/>
        </a:spcBef>
        <a:spcAft>
          <a:spcPct val="0"/>
        </a:spcAft>
        <a:buChar char="–"/>
        <a:defRPr>
          <a:solidFill>
            <a:srgbClr val="080808"/>
          </a:solidFill>
          <a:latin typeface="Arial"/>
          <a:ea typeface="ＭＳ Ｐゴシック" pitchFamily="-1" charset="-128"/>
          <a:cs typeface="Arial"/>
        </a:defRPr>
      </a:lvl2pPr>
      <a:lvl3pPr marL="1141413" indent="-227013" algn="l" rtl="0" eaLnBrk="0" fontAlgn="base" hangingPunct="0">
        <a:spcBef>
          <a:spcPct val="20000"/>
        </a:spcBef>
        <a:spcAft>
          <a:spcPct val="0"/>
        </a:spcAft>
        <a:buChar char="•"/>
        <a:defRPr sz="1600">
          <a:solidFill>
            <a:srgbClr val="080808"/>
          </a:solidFill>
          <a:latin typeface="Arial"/>
          <a:ea typeface="ＭＳ Ｐゴシック" pitchFamily="-1" charset="-128"/>
          <a:cs typeface="Arial"/>
        </a:defRPr>
      </a:lvl3pPr>
      <a:lvl4pPr marL="1598613" indent="-227013" algn="l" rtl="0" eaLnBrk="0" fontAlgn="base" hangingPunct="0">
        <a:spcBef>
          <a:spcPct val="20000"/>
        </a:spcBef>
        <a:spcAft>
          <a:spcPct val="0"/>
        </a:spcAft>
        <a:buChar char="–"/>
        <a:defRPr sz="1400">
          <a:solidFill>
            <a:srgbClr val="080808"/>
          </a:solidFill>
          <a:latin typeface="Arial"/>
          <a:ea typeface="ＭＳ Ｐゴシック" pitchFamily="-1" charset="-128"/>
          <a:cs typeface="Arial"/>
        </a:defRPr>
      </a:lvl4pPr>
      <a:lvl5pPr marL="2055813" indent="-227013" algn="l" rtl="0" eaLnBrk="0" fontAlgn="base" hangingPunct="0">
        <a:spcBef>
          <a:spcPct val="20000"/>
        </a:spcBef>
        <a:spcAft>
          <a:spcPct val="0"/>
        </a:spcAft>
        <a:buChar char="»"/>
        <a:defRPr sz="1400">
          <a:solidFill>
            <a:srgbClr val="080808"/>
          </a:solidFill>
          <a:latin typeface="Arial"/>
          <a:ea typeface="ＭＳ Ｐゴシック" pitchFamily="-1" charset="-128"/>
          <a:cs typeface="Arial"/>
        </a:defRPr>
      </a:lvl5pPr>
      <a:lvl6pPr marL="2514575" indent="-228597" algn="l" rtl="0" eaLnBrk="1" fontAlgn="base" hangingPunct="1">
        <a:spcBef>
          <a:spcPct val="20000"/>
        </a:spcBef>
        <a:spcAft>
          <a:spcPct val="0"/>
        </a:spcAft>
        <a:buChar char="»"/>
        <a:defRPr sz="2000">
          <a:solidFill>
            <a:srgbClr val="080808"/>
          </a:solidFill>
          <a:latin typeface="+mn-lt"/>
          <a:ea typeface="+mn-ea"/>
          <a:cs typeface="+mn-cs"/>
        </a:defRPr>
      </a:lvl6pPr>
      <a:lvl7pPr marL="2971770" indent="-228597" algn="l" rtl="0" eaLnBrk="1" fontAlgn="base" hangingPunct="1">
        <a:spcBef>
          <a:spcPct val="20000"/>
        </a:spcBef>
        <a:spcAft>
          <a:spcPct val="0"/>
        </a:spcAft>
        <a:buChar char="»"/>
        <a:defRPr sz="2000">
          <a:solidFill>
            <a:srgbClr val="080808"/>
          </a:solidFill>
          <a:latin typeface="+mn-lt"/>
          <a:ea typeface="+mn-ea"/>
          <a:cs typeface="+mn-cs"/>
        </a:defRPr>
      </a:lvl7pPr>
      <a:lvl8pPr marL="3428966" indent="-228597" algn="l" rtl="0" eaLnBrk="1" fontAlgn="base" hangingPunct="1">
        <a:spcBef>
          <a:spcPct val="20000"/>
        </a:spcBef>
        <a:spcAft>
          <a:spcPct val="0"/>
        </a:spcAft>
        <a:buChar char="»"/>
        <a:defRPr sz="2000">
          <a:solidFill>
            <a:srgbClr val="080808"/>
          </a:solidFill>
          <a:latin typeface="+mn-lt"/>
          <a:ea typeface="+mn-ea"/>
          <a:cs typeface="+mn-cs"/>
        </a:defRPr>
      </a:lvl8pPr>
      <a:lvl9pPr marL="3886161" indent="-228597" algn="l" rtl="0" eaLnBrk="1" fontAlgn="base" hangingPunct="1">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bwMode="auto">
          <a:xfrm>
            <a:off x="152400" y="290513"/>
            <a:ext cx="8763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9" tIns="45705" rIns="91409" bIns="45705" numCol="1" anchor="ctr" anchorCtr="0" compatLnSpc="1">
            <a:prstTxWarp prst="textNoShape">
              <a:avLst/>
            </a:prstTxWarp>
          </a:bodyPr>
          <a:lstStyle/>
          <a:p>
            <a:pPr lvl="0"/>
            <a:r>
              <a:rPr lang="en-US"/>
              <a:t>Click to edit Master title style</a:t>
            </a:r>
          </a:p>
        </p:txBody>
      </p:sp>
      <p:sp>
        <p:nvSpPr>
          <p:cNvPr id="11366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9" tIns="45705" rIns="91409" bIns="4570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36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9" tIns="45705" rIns="91409" bIns="45705" numCol="1" anchor="t" anchorCtr="0" compatLnSpc="1">
            <a:prstTxWarp prst="textNoShape">
              <a:avLst/>
            </a:prstTxWarp>
          </a:bodyPr>
          <a:lstStyle>
            <a:lvl1pPr defTabSz="914391" eaLnBrk="1" hangingPunct="1">
              <a:defRPr sz="1400">
                <a:solidFill>
                  <a:srgbClr val="000000"/>
                </a:solidFill>
              </a:defRPr>
            </a:lvl1pPr>
          </a:lstStyle>
          <a:p>
            <a:pPr>
              <a:defRPr/>
            </a:pPr>
            <a:r>
              <a:rPr lang="en-US"/>
              <a:t>9 December 2008</a:t>
            </a:r>
          </a:p>
        </p:txBody>
      </p:sp>
      <p:sp>
        <p:nvSpPr>
          <p:cNvPr id="1136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9" tIns="45705" rIns="91409" bIns="45705" numCol="1" anchor="t" anchorCtr="0" compatLnSpc="1">
            <a:prstTxWarp prst="textNoShape">
              <a:avLst/>
            </a:prstTxWarp>
          </a:bodyPr>
          <a:lstStyle>
            <a:lvl1pPr algn="ctr" defTabSz="914391" eaLnBrk="1" hangingPunct="1">
              <a:defRPr sz="1400">
                <a:solidFill>
                  <a:srgbClr val="000000"/>
                </a:solidFill>
              </a:defRPr>
            </a:lvl1pPr>
          </a:lstStyle>
          <a:p>
            <a:pPr>
              <a:defRPr/>
            </a:pPr>
            <a:endParaRPr lang="en-US"/>
          </a:p>
        </p:txBody>
      </p:sp>
      <p:sp>
        <p:nvSpPr>
          <p:cNvPr id="113670" name="Rectangle 6"/>
          <p:cNvSpPr>
            <a:spLocks noGrp="1" noChangeArrowheads="1"/>
          </p:cNvSpPr>
          <p:nvPr>
            <p:ph type="sldNum" sz="quarter" idx="4"/>
          </p:nvPr>
        </p:nvSpPr>
        <p:spPr bwMode="auto">
          <a:xfrm>
            <a:off x="7010400" y="6477000"/>
            <a:ext cx="2133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09" tIns="45705" rIns="91409" bIns="45705" numCol="1" anchor="t" anchorCtr="0" compatLnSpc="1">
            <a:prstTxWarp prst="textNoShape">
              <a:avLst/>
            </a:prstTxWarp>
          </a:bodyPr>
          <a:lstStyle>
            <a:lvl1pPr algn="r" defTabSz="914391" eaLnBrk="1" hangingPunct="1">
              <a:defRPr sz="1400">
                <a:solidFill>
                  <a:srgbClr val="000000"/>
                </a:solidFill>
              </a:defRPr>
            </a:lvl1pPr>
          </a:lstStyle>
          <a:p>
            <a:pPr>
              <a:defRPr/>
            </a:pPr>
            <a:fld id="{2D539049-F31A-9444-AA4A-2F55542C11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0217" r:id="rId1"/>
    <p:sldLayoutId id="2147490218" r:id="rId2"/>
    <p:sldLayoutId id="2147490219" r:id="rId3"/>
    <p:sldLayoutId id="2147490220" r:id="rId4"/>
    <p:sldLayoutId id="2147490221" r:id="rId5"/>
    <p:sldLayoutId id="2147490222" r:id="rId6"/>
    <p:sldLayoutId id="2147490223" r:id="rId7"/>
    <p:sldLayoutId id="2147490224" r:id="rId8"/>
    <p:sldLayoutId id="2147490225" r:id="rId9"/>
    <p:sldLayoutId id="2147490226" r:id="rId10"/>
    <p:sldLayoutId id="2147490227" r:id="rId11"/>
    <p:sldLayoutId id="2147490228" r:id="rId12"/>
    <p:sldLayoutId id="2147490229" r:id="rId13"/>
    <p:sldLayoutId id="2147490230" r:id="rId14"/>
  </p:sldLayoutIdLst>
  <p:hf hdr="0" ftr="0" dt="0"/>
  <p:txStyles>
    <p:titleStyle>
      <a:lvl1pPr algn="l" rtl="0" eaLnBrk="0" fontAlgn="base" hangingPunct="0">
        <a:spcBef>
          <a:spcPct val="0"/>
        </a:spcBef>
        <a:spcAft>
          <a:spcPct val="0"/>
        </a:spcAft>
        <a:defRPr sz="4000" b="1">
          <a:solidFill>
            <a:srgbClr val="FF0000"/>
          </a:solidFill>
          <a:latin typeface="+mj-lt"/>
          <a:ea typeface="+mj-ea"/>
          <a:cs typeface="ＭＳ Ｐゴシック" charset="0"/>
        </a:defRPr>
      </a:lvl1pPr>
      <a:lvl2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2pPr>
      <a:lvl3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3pPr>
      <a:lvl4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4pPr>
      <a:lvl5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5pPr>
      <a:lvl6pPr marL="457196" algn="l" rtl="0" fontAlgn="base">
        <a:spcBef>
          <a:spcPct val="0"/>
        </a:spcBef>
        <a:spcAft>
          <a:spcPct val="0"/>
        </a:spcAft>
        <a:defRPr sz="4000" b="1">
          <a:solidFill>
            <a:srgbClr val="FF0000"/>
          </a:solidFill>
          <a:latin typeface="Arial" charset="0"/>
          <a:ea typeface="ＭＳ Ｐゴシック" charset="0"/>
        </a:defRPr>
      </a:lvl6pPr>
      <a:lvl7pPr marL="914391" algn="l" rtl="0" fontAlgn="base">
        <a:spcBef>
          <a:spcPct val="0"/>
        </a:spcBef>
        <a:spcAft>
          <a:spcPct val="0"/>
        </a:spcAft>
        <a:defRPr sz="4000" b="1">
          <a:solidFill>
            <a:srgbClr val="FF0000"/>
          </a:solidFill>
          <a:latin typeface="Arial" charset="0"/>
          <a:ea typeface="ＭＳ Ｐゴシック" charset="0"/>
        </a:defRPr>
      </a:lvl7pPr>
      <a:lvl8pPr marL="1371587" algn="l" rtl="0" fontAlgn="base">
        <a:spcBef>
          <a:spcPct val="0"/>
        </a:spcBef>
        <a:spcAft>
          <a:spcPct val="0"/>
        </a:spcAft>
        <a:defRPr sz="4000" b="1">
          <a:solidFill>
            <a:srgbClr val="FF0000"/>
          </a:solidFill>
          <a:latin typeface="Arial" charset="0"/>
          <a:ea typeface="ＭＳ Ｐゴシック" charset="0"/>
        </a:defRPr>
      </a:lvl8pPr>
      <a:lvl9pPr marL="1828782" algn="l" rtl="0" fontAlgn="base">
        <a:spcBef>
          <a:spcPct val="0"/>
        </a:spcBef>
        <a:spcAft>
          <a:spcPct val="0"/>
        </a:spcAft>
        <a:defRPr sz="4000" b="1">
          <a:solidFill>
            <a:srgbClr val="FF0000"/>
          </a:solidFill>
          <a:latin typeface="Arial" charset="0"/>
          <a:ea typeface="ＭＳ Ｐゴシック" charset="0"/>
        </a:defRPr>
      </a:lvl9pPr>
    </p:titleStyle>
    <p:bodyStyle>
      <a:lvl1pPr marL="341313" indent="-341313"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1363" indent="-284163" algn="l" rtl="0" eaLnBrk="0" fontAlgn="base" hangingPunct="0">
        <a:spcBef>
          <a:spcPct val="20000"/>
        </a:spcBef>
        <a:spcAft>
          <a:spcPct val="0"/>
        </a:spcAft>
        <a:buChar char="–"/>
        <a:defRPr sz="2400">
          <a:solidFill>
            <a:schemeClr val="tx1"/>
          </a:solidFill>
          <a:latin typeface="+mn-lt"/>
          <a:ea typeface="+mn-ea"/>
        </a:defRPr>
      </a:lvl2pPr>
      <a:lvl3pPr marL="1141413" indent="-227013" algn="l" rtl="0" eaLnBrk="0" fontAlgn="base" hangingPunct="0">
        <a:spcBef>
          <a:spcPct val="20000"/>
        </a:spcBef>
        <a:spcAft>
          <a:spcPct val="0"/>
        </a:spcAft>
        <a:buChar char="•"/>
        <a:defRPr sz="2400">
          <a:solidFill>
            <a:schemeClr val="tx1"/>
          </a:solidFill>
          <a:latin typeface="+mn-lt"/>
          <a:ea typeface="+mn-ea"/>
        </a:defRPr>
      </a:lvl3pPr>
      <a:lvl4pPr marL="1598613" indent="-227013" algn="l" rtl="0" eaLnBrk="0" fontAlgn="base" hangingPunct="0">
        <a:spcBef>
          <a:spcPct val="20000"/>
        </a:spcBef>
        <a:spcAft>
          <a:spcPct val="0"/>
        </a:spcAft>
        <a:buChar char="–"/>
        <a:defRPr sz="2000">
          <a:solidFill>
            <a:schemeClr val="tx1"/>
          </a:solidFill>
          <a:latin typeface="+mn-lt"/>
          <a:ea typeface="+mn-ea"/>
        </a:defRPr>
      </a:lvl4pPr>
      <a:lvl5pPr marL="2055813" indent="-227013" algn="l" rtl="0" eaLnBrk="0" fontAlgn="base" hangingPunct="0">
        <a:spcBef>
          <a:spcPct val="20000"/>
        </a:spcBef>
        <a:spcAft>
          <a:spcPct val="0"/>
        </a:spcAft>
        <a:buChar char="»"/>
        <a:defRPr sz="2000">
          <a:solidFill>
            <a:schemeClr val="tx1"/>
          </a:solidFill>
          <a:latin typeface="+mn-lt"/>
          <a:ea typeface="+mn-ea"/>
        </a:defRPr>
      </a:lvl5pPr>
      <a:lvl6pPr marL="2514575" indent="-228597" algn="l" rtl="0" fontAlgn="base">
        <a:spcBef>
          <a:spcPct val="20000"/>
        </a:spcBef>
        <a:spcAft>
          <a:spcPct val="0"/>
        </a:spcAft>
        <a:buChar char="»"/>
        <a:defRPr sz="2000">
          <a:solidFill>
            <a:schemeClr val="tx1"/>
          </a:solidFill>
          <a:latin typeface="+mn-lt"/>
          <a:ea typeface="+mn-ea"/>
        </a:defRPr>
      </a:lvl6pPr>
      <a:lvl7pPr marL="2971770" indent="-228597" algn="l" rtl="0" fontAlgn="base">
        <a:spcBef>
          <a:spcPct val="20000"/>
        </a:spcBef>
        <a:spcAft>
          <a:spcPct val="0"/>
        </a:spcAft>
        <a:buChar char="»"/>
        <a:defRPr sz="2000">
          <a:solidFill>
            <a:schemeClr val="tx1"/>
          </a:solidFill>
          <a:latin typeface="+mn-lt"/>
          <a:ea typeface="+mn-ea"/>
        </a:defRPr>
      </a:lvl7pPr>
      <a:lvl8pPr marL="3428966" indent="-228597" algn="l" rtl="0" fontAlgn="base">
        <a:spcBef>
          <a:spcPct val="20000"/>
        </a:spcBef>
        <a:spcAft>
          <a:spcPct val="0"/>
        </a:spcAft>
        <a:buChar char="»"/>
        <a:defRPr sz="2000">
          <a:solidFill>
            <a:schemeClr val="tx1"/>
          </a:solidFill>
          <a:latin typeface="+mn-lt"/>
          <a:ea typeface="+mn-ea"/>
        </a:defRPr>
      </a:lvl8pPr>
      <a:lvl9pPr marL="3886161" indent="-228597"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290513"/>
            <a:ext cx="8763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defTabSz="914391">
              <a:defRPr sz="1400">
                <a:solidFill>
                  <a:srgbClr val="000000"/>
                </a:solidFill>
                <a:cs typeface="+mn-cs"/>
              </a:defRPr>
            </a:lvl1pPr>
          </a:lstStyle>
          <a:p>
            <a:pPr>
              <a:defRPr/>
            </a:pPr>
            <a:endParaRPr lang="en-US"/>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algn="ctr" defTabSz="914391">
              <a:defRPr sz="1400">
                <a:solidFill>
                  <a:srgbClr val="000000"/>
                </a:solidFill>
                <a:cs typeface="+mn-cs"/>
              </a:defRPr>
            </a:lvl1pPr>
          </a:lstStyle>
          <a:p>
            <a:pPr>
              <a:defRPr/>
            </a:pPr>
            <a:endParaRPr lang="en-US"/>
          </a:p>
        </p:txBody>
      </p:sp>
      <p:sp>
        <p:nvSpPr>
          <p:cNvPr id="3078" name="Rectangle 6"/>
          <p:cNvSpPr>
            <a:spLocks noGrp="1" noChangeArrowheads="1"/>
          </p:cNvSpPr>
          <p:nvPr>
            <p:ph type="sldNum" sz="quarter" idx="4"/>
          </p:nvPr>
        </p:nvSpPr>
        <p:spPr bwMode="auto">
          <a:xfrm>
            <a:off x="7010400" y="6477000"/>
            <a:ext cx="2133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algn="r" defTabSz="914391">
              <a:defRPr sz="1400">
                <a:solidFill>
                  <a:srgbClr val="000000"/>
                </a:solidFill>
                <a:cs typeface="+mn-cs"/>
              </a:defRPr>
            </a:lvl1pPr>
          </a:lstStyle>
          <a:p>
            <a:pPr>
              <a:defRPr/>
            </a:pPr>
            <a:fld id="{F7EE6760-BB04-DD41-A09A-417D36357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0231" r:id="rId1"/>
    <p:sldLayoutId id="2147490232" r:id="rId2"/>
    <p:sldLayoutId id="2147490233" r:id="rId3"/>
    <p:sldLayoutId id="2147490234" r:id="rId4"/>
    <p:sldLayoutId id="2147490235" r:id="rId5"/>
    <p:sldLayoutId id="2147490236" r:id="rId6"/>
    <p:sldLayoutId id="2147490237" r:id="rId7"/>
    <p:sldLayoutId id="2147490238" r:id="rId8"/>
    <p:sldLayoutId id="2147490239" r:id="rId9"/>
    <p:sldLayoutId id="2147490240" r:id="rId10"/>
    <p:sldLayoutId id="2147490241" r:id="rId11"/>
    <p:sldLayoutId id="2147490242" r:id="rId12"/>
    <p:sldLayoutId id="2147490243" r:id="rId13"/>
    <p:sldLayoutId id="2147490244" r:id="rId14"/>
  </p:sldLayoutIdLst>
  <p:hf hdr="0" ftr="0" dt="0"/>
  <p:txStyles>
    <p:titleStyle>
      <a:lvl1pPr algn="l" rtl="0" eaLnBrk="0" fontAlgn="base" hangingPunct="0">
        <a:spcBef>
          <a:spcPct val="0"/>
        </a:spcBef>
        <a:spcAft>
          <a:spcPct val="0"/>
        </a:spcAft>
        <a:defRPr sz="4000" b="1">
          <a:solidFill>
            <a:srgbClr val="FF0000"/>
          </a:solidFill>
          <a:latin typeface="+mj-lt"/>
          <a:ea typeface="+mj-ea"/>
          <a:cs typeface="ＭＳ Ｐゴシック" charset="0"/>
        </a:defRPr>
      </a:lvl1pPr>
      <a:lvl2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2pPr>
      <a:lvl3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3pPr>
      <a:lvl4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4pPr>
      <a:lvl5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5pPr>
      <a:lvl6pPr marL="457196" algn="l" rtl="0" fontAlgn="base">
        <a:spcBef>
          <a:spcPct val="0"/>
        </a:spcBef>
        <a:spcAft>
          <a:spcPct val="0"/>
        </a:spcAft>
        <a:defRPr sz="4000" b="1">
          <a:solidFill>
            <a:srgbClr val="FF0000"/>
          </a:solidFill>
          <a:latin typeface="Arial" charset="0"/>
          <a:ea typeface="ＭＳ Ｐゴシック" charset="0"/>
        </a:defRPr>
      </a:lvl6pPr>
      <a:lvl7pPr marL="914391" algn="l" rtl="0" fontAlgn="base">
        <a:spcBef>
          <a:spcPct val="0"/>
        </a:spcBef>
        <a:spcAft>
          <a:spcPct val="0"/>
        </a:spcAft>
        <a:defRPr sz="4000" b="1">
          <a:solidFill>
            <a:srgbClr val="FF0000"/>
          </a:solidFill>
          <a:latin typeface="Arial" charset="0"/>
          <a:ea typeface="ＭＳ Ｐゴシック" charset="0"/>
        </a:defRPr>
      </a:lvl7pPr>
      <a:lvl8pPr marL="1371587" algn="l" rtl="0" fontAlgn="base">
        <a:spcBef>
          <a:spcPct val="0"/>
        </a:spcBef>
        <a:spcAft>
          <a:spcPct val="0"/>
        </a:spcAft>
        <a:defRPr sz="4000" b="1">
          <a:solidFill>
            <a:srgbClr val="FF0000"/>
          </a:solidFill>
          <a:latin typeface="Arial" charset="0"/>
          <a:ea typeface="ＭＳ Ｐゴシック" charset="0"/>
        </a:defRPr>
      </a:lvl8pPr>
      <a:lvl9pPr marL="1828782" algn="l" rtl="0" fontAlgn="base">
        <a:spcBef>
          <a:spcPct val="0"/>
        </a:spcBef>
        <a:spcAft>
          <a:spcPct val="0"/>
        </a:spcAft>
        <a:defRPr sz="4000" b="1">
          <a:solidFill>
            <a:srgbClr val="FF0000"/>
          </a:solidFill>
          <a:latin typeface="Arial" charset="0"/>
          <a:ea typeface="ＭＳ Ｐゴシック" charset="0"/>
        </a:defRPr>
      </a:lvl9pPr>
    </p:titleStyle>
    <p:bodyStyle>
      <a:lvl1pPr marL="341313" indent="-341313"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1363" indent="-284163" algn="l" rtl="0" eaLnBrk="0" fontAlgn="base" hangingPunct="0">
        <a:spcBef>
          <a:spcPct val="20000"/>
        </a:spcBef>
        <a:spcAft>
          <a:spcPct val="0"/>
        </a:spcAft>
        <a:buChar char="–"/>
        <a:defRPr sz="2400">
          <a:solidFill>
            <a:schemeClr val="tx1"/>
          </a:solidFill>
          <a:latin typeface="+mn-lt"/>
          <a:ea typeface="+mn-ea"/>
        </a:defRPr>
      </a:lvl2pPr>
      <a:lvl3pPr marL="1141413" indent="-227013" algn="l" rtl="0" eaLnBrk="0" fontAlgn="base" hangingPunct="0">
        <a:spcBef>
          <a:spcPct val="20000"/>
        </a:spcBef>
        <a:spcAft>
          <a:spcPct val="0"/>
        </a:spcAft>
        <a:buChar char="•"/>
        <a:defRPr sz="2400">
          <a:solidFill>
            <a:schemeClr val="tx1"/>
          </a:solidFill>
          <a:latin typeface="+mn-lt"/>
          <a:ea typeface="+mn-ea"/>
        </a:defRPr>
      </a:lvl3pPr>
      <a:lvl4pPr marL="1598613" indent="-227013" algn="l" rtl="0" eaLnBrk="0" fontAlgn="base" hangingPunct="0">
        <a:spcBef>
          <a:spcPct val="20000"/>
        </a:spcBef>
        <a:spcAft>
          <a:spcPct val="0"/>
        </a:spcAft>
        <a:buChar char="–"/>
        <a:defRPr sz="2000">
          <a:solidFill>
            <a:schemeClr val="tx1"/>
          </a:solidFill>
          <a:latin typeface="+mn-lt"/>
          <a:ea typeface="+mn-ea"/>
        </a:defRPr>
      </a:lvl4pPr>
      <a:lvl5pPr marL="2055813" indent="-227013" algn="l" rtl="0" eaLnBrk="0" fontAlgn="base" hangingPunct="0">
        <a:spcBef>
          <a:spcPct val="20000"/>
        </a:spcBef>
        <a:spcAft>
          <a:spcPct val="0"/>
        </a:spcAft>
        <a:buChar char="»"/>
        <a:defRPr sz="2000">
          <a:solidFill>
            <a:schemeClr val="tx1"/>
          </a:solidFill>
          <a:latin typeface="+mn-lt"/>
          <a:ea typeface="+mn-ea"/>
        </a:defRPr>
      </a:lvl5pPr>
      <a:lvl6pPr marL="2514575" indent="-228597" algn="l" rtl="0" fontAlgn="base">
        <a:spcBef>
          <a:spcPct val="20000"/>
        </a:spcBef>
        <a:spcAft>
          <a:spcPct val="0"/>
        </a:spcAft>
        <a:buChar char="»"/>
        <a:defRPr sz="2000">
          <a:solidFill>
            <a:schemeClr val="tx1"/>
          </a:solidFill>
          <a:latin typeface="+mn-lt"/>
          <a:ea typeface="+mn-ea"/>
        </a:defRPr>
      </a:lvl6pPr>
      <a:lvl7pPr marL="2971770" indent="-228597" algn="l" rtl="0" fontAlgn="base">
        <a:spcBef>
          <a:spcPct val="20000"/>
        </a:spcBef>
        <a:spcAft>
          <a:spcPct val="0"/>
        </a:spcAft>
        <a:buChar char="»"/>
        <a:defRPr sz="2000">
          <a:solidFill>
            <a:schemeClr val="tx1"/>
          </a:solidFill>
          <a:latin typeface="+mn-lt"/>
          <a:ea typeface="+mn-ea"/>
        </a:defRPr>
      </a:lvl7pPr>
      <a:lvl8pPr marL="3428966" indent="-228597" algn="l" rtl="0" fontAlgn="base">
        <a:spcBef>
          <a:spcPct val="20000"/>
        </a:spcBef>
        <a:spcAft>
          <a:spcPct val="0"/>
        </a:spcAft>
        <a:buChar char="»"/>
        <a:defRPr sz="2000">
          <a:solidFill>
            <a:schemeClr val="tx1"/>
          </a:solidFill>
          <a:latin typeface="+mn-lt"/>
          <a:ea typeface="+mn-ea"/>
        </a:defRPr>
      </a:lvl8pPr>
      <a:lvl9pPr marL="3886161" indent="-228597"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52400" y="290513"/>
            <a:ext cx="87630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defTabSz="914391">
              <a:defRPr sz="1400">
                <a:solidFill>
                  <a:srgbClr val="000000"/>
                </a:solidFill>
                <a:cs typeface="+mn-cs"/>
              </a:defRPr>
            </a:lvl1pPr>
          </a:lstStyle>
          <a:p>
            <a:pPr>
              <a:defRPr/>
            </a:pPr>
            <a:endParaRPr lang="en-US"/>
          </a:p>
        </p:txBody>
      </p:sp>
      <p:sp>
        <p:nvSpPr>
          <p:cNvPr id="307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algn="ctr" defTabSz="914391">
              <a:defRPr sz="1400">
                <a:solidFill>
                  <a:srgbClr val="000000"/>
                </a:solidFill>
                <a:cs typeface="+mn-cs"/>
              </a:defRPr>
            </a:lvl1pPr>
          </a:lstStyle>
          <a:p>
            <a:pPr>
              <a:defRPr/>
            </a:pPr>
            <a:endParaRPr lang="en-US"/>
          </a:p>
        </p:txBody>
      </p:sp>
      <p:sp>
        <p:nvSpPr>
          <p:cNvPr id="3078" name="Rectangle 6"/>
          <p:cNvSpPr>
            <a:spLocks noGrp="1" noChangeArrowheads="1"/>
          </p:cNvSpPr>
          <p:nvPr>
            <p:ph type="sldNum" sz="quarter" idx="4"/>
          </p:nvPr>
        </p:nvSpPr>
        <p:spPr bwMode="auto">
          <a:xfrm>
            <a:off x="7010400" y="6477000"/>
            <a:ext cx="2133600" cy="228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lvl1pPr algn="r" defTabSz="914391">
              <a:defRPr sz="1400">
                <a:solidFill>
                  <a:srgbClr val="000000"/>
                </a:solidFill>
                <a:cs typeface="+mn-cs"/>
              </a:defRPr>
            </a:lvl1pPr>
          </a:lstStyle>
          <a:p>
            <a:pPr>
              <a:defRPr/>
            </a:pPr>
            <a:fld id="{27348A28-CC13-E04F-A44A-C5F1119CAA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90259" r:id="rId1"/>
    <p:sldLayoutId id="2147490260" r:id="rId2"/>
    <p:sldLayoutId id="2147490261" r:id="rId3"/>
    <p:sldLayoutId id="2147490262" r:id="rId4"/>
    <p:sldLayoutId id="2147490263" r:id="rId5"/>
    <p:sldLayoutId id="2147490264" r:id="rId6"/>
    <p:sldLayoutId id="2147490265" r:id="rId7"/>
    <p:sldLayoutId id="2147490266" r:id="rId8"/>
    <p:sldLayoutId id="2147490267" r:id="rId9"/>
    <p:sldLayoutId id="2147490268" r:id="rId10"/>
    <p:sldLayoutId id="2147490269" r:id="rId11"/>
    <p:sldLayoutId id="2147490270" r:id="rId12"/>
    <p:sldLayoutId id="2147490271" r:id="rId13"/>
  </p:sldLayoutIdLst>
  <p:hf hdr="0" ftr="0" dt="0"/>
  <p:txStyles>
    <p:titleStyle>
      <a:lvl1pPr algn="l" rtl="0" eaLnBrk="0" fontAlgn="base" hangingPunct="0">
        <a:spcBef>
          <a:spcPct val="0"/>
        </a:spcBef>
        <a:spcAft>
          <a:spcPct val="0"/>
        </a:spcAft>
        <a:defRPr sz="4000" b="1">
          <a:solidFill>
            <a:srgbClr val="FF0000"/>
          </a:solidFill>
          <a:latin typeface="+mj-lt"/>
          <a:ea typeface="+mj-ea"/>
          <a:cs typeface="ＭＳ Ｐゴシック" charset="0"/>
        </a:defRPr>
      </a:lvl1pPr>
      <a:lvl2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2pPr>
      <a:lvl3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3pPr>
      <a:lvl4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4pPr>
      <a:lvl5pPr algn="l" rtl="0" eaLnBrk="0" fontAlgn="base" hangingPunct="0">
        <a:spcBef>
          <a:spcPct val="0"/>
        </a:spcBef>
        <a:spcAft>
          <a:spcPct val="0"/>
        </a:spcAft>
        <a:defRPr sz="4000" b="1">
          <a:solidFill>
            <a:srgbClr val="FF0000"/>
          </a:solidFill>
          <a:latin typeface="Arial" charset="0"/>
          <a:ea typeface="ＭＳ Ｐゴシック" charset="0"/>
          <a:cs typeface="ＭＳ Ｐゴシック" charset="0"/>
        </a:defRPr>
      </a:lvl5pPr>
      <a:lvl6pPr marL="457196" algn="l" rtl="0" fontAlgn="base">
        <a:spcBef>
          <a:spcPct val="0"/>
        </a:spcBef>
        <a:spcAft>
          <a:spcPct val="0"/>
        </a:spcAft>
        <a:defRPr sz="4000" b="1">
          <a:solidFill>
            <a:srgbClr val="FF0000"/>
          </a:solidFill>
          <a:latin typeface="Arial" charset="0"/>
          <a:ea typeface="ＭＳ Ｐゴシック" charset="0"/>
        </a:defRPr>
      </a:lvl6pPr>
      <a:lvl7pPr marL="914391" algn="l" rtl="0" fontAlgn="base">
        <a:spcBef>
          <a:spcPct val="0"/>
        </a:spcBef>
        <a:spcAft>
          <a:spcPct val="0"/>
        </a:spcAft>
        <a:defRPr sz="4000" b="1">
          <a:solidFill>
            <a:srgbClr val="FF0000"/>
          </a:solidFill>
          <a:latin typeface="Arial" charset="0"/>
          <a:ea typeface="ＭＳ Ｐゴシック" charset="0"/>
        </a:defRPr>
      </a:lvl7pPr>
      <a:lvl8pPr marL="1371587" algn="l" rtl="0" fontAlgn="base">
        <a:spcBef>
          <a:spcPct val="0"/>
        </a:spcBef>
        <a:spcAft>
          <a:spcPct val="0"/>
        </a:spcAft>
        <a:defRPr sz="4000" b="1">
          <a:solidFill>
            <a:srgbClr val="FF0000"/>
          </a:solidFill>
          <a:latin typeface="Arial" charset="0"/>
          <a:ea typeface="ＭＳ Ｐゴシック" charset="0"/>
        </a:defRPr>
      </a:lvl8pPr>
      <a:lvl9pPr marL="1828782" algn="l" rtl="0" fontAlgn="base">
        <a:spcBef>
          <a:spcPct val="0"/>
        </a:spcBef>
        <a:spcAft>
          <a:spcPct val="0"/>
        </a:spcAft>
        <a:defRPr sz="4000" b="1">
          <a:solidFill>
            <a:srgbClr val="FF0000"/>
          </a:solidFill>
          <a:latin typeface="Arial" charset="0"/>
          <a:ea typeface="ＭＳ Ｐゴシック" charset="0"/>
        </a:defRPr>
      </a:lvl9pPr>
    </p:titleStyle>
    <p:bodyStyle>
      <a:lvl1pPr marL="341313" indent="-341313" algn="l" rtl="0" eaLnBrk="0" fontAlgn="base" hangingPunct="0">
        <a:spcBef>
          <a:spcPct val="20000"/>
        </a:spcBef>
        <a:spcAft>
          <a:spcPct val="0"/>
        </a:spcAft>
        <a:buChar char="•"/>
        <a:defRPr sz="2800">
          <a:solidFill>
            <a:schemeClr val="tx1"/>
          </a:solidFill>
          <a:latin typeface="+mn-lt"/>
          <a:ea typeface="+mn-ea"/>
          <a:cs typeface="ＭＳ Ｐゴシック" charset="0"/>
        </a:defRPr>
      </a:lvl1pPr>
      <a:lvl2pPr marL="741363" indent="-284163" algn="l" rtl="0" eaLnBrk="0" fontAlgn="base" hangingPunct="0">
        <a:spcBef>
          <a:spcPct val="20000"/>
        </a:spcBef>
        <a:spcAft>
          <a:spcPct val="0"/>
        </a:spcAft>
        <a:buChar char="–"/>
        <a:defRPr sz="2400">
          <a:solidFill>
            <a:schemeClr val="tx1"/>
          </a:solidFill>
          <a:latin typeface="+mn-lt"/>
          <a:ea typeface="+mn-ea"/>
        </a:defRPr>
      </a:lvl2pPr>
      <a:lvl3pPr marL="1141413" indent="-227013" algn="l" rtl="0" eaLnBrk="0" fontAlgn="base" hangingPunct="0">
        <a:spcBef>
          <a:spcPct val="20000"/>
        </a:spcBef>
        <a:spcAft>
          <a:spcPct val="0"/>
        </a:spcAft>
        <a:buChar char="•"/>
        <a:defRPr sz="2400">
          <a:solidFill>
            <a:schemeClr val="tx1"/>
          </a:solidFill>
          <a:latin typeface="+mn-lt"/>
          <a:ea typeface="+mn-ea"/>
        </a:defRPr>
      </a:lvl3pPr>
      <a:lvl4pPr marL="1598613" indent="-227013" algn="l" rtl="0" eaLnBrk="0" fontAlgn="base" hangingPunct="0">
        <a:spcBef>
          <a:spcPct val="20000"/>
        </a:spcBef>
        <a:spcAft>
          <a:spcPct val="0"/>
        </a:spcAft>
        <a:buChar char="–"/>
        <a:defRPr sz="2000">
          <a:solidFill>
            <a:schemeClr val="tx1"/>
          </a:solidFill>
          <a:latin typeface="+mn-lt"/>
          <a:ea typeface="+mn-ea"/>
        </a:defRPr>
      </a:lvl4pPr>
      <a:lvl5pPr marL="2055813" indent="-227013" algn="l" rtl="0" eaLnBrk="0" fontAlgn="base" hangingPunct="0">
        <a:spcBef>
          <a:spcPct val="20000"/>
        </a:spcBef>
        <a:spcAft>
          <a:spcPct val="0"/>
        </a:spcAft>
        <a:buChar char="»"/>
        <a:defRPr sz="2000">
          <a:solidFill>
            <a:schemeClr val="tx1"/>
          </a:solidFill>
          <a:latin typeface="+mn-lt"/>
          <a:ea typeface="+mn-ea"/>
        </a:defRPr>
      </a:lvl5pPr>
      <a:lvl6pPr marL="2514575" indent="-228597" algn="l" rtl="0" fontAlgn="base">
        <a:spcBef>
          <a:spcPct val="20000"/>
        </a:spcBef>
        <a:spcAft>
          <a:spcPct val="0"/>
        </a:spcAft>
        <a:buChar char="»"/>
        <a:defRPr sz="2000">
          <a:solidFill>
            <a:schemeClr val="tx1"/>
          </a:solidFill>
          <a:latin typeface="+mn-lt"/>
          <a:ea typeface="+mn-ea"/>
        </a:defRPr>
      </a:lvl6pPr>
      <a:lvl7pPr marL="2971770" indent="-228597" algn="l" rtl="0" fontAlgn="base">
        <a:spcBef>
          <a:spcPct val="20000"/>
        </a:spcBef>
        <a:spcAft>
          <a:spcPct val="0"/>
        </a:spcAft>
        <a:buChar char="»"/>
        <a:defRPr sz="2000">
          <a:solidFill>
            <a:schemeClr val="tx1"/>
          </a:solidFill>
          <a:latin typeface="+mn-lt"/>
          <a:ea typeface="+mn-ea"/>
        </a:defRPr>
      </a:lvl7pPr>
      <a:lvl8pPr marL="3428966" indent="-228597" algn="l" rtl="0" fontAlgn="base">
        <a:spcBef>
          <a:spcPct val="20000"/>
        </a:spcBef>
        <a:spcAft>
          <a:spcPct val="0"/>
        </a:spcAft>
        <a:buChar char="»"/>
        <a:defRPr sz="2000">
          <a:solidFill>
            <a:schemeClr val="tx1"/>
          </a:solidFill>
          <a:latin typeface="+mn-lt"/>
          <a:ea typeface="+mn-ea"/>
        </a:defRPr>
      </a:lvl8pPr>
      <a:lvl9pPr marL="3886161" indent="-228597"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8000">
              <a:schemeClr val="bg1"/>
            </a:gs>
            <a:gs pos="95000">
              <a:schemeClr val="bg1">
                <a:lumMod val="85000"/>
                <a:lumOff val="15000"/>
              </a:schemeClr>
            </a:gs>
            <a:gs pos="100000">
              <a:schemeClr val="bg1">
                <a:lumMod val="75000"/>
                <a:lumOff val="2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9330" name="Title Placeholder 1"/>
          <p:cNvSpPr>
            <a:spLocks noGrp="1"/>
          </p:cNvSpPr>
          <p:nvPr>
            <p:ph type="title"/>
          </p:nvPr>
        </p:nvSpPr>
        <p:spPr bwMode="auto">
          <a:xfrm>
            <a:off x="0" y="122238"/>
            <a:ext cx="9144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99331" name="Text Placeholder 2"/>
          <p:cNvSpPr>
            <a:spLocks noGrp="1"/>
          </p:cNvSpPr>
          <p:nvPr>
            <p:ph type="body" idx="1"/>
          </p:nvPr>
        </p:nvSpPr>
        <p:spPr bwMode="auto">
          <a:xfrm>
            <a:off x="457200" y="1600200"/>
            <a:ext cx="86868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Tree>
  </p:cSld>
  <p:clrMap bg1="dk1" tx1="lt1" bg2="dk2" tx2="lt2" accent1="accent1" accent2="accent2" accent3="accent3" accent4="accent4" accent5="accent5" accent6="accent6" hlink="hlink" folHlink="folHlink"/>
  <p:sldLayoutIdLst>
    <p:sldLayoutId id="2147490272" r:id="rId1"/>
    <p:sldLayoutId id="2147490273" r:id="rId2"/>
    <p:sldLayoutId id="2147490274" r:id="rId3"/>
    <p:sldLayoutId id="2147490275" r:id="rId4"/>
    <p:sldLayoutId id="2147490276" r:id="rId5"/>
    <p:sldLayoutId id="2147490277" r:id="rId6"/>
    <p:sldLayoutId id="2147490278" r:id="rId7"/>
    <p:sldLayoutId id="2147490279" r:id="rId8"/>
    <p:sldLayoutId id="2147490280" r:id="rId9"/>
    <p:sldLayoutId id="2147490281" r:id="rId10"/>
    <p:sldLayoutId id="2147490282" r:id="rId11"/>
  </p:sldLayoutIdLst>
  <p:txStyles>
    <p:titleStyle>
      <a:lvl1pPr algn="ctr" defTabSz="455613" rtl="0" eaLnBrk="0" fontAlgn="base" hangingPunct="0">
        <a:spcBef>
          <a:spcPct val="0"/>
        </a:spcBef>
        <a:spcAft>
          <a:spcPct val="0"/>
        </a:spcAft>
        <a:defRPr sz="4400" kern="1200">
          <a:solidFill>
            <a:srgbClr val="C6D9F1"/>
          </a:solidFill>
          <a:latin typeface="+mj-lt"/>
          <a:ea typeface="ＭＳ Ｐゴシック" charset="0"/>
          <a:cs typeface="ＭＳ Ｐゴシック" charset="0"/>
        </a:defRPr>
      </a:lvl1pPr>
      <a:lvl2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2pPr>
      <a:lvl3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3pPr>
      <a:lvl4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4pPr>
      <a:lvl5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5pPr>
      <a:lvl6pPr marL="457196"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6pPr>
      <a:lvl7pPr marL="914391"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7pPr>
      <a:lvl8pPr marL="1371587"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8pPr>
      <a:lvl9pPr marL="1828782"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1363" indent="-284163" algn="l" defTabSz="455613" rtl="0" eaLnBrk="0" fontAlgn="base" hangingPunct="0">
        <a:spcBef>
          <a:spcPct val="20000"/>
        </a:spcBef>
        <a:spcAft>
          <a:spcPct val="0"/>
        </a:spcAft>
        <a:buFont typeface="Arial" charset="0"/>
        <a:buChar char="–"/>
        <a:defRPr sz="2800" kern="1200">
          <a:solidFill>
            <a:srgbClr val="C6D9F1"/>
          </a:solidFill>
          <a:latin typeface="+mn-lt"/>
          <a:ea typeface="ＭＳ Ｐゴシック" charset="0"/>
          <a:cs typeface="+mn-cs"/>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575" indent="-228597" algn="l" defTabSz="457196" rtl="0" eaLnBrk="1" latinLnBrk="0" hangingPunct="1">
        <a:spcBef>
          <a:spcPct val="20000"/>
        </a:spcBef>
        <a:buFont typeface="Arial"/>
        <a:buChar char="•"/>
        <a:defRPr sz="2000" kern="1200">
          <a:solidFill>
            <a:schemeClr val="tx1"/>
          </a:solidFill>
          <a:latin typeface="+mn-lt"/>
          <a:ea typeface="+mn-ea"/>
          <a:cs typeface="+mn-cs"/>
        </a:defRPr>
      </a:lvl6pPr>
      <a:lvl7pPr marL="2971770" indent="-228597" algn="l" defTabSz="457196" rtl="0" eaLnBrk="1" latinLnBrk="0" hangingPunct="1">
        <a:spcBef>
          <a:spcPct val="20000"/>
        </a:spcBef>
        <a:buFont typeface="Arial"/>
        <a:buChar char="•"/>
        <a:defRPr sz="2000" kern="1200">
          <a:solidFill>
            <a:schemeClr val="tx1"/>
          </a:solidFill>
          <a:latin typeface="+mn-lt"/>
          <a:ea typeface="+mn-ea"/>
          <a:cs typeface="+mn-cs"/>
        </a:defRPr>
      </a:lvl7pPr>
      <a:lvl8pPr marL="3428966" indent="-228597" algn="l" defTabSz="457196" rtl="0" eaLnBrk="1" latinLnBrk="0" hangingPunct="1">
        <a:spcBef>
          <a:spcPct val="20000"/>
        </a:spcBef>
        <a:buFont typeface="Arial"/>
        <a:buChar char="•"/>
        <a:defRPr sz="2000" kern="1200">
          <a:solidFill>
            <a:schemeClr val="tx1"/>
          </a:solidFill>
          <a:latin typeface="+mn-lt"/>
          <a:ea typeface="+mn-ea"/>
          <a:cs typeface="+mn-cs"/>
        </a:defRPr>
      </a:lvl8pPr>
      <a:lvl9pPr marL="3886161" indent="-228597" algn="l" defTabSz="45719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8000">
              <a:schemeClr val="bg1"/>
            </a:gs>
            <a:gs pos="95000">
              <a:schemeClr val="bg1">
                <a:lumMod val="85000"/>
                <a:lumOff val="15000"/>
              </a:schemeClr>
            </a:gs>
            <a:gs pos="100000">
              <a:schemeClr val="bg1">
                <a:lumMod val="75000"/>
                <a:lumOff val="2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111618" name="Title Placeholder 1"/>
          <p:cNvSpPr>
            <a:spLocks noGrp="1"/>
          </p:cNvSpPr>
          <p:nvPr>
            <p:ph type="title"/>
          </p:nvPr>
        </p:nvSpPr>
        <p:spPr bwMode="auto">
          <a:xfrm>
            <a:off x="0" y="122238"/>
            <a:ext cx="9144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a:t>
            </a:r>
          </a:p>
        </p:txBody>
      </p:sp>
      <p:sp>
        <p:nvSpPr>
          <p:cNvPr id="111619" name="Text Placeholder 2"/>
          <p:cNvSpPr>
            <a:spLocks noGrp="1"/>
          </p:cNvSpPr>
          <p:nvPr>
            <p:ph type="body" idx="1"/>
          </p:nvPr>
        </p:nvSpPr>
        <p:spPr bwMode="auto">
          <a:xfrm>
            <a:off x="457200" y="1600200"/>
            <a:ext cx="8686800" cy="525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Tree>
  </p:cSld>
  <p:clrMap bg1="dk1" tx1="lt1" bg2="dk2" tx2="lt2" accent1="accent1" accent2="accent2" accent3="accent3" accent4="accent4" accent5="accent5" accent6="accent6" hlink="hlink" folHlink="folHlink"/>
  <p:sldLayoutIdLst>
    <p:sldLayoutId id="2147490283" r:id="rId1"/>
    <p:sldLayoutId id="2147490284" r:id="rId2"/>
    <p:sldLayoutId id="2147490285" r:id="rId3"/>
    <p:sldLayoutId id="2147490286" r:id="rId4"/>
    <p:sldLayoutId id="2147490287" r:id="rId5"/>
    <p:sldLayoutId id="2147490288" r:id="rId6"/>
    <p:sldLayoutId id="2147490289" r:id="rId7"/>
    <p:sldLayoutId id="2147490290" r:id="rId8"/>
    <p:sldLayoutId id="2147490291" r:id="rId9"/>
    <p:sldLayoutId id="2147490292" r:id="rId10"/>
    <p:sldLayoutId id="2147490293" r:id="rId11"/>
  </p:sldLayoutIdLst>
  <p:txStyles>
    <p:titleStyle>
      <a:lvl1pPr algn="ctr" defTabSz="455613" rtl="0" eaLnBrk="0" fontAlgn="base" hangingPunct="0">
        <a:spcBef>
          <a:spcPct val="0"/>
        </a:spcBef>
        <a:spcAft>
          <a:spcPct val="0"/>
        </a:spcAft>
        <a:defRPr sz="4400" kern="1200">
          <a:solidFill>
            <a:srgbClr val="C6D9F1"/>
          </a:solidFill>
          <a:latin typeface="+mj-lt"/>
          <a:ea typeface="ＭＳ Ｐゴシック" charset="0"/>
          <a:cs typeface="ＭＳ Ｐゴシック" charset="0"/>
        </a:defRPr>
      </a:lvl1pPr>
      <a:lvl2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2pPr>
      <a:lvl3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3pPr>
      <a:lvl4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4pPr>
      <a:lvl5pPr algn="ctr" defTabSz="455613" rtl="0" eaLnBrk="0" fontAlgn="base" hangingPunct="0">
        <a:spcBef>
          <a:spcPct val="0"/>
        </a:spcBef>
        <a:spcAft>
          <a:spcPct val="0"/>
        </a:spcAft>
        <a:defRPr sz="4400">
          <a:solidFill>
            <a:srgbClr val="C6D9F1"/>
          </a:solidFill>
          <a:latin typeface="Calibri" charset="0"/>
          <a:ea typeface="ＭＳ Ｐゴシック" charset="0"/>
          <a:cs typeface="ＭＳ Ｐゴシック" charset="0"/>
        </a:defRPr>
      </a:lvl5pPr>
      <a:lvl6pPr marL="457196"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6pPr>
      <a:lvl7pPr marL="914391"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7pPr>
      <a:lvl8pPr marL="1371587"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8pPr>
      <a:lvl9pPr marL="1828782" algn="ctr" defTabSz="457196" rtl="0" fontAlgn="base">
        <a:spcBef>
          <a:spcPct val="0"/>
        </a:spcBef>
        <a:spcAft>
          <a:spcPct val="0"/>
        </a:spcAft>
        <a:defRPr sz="4400">
          <a:solidFill>
            <a:srgbClr val="C6D9F1"/>
          </a:solidFill>
          <a:latin typeface="Calibri" charset="0"/>
          <a:ea typeface="ＭＳ Ｐゴシック" charset="0"/>
          <a:cs typeface="ＭＳ Ｐゴシック" charset="0"/>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1363" indent="-284163" algn="l" defTabSz="455613" rtl="0" eaLnBrk="0" fontAlgn="base" hangingPunct="0">
        <a:spcBef>
          <a:spcPct val="20000"/>
        </a:spcBef>
        <a:spcAft>
          <a:spcPct val="0"/>
        </a:spcAft>
        <a:buFont typeface="Arial" charset="0"/>
        <a:buChar char="–"/>
        <a:defRPr sz="2800" kern="1200">
          <a:solidFill>
            <a:srgbClr val="C6D9F1"/>
          </a:solidFill>
          <a:latin typeface="+mn-lt"/>
          <a:ea typeface="ＭＳ Ｐゴシック" charset="0"/>
          <a:cs typeface="+mn-cs"/>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575" indent="-228597" algn="l" defTabSz="457196" rtl="0" eaLnBrk="1" latinLnBrk="0" hangingPunct="1">
        <a:spcBef>
          <a:spcPct val="20000"/>
        </a:spcBef>
        <a:buFont typeface="Arial"/>
        <a:buChar char="•"/>
        <a:defRPr sz="2000" kern="1200">
          <a:solidFill>
            <a:schemeClr val="tx1"/>
          </a:solidFill>
          <a:latin typeface="+mn-lt"/>
          <a:ea typeface="+mn-ea"/>
          <a:cs typeface="+mn-cs"/>
        </a:defRPr>
      </a:lvl6pPr>
      <a:lvl7pPr marL="2971770" indent="-228597" algn="l" defTabSz="457196" rtl="0" eaLnBrk="1" latinLnBrk="0" hangingPunct="1">
        <a:spcBef>
          <a:spcPct val="20000"/>
        </a:spcBef>
        <a:buFont typeface="Arial"/>
        <a:buChar char="•"/>
        <a:defRPr sz="2000" kern="1200">
          <a:solidFill>
            <a:schemeClr val="tx1"/>
          </a:solidFill>
          <a:latin typeface="+mn-lt"/>
          <a:ea typeface="+mn-ea"/>
          <a:cs typeface="+mn-cs"/>
        </a:defRPr>
      </a:lvl7pPr>
      <a:lvl8pPr marL="3428966" indent="-228597" algn="l" defTabSz="457196" rtl="0" eaLnBrk="1" latinLnBrk="0" hangingPunct="1">
        <a:spcBef>
          <a:spcPct val="20000"/>
        </a:spcBef>
        <a:buFont typeface="Arial"/>
        <a:buChar char="•"/>
        <a:defRPr sz="2000" kern="1200">
          <a:solidFill>
            <a:schemeClr val="tx1"/>
          </a:solidFill>
          <a:latin typeface="+mn-lt"/>
          <a:ea typeface="+mn-ea"/>
          <a:cs typeface="+mn-cs"/>
        </a:defRPr>
      </a:lvl8pPr>
      <a:lvl9pPr marL="3886161" indent="-228597" algn="l" defTabSz="45719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2749524853"/>
      </p:ext>
    </p:extLst>
  </p:cSld>
  <p:clrMap bg1="lt1" tx1="dk1" bg2="lt2" tx2="dk2" accent1="accent1" accent2="accent2" accent3="accent3" accent4="accent4" accent5="accent5" accent6="accent6" hlink="hlink" folHlink="folHlink"/>
  <p:sldLayoutIdLst>
    <p:sldLayoutId id="2147490330" r:id="rId1"/>
    <p:sldLayoutId id="2147490331" r:id="rId2"/>
    <p:sldLayoutId id="2147490332" r:id="rId3"/>
    <p:sldLayoutId id="2147490333"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2390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2390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57200" eaLnBrk="0" hangingPunct="0">
              <a:defRPr sz="2400">
                <a:solidFill>
                  <a:schemeClr val="bg1"/>
                </a:solidFill>
                <a:latin typeface="Arial" charset="0"/>
                <a:ea typeface="ＭＳ Ｐゴシック" charset="0"/>
                <a:cs typeface="ＭＳ Ｐゴシック" charset="0"/>
              </a:defRPr>
            </a:lvl1pPr>
            <a:lvl2pPr marL="742950" indent="-285750" defTabSz="457200" eaLnBrk="0" hangingPunct="0">
              <a:defRPr sz="2400">
                <a:solidFill>
                  <a:schemeClr val="bg1"/>
                </a:solidFill>
                <a:latin typeface="Arial" charset="0"/>
                <a:ea typeface="ＭＳ Ｐゴシック" charset="0"/>
              </a:defRPr>
            </a:lvl2pPr>
            <a:lvl3pPr marL="1143000" indent="-228600" defTabSz="457200" eaLnBrk="0" hangingPunct="0">
              <a:defRPr sz="2400">
                <a:solidFill>
                  <a:schemeClr val="bg1"/>
                </a:solidFill>
                <a:latin typeface="Arial" charset="0"/>
                <a:ea typeface="ＭＳ Ｐゴシック" charset="0"/>
              </a:defRPr>
            </a:lvl3pPr>
            <a:lvl4pPr marL="1600200" indent="-228600" defTabSz="457200" eaLnBrk="0" hangingPunct="0">
              <a:defRPr sz="2400">
                <a:solidFill>
                  <a:schemeClr val="bg1"/>
                </a:solidFill>
                <a:latin typeface="Arial" charset="0"/>
                <a:ea typeface="ＭＳ Ｐゴシック" charset="0"/>
              </a:defRPr>
            </a:lvl4pPr>
            <a:lvl5pPr marL="2057400" indent="-228600" defTabSz="4572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12390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lvl1pPr defTabSz="457200" eaLnBrk="0" hangingPunct="0">
              <a:defRPr sz="2400">
                <a:solidFill>
                  <a:schemeClr val="bg1"/>
                </a:solidFill>
                <a:latin typeface="Arial" charset="0"/>
                <a:ea typeface="ＭＳ Ｐゴシック" charset="0"/>
                <a:cs typeface="ＭＳ Ｐゴシック" charset="0"/>
              </a:defRPr>
            </a:lvl1pPr>
            <a:lvl2pPr marL="742950" indent="-285750" defTabSz="457200" eaLnBrk="0" hangingPunct="0">
              <a:defRPr sz="2400">
                <a:solidFill>
                  <a:schemeClr val="bg1"/>
                </a:solidFill>
                <a:latin typeface="Arial" charset="0"/>
                <a:ea typeface="ＭＳ Ｐゴシック" charset="0"/>
              </a:defRPr>
            </a:lvl2pPr>
            <a:lvl3pPr marL="1143000" indent="-228600" defTabSz="457200" eaLnBrk="0" hangingPunct="0">
              <a:defRPr sz="2400">
                <a:solidFill>
                  <a:schemeClr val="bg1"/>
                </a:solidFill>
                <a:latin typeface="Arial" charset="0"/>
                <a:ea typeface="ＭＳ Ｐゴシック" charset="0"/>
              </a:defRPr>
            </a:lvl3pPr>
            <a:lvl4pPr marL="1600200" indent="-228600" defTabSz="457200" eaLnBrk="0" hangingPunct="0">
              <a:defRPr sz="2400">
                <a:solidFill>
                  <a:schemeClr val="bg1"/>
                </a:solidFill>
                <a:latin typeface="Arial" charset="0"/>
                <a:ea typeface="ＭＳ Ｐゴシック" charset="0"/>
              </a:defRPr>
            </a:lvl4pPr>
            <a:lvl5pPr marL="2057400" indent="-228600" defTabSz="4572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a:defRPr/>
            </a:pPr>
            <a:fld id="{D4019CD6-4D52-374F-A0D5-D710BBD282C7}" type="slidenum">
              <a:rPr lang="en-US"/>
              <a:pPr>
                <a:defRPr/>
              </a:pPr>
              <a:t>‹#›</a:t>
            </a:fld>
            <a:endParaRPr lang="en-US"/>
          </a:p>
        </p:txBody>
      </p:sp>
    </p:spTree>
    <p:extLst>
      <p:ext uri="{BB962C8B-B14F-4D97-AF65-F5344CB8AC3E}">
        <p14:creationId xmlns:p14="http://schemas.microsoft.com/office/powerpoint/2010/main" val="2869590672"/>
      </p:ext>
    </p:extLst>
  </p:cSld>
  <p:clrMap bg1="lt1" tx1="dk1" bg2="lt2" tx2="dk2" accent1="accent1" accent2="accent2" accent3="accent3" accent4="accent4" accent5="accent5" accent6="accent6" hlink="hlink" folHlink="folHlink"/>
  <p:sldLayoutIdLst>
    <p:sldLayoutId id="2147490385" r:id="rId1"/>
    <p:sldLayoutId id="2147490398" r:id="rId2"/>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A0FFA08A-5B16-464F-BA6A-775EF06C952C}" type="slidenum">
              <a:rPr lang="en-US"/>
              <a:pPr>
                <a:defRPr/>
              </a:pPr>
              <a:t>‹#›</a:t>
            </a:fld>
            <a:endParaRPr lang="en-US"/>
          </a:p>
        </p:txBody>
      </p:sp>
    </p:spTree>
    <p:extLst>
      <p:ext uri="{BB962C8B-B14F-4D97-AF65-F5344CB8AC3E}">
        <p14:creationId xmlns:p14="http://schemas.microsoft.com/office/powerpoint/2010/main" val="1830333943"/>
      </p:ext>
    </p:extLst>
  </p:cSld>
  <p:clrMap bg1="lt1" tx1="dk1" bg2="lt2" tx2="dk2" accent1="accent1" accent2="accent2" accent3="accent3" accent4="accent4" accent5="accent5" accent6="accent6" hlink="hlink" folHlink="folHlink"/>
  <p:sldLayoutIdLst>
    <p:sldLayoutId id="2147490387" r:id="rId1"/>
    <p:sldLayoutId id="2147490388" r:id="rId2"/>
    <p:sldLayoutId id="2147490389" r:id="rId3"/>
    <p:sldLayoutId id="2147490390" r:id="rId4"/>
    <p:sldLayoutId id="2147490391" r:id="rId5"/>
    <p:sldLayoutId id="2147490392" r:id="rId6"/>
    <p:sldLayoutId id="2147490393" r:id="rId7"/>
    <p:sldLayoutId id="2147490394" r:id="rId8"/>
    <p:sldLayoutId id="2147490395" r:id="rId9"/>
    <p:sldLayoutId id="2147490396" r:id="rId10"/>
    <p:sldLayoutId id="2147490397"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extLst>
      <p:ext uri="{BB962C8B-B14F-4D97-AF65-F5344CB8AC3E}">
        <p14:creationId xmlns:p14="http://schemas.microsoft.com/office/powerpoint/2010/main" val="2953753537"/>
      </p:ext>
    </p:extLst>
  </p:cSld>
  <p:clrMap bg1="lt1" tx1="dk1" bg2="lt2" tx2="dk2" accent1="accent1" accent2="accent2" accent3="accent3" accent4="accent4" accent5="accent5" accent6="accent6" hlink="hlink" folHlink="folHlink"/>
  <p:sldLayoutIdLst>
    <p:sldLayoutId id="2147490419" r:id="rId1"/>
    <p:sldLayoutId id="2147490420" r:id="rId2"/>
    <p:sldLayoutId id="2147490421" r:id="rId3"/>
    <p:sldLayoutId id="2147490422"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21" descr="P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1" name="Picture 8" descr="GENI-logo-final"/>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2"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buClr>
                <a:srgbClr val="000000"/>
              </a:buClr>
              <a:buSzPct val="100000"/>
              <a:buFont typeface="Times New Roman" charset="0"/>
              <a:buNone/>
            </a:pPr>
            <a:r>
              <a:rPr lang="en-US" sz="1000">
                <a:solidFill>
                  <a:schemeClr val="bg2"/>
                </a:solidFill>
                <a:ea typeface="Kozuka Gothic Pro L" charset="0"/>
                <a:cs typeface="Kozuka Gothic Pro L" charset="0"/>
              </a:rPr>
              <a:t>Sponsored by the National Science Foundation</a:t>
            </a:r>
          </a:p>
        </p:txBody>
      </p:sp>
      <p:sp>
        <p:nvSpPr>
          <p:cNvPr id="27653"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a:buClr>
                <a:srgbClr val="000000"/>
              </a:buClr>
              <a:buSzPct val="100000"/>
              <a:buFont typeface="Times New Roman" charset="0"/>
              <a:buNone/>
            </a:pPr>
            <a:fld id="{12ECABD2-5DF6-7441-9C22-2D4F97B7DCA0}" type="slidenum">
              <a:rPr lang="en-US" sz="1000">
                <a:solidFill>
                  <a:schemeClr val="bg2"/>
                </a:solidFill>
                <a:ea typeface="Kozuka Gothic Pro L" charset="0"/>
                <a:cs typeface="Kozuka Gothic Pro L" charset="0"/>
              </a:rPr>
              <a:pPr algn="r">
                <a:buClr>
                  <a:srgbClr val="000000"/>
                </a:buClr>
                <a:buSzPct val="100000"/>
                <a:buFont typeface="Times New Roman" charset="0"/>
                <a:buNone/>
              </a:pPr>
              <a:t>‹#›</a:t>
            </a:fld>
            <a:endParaRPr lang="en-US" sz="1000">
              <a:solidFill>
                <a:schemeClr val="bg2"/>
              </a:solidFill>
              <a:ea typeface="Kozuka Gothic Pro L" charset="0"/>
              <a:cs typeface="Kozuka Gothic Pro L" charset="0"/>
            </a:endParaRPr>
          </a:p>
        </p:txBody>
      </p:sp>
      <p:sp>
        <p:nvSpPr>
          <p:cNvPr id="2765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2765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6" name="Rectangle 20"/>
          <p:cNvSpPr>
            <a:spLocks noChangeArrowheads="1"/>
          </p:cNvSpPr>
          <p:nvPr/>
        </p:nvSpPr>
        <p:spPr bwMode="auto">
          <a:xfrm>
            <a:off x="3771900" y="6600825"/>
            <a:ext cx="2057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ctr">
              <a:buClr>
                <a:srgbClr val="000000"/>
              </a:buClr>
              <a:buSzPct val="100000"/>
              <a:buFont typeface="Times New Roman" charset="0"/>
              <a:buNone/>
            </a:pPr>
            <a:r>
              <a:rPr lang="en-US" sz="1000">
                <a:solidFill>
                  <a:schemeClr val="bg2"/>
                </a:solidFill>
                <a:ea typeface="Kozuka Gothic Pro L" charset="0"/>
                <a:cs typeface="Kozuka Gothic Pro L" charset="0"/>
              </a:rPr>
              <a:t>April 1, 2009</a:t>
            </a:r>
          </a:p>
        </p:txBody>
      </p:sp>
      <p:pic>
        <p:nvPicPr>
          <p:cNvPr id="27657" name="Picture 22" descr="nsf2"/>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0215" r:id="rId1"/>
    <p:sldLayoutId id="2147490191" r:id="rId2"/>
    <p:sldLayoutId id="2147490192" r:id="rId3"/>
    <p:sldLayoutId id="2147490193" r:id="rId4"/>
    <p:sldLayoutId id="2147490194" r:id="rId5"/>
    <p:sldLayoutId id="2147490195" r:id="rId6"/>
    <p:sldLayoutId id="2147490196" r:id="rId7"/>
    <p:sldLayoutId id="2147490197" r:id="rId8"/>
    <p:sldLayoutId id="2147490198" r:id="rId9"/>
    <p:sldLayoutId id="2147490199" r:id="rId10"/>
    <p:sldLayoutId id="2147490200" r:id="rId11"/>
    <p:sldLayoutId id="2147490201" r:id="rId12"/>
    <p:sldLayoutId id="2147490202" r:id="rId13"/>
    <p:sldLayoutId id="2147490203" r:id="rId14"/>
  </p:sldLayoutIdLst>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699"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0"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29701"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E55B198B-7B77-154F-818B-3AD08975BF51}"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29702"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29703"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9704"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23"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24"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0725"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B757FE4D-59D6-7A4B-898A-E2B3BE8AB174}"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0726"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0727"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28"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1746"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747"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1748"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1749"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C55724B2-5F43-F345-8D9E-BDFD6B469A0F}"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1750"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1751"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1752"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2770"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771"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2"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2773"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7FBFA129-BA82-2349-AE09-8B0A3240D438}"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2774"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2775"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2776"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pitchFamily="-1" charset="-128"/>
          <a:cs typeface="ＭＳ Ｐゴシック" pitchFamily="-1"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3794"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795"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6"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3797"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32ED2982-5EBB-D043-BDD5-A2E602CB934B}"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3798"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3799"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3800"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pitchFamily="-1" charset="-128"/>
          <a:cs typeface="ＭＳ Ｐゴシック" pitchFamily="-1"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pitchFamily="-1" charset="-128"/>
          <a:cs typeface="ＭＳ Ｐゴシック" pitchFamily="-1"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4818"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4819"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0"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4821"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C663F8FB-9F2C-604D-8C22-F42F0DD8A4D1}"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4822"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4823"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4824"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21"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843" name="Picture 8" descr="GENI-logo-final"/>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76200"/>
            <a:ext cx="1066800"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44" name="Rectangle 9"/>
          <p:cNvSpPr>
            <a:spLocks noChangeArrowheads="1"/>
          </p:cNvSpPr>
          <p:nvPr/>
        </p:nvSpPr>
        <p:spPr bwMode="auto">
          <a:xfrm>
            <a:off x="485775" y="6589713"/>
            <a:ext cx="3200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defTabSz="912813"/>
            <a:r>
              <a:rPr lang="en-US" sz="1000">
                <a:solidFill>
                  <a:srgbClr val="808080"/>
                </a:solidFill>
                <a:ea typeface="Kozuka Gothic Pro L" charset="0"/>
                <a:cs typeface="Kozuka Gothic Pro L" charset="0"/>
              </a:rPr>
              <a:t>Sponsored by the National Science Foundation</a:t>
            </a:r>
          </a:p>
        </p:txBody>
      </p:sp>
      <p:sp>
        <p:nvSpPr>
          <p:cNvPr id="35845" name="Rectangle 10"/>
          <p:cNvSpPr>
            <a:spLocks noChangeArrowheads="1"/>
          </p:cNvSpPr>
          <p:nvPr/>
        </p:nvSpPr>
        <p:spPr bwMode="auto">
          <a:xfrm>
            <a:off x="8458200" y="6537325"/>
            <a:ext cx="533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29" tIns="45714" rIns="91429" bIns="45714">
            <a:spAutoFit/>
          </a:bodyPr>
          <a:lstStyle/>
          <a:p>
            <a:pPr algn="r" defTabSz="912813"/>
            <a:fld id="{F6B52CE7-6B26-9245-A0FB-A381592A9F85}" type="slidenum">
              <a:rPr lang="en-US" sz="1000">
                <a:solidFill>
                  <a:srgbClr val="808080"/>
                </a:solidFill>
                <a:ea typeface="Kozuka Gothic Pro L" charset="0"/>
                <a:cs typeface="Kozuka Gothic Pro L" charset="0"/>
              </a:rPr>
              <a:pPr algn="r" defTabSz="912813"/>
              <a:t>‹#›</a:t>
            </a:fld>
            <a:endParaRPr lang="en-US" sz="1000">
              <a:solidFill>
                <a:srgbClr val="808080"/>
              </a:solidFill>
              <a:ea typeface="Kozuka Gothic Pro L" charset="0"/>
              <a:cs typeface="Kozuka Gothic Pro L" charset="0"/>
            </a:endParaRPr>
          </a:p>
        </p:txBody>
      </p:sp>
      <p:sp>
        <p:nvSpPr>
          <p:cNvPr id="35846" name="Rectangle 17"/>
          <p:cNvSpPr>
            <a:spLocks noGrp="1" noChangeArrowheads="1"/>
          </p:cNvSpPr>
          <p:nvPr>
            <p:ph type="title"/>
          </p:nvPr>
        </p:nvSpPr>
        <p:spPr bwMode="auto">
          <a:xfrm>
            <a:off x="68580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ctr" anchorCtr="0" compatLnSpc="1">
            <a:prstTxWarp prst="textNoShape">
              <a:avLst/>
            </a:prstTxWarp>
          </a:bodyPr>
          <a:lstStyle/>
          <a:p>
            <a:pPr lvl="0"/>
            <a:r>
              <a:rPr lang="en-US"/>
              <a:t>Click to edit Master title style- line 1</a:t>
            </a:r>
            <a:br>
              <a:rPr lang="en-US"/>
            </a:br>
            <a:r>
              <a:rPr lang="en-US"/>
              <a:t>Click to edit Master title style- line 2</a:t>
            </a:r>
          </a:p>
        </p:txBody>
      </p:sp>
      <p:sp>
        <p:nvSpPr>
          <p:cNvPr id="35847" name="Rectangle 18"/>
          <p:cNvSpPr>
            <a:spLocks noGrp="1" noChangeArrowheads="1"/>
          </p:cNvSpPr>
          <p:nvPr>
            <p:ph type="body" idx="1"/>
          </p:nvPr>
        </p:nvSpPr>
        <p:spPr bwMode="auto">
          <a:xfrm>
            <a:off x="457200" y="1447800"/>
            <a:ext cx="84582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5848" name="Picture 22" descr="nsf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288" y="6573838"/>
            <a:ext cx="280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p:txStyles>
    <p:titleStyle>
      <a:lvl1pPr algn="r" rtl="0" eaLnBrk="0" fontAlgn="base" hangingPunct="0">
        <a:spcBef>
          <a:spcPct val="0"/>
        </a:spcBef>
        <a:spcAft>
          <a:spcPct val="0"/>
        </a:spcAft>
        <a:defRPr sz="2500">
          <a:solidFill>
            <a:srgbClr val="333333"/>
          </a:solidFill>
          <a:latin typeface="+mj-lt"/>
          <a:ea typeface="ＭＳ Ｐゴシック" charset="-128"/>
          <a:cs typeface="ＭＳ Ｐゴシック" charset="-128"/>
        </a:defRPr>
      </a:lvl1pPr>
      <a:lvl2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2pPr>
      <a:lvl3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3pPr>
      <a:lvl4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4pPr>
      <a:lvl5pPr algn="r" rtl="0" eaLnBrk="0" fontAlgn="base" hangingPunct="0">
        <a:spcBef>
          <a:spcPct val="0"/>
        </a:spcBef>
        <a:spcAft>
          <a:spcPct val="0"/>
        </a:spcAft>
        <a:defRPr sz="2500">
          <a:solidFill>
            <a:srgbClr val="333333"/>
          </a:solidFill>
          <a:latin typeface="Franklin Gothic Medium" charset="0"/>
          <a:ea typeface="ＭＳ Ｐゴシック" charset="-128"/>
          <a:cs typeface="ＭＳ Ｐゴシック" charset="-128"/>
        </a:defRPr>
      </a:lvl5pPr>
      <a:lvl6pPr marL="457196" algn="r" rtl="0" fontAlgn="base">
        <a:spcBef>
          <a:spcPct val="0"/>
        </a:spcBef>
        <a:spcAft>
          <a:spcPct val="0"/>
        </a:spcAft>
        <a:defRPr sz="2500">
          <a:solidFill>
            <a:srgbClr val="333333"/>
          </a:solidFill>
          <a:latin typeface="Franklin Gothic Medium" charset="0"/>
        </a:defRPr>
      </a:lvl6pPr>
      <a:lvl7pPr marL="914391" algn="r" rtl="0" fontAlgn="base">
        <a:spcBef>
          <a:spcPct val="0"/>
        </a:spcBef>
        <a:spcAft>
          <a:spcPct val="0"/>
        </a:spcAft>
        <a:defRPr sz="2500">
          <a:solidFill>
            <a:srgbClr val="333333"/>
          </a:solidFill>
          <a:latin typeface="Franklin Gothic Medium" charset="0"/>
        </a:defRPr>
      </a:lvl7pPr>
      <a:lvl8pPr marL="1371587" algn="r" rtl="0" fontAlgn="base">
        <a:spcBef>
          <a:spcPct val="0"/>
        </a:spcBef>
        <a:spcAft>
          <a:spcPct val="0"/>
        </a:spcAft>
        <a:defRPr sz="2500">
          <a:solidFill>
            <a:srgbClr val="333333"/>
          </a:solidFill>
          <a:latin typeface="Franklin Gothic Medium" charset="0"/>
        </a:defRPr>
      </a:lvl8pPr>
      <a:lvl9pPr marL="1828782" algn="r" rtl="0" fontAlgn="base">
        <a:spcBef>
          <a:spcPct val="0"/>
        </a:spcBef>
        <a:spcAft>
          <a:spcPct val="0"/>
        </a:spcAft>
        <a:defRPr sz="2500">
          <a:solidFill>
            <a:srgbClr val="333333"/>
          </a:solidFill>
          <a:latin typeface="Franklin Gothic Medium" charset="0"/>
        </a:defRPr>
      </a:lvl9pPr>
    </p:titleStyle>
    <p:bodyStyle>
      <a:lvl1pPr marL="341313" indent="-341313" algn="l" rtl="0" eaLnBrk="0" fontAlgn="base" hangingPunct="0">
        <a:spcBef>
          <a:spcPct val="20000"/>
        </a:spcBef>
        <a:spcAft>
          <a:spcPct val="0"/>
        </a:spcAft>
        <a:buChar char="•"/>
        <a:defRPr sz="3200">
          <a:solidFill>
            <a:srgbClr val="080808"/>
          </a:solidFill>
          <a:latin typeface="+mn-lt"/>
          <a:ea typeface="+mn-ea"/>
          <a:cs typeface="+mn-cs"/>
        </a:defRPr>
      </a:lvl1pPr>
      <a:lvl2pPr marL="741363" indent="-284163" algn="l" rtl="0" eaLnBrk="0" fontAlgn="base" hangingPunct="0">
        <a:spcBef>
          <a:spcPct val="20000"/>
        </a:spcBef>
        <a:spcAft>
          <a:spcPct val="0"/>
        </a:spcAft>
        <a:buChar char="–"/>
        <a:defRPr sz="2800">
          <a:solidFill>
            <a:srgbClr val="080808"/>
          </a:solidFill>
          <a:latin typeface="+mn-lt"/>
          <a:ea typeface="+mn-ea"/>
          <a:cs typeface="+mn-cs"/>
        </a:defRPr>
      </a:lvl2pPr>
      <a:lvl3pPr marL="1141413" indent="-227013" algn="l" rtl="0" eaLnBrk="0" fontAlgn="base" hangingPunct="0">
        <a:spcBef>
          <a:spcPct val="20000"/>
        </a:spcBef>
        <a:spcAft>
          <a:spcPct val="0"/>
        </a:spcAft>
        <a:buChar char="•"/>
        <a:defRPr sz="2400">
          <a:solidFill>
            <a:srgbClr val="080808"/>
          </a:solidFill>
          <a:latin typeface="+mn-lt"/>
          <a:ea typeface="+mn-ea"/>
          <a:cs typeface="+mn-cs"/>
        </a:defRPr>
      </a:lvl3pPr>
      <a:lvl4pPr marL="1598613" indent="-227013" algn="l" rtl="0" eaLnBrk="0" fontAlgn="base" hangingPunct="0">
        <a:spcBef>
          <a:spcPct val="20000"/>
        </a:spcBef>
        <a:spcAft>
          <a:spcPct val="0"/>
        </a:spcAft>
        <a:buChar char="–"/>
        <a:defRPr sz="2000">
          <a:solidFill>
            <a:srgbClr val="080808"/>
          </a:solidFill>
          <a:latin typeface="+mn-lt"/>
          <a:ea typeface="+mn-ea"/>
          <a:cs typeface="+mn-cs"/>
        </a:defRPr>
      </a:lvl4pPr>
      <a:lvl5pPr marL="2055813" indent="-227013" algn="l" rtl="0" eaLnBrk="0" fontAlgn="base" hangingPunct="0">
        <a:spcBef>
          <a:spcPct val="20000"/>
        </a:spcBef>
        <a:spcAft>
          <a:spcPct val="0"/>
        </a:spcAft>
        <a:buChar char="»"/>
        <a:defRPr sz="2000">
          <a:solidFill>
            <a:srgbClr val="080808"/>
          </a:solidFill>
          <a:latin typeface="+mn-lt"/>
          <a:ea typeface="+mn-ea"/>
          <a:cs typeface="+mn-cs"/>
        </a:defRPr>
      </a:lvl5pPr>
      <a:lvl6pPr marL="2514575" indent="-228597" algn="l" rtl="0" fontAlgn="base">
        <a:spcBef>
          <a:spcPct val="20000"/>
        </a:spcBef>
        <a:spcAft>
          <a:spcPct val="0"/>
        </a:spcAft>
        <a:buChar char="»"/>
        <a:defRPr sz="2000">
          <a:solidFill>
            <a:srgbClr val="080808"/>
          </a:solidFill>
          <a:latin typeface="+mn-lt"/>
          <a:ea typeface="+mn-ea"/>
          <a:cs typeface="+mn-cs"/>
        </a:defRPr>
      </a:lvl6pPr>
      <a:lvl7pPr marL="2971770" indent="-228597" algn="l" rtl="0" fontAlgn="base">
        <a:spcBef>
          <a:spcPct val="20000"/>
        </a:spcBef>
        <a:spcAft>
          <a:spcPct val="0"/>
        </a:spcAft>
        <a:buChar char="»"/>
        <a:defRPr sz="2000">
          <a:solidFill>
            <a:srgbClr val="080808"/>
          </a:solidFill>
          <a:latin typeface="+mn-lt"/>
          <a:ea typeface="+mn-ea"/>
          <a:cs typeface="+mn-cs"/>
        </a:defRPr>
      </a:lvl7pPr>
      <a:lvl8pPr marL="3428966" indent="-228597" algn="l" rtl="0" fontAlgn="base">
        <a:spcBef>
          <a:spcPct val="20000"/>
        </a:spcBef>
        <a:spcAft>
          <a:spcPct val="0"/>
        </a:spcAft>
        <a:buChar char="»"/>
        <a:defRPr sz="2000">
          <a:solidFill>
            <a:srgbClr val="080808"/>
          </a:solidFill>
          <a:latin typeface="+mn-lt"/>
          <a:ea typeface="+mn-ea"/>
          <a:cs typeface="+mn-cs"/>
        </a:defRPr>
      </a:lvl8pPr>
      <a:lvl9pPr marL="3886161" indent="-228597" algn="l" rtl="0" fontAlgn="base">
        <a:spcBef>
          <a:spcPct val="20000"/>
        </a:spcBef>
        <a:spcAft>
          <a:spcPct val="0"/>
        </a:spcAft>
        <a:buChar char="»"/>
        <a:defRPr sz="2000">
          <a:solidFill>
            <a:srgbClr val="080808"/>
          </a:solidFill>
          <a:latin typeface="+mn-lt"/>
          <a:ea typeface="+mn-ea"/>
          <a:cs typeface="+mn-cs"/>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0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2800" b="1" dirty="0">
                <a:solidFill>
                  <a:srgbClr val="161645"/>
                </a:solidFill>
                <a:latin typeface="Calibri" charset="0"/>
              </a:rPr>
              <a:t>CPS 310</a:t>
            </a:r>
          </a:p>
          <a:p>
            <a:pPr algn="ctr" eaLnBrk="1" hangingPunct="1">
              <a:buClr>
                <a:srgbClr val="000000"/>
              </a:buClr>
              <a:buSzPct val="100000"/>
              <a:buFont typeface="Times New Roman" charset="0"/>
              <a:buNone/>
            </a:pPr>
            <a:r>
              <a:rPr lang="en-US" sz="2800" b="1" dirty="0">
                <a:solidFill>
                  <a:srgbClr val="161645"/>
                </a:solidFill>
                <a:latin typeface="Calibri" charset="0"/>
              </a:rPr>
              <a:t>Pipes</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pPr>
            <a:r>
              <a:rPr lang="en-US" b="1" dirty="0">
                <a:solidFill>
                  <a:srgbClr val="161645"/>
                </a:solidFill>
                <a:latin typeface="Calibri" charset="0"/>
              </a:rPr>
              <a:t>Michael Hewner &amp; Jeff Chase</a:t>
            </a:r>
          </a:p>
          <a:p>
            <a:pPr algn="ctr" eaLnBrk="1" hangingPunct="1">
              <a:spcBef>
                <a:spcPts val="700"/>
              </a:spcBef>
              <a:buClr>
                <a:srgbClr val="000000"/>
              </a:buClr>
              <a:buSzPct val="100000"/>
            </a:pPr>
            <a:r>
              <a:rPr lang="en-US" b="1" dirty="0">
                <a:solidFill>
                  <a:srgbClr val="161645"/>
                </a:solidFill>
                <a:latin typeface="Calibri" charset="0"/>
              </a:rPr>
              <a:t>Duke University</a:t>
            </a:r>
            <a:endParaRPr lang="en-US" b="1" dirty="0">
              <a:solidFill>
                <a:srgbClr val="651222"/>
              </a:solidFill>
              <a:latin typeface="Calibri" charset="0"/>
            </a:endParaRPr>
          </a:p>
        </p:txBody>
      </p:sp>
      <p:pic>
        <p:nvPicPr>
          <p:cNvPr id="165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1930400" cy="193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7315200" y="5879806"/>
            <a:ext cx="744451" cy="952204"/>
          </a:xfrm>
          <a:prstGeom prst="rect">
            <a:avLst/>
          </a:prstGeom>
        </p:spPr>
      </p:pic>
    </p:spTree>
    <p:extLst>
      <p:ext uri="{BB962C8B-B14F-4D97-AF65-F5344CB8AC3E}">
        <p14:creationId xmlns:p14="http://schemas.microsoft.com/office/powerpoint/2010/main" val="42456191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CDB7-1BBC-A14B-8103-FED9C457D611}"/>
              </a:ext>
            </a:extLst>
          </p:cNvPr>
          <p:cNvSpPr>
            <a:spLocks noGrp="1"/>
          </p:cNvSpPr>
          <p:nvPr>
            <p:ph type="title"/>
          </p:nvPr>
        </p:nvSpPr>
        <p:spPr/>
        <p:txBody>
          <a:bodyPr/>
          <a:lstStyle/>
          <a:p>
            <a:r>
              <a:rPr lang="en-US" sz="3200" dirty="0"/>
              <a:t>Pipeline teardown (1)</a:t>
            </a:r>
          </a:p>
        </p:txBody>
      </p:sp>
      <p:sp>
        <p:nvSpPr>
          <p:cNvPr id="3" name="Content Placeholder 2">
            <a:extLst>
              <a:ext uri="{FF2B5EF4-FFF2-40B4-BE49-F238E27FC236}">
                <a16:creationId xmlns:a16="http://schemas.microsoft.com/office/drawing/2014/main" id="{90084406-54AC-7747-A8C0-ECED3D8F120B}"/>
              </a:ext>
            </a:extLst>
          </p:cNvPr>
          <p:cNvSpPr>
            <a:spLocks noGrp="1"/>
          </p:cNvSpPr>
          <p:nvPr>
            <p:ph idx="1"/>
          </p:nvPr>
        </p:nvSpPr>
        <p:spPr>
          <a:xfrm>
            <a:off x="457200" y="1600201"/>
            <a:ext cx="8226425" cy="1882776"/>
          </a:xfrm>
        </p:spPr>
        <p:txBody>
          <a:bodyPr/>
          <a:lstStyle/>
          <a:p>
            <a:pPr marL="0" indent="0">
              <a:buNone/>
            </a:pPr>
            <a:r>
              <a:rPr lang="en-US" sz="2000" dirty="0"/>
              <a:t>How does a piped process “know” that it is done?  </a:t>
            </a:r>
            <a:endParaRPr lang="en-US" sz="2200" b="0" dirty="0"/>
          </a:p>
          <a:p>
            <a:r>
              <a:rPr lang="en-US" sz="2000" b="0" dirty="0"/>
              <a:t>A </a:t>
            </a:r>
            <a:r>
              <a:rPr lang="en-US" sz="2000" dirty="0"/>
              <a:t>read</a:t>
            </a:r>
            <a:r>
              <a:rPr lang="en-US" sz="2000" b="0" dirty="0"/>
              <a:t> on a pipe returns end-of-file (EOF) if no more data to read </a:t>
            </a:r>
            <a:r>
              <a:rPr lang="en-US" sz="2000" dirty="0"/>
              <a:t>and</a:t>
            </a:r>
            <a:r>
              <a:rPr lang="en-US" sz="2000" b="0" dirty="0"/>
              <a:t> </a:t>
            </a:r>
            <a:r>
              <a:rPr lang="en-US" sz="2000" dirty="0"/>
              <a:t>no writer</a:t>
            </a:r>
            <a:r>
              <a:rPr lang="en-US" sz="2000" b="0" dirty="0"/>
              <a:t>, i.e., no more data can ever appear.</a:t>
            </a:r>
          </a:p>
          <a:p>
            <a:r>
              <a:rPr lang="en-US" sz="2000" b="0" dirty="0"/>
              <a:t>A </a:t>
            </a:r>
            <a:r>
              <a:rPr lang="en-US" sz="2000" dirty="0"/>
              <a:t>write</a:t>
            </a:r>
            <a:r>
              <a:rPr lang="en-US" sz="2000" b="0" dirty="0"/>
              <a:t> on a pipe returns error EPIPE (and generates a fatal “broken pipe” signal) if there is </a:t>
            </a:r>
            <a:r>
              <a:rPr lang="en-US" sz="2000" dirty="0"/>
              <a:t>no reader</a:t>
            </a:r>
            <a:r>
              <a:rPr lang="en-US" sz="2000" b="0" dirty="0"/>
              <a:t>, i.e., nobody to hear the writer.</a:t>
            </a:r>
          </a:p>
          <a:p>
            <a:r>
              <a:rPr lang="en-US" sz="2000" dirty="0"/>
              <a:t>Therefore</a:t>
            </a:r>
            <a:r>
              <a:rPr lang="en-US" sz="2000" b="0" dirty="0"/>
              <a:t>: if any process in a pipeline exits, upstream processes exit on next write; downstream processes exit after reading all data.</a:t>
            </a:r>
          </a:p>
          <a:p>
            <a:pPr marL="0" indent="0">
              <a:buNone/>
            </a:pPr>
            <a:endParaRPr lang="en-US" dirty="0"/>
          </a:p>
        </p:txBody>
      </p:sp>
      <p:pic>
        <p:nvPicPr>
          <p:cNvPr id="4" name="Picture 7">
            <a:extLst>
              <a:ext uri="{FF2B5EF4-FFF2-40B4-BE49-F238E27FC236}">
                <a16:creationId xmlns:a16="http://schemas.microsoft.com/office/drawing/2014/main" id="{753BC94F-34FC-2847-84AB-C1E7174F191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3700" y="492439"/>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4F6B177-F704-3247-B0F2-28FC282038AF}"/>
              </a:ext>
            </a:extLst>
          </p:cNvPr>
          <p:cNvSpPr/>
          <p:nvPr/>
        </p:nvSpPr>
        <p:spPr bwMode="auto">
          <a:xfrm>
            <a:off x="2095500" y="5082143"/>
            <a:ext cx="4648200" cy="114300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7" name="Rectangle 3">
            <a:extLst>
              <a:ext uri="{FF2B5EF4-FFF2-40B4-BE49-F238E27FC236}">
                <a16:creationId xmlns:a16="http://schemas.microsoft.com/office/drawing/2014/main" id="{374BC2D3-5B41-E444-AC4D-702304660ADC}"/>
              </a:ext>
            </a:extLst>
          </p:cNvPr>
          <p:cNvSpPr>
            <a:spLocks noChangeArrowheads="1"/>
          </p:cNvSpPr>
          <p:nvPr/>
        </p:nvSpPr>
        <p:spPr bwMode="auto">
          <a:xfrm>
            <a:off x="2514600" y="5182156"/>
            <a:ext cx="776288" cy="755650"/>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 name="Rectangle 4">
            <a:extLst>
              <a:ext uri="{FF2B5EF4-FFF2-40B4-BE49-F238E27FC236}">
                <a16:creationId xmlns:a16="http://schemas.microsoft.com/office/drawing/2014/main" id="{5C28B83E-775C-4F4F-AA1B-AFB8FD7DCFDA}"/>
              </a:ext>
            </a:extLst>
          </p:cNvPr>
          <p:cNvSpPr>
            <a:spLocks noChangeArrowheads="1"/>
          </p:cNvSpPr>
          <p:nvPr/>
        </p:nvSpPr>
        <p:spPr bwMode="auto">
          <a:xfrm>
            <a:off x="5548312" y="5163106"/>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9" name="Group 10">
            <a:extLst>
              <a:ext uri="{FF2B5EF4-FFF2-40B4-BE49-F238E27FC236}">
                <a16:creationId xmlns:a16="http://schemas.microsoft.com/office/drawing/2014/main" id="{3F04DF30-4A89-4140-BACA-E2728DC5DD4A}"/>
              </a:ext>
            </a:extLst>
          </p:cNvPr>
          <p:cNvGrpSpPr>
            <a:grpSpLocks/>
          </p:cNvGrpSpPr>
          <p:nvPr/>
        </p:nvGrpSpPr>
        <p:grpSpPr bwMode="auto">
          <a:xfrm>
            <a:off x="2613025" y="5299631"/>
            <a:ext cx="547688" cy="547687"/>
            <a:chOff x="3689" y="1658"/>
            <a:chExt cx="576" cy="576"/>
          </a:xfrm>
        </p:grpSpPr>
        <p:grpSp>
          <p:nvGrpSpPr>
            <p:cNvPr id="10" name="Group 11">
              <a:extLst>
                <a:ext uri="{FF2B5EF4-FFF2-40B4-BE49-F238E27FC236}">
                  <a16:creationId xmlns:a16="http://schemas.microsoft.com/office/drawing/2014/main" id="{2CDAF3DA-2B5D-FC4A-8EA2-7CA933FA7777}"/>
                </a:ext>
              </a:extLst>
            </p:cNvPr>
            <p:cNvGrpSpPr>
              <a:grpSpLocks/>
            </p:cNvGrpSpPr>
            <p:nvPr/>
          </p:nvGrpSpPr>
          <p:grpSpPr bwMode="auto">
            <a:xfrm>
              <a:off x="3689" y="1658"/>
              <a:ext cx="576" cy="576"/>
              <a:chOff x="4269" y="2781"/>
              <a:chExt cx="576" cy="576"/>
            </a:xfrm>
          </p:grpSpPr>
          <p:sp>
            <p:nvSpPr>
              <p:cNvPr id="12" name="Oval 12">
                <a:extLst>
                  <a:ext uri="{FF2B5EF4-FFF2-40B4-BE49-F238E27FC236}">
                    <a16:creationId xmlns:a16="http://schemas.microsoft.com/office/drawing/2014/main" id="{C05DB683-C607-7E4B-8964-94EC067ED0D3}"/>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3" name="AutoShape 13">
                <a:extLst>
                  <a:ext uri="{FF2B5EF4-FFF2-40B4-BE49-F238E27FC236}">
                    <a16:creationId xmlns:a16="http://schemas.microsoft.com/office/drawing/2014/main" id="{6C43CC13-BB39-CA46-8A69-87DEF262282C}"/>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1" name="AutoShape 14">
              <a:extLst>
                <a:ext uri="{FF2B5EF4-FFF2-40B4-BE49-F238E27FC236}">
                  <a16:creationId xmlns:a16="http://schemas.microsoft.com/office/drawing/2014/main" id="{4824ECB8-57F0-F74F-AC08-ED8E63903754}"/>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14" name="Group 15">
            <a:extLst>
              <a:ext uri="{FF2B5EF4-FFF2-40B4-BE49-F238E27FC236}">
                <a16:creationId xmlns:a16="http://schemas.microsoft.com/office/drawing/2014/main" id="{BAB3C70F-D982-D246-BFC5-D5E8D4A336DA}"/>
              </a:ext>
            </a:extLst>
          </p:cNvPr>
          <p:cNvGrpSpPr>
            <a:grpSpLocks/>
          </p:cNvGrpSpPr>
          <p:nvPr/>
        </p:nvGrpSpPr>
        <p:grpSpPr bwMode="auto">
          <a:xfrm>
            <a:off x="5678487" y="5259943"/>
            <a:ext cx="547688" cy="547688"/>
            <a:chOff x="3689" y="1658"/>
            <a:chExt cx="576" cy="576"/>
          </a:xfrm>
        </p:grpSpPr>
        <p:grpSp>
          <p:nvGrpSpPr>
            <p:cNvPr id="15" name="Group 16">
              <a:extLst>
                <a:ext uri="{FF2B5EF4-FFF2-40B4-BE49-F238E27FC236}">
                  <a16:creationId xmlns:a16="http://schemas.microsoft.com/office/drawing/2014/main" id="{361D97E9-CEDC-6B41-94C8-22B27452AB7C}"/>
                </a:ext>
              </a:extLst>
            </p:cNvPr>
            <p:cNvGrpSpPr>
              <a:grpSpLocks/>
            </p:cNvGrpSpPr>
            <p:nvPr/>
          </p:nvGrpSpPr>
          <p:grpSpPr bwMode="auto">
            <a:xfrm>
              <a:off x="3689" y="1658"/>
              <a:ext cx="576" cy="576"/>
              <a:chOff x="4269" y="2781"/>
              <a:chExt cx="576" cy="576"/>
            </a:xfrm>
          </p:grpSpPr>
          <p:sp>
            <p:nvSpPr>
              <p:cNvPr id="17" name="Oval 17">
                <a:extLst>
                  <a:ext uri="{FF2B5EF4-FFF2-40B4-BE49-F238E27FC236}">
                    <a16:creationId xmlns:a16="http://schemas.microsoft.com/office/drawing/2014/main" id="{5AF927B4-A52B-F544-B731-F37DFDC9629F}"/>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8" name="AutoShape 18">
                <a:extLst>
                  <a:ext uri="{FF2B5EF4-FFF2-40B4-BE49-F238E27FC236}">
                    <a16:creationId xmlns:a16="http://schemas.microsoft.com/office/drawing/2014/main" id="{DA246CD3-BDD5-C64D-BEBA-1D333CA37FA4}"/>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6" name="AutoShape 19">
              <a:extLst>
                <a:ext uri="{FF2B5EF4-FFF2-40B4-BE49-F238E27FC236}">
                  <a16:creationId xmlns:a16="http://schemas.microsoft.com/office/drawing/2014/main" id="{90C833E0-1F6C-9141-91A8-AAFC31370EC1}"/>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9" name="TextBox 18">
            <a:extLst>
              <a:ext uri="{FF2B5EF4-FFF2-40B4-BE49-F238E27FC236}">
                <a16:creationId xmlns:a16="http://schemas.microsoft.com/office/drawing/2014/main" id="{CEFD122C-AEC0-A240-82B0-C513A7E9DEE1}"/>
              </a:ext>
            </a:extLst>
          </p:cNvPr>
          <p:cNvSpPr txBox="1"/>
          <p:nvPr/>
        </p:nvSpPr>
        <p:spPr>
          <a:xfrm>
            <a:off x="2644456" y="5867956"/>
            <a:ext cx="479744" cy="369332"/>
          </a:xfrm>
          <a:prstGeom prst="rect">
            <a:avLst/>
          </a:prstGeom>
          <a:noFill/>
        </p:spPr>
        <p:txBody>
          <a:bodyPr wrap="none">
            <a:spAutoFit/>
          </a:bodyPr>
          <a:lstStyle/>
          <a:p>
            <a:pPr defTabSz="457200">
              <a:defRPr/>
            </a:pPr>
            <a:r>
              <a:rPr lang="en-US" sz="1800" dirty="0">
                <a:solidFill>
                  <a:srgbClr val="003367">
                    <a:lumMod val="75000"/>
                  </a:srgbClr>
                </a:solidFill>
              </a:rPr>
              <a:t>C1</a:t>
            </a:r>
          </a:p>
        </p:txBody>
      </p:sp>
      <p:sp>
        <p:nvSpPr>
          <p:cNvPr id="20" name="TextBox 19">
            <a:extLst>
              <a:ext uri="{FF2B5EF4-FFF2-40B4-BE49-F238E27FC236}">
                <a16:creationId xmlns:a16="http://schemas.microsoft.com/office/drawing/2014/main" id="{CCDF4849-E8C4-C545-9E71-CF3FB32DB71C}"/>
              </a:ext>
            </a:extLst>
          </p:cNvPr>
          <p:cNvSpPr txBox="1"/>
          <p:nvPr/>
        </p:nvSpPr>
        <p:spPr>
          <a:xfrm>
            <a:off x="5692456" y="5879068"/>
            <a:ext cx="479744" cy="369332"/>
          </a:xfrm>
          <a:prstGeom prst="rect">
            <a:avLst/>
          </a:prstGeom>
          <a:noFill/>
        </p:spPr>
        <p:txBody>
          <a:bodyPr wrap="none">
            <a:spAutoFit/>
          </a:bodyPr>
          <a:lstStyle/>
          <a:p>
            <a:pPr defTabSz="457200">
              <a:defRPr/>
            </a:pPr>
            <a:r>
              <a:rPr lang="en-US" sz="1800" dirty="0">
                <a:solidFill>
                  <a:srgbClr val="003367">
                    <a:lumMod val="75000"/>
                  </a:srgbClr>
                </a:solidFill>
              </a:rPr>
              <a:t>C2</a:t>
            </a:r>
          </a:p>
        </p:txBody>
      </p:sp>
      <p:cxnSp>
        <p:nvCxnSpPr>
          <p:cNvPr id="21" name="Straight Connector 20">
            <a:extLst>
              <a:ext uri="{FF2B5EF4-FFF2-40B4-BE49-F238E27FC236}">
                <a16:creationId xmlns:a16="http://schemas.microsoft.com/office/drawing/2014/main" id="{C84BB996-3377-C74F-AB30-218ACCC1D2A3}"/>
              </a:ext>
            </a:extLst>
          </p:cNvPr>
          <p:cNvCxnSpPr>
            <a:endCxn id="8" idx="1"/>
          </p:cNvCxnSpPr>
          <p:nvPr/>
        </p:nvCxnSpPr>
        <p:spPr bwMode="auto">
          <a:xfrm flipV="1">
            <a:off x="3276600" y="5541725"/>
            <a:ext cx="2271712" cy="2143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2" name="Straight Connector 21">
            <a:extLst>
              <a:ext uri="{FF2B5EF4-FFF2-40B4-BE49-F238E27FC236}">
                <a16:creationId xmlns:a16="http://schemas.microsoft.com/office/drawing/2014/main" id="{EC6A0A27-A244-4647-992E-E30F28F46158}"/>
              </a:ext>
            </a:extLst>
          </p:cNvPr>
          <p:cNvCxnSpPr/>
          <p:nvPr/>
        </p:nvCxnSpPr>
        <p:spPr bwMode="auto">
          <a:xfrm>
            <a:off x="1371600" y="5574268"/>
            <a:ext cx="1128712"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3" name="Straight Connector 22">
            <a:extLst>
              <a:ext uri="{FF2B5EF4-FFF2-40B4-BE49-F238E27FC236}">
                <a16:creationId xmlns:a16="http://schemas.microsoft.com/office/drawing/2014/main" id="{C8ABE884-F866-AF4F-950F-AF9F981111B0}"/>
              </a:ext>
            </a:extLst>
          </p:cNvPr>
          <p:cNvCxnSpPr/>
          <p:nvPr/>
        </p:nvCxnSpPr>
        <p:spPr bwMode="auto">
          <a:xfrm flipV="1">
            <a:off x="6324600" y="5574268"/>
            <a:ext cx="1371600"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6"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6858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29" name="Text Box 93">
            <a:extLst>
              <a:ext uri="{FF2B5EF4-FFF2-40B4-BE49-F238E27FC236}">
                <a16:creationId xmlns:a16="http://schemas.microsoft.com/office/drawing/2014/main" id="{917C1DE2-3666-1C42-BCDD-DD5703AE5DFE}"/>
              </a:ext>
            </a:extLst>
          </p:cNvPr>
          <p:cNvSpPr txBox="1">
            <a:spLocks noChangeArrowheads="1"/>
          </p:cNvSpPr>
          <p:nvPr/>
        </p:nvSpPr>
        <p:spPr bwMode="auto">
          <a:xfrm>
            <a:off x="74676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32" name="Rectangle 31">
            <a:extLst>
              <a:ext uri="{FF2B5EF4-FFF2-40B4-BE49-F238E27FC236}">
                <a16:creationId xmlns:a16="http://schemas.microsoft.com/office/drawing/2014/main" id="{08066952-6F39-644A-A964-DCC42CB33C6A}"/>
              </a:ext>
            </a:extLst>
          </p:cNvPr>
          <p:cNvSpPr/>
          <p:nvPr/>
        </p:nvSpPr>
        <p:spPr>
          <a:xfrm>
            <a:off x="3657600" y="6268334"/>
            <a:ext cx="1332416" cy="406265"/>
          </a:xfrm>
          <a:prstGeom prst="rect">
            <a:avLst/>
          </a:prstGeom>
        </p:spPr>
        <p:txBody>
          <a:bodyPr wrap="none">
            <a:spAutoFit/>
          </a:bodyPr>
          <a:lstStyle/>
          <a:p>
            <a:pPr defTabSz="914400" fontAlgn="auto">
              <a:lnSpc>
                <a:spcPct val="85000"/>
              </a:lnSpc>
              <a:spcBef>
                <a:spcPts val="0"/>
              </a:spcBef>
              <a:spcAft>
                <a:spcPts val="0"/>
              </a:spcAft>
              <a:defRPr/>
            </a:pPr>
            <a:r>
              <a:rPr lang="en-US" b="1" kern="0" dirty="0">
                <a:solidFill>
                  <a:srgbClr val="0036A6"/>
                </a:solidFill>
              </a:rPr>
              <a:t>cat | cat</a:t>
            </a:r>
          </a:p>
        </p:txBody>
      </p:sp>
      <p:sp>
        <p:nvSpPr>
          <p:cNvPr id="33"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457200" y="4352887"/>
            <a:ext cx="78486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dirty="0">
                <a:solidFill>
                  <a:srgbClr val="000000"/>
                </a:solidFill>
              </a:rPr>
              <a:t>E.g., if </a:t>
            </a:r>
            <a:r>
              <a:rPr lang="en-US" sz="1800" b="1" kern="0" dirty="0">
                <a:solidFill>
                  <a:srgbClr val="000000"/>
                </a:solidFill>
              </a:rPr>
              <a:t>writer</a:t>
            </a:r>
            <a:r>
              <a:rPr lang="en-US" sz="1800" kern="0" dirty="0">
                <a:solidFill>
                  <a:srgbClr val="000000"/>
                </a:solidFill>
              </a:rPr>
              <a:t> exits (or closes), the </a:t>
            </a:r>
            <a:r>
              <a:rPr lang="en-US" sz="1800" b="1" kern="0" dirty="0">
                <a:solidFill>
                  <a:srgbClr val="000000"/>
                </a:solidFill>
              </a:rPr>
              <a:t>reader</a:t>
            </a:r>
            <a:r>
              <a:rPr lang="en-US" sz="1800" kern="0" dirty="0">
                <a:solidFill>
                  <a:srgbClr val="000000"/>
                </a:solidFill>
              </a:rPr>
              <a:t> receives EOF after the data.</a:t>
            </a:r>
          </a:p>
        </p:txBody>
      </p:sp>
      <p:cxnSp>
        <p:nvCxnSpPr>
          <p:cNvPr id="39" name="Straight Arrow Connector 38"/>
          <p:cNvCxnSpPr/>
          <p:nvPr/>
        </p:nvCxnSpPr>
        <p:spPr bwMode="auto">
          <a:xfrm>
            <a:off x="1905000" y="4648200"/>
            <a:ext cx="609600" cy="43394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4990016" y="4724400"/>
            <a:ext cx="558296" cy="758975"/>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2"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3290888" y="5483375"/>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write end</a:t>
            </a:r>
          </a:p>
        </p:txBody>
      </p:sp>
      <p:sp>
        <p:nvSpPr>
          <p:cNvPr id="43"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4648200" y="5447488"/>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read end</a:t>
            </a:r>
          </a:p>
        </p:txBody>
      </p:sp>
      <p:sp>
        <p:nvSpPr>
          <p:cNvPr id="35" name="TextBox 34">
            <a:extLst>
              <a:ext uri="{FF2B5EF4-FFF2-40B4-BE49-F238E27FC236}">
                <a16:creationId xmlns:a16="http://schemas.microsoft.com/office/drawing/2014/main" id="{2C224874-55A7-4447-81BE-CDD917B7FA7C}"/>
              </a:ext>
            </a:extLst>
          </p:cNvPr>
          <p:cNvSpPr txBox="1"/>
          <p:nvPr/>
        </p:nvSpPr>
        <p:spPr>
          <a:xfrm>
            <a:off x="2346960" y="4600400"/>
            <a:ext cx="381000" cy="1862048"/>
          </a:xfrm>
          <a:prstGeom prst="rect">
            <a:avLst/>
          </a:prstGeom>
          <a:noFill/>
        </p:spPr>
        <p:txBody>
          <a:bodyPr wrap="square" rtlCol="0">
            <a:spAutoFit/>
          </a:bodyPr>
          <a:lstStyle/>
          <a:p>
            <a:pPr defTabSz="457200"/>
            <a:r>
              <a:rPr lang="en-US" sz="11500" dirty="0">
                <a:solidFill>
                  <a:srgbClr val="E8161F"/>
                </a:solidFill>
              </a:rPr>
              <a:t>X</a:t>
            </a:r>
            <a:endParaRPr lang="en-US" sz="3600" dirty="0">
              <a:solidFill>
                <a:srgbClr val="E8161F"/>
              </a:solidFill>
            </a:endParaRPr>
          </a:p>
        </p:txBody>
      </p:sp>
      <p:sp>
        <p:nvSpPr>
          <p:cNvPr id="34" name="Text Box 93">
            <a:extLst>
              <a:ext uri="{FF2B5EF4-FFF2-40B4-BE49-F238E27FC236}">
                <a16:creationId xmlns:a16="http://schemas.microsoft.com/office/drawing/2014/main" id="{7D0E462B-6DB6-C840-9295-948E969D8565}"/>
              </a:ext>
            </a:extLst>
          </p:cNvPr>
          <p:cNvSpPr txBox="1">
            <a:spLocks noChangeArrowheads="1"/>
          </p:cNvSpPr>
          <p:nvPr/>
        </p:nvSpPr>
        <p:spPr bwMode="auto">
          <a:xfrm>
            <a:off x="403860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pipe</a:t>
            </a:r>
          </a:p>
        </p:txBody>
      </p:sp>
    </p:spTree>
    <p:extLst>
      <p:ext uri="{BB962C8B-B14F-4D97-AF65-F5344CB8AC3E}">
        <p14:creationId xmlns:p14="http://schemas.microsoft.com/office/powerpoint/2010/main" val="1793103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CDB7-1BBC-A14B-8103-FED9C457D611}"/>
              </a:ext>
            </a:extLst>
          </p:cNvPr>
          <p:cNvSpPr>
            <a:spLocks noGrp="1"/>
          </p:cNvSpPr>
          <p:nvPr>
            <p:ph type="title"/>
          </p:nvPr>
        </p:nvSpPr>
        <p:spPr/>
        <p:txBody>
          <a:bodyPr/>
          <a:lstStyle/>
          <a:p>
            <a:r>
              <a:rPr lang="en-US" sz="3200" dirty="0"/>
              <a:t>Pipeline teardown (2)</a:t>
            </a:r>
          </a:p>
        </p:txBody>
      </p:sp>
      <p:sp>
        <p:nvSpPr>
          <p:cNvPr id="3" name="Content Placeholder 2">
            <a:extLst>
              <a:ext uri="{FF2B5EF4-FFF2-40B4-BE49-F238E27FC236}">
                <a16:creationId xmlns:a16="http://schemas.microsoft.com/office/drawing/2014/main" id="{90084406-54AC-7747-A8C0-ECED3D8F120B}"/>
              </a:ext>
            </a:extLst>
          </p:cNvPr>
          <p:cNvSpPr>
            <a:spLocks noGrp="1"/>
          </p:cNvSpPr>
          <p:nvPr>
            <p:ph idx="1"/>
          </p:nvPr>
        </p:nvSpPr>
        <p:spPr>
          <a:xfrm>
            <a:off x="457200" y="1600201"/>
            <a:ext cx="8226425" cy="1882776"/>
          </a:xfrm>
        </p:spPr>
        <p:txBody>
          <a:bodyPr/>
          <a:lstStyle/>
          <a:p>
            <a:pPr marL="0" indent="0">
              <a:buNone/>
            </a:pPr>
            <a:r>
              <a:rPr lang="en-US" sz="2000" dirty="0"/>
              <a:t>How does the kernel know that there is no reader or writer?</a:t>
            </a:r>
            <a:endParaRPr lang="en-US" sz="2200" b="0" dirty="0"/>
          </a:p>
          <a:p>
            <a:r>
              <a:rPr lang="en-US" sz="2000" b="0" dirty="0"/>
              <a:t>The kernel uses </a:t>
            </a:r>
            <a:r>
              <a:rPr lang="en-US" sz="2000" dirty="0"/>
              <a:t>reference counting </a:t>
            </a:r>
            <a:r>
              <a:rPr lang="en-US" sz="2000" b="0" dirty="0"/>
              <a:t>of descriptors to make it work.</a:t>
            </a:r>
          </a:p>
          <a:p>
            <a:r>
              <a:rPr lang="en-US" sz="2000" b="0" dirty="0"/>
              <a:t>If a process holds an open file descriptor on an I/O object (e.g., the pipe’s read end or write end), the object’s </a:t>
            </a:r>
            <a:r>
              <a:rPr lang="en-US" sz="2000" b="0" dirty="0" err="1"/>
              <a:t>refcount</a:t>
            </a:r>
            <a:r>
              <a:rPr lang="en-US" sz="2000" b="0" dirty="0"/>
              <a:t> reflects that.</a:t>
            </a:r>
          </a:p>
          <a:p>
            <a:r>
              <a:rPr lang="en-US" sz="2000" b="0" dirty="0"/>
              <a:t>An </a:t>
            </a:r>
            <a:r>
              <a:rPr lang="en-US" sz="2000" dirty="0"/>
              <a:t>exit</a:t>
            </a:r>
            <a:r>
              <a:rPr lang="en-US" sz="2000" b="0" dirty="0"/>
              <a:t> (or crash) closes all descriptors, decrementing the </a:t>
            </a:r>
            <a:r>
              <a:rPr lang="en-US" sz="2000" b="0" dirty="0" err="1"/>
              <a:t>refcounts</a:t>
            </a:r>
            <a:r>
              <a:rPr lang="en-US" sz="2000" b="0" dirty="0"/>
              <a:t>.</a:t>
            </a:r>
          </a:p>
        </p:txBody>
      </p:sp>
      <p:pic>
        <p:nvPicPr>
          <p:cNvPr id="4" name="Picture 7">
            <a:extLst>
              <a:ext uri="{FF2B5EF4-FFF2-40B4-BE49-F238E27FC236}">
                <a16:creationId xmlns:a16="http://schemas.microsoft.com/office/drawing/2014/main" id="{753BC94F-34FC-2847-84AB-C1E7174F191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3700" y="492439"/>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4F6B177-F704-3247-B0F2-28FC282038AF}"/>
              </a:ext>
            </a:extLst>
          </p:cNvPr>
          <p:cNvSpPr/>
          <p:nvPr/>
        </p:nvSpPr>
        <p:spPr bwMode="auto">
          <a:xfrm>
            <a:off x="2095500" y="5082143"/>
            <a:ext cx="4648200" cy="114300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7" name="Rectangle 3">
            <a:extLst>
              <a:ext uri="{FF2B5EF4-FFF2-40B4-BE49-F238E27FC236}">
                <a16:creationId xmlns:a16="http://schemas.microsoft.com/office/drawing/2014/main" id="{374BC2D3-5B41-E444-AC4D-702304660ADC}"/>
              </a:ext>
            </a:extLst>
          </p:cNvPr>
          <p:cNvSpPr>
            <a:spLocks noChangeArrowheads="1"/>
          </p:cNvSpPr>
          <p:nvPr/>
        </p:nvSpPr>
        <p:spPr bwMode="auto">
          <a:xfrm>
            <a:off x="2514600" y="5182156"/>
            <a:ext cx="776288" cy="755650"/>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 name="Rectangle 4">
            <a:extLst>
              <a:ext uri="{FF2B5EF4-FFF2-40B4-BE49-F238E27FC236}">
                <a16:creationId xmlns:a16="http://schemas.microsoft.com/office/drawing/2014/main" id="{5C28B83E-775C-4F4F-AA1B-AFB8FD7DCFDA}"/>
              </a:ext>
            </a:extLst>
          </p:cNvPr>
          <p:cNvSpPr>
            <a:spLocks noChangeArrowheads="1"/>
          </p:cNvSpPr>
          <p:nvPr/>
        </p:nvSpPr>
        <p:spPr bwMode="auto">
          <a:xfrm>
            <a:off x="5548312" y="5163106"/>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9" name="Group 10">
            <a:extLst>
              <a:ext uri="{FF2B5EF4-FFF2-40B4-BE49-F238E27FC236}">
                <a16:creationId xmlns:a16="http://schemas.microsoft.com/office/drawing/2014/main" id="{3F04DF30-4A89-4140-BACA-E2728DC5DD4A}"/>
              </a:ext>
            </a:extLst>
          </p:cNvPr>
          <p:cNvGrpSpPr>
            <a:grpSpLocks/>
          </p:cNvGrpSpPr>
          <p:nvPr/>
        </p:nvGrpSpPr>
        <p:grpSpPr bwMode="auto">
          <a:xfrm>
            <a:off x="2613025" y="5299631"/>
            <a:ext cx="547688" cy="547687"/>
            <a:chOff x="3689" y="1658"/>
            <a:chExt cx="576" cy="576"/>
          </a:xfrm>
        </p:grpSpPr>
        <p:grpSp>
          <p:nvGrpSpPr>
            <p:cNvPr id="10" name="Group 11">
              <a:extLst>
                <a:ext uri="{FF2B5EF4-FFF2-40B4-BE49-F238E27FC236}">
                  <a16:creationId xmlns:a16="http://schemas.microsoft.com/office/drawing/2014/main" id="{2CDAF3DA-2B5D-FC4A-8EA2-7CA933FA7777}"/>
                </a:ext>
              </a:extLst>
            </p:cNvPr>
            <p:cNvGrpSpPr>
              <a:grpSpLocks/>
            </p:cNvGrpSpPr>
            <p:nvPr/>
          </p:nvGrpSpPr>
          <p:grpSpPr bwMode="auto">
            <a:xfrm>
              <a:off x="3689" y="1658"/>
              <a:ext cx="576" cy="576"/>
              <a:chOff x="4269" y="2781"/>
              <a:chExt cx="576" cy="576"/>
            </a:xfrm>
          </p:grpSpPr>
          <p:sp>
            <p:nvSpPr>
              <p:cNvPr id="12" name="Oval 12">
                <a:extLst>
                  <a:ext uri="{FF2B5EF4-FFF2-40B4-BE49-F238E27FC236}">
                    <a16:creationId xmlns:a16="http://schemas.microsoft.com/office/drawing/2014/main" id="{C05DB683-C607-7E4B-8964-94EC067ED0D3}"/>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3" name="AutoShape 13">
                <a:extLst>
                  <a:ext uri="{FF2B5EF4-FFF2-40B4-BE49-F238E27FC236}">
                    <a16:creationId xmlns:a16="http://schemas.microsoft.com/office/drawing/2014/main" id="{6C43CC13-BB39-CA46-8A69-87DEF262282C}"/>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1" name="AutoShape 14">
              <a:extLst>
                <a:ext uri="{FF2B5EF4-FFF2-40B4-BE49-F238E27FC236}">
                  <a16:creationId xmlns:a16="http://schemas.microsoft.com/office/drawing/2014/main" id="{4824ECB8-57F0-F74F-AC08-ED8E63903754}"/>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14" name="Group 15">
            <a:extLst>
              <a:ext uri="{FF2B5EF4-FFF2-40B4-BE49-F238E27FC236}">
                <a16:creationId xmlns:a16="http://schemas.microsoft.com/office/drawing/2014/main" id="{BAB3C70F-D982-D246-BFC5-D5E8D4A336DA}"/>
              </a:ext>
            </a:extLst>
          </p:cNvPr>
          <p:cNvGrpSpPr>
            <a:grpSpLocks/>
          </p:cNvGrpSpPr>
          <p:nvPr/>
        </p:nvGrpSpPr>
        <p:grpSpPr bwMode="auto">
          <a:xfrm>
            <a:off x="5678487" y="5259943"/>
            <a:ext cx="547688" cy="547688"/>
            <a:chOff x="3689" y="1658"/>
            <a:chExt cx="576" cy="576"/>
          </a:xfrm>
        </p:grpSpPr>
        <p:grpSp>
          <p:nvGrpSpPr>
            <p:cNvPr id="15" name="Group 16">
              <a:extLst>
                <a:ext uri="{FF2B5EF4-FFF2-40B4-BE49-F238E27FC236}">
                  <a16:creationId xmlns:a16="http://schemas.microsoft.com/office/drawing/2014/main" id="{361D97E9-CEDC-6B41-94C8-22B27452AB7C}"/>
                </a:ext>
              </a:extLst>
            </p:cNvPr>
            <p:cNvGrpSpPr>
              <a:grpSpLocks/>
            </p:cNvGrpSpPr>
            <p:nvPr/>
          </p:nvGrpSpPr>
          <p:grpSpPr bwMode="auto">
            <a:xfrm>
              <a:off x="3689" y="1658"/>
              <a:ext cx="576" cy="576"/>
              <a:chOff x="4269" y="2781"/>
              <a:chExt cx="576" cy="576"/>
            </a:xfrm>
          </p:grpSpPr>
          <p:sp>
            <p:nvSpPr>
              <p:cNvPr id="17" name="Oval 17">
                <a:extLst>
                  <a:ext uri="{FF2B5EF4-FFF2-40B4-BE49-F238E27FC236}">
                    <a16:creationId xmlns:a16="http://schemas.microsoft.com/office/drawing/2014/main" id="{5AF927B4-A52B-F544-B731-F37DFDC9629F}"/>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8" name="AutoShape 18">
                <a:extLst>
                  <a:ext uri="{FF2B5EF4-FFF2-40B4-BE49-F238E27FC236}">
                    <a16:creationId xmlns:a16="http://schemas.microsoft.com/office/drawing/2014/main" id="{DA246CD3-BDD5-C64D-BEBA-1D333CA37FA4}"/>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6" name="AutoShape 19">
              <a:extLst>
                <a:ext uri="{FF2B5EF4-FFF2-40B4-BE49-F238E27FC236}">
                  <a16:creationId xmlns:a16="http://schemas.microsoft.com/office/drawing/2014/main" id="{90C833E0-1F6C-9141-91A8-AAFC31370EC1}"/>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9" name="TextBox 18">
            <a:extLst>
              <a:ext uri="{FF2B5EF4-FFF2-40B4-BE49-F238E27FC236}">
                <a16:creationId xmlns:a16="http://schemas.microsoft.com/office/drawing/2014/main" id="{CEFD122C-AEC0-A240-82B0-C513A7E9DEE1}"/>
              </a:ext>
            </a:extLst>
          </p:cNvPr>
          <p:cNvSpPr txBox="1"/>
          <p:nvPr/>
        </p:nvSpPr>
        <p:spPr>
          <a:xfrm>
            <a:off x="2644456" y="5867956"/>
            <a:ext cx="479744" cy="369332"/>
          </a:xfrm>
          <a:prstGeom prst="rect">
            <a:avLst/>
          </a:prstGeom>
          <a:noFill/>
        </p:spPr>
        <p:txBody>
          <a:bodyPr wrap="none">
            <a:spAutoFit/>
          </a:bodyPr>
          <a:lstStyle/>
          <a:p>
            <a:pPr defTabSz="457200">
              <a:defRPr/>
            </a:pPr>
            <a:r>
              <a:rPr lang="en-US" sz="1800" dirty="0">
                <a:solidFill>
                  <a:srgbClr val="003367">
                    <a:lumMod val="75000"/>
                  </a:srgbClr>
                </a:solidFill>
              </a:rPr>
              <a:t>C1</a:t>
            </a:r>
          </a:p>
        </p:txBody>
      </p:sp>
      <p:sp>
        <p:nvSpPr>
          <p:cNvPr id="20" name="TextBox 19">
            <a:extLst>
              <a:ext uri="{FF2B5EF4-FFF2-40B4-BE49-F238E27FC236}">
                <a16:creationId xmlns:a16="http://schemas.microsoft.com/office/drawing/2014/main" id="{CCDF4849-E8C4-C545-9E71-CF3FB32DB71C}"/>
              </a:ext>
            </a:extLst>
          </p:cNvPr>
          <p:cNvSpPr txBox="1"/>
          <p:nvPr/>
        </p:nvSpPr>
        <p:spPr>
          <a:xfrm>
            <a:off x="5692456" y="5879068"/>
            <a:ext cx="479744" cy="369332"/>
          </a:xfrm>
          <a:prstGeom prst="rect">
            <a:avLst/>
          </a:prstGeom>
          <a:noFill/>
        </p:spPr>
        <p:txBody>
          <a:bodyPr wrap="none">
            <a:spAutoFit/>
          </a:bodyPr>
          <a:lstStyle/>
          <a:p>
            <a:pPr defTabSz="457200">
              <a:defRPr/>
            </a:pPr>
            <a:r>
              <a:rPr lang="en-US" sz="1800" dirty="0">
                <a:solidFill>
                  <a:srgbClr val="003367">
                    <a:lumMod val="75000"/>
                  </a:srgbClr>
                </a:solidFill>
              </a:rPr>
              <a:t>C2</a:t>
            </a:r>
          </a:p>
        </p:txBody>
      </p:sp>
      <p:cxnSp>
        <p:nvCxnSpPr>
          <p:cNvPr id="21" name="Straight Connector 20">
            <a:extLst>
              <a:ext uri="{FF2B5EF4-FFF2-40B4-BE49-F238E27FC236}">
                <a16:creationId xmlns:a16="http://schemas.microsoft.com/office/drawing/2014/main" id="{C84BB996-3377-C74F-AB30-218ACCC1D2A3}"/>
              </a:ext>
            </a:extLst>
          </p:cNvPr>
          <p:cNvCxnSpPr>
            <a:endCxn id="8" idx="1"/>
          </p:cNvCxnSpPr>
          <p:nvPr/>
        </p:nvCxnSpPr>
        <p:spPr bwMode="auto">
          <a:xfrm flipV="1">
            <a:off x="3276600" y="5541725"/>
            <a:ext cx="2271712" cy="2143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2" name="Straight Connector 21">
            <a:extLst>
              <a:ext uri="{FF2B5EF4-FFF2-40B4-BE49-F238E27FC236}">
                <a16:creationId xmlns:a16="http://schemas.microsoft.com/office/drawing/2014/main" id="{EC6A0A27-A244-4647-992E-E30F28F46158}"/>
              </a:ext>
            </a:extLst>
          </p:cNvPr>
          <p:cNvCxnSpPr/>
          <p:nvPr/>
        </p:nvCxnSpPr>
        <p:spPr bwMode="auto">
          <a:xfrm>
            <a:off x="1371600" y="5574268"/>
            <a:ext cx="1128712"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3" name="Straight Connector 22">
            <a:extLst>
              <a:ext uri="{FF2B5EF4-FFF2-40B4-BE49-F238E27FC236}">
                <a16:creationId xmlns:a16="http://schemas.microsoft.com/office/drawing/2014/main" id="{C8ABE884-F866-AF4F-950F-AF9F981111B0}"/>
              </a:ext>
            </a:extLst>
          </p:cNvPr>
          <p:cNvCxnSpPr/>
          <p:nvPr/>
        </p:nvCxnSpPr>
        <p:spPr bwMode="auto">
          <a:xfrm flipV="1">
            <a:off x="6324600" y="5574268"/>
            <a:ext cx="1371600"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6"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6858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29" name="Text Box 93">
            <a:extLst>
              <a:ext uri="{FF2B5EF4-FFF2-40B4-BE49-F238E27FC236}">
                <a16:creationId xmlns:a16="http://schemas.microsoft.com/office/drawing/2014/main" id="{917C1DE2-3666-1C42-BCDD-DD5703AE5DFE}"/>
              </a:ext>
            </a:extLst>
          </p:cNvPr>
          <p:cNvSpPr txBox="1">
            <a:spLocks noChangeArrowheads="1"/>
          </p:cNvSpPr>
          <p:nvPr/>
        </p:nvSpPr>
        <p:spPr bwMode="auto">
          <a:xfrm>
            <a:off x="74676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30" name="TextBox 29">
            <a:extLst>
              <a:ext uri="{FF2B5EF4-FFF2-40B4-BE49-F238E27FC236}">
                <a16:creationId xmlns:a16="http://schemas.microsoft.com/office/drawing/2014/main" id="{2C224874-55A7-4447-81BE-CDD917B7FA7C}"/>
              </a:ext>
            </a:extLst>
          </p:cNvPr>
          <p:cNvSpPr txBox="1"/>
          <p:nvPr/>
        </p:nvSpPr>
        <p:spPr>
          <a:xfrm>
            <a:off x="2990511" y="5142639"/>
            <a:ext cx="381000" cy="830997"/>
          </a:xfrm>
          <a:prstGeom prst="rect">
            <a:avLst/>
          </a:prstGeom>
          <a:noFill/>
        </p:spPr>
        <p:txBody>
          <a:bodyPr wrap="square" rtlCol="0">
            <a:spAutoFit/>
          </a:bodyPr>
          <a:lstStyle/>
          <a:p>
            <a:pPr defTabSz="457200"/>
            <a:r>
              <a:rPr lang="en-US" sz="4800" dirty="0">
                <a:solidFill>
                  <a:srgbClr val="E8161F"/>
                </a:solidFill>
              </a:rPr>
              <a:t>X</a:t>
            </a:r>
            <a:endParaRPr lang="en-US" sz="1200" dirty="0">
              <a:solidFill>
                <a:srgbClr val="E8161F"/>
              </a:solidFill>
            </a:endParaRPr>
          </a:p>
        </p:txBody>
      </p:sp>
      <p:sp>
        <p:nvSpPr>
          <p:cNvPr id="31" name="TextBox 30">
            <a:extLst>
              <a:ext uri="{FF2B5EF4-FFF2-40B4-BE49-F238E27FC236}">
                <a16:creationId xmlns:a16="http://schemas.microsoft.com/office/drawing/2014/main" id="{30B312E3-0265-B342-A149-95483B5B918E}"/>
              </a:ext>
            </a:extLst>
          </p:cNvPr>
          <p:cNvSpPr txBox="1"/>
          <p:nvPr/>
        </p:nvSpPr>
        <p:spPr>
          <a:xfrm>
            <a:off x="5257800" y="5082143"/>
            <a:ext cx="381000" cy="830997"/>
          </a:xfrm>
          <a:prstGeom prst="rect">
            <a:avLst/>
          </a:prstGeom>
          <a:noFill/>
        </p:spPr>
        <p:txBody>
          <a:bodyPr wrap="square" rtlCol="0">
            <a:spAutoFit/>
          </a:bodyPr>
          <a:lstStyle/>
          <a:p>
            <a:pPr defTabSz="457200"/>
            <a:r>
              <a:rPr lang="en-US" sz="4800" dirty="0">
                <a:solidFill>
                  <a:srgbClr val="E8161F"/>
                </a:solidFill>
              </a:rPr>
              <a:t>X</a:t>
            </a:r>
            <a:endParaRPr lang="en-US" sz="1200" dirty="0">
              <a:solidFill>
                <a:srgbClr val="E8161F"/>
              </a:solidFill>
            </a:endParaRPr>
          </a:p>
        </p:txBody>
      </p:sp>
      <p:sp>
        <p:nvSpPr>
          <p:cNvPr id="32" name="Rectangle 31">
            <a:extLst>
              <a:ext uri="{FF2B5EF4-FFF2-40B4-BE49-F238E27FC236}">
                <a16:creationId xmlns:a16="http://schemas.microsoft.com/office/drawing/2014/main" id="{08066952-6F39-644A-A964-DCC42CB33C6A}"/>
              </a:ext>
            </a:extLst>
          </p:cNvPr>
          <p:cNvSpPr/>
          <p:nvPr/>
        </p:nvSpPr>
        <p:spPr>
          <a:xfrm>
            <a:off x="3657600" y="6268334"/>
            <a:ext cx="1332416" cy="406265"/>
          </a:xfrm>
          <a:prstGeom prst="rect">
            <a:avLst/>
          </a:prstGeom>
        </p:spPr>
        <p:txBody>
          <a:bodyPr wrap="none">
            <a:spAutoFit/>
          </a:bodyPr>
          <a:lstStyle/>
          <a:p>
            <a:pPr defTabSz="914400" fontAlgn="auto">
              <a:lnSpc>
                <a:spcPct val="85000"/>
              </a:lnSpc>
              <a:spcBef>
                <a:spcPts val="0"/>
              </a:spcBef>
              <a:spcAft>
                <a:spcPts val="0"/>
              </a:spcAft>
              <a:defRPr/>
            </a:pPr>
            <a:r>
              <a:rPr lang="en-US" b="1" kern="0" dirty="0">
                <a:solidFill>
                  <a:srgbClr val="0036A6"/>
                </a:solidFill>
              </a:rPr>
              <a:t>cat | cat</a:t>
            </a:r>
          </a:p>
        </p:txBody>
      </p:sp>
      <p:sp>
        <p:nvSpPr>
          <p:cNvPr id="33"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471814" y="3904032"/>
            <a:ext cx="3581400" cy="925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dirty="0">
                <a:solidFill>
                  <a:srgbClr val="000000"/>
                </a:solidFill>
              </a:rPr>
              <a:t>If </a:t>
            </a:r>
            <a:r>
              <a:rPr lang="en-US" sz="1800" b="1" kern="0" dirty="0">
                <a:solidFill>
                  <a:srgbClr val="000000"/>
                </a:solidFill>
              </a:rPr>
              <a:t>writer</a:t>
            </a:r>
            <a:r>
              <a:rPr lang="en-US" sz="1800" kern="0" dirty="0">
                <a:solidFill>
                  <a:srgbClr val="000000"/>
                </a:solidFill>
              </a:rPr>
              <a:t> exits/closes, the count on the </a:t>
            </a:r>
            <a:r>
              <a:rPr lang="en-US" sz="1800" b="1" kern="0" dirty="0">
                <a:solidFill>
                  <a:srgbClr val="000000"/>
                </a:solidFill>
              </a:rPr>
              <a:t>write end</a:t>
            </a:r>
            <a:r>
              <a:rPr lang="en-US" sz="1800" kern="0" dirty="0">
                <a:solidFill>
                  <a:srgbClr val="000000"/>
                </a:solidFill>
              </a:rPr>
              <a:t> goes to zero.</a:t>
            </a:r>
          </a:p>
          <a:p>
            <a:pPr defTabSz="914400" eaLnBrk="1" fontAlgn="auto" hangingPunct="1">
              <a:spcBef>
                <a:spcPts val="0"/>
              </a:spcBef>
              <a:spcAft>
                <a:spcPts val="0"/>
              </a:spcAft>
              <a:defRPr/>
            </a:pPr>
            <a:r>
              <a:rPr lang="en-US" sz="1800" b="1" kern="0" dirty="0">
                <a:solidFill>
                  <a:srgbClr val="000000"/>
                </a:solidFill>
              </a:rPr>
              <a:t>No writer.</a:t>
            </a:r>
          </a:p>
        </p:txBody>
      </p:sp>
      <p:sp>
        <p:nvSpPr>
          <p:cNvPr id="34"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5257800" y="3923488"/>
            <a:ext cx="3581400" cy="925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dirty="0">
                <a:solidFill>
                  <a:srgbClr val="000000"/>
                </a:solidFill>
              </a:rPr>
              <a:t>If </a:t>
            </a:r>
            <a:r>
              <a:rPr lang="en-US" sz="1800" b="1" kern="0" dirty="0">
                <a:solidFill>
                  <a:srgbClr val="000000"/>
                </a:solidFill>
              </a:rPr>
              <a:t>reader</a:t>
            </a:r>
            <a:r>
              <a:rPr lang="en-US" sz="1800" kern="0" dirty="0">
                <a:solidFill>
                  <a:srgbClr val="000000"/>
                </a:solidFill>
              </a:rPr>
              <a:t> exits/closes, the count on the </a:t>
            </a:r>
            <a:r>
              <a:rPr lang="en-US" sz="1800" b="1" kern="0" dirty="0">
                <a:solidFill>
                  <a:srgbClr val="000000"/>
                </a:solidFill>
              </a:rPr>
              <a:t>read end </a:t>
            </a:r>
            <a:r>
              <a:rPr lang="en-US" sz="1800" kern="0" dirty="0">
                <a:solidFill>
                  <a:srgbClr val="000000"/>
                </a:solidFill>
              </a:rPr>
              <a:t>goes to zero.</a:t>
            </a:r>
          </a:p>
          <a:p>
            <a:pPr defTabSz="914400" eaLnBrk="1" fontAlgn="auto" hangingPunct="1">
              <a:spcBef>
                <a:spcPts val="0"/>
              </a:spcBef>
              <a:spcAft>
                <a:spcPts val="0"/>
              </a:spcAft>
              <a:defRPr/>
            </a:pPr>
            <a:r>
              <a:rPr lang="en-US" sz="1800" b="1" kern="0" dirty="0">
                <a:solidFill>
                  <a:srgbClr val="000000"/>
                </a:solidFill>
              </a:rPr>
              <a:t>No reader.</a:t>
            </a:r>
          </a:p>
        </p:txBody>
      </p:sp>
      <p:cxnSp>
        <p:nvCxnSpPr>
          <p:cNvPr id="39" name="Straight Arrow Connector 38"/>
          <p:cNvCxnSpPr/>
          <p:nvPr/>
        </p:nvCxnSpPr>
        <p:spPr bwMode="auto">
          <a:xfrm>
            <a:off x="2362200" y="4572000"/>
            <a:ext cx="798513" cy="74846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H="1">
            <a:off x="5548313" y="4825055"/>
            <a:ext cx="234682" cy="520613"/>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2"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3290888" y="5483375"/>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write end</a:t>
            </a:r>
          </a:p>
        </p:txBody>
      </p:sp>
      <p:sp>
        <p:nvSpPr>
          <p:cNvPr id="43"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4648200" y="5447488"/>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read end</a:t>
            </a:r>
          </a:p>
        </p:txBody>
      </p:sp>
      <p:sp>
        <p:nvSpPr>
          <p:cNvPr id="35" name="Text Box 93">
            <a:extLst>
              <a:ext uri="{FF2B5EF4-FFF2-40B4-BE49-F238E27FC236}">
                <a16:creationId xmlns:a16="http://schemas.microsoft.com/office/drawing/2014/main" id="{3216681E-41A3-D04E-9061-B823CA9BB685}"/>
              </a:ext>
            </a:extLst>
          </p:cNvPr>
          <p:cNvSpPr txBox="1">
            <a:spLocks noChangeArrowheads="1"/>
          </p:cNvSpPr>
          <p:nvPr/>
        </p:nvSpPr>
        <p:spPr bwMode="auto">
          <a:xfrm>
            <a:off x="403860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pipe</a:t>
            </a:r>
          </a:p>
        </p:txBody>
      </p:sp>
    </p:spTree>
    <p:extLst>
      <p:ext uri="{BB962C8B-B14F-4D97-AF65-F5344CB8AC3E}">
        <p14:creationId xmlns:p14="http://schemas.microsoft.com/office/powerpoint/2010/main" val="238756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CDB7-1BBC-A14B-8103-FED9C457D611}"/>
              </a:ext>
            </a:extLst>
          </p:cNvPr>
          <p:cNvSpPr>
            <a:spLocks noGrp="1"/>
          </p:cNvSpPr>
          <p:nvPr>
            <p:ph type="title"/>
          </p:nvPr>
        </p:nvSpPr>
        <p:spPr/>
        <p:txBody>
          <a:bodyPr/>
          <a:lstStyle/>
          <a:p>
            <a:r>
              <a:rPr lang="en-US" dirty="0"/>
              <a:t>Close it!</a:t>
            </a:r>
          </a:p>
        </p:txBody>
      </p:sp>
      <p:sp>
        <p:nvSpPr>
          <p:cNvPr id="3" name="Content Placeholder 2">
            <a:extLst>
              <a:ext uri="{FF2B5EF4-FFF2-40B4-BE49-F238E27FC236}">
                <a16:creationId xmlns:a16="http://schemas.microsoft.com/office/drawing/2014/main" id="{90084406-54AC-7747-A8C0-ECED3D8F120B}"/>
              </a:ext>
            </a:extLst>
          </p:cNvPr>
          <p:cNvSpPr>
            <a:spLocks noGrp="1"/>
          </p:cNvSpPr>
          <p:nvPr>
            <p:ph idx="1"/>
          </p:nvPr>
        </p:nvSpPr>
        <p:spPr>
          <a:xfrm>
            <a:off x="457200" y="1600201"/>
            <a:ext cx="8226425" cy="1882776"/>
          </a:xfrm>
        </p:spPr>
        <p:txBody>
          <a:bodyPr/>
          <a:lstStyle/>
          <a:p>
            <a:pPr marL="0" indent="0">
              <a:buNone/>
            </a:pPr>
            <a:r>
              <a:rPr lang="en-US" sz="2000" dirty="0"/>
              <a:t>Close unused descriptors, or pipes (and other stuff) won’t work!</a:t>
            </a:r>
            <a:endParaRPr lang="en-US" sz="2200" dirty="0"/>
          </a:p>
          <a:p>
            <a:r>
              <a:rPr lang="en-US" sz="2000" b="0" dirty="0"/>
              <a:t>Parent calls pipe(), so it gets descriptors for both ends.  If it does not intend to use them, then it must </a:t>
            </a:r>
            <a:r>
              <a:rPr lang="en-US" sz="2000" dirty="0"/>
              <a:t>close</a:t>
            </a:r>
            <a:r>
              <a:rPr lang="en-US" sz="2000" b="0" dirty="0"/>
              <a:t> them after fork().</a:t>
            </a:r>
          </a:p>
          <a:p>
            <a:r>
              <a:rPr lang="en-US" sz="2000" b="0" dirty="0"/>
              <a:t>Similarly, children inherit both ends of the pipe.  But C1 uses only the write end, and C2 uses only the read end.  Close the other end!</a:t>
            </a:r>
          </a:p>
          <a:p>
            <a:r>
              <a:rPr lang="en-US" sz="2000" b="0" dirty="0"/>
              <a:t>If a process fails to close unused descriptors, an object’s reference count won’t go to zero when it should: if a pipeline breaks, the surviving processes may block forever (a form of deadlock).</a:t>
            </a:r>
          </a:p>
          <a:p>
            <a:pPr marL="0" indent="0">
              <a:buNone/>
            </a:pPr>
            <a:endParaRPr lang="en-US" dirty="0"/>
          </a:p>
        </p:txBody>
      </p:sp>
      <p:pic>
        <p:nvPicPr>
          <p:cNvPr id="4" name="Picture 7">
            <a:extLst>
              <a:ext uri="{FF2B5EF4-FFF2-40B4-BE49-F238E27FC236}">
                <a16:creationId xmlns:a16="http://schemas.microsoft.com/office/drawing/2014/main" id="{753BC94F-34FC-2847-84AB-C1E7174F191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3700" y="492439"/>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4F6B177-F704-3247-B0F2-28FC282038AF}"/>
              </a:ext>
            </a:extLst>
          </p:cNvPr>
          <p:cNvSpPr/>
          <p:nvPr/>
        </p:nvSpPr>
        <p:spPr bwMode="auto">
          <a:xfrm>
            <a:off x="2095500" y="5082143"/>
            <a:ext cx="4648200" cy="114300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7" name="Rectangle 3">
            <a:extLst>
              <a:ext uri="{FF2B5EF4-FFF2-40B4-BE49-F238E27FC236}">
                <a16:creationId xmlns:a16="http://schemas.microsoft.com/office/drawing/2014/main" id="{374BC2D3-5B41-E444-AC4D-702304660ADC}"/>
              </a:ext>
            </a:extLst>
          </p:cNvPr>
          <p:cNvSpPr>
            <a:spLocks noChangeArrowheads="1"/>
          </p:cNvSpPr>
          <p:nvPr/>
        </p:nvSpPr>
        <p:spPr bwMode="auto">
          <a:xfrm>
            <a:off x="2514600" y="5182156"/>
            <a:ext cx="776288" cy="755650"/>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 name="Rectangle 4">
            <a:extLst>
              <a:ext uri="{FF2B5EF4-FFF2-40B4-BE49-F238E27FC236}">
                <a16:creationId xmlns:a16="http://schemas.microsoft.com/office/drawing/2014/main" id="{5C28B83E-775C-4F4F-AA1B-AFB8FD7DCFDA}"/>
              </a:ext>
            </a:extLst>
          </p:cNvPr>
          <p:cNvSpPr>
            <a:spLocks noChangeArrowheads="1"/>
          </p:cNvSpPr>
          <p:nvPr/>
        </p:nvSpPr>
        <p:spPr bwMode="auto">
          <a:xfrm>
            <a:off x="5548312" y="5163106"/>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9" name="Group 10">
            <a:extLst>
              <a:ext uri="{FF2B5EF4-FFF2-40B4-BE49-F238E27FC236}">
                <a16:creationId xmlns:a16="http://schemas.microsoft.com/office/drawing/2014/main" id="{3F04DF30-4A89-4140-BACA-E2728DC5DD4A}"/>
              </a:ext>
            </a:extLst>
          </p:cNvPr>
          <p:cNvGrpSpPr>
            <a:grpSpLocks/>
          </p:cNvGrpSpPr>
          <p:nvPr/>
        </p:nvGrpSpPr>
        <p:grpSpPr bwMode="auto">
          <a:xfrm>
            <a:off x="2613025" y="5299631"/>
            <a:ext cx="547688" cy="547687"/>
            <a:chOff x="3689" y="1658"/>
            <a:chExt cx="576" cy="576"/>
          </a:xfrm>
        </p:grpSpPr>
        <p:grpSp>
          <p:nvGrpSpPr>
            <p:cNvPr id="10" name="Group 11">
              <a:extLst>
                <a:ext uri="{FF2B5EF4-FFF2-40B4-BE49-F238E27FC236}">
                  <a16:creationId xmlns:a16="http://schemas.microsoft.com/office/drawing/2014/main" id="{2CDAF3DA-2B5D-FC4A-8EA2-7CA933FA7777}"/>
                </a:ext>
              </a:extLst>
            </p:cNvPr>
            <p:cNvGrpSpPr>
              <a:grpSpLocks/>
            </p:cNvGrpSpPr>
            <p:nvPr/>
          </p:nvGrpSpPr>
          <p:grpSpPr bwMode="auto">
            <a:xfrm>
              <a:off x="3689" y="1658"/>
              <a:ext cx="576" cy="576"/>
              <a:chOff x="4269" y="2781"/>
              <a:chExt cx="576" cy="576"/>
            </a:xfrm>
          </p:grpSpPr>
          <p:sp>
            <p:nvSpPr>
              <p:cNvPr id="12" name="Oval 12">
                <a:extLst>
                  <a:ext uri="{FF2B5EF4-FFF2-40B4-BE49-F238E27FC236}">
                    <a16:creationId xmlns:a16="http://schemas.microsoft.com/office/drawing/2014/main" id="{C05DB683-C607-7E4B-8964-94EC067ED0D3}"/>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3" name="AutoShape 13">
                <a:extLst>
                  <a:ext uri="{FF2B5EF4-FFF2-40B4-BE49-F238E27FC236}">
                    <a16:creationId xmlns:a16="http://schemas.microsoft.com/office/drawing/2014/main" id="{6C43CC13-BB39-CA46-8A69-87DEF262282C}"/>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1" name="AutoShape 14">
              <a:extLst>
                <a:ext uri="{FF2B5EF4-FFF2-40B4-BE49-F238E27FC236}">
                  <a16:creationId xmlns:a16="http://schemas.microsoft.com/office/drawing/2014/main" id="{4824ECB8-57F0-F74F-AC08-ED8E63903754}"/>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14" name="Group 15">
            <a:extLst>
              <a:ext uri="{FF2B5EF4-FFF2-40B4-BE49-F238E27FC236}">
                <a16:creationId xmlns:a16="http://schemas.microsoft.com/office/drawing/2014/main" id="{BAB3C70F-D982-D246-BFC5-D5E8D4A336DA}"/>
              </a:ext>
            </a:extLst>
          </p:cNvPr>
          <p:cNvGrpSpPr>
            <a:grpSpLocks/>
          </p:cNvGrpSpPr>
          <p:nvPr/>
        </p:nvGrpSpPr>
        <p:grpSpPr bwMode="auto">
          <a:xfrm>
            <a:off x="5678487" y="5259943"/>
            <a:ext cx="547688" cy="547688"/>
            <a:chOff x="3689" y="1658"/>
            <a:chExt cx="576" cy="576"/>
          </a:xfrm>
        </p:grpSpPr>
        <p:grpSp>
          <p:nvGrpSpPr>
            <p:cNvPr id="15" name="Group 16">
              <a:extLst>
                <a:ext uri="{FF2B5EF4-FFF2-40B4-BE49-F238E27FC236}">
                  <a16:creationId xmlns:a16="http://schemas.microsoft.com/office/drawing/2014/main" id="{361D97E9-CEDC-6B41-94C8-22B27452AB7C}"/>
                </a:ext>
              </a:extLst>
            </p:cNvPr>
            <p:cNvGrpSpPr>
              <a:grpSpLocks/>
            </p:cNvGrpSpPr>
            <p:nvPr/>
          </p:nvGrpSpPr>
          <p:grpSpPr bwMode="auto">
            <a:xfrm>
              <a:off x="3689" y="1658"/>
              <a:ext cx="576" cy="576"/>
              <a:chOff x="4269" y="2781"/>
              <a:chExt cx="576" cy="576"/>
            </a:xfrm>
          </p:grpSpPr>
          <p:sp>
            <p:nvSpPr>
              <p:cNvPr id="17" name="Oval 17">
                <a:extLst>
                  <a:ext uri="{FF2B5EF4-FFF2-40B4-BE49-F238E27FC236}">
                    <a16:creationId xmlns:a16="http://schemas.microsoft.com/office/drawing/2014/main" id="{5AF927B4-A52B-F544-B731-F37DFDC9629F}"/>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8" name="AutoShape 18">
                <a:extLst>
                  <a:ext uri="{FF2B5EF4-FFF2-40B4-BE49-F238E27FC236}">
                    <a16:creationId xmlns:a16="http://schemas.microsoft.com/office/drawing/2014/main" id="{DA246CD3-BDD5-C64D-BEBA-1D333CA37FA4}"/>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6" name="AutoShape 19">
              <a:extLst>
                <a:ext uri="{FF2B5EF4-FFF2-40B4-BE49-F238E27FC236}">
                  <a16:creationId xmlns:a16="http://schemas.microsoft.com/office/drawing/2014/main" id="{90C833E0-1F6C-9141-91A8-AAFC31370EC1}"/>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9" name="TextBox 18">
            <a:extLst>
              <a:ext uri="{FF2B5EF4-FFF2-40B4-BE49-F238E27FC236}">
                <a16:creationId xmlns:a16="http://schemas.microsoft.com/office/drawing/2014/main" id="{CEFD122C-AEC0-A240-82B0-C513A7E9DEE1}"/>
              </a:ext>
            </a:extLst>
          </p:cNvPr>
          <p:cNvSpPr txBox="1"/>
          <p:nvPr/>
        </p:nvSpPr>
        <p:spPr>
          <a:xfrm>
            <a:off x="2644456" y="5867956"/>
            <a:ext cx="479744" cy="369332"/>
          </a:xfrm>
          <a:prstGeom prst="rect">
            <a:avLst/>
          </a:prstGeom>
          <a:noFill/>
        </p:spPr>
        <p:txBody>
          <a:bodyPr wrap="none">
            <a:spAutoFit/>
          </a:bodyPr>
          <a:lstStyle/>
          <a:p>
            <a:pPr defTabSz="457200">
              <a:defRPr/>
            </a:pPr>
            <a:r>
              <a:rPr lang="en-US" sz="1800" dirty="0">
                <a:solidFill>
                  <a:srgbClr val="003367">
                    <a:lumMod val="75000"/>
                  </a:srgbClr>
                </a:solidFill>
              </a:rPr>
              <a:t>C1</a:t>
            </a:r>
          </a:p>
        </p:txBody>
      </p:sp>
      <p:sp>
        <p:nvSpPr>
          <p:cNvPr id="20" name="TextBox 19">
            <a:extLst>
              <a:ext uri="{FF2B5EF4-FFF2-40B4-BE49-F238E27FC236}">
                <a16:creationId xmlns:a16="http://schemas.microsoft.com/office/drawing/2014/main" id="{CCDF4849-E8C4-C545-9E71-CF3FB32DB71C}"/>
              </a:ext>
            </a:extLst>
          </p:cNvPr>
          <p:cNvSpPr txBox="1"/>
          <p:nvPr/>
        </p:nvSpPr>
        <p:spPr>
          <a:xfrm>
            <a:off x="5692456" y="5879068"/>
            <a:ext cx="479744" cy="369332"/>
          </a:xfrm>
          <a:prstGeom prst="rect">
            <a:avLst/>
          </a:prstGeom>
          <a:noFill/>
        </p:spPr>
        <p:txBody>
          <a:bodyPr wrap="none">
            <a:spAutoFit/>
          </a:bodyPr>
          <a:lstStyle/>
          <a:p>
            <a:pPr defTabSz="457200">
              <a:defRPr/>
            </a:pPr>
            <a:r>
              <a:rPr lang="en-US" sz="1800" dirty="0">
                <a:solidFill>
                  <a:srgbClr val="003367">
                    <a:lumMod val="75000"/>
                  </a:srgbClr>
                </a:solidFill>
              </a:rPr>
              <a:t>C2</a:t>
            </a:r>
          </a:p>
        </p:txBody>
      </p:sp>
      <p:cxnSp>
        <p:nvCxnSpPr>
          <p:cNvPr id="21" name="Straight Connector 20">
            <a:extLst>
              <a:ext uri="{FF2B5EF4-FFF2-40B4-BE49-F238E27FC236}">
                <a16:creationId xmlns:a16="http://schemas.microsoft.com/office/drawing/2014/main" id="{C84BB996-3377-C74F-AB30-218ACCC1D2A3}"/>
              </a:ext>
            </a:extLst>
          </p:cNvPr>
          <p:cNvCxnSpPr>
            <a:endCxn id="8" idx="1"/>
          </p:cNvCxnSpPr>
          <p:nvPr/>
        </p:nvCxnSpPr>
        <p:spPr bwMode="auto">
          <a:xfrm flipV="1">
            <a:off x="3276600" y="5541725"/>
            <a:ext cx="2271712" cy="2143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2" name="Straight Connector 21">
            <a:extLst>
              <a:ext uri="{FF2B5EF4-FFF2-40B4-BE49-F238E27FC236}">
                <a16:creationId xmlns:a16="http://schemas.microsoft.com/office/drawing/2014/main" id="{EC6A0A27-A244-4647-992E-E30F28F46158}"/>
              </a:ext>
            </a:extLst>
          </p:cNvPr>
          <p:cNvCxnSpPr/>
          <p:nvPr/>
        </p:nvCxnSpPr>
        <p:spPr bwMode="auto">
          <a:xfrm>
            <a:off x="1371600" y="5574268"/>
            <a:ext cx="1128712"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3" name="Straight Connector 22">
            <a:extLst>
              <a:ext uri="{FF2B5EF4-FFF2-40B4-BE49-F238E27FC236}">
                <a16:creationId xmlns:a16="http://schemas.microsoft.com/office/drawing/2014/main" id="{C8ABE884-F866-AF4F-950F-AF9F981111B0}"/>
              </a:ext>
            </a:extLst>
          </p:cNvPr>
          <p:cNvCxnSpPr/>
          <p:nvPr/>
        </p:nvCxnSpPr>
        <p:spPr bwMode="auto">
          <a:xfrm flipV="1">
            <a:off x="6324600" y="5574268"/>
            <a:ext cx="1371600"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4" name="Text Box 93">
            <a:extLst>
              <a:ext uri="{FF2B5EF4-FFF2-40B4-BE49-F238E27FC236}">
                <a16:creationId xmlns:a16="http://schemas.microsoft.com/office/drawing/2014/main" id="{D4341751-0D3D-C54F-A477-CB3C3B8565A1}"/>
              </a:ext>
            </a:extLst>
          </p:cNvPr>
          <p:cNvSpPr txBox="1">
            <a:spLocks noChangeArrowheads="1"/>
          </p:cNvSpPr>
          <p:nvPr/>
        </p:nvSpPr>
        <p:spPr bwMode="auto">
          <a:xfrm>
            <a:off x="1219200" y="5507555"/>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stdin</a:t>
            </a:r>
            <a:endParaRPr lang="en-US" sz="1800" b="1" kern="0" dirty="0">
              <a:solidFill>
                <a:srgbClr val="000000"/>
              </a:solidFill>
            </a:endParaRPr>
          </a:p>
        </p:txBody>
      </p:sp>
      <p:sp>
        <p:nvSpPr>
          <p:cNvPr id="25" name="Text Box 93">
            <a:extLst>
              <a:ext uri="{FF2B5EF4-FFF2-40B4-BE49-F238E27FC236}">
                <a16:creationId xmlns:a16="http://schemas.microsoft.com/office/drawing/2014/main" id="{8D6D0E7E-A5FF-3B4F-AE8C-70A3006AD505}"/>
              </a:ext>
            </a:extLst>
          </p:cNvPr>
          <p:cNvSpPr txBox="1">
            <a:spLocks noChangeArrowheads="1"/>
          </p:cNvSpPr>
          <p:nvPr/>
        </p:nvSpPr>
        <p:spPr bwMode="auto">
          <a:xfrm>
            <a:off x="6705600" y="5583755"/>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endParaRPr lang="en-US" sz="1800" b="1" kern="0" dirty="0">
              <a:solidFill>
                <a:srgbClr val="000000"/>
              </a:solidFill>
            </a:endParaRPr>
          </a:p>
        </p:txBody>
      </p:sp>
      <p:sp>
        <p:nvSpPr>
          <p:cNvPr id="26"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6858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29" name="Text Box 93">
            <a:extLst>
              <a:ext uri="{FF2B5EF4-FFF2-40B4-BE49-F238E27FC236}">
                <a16:creationId xmlns:a16="http://schemas.microsoft.com/office/drawing/2014/main" id="{917C1DE2-3666-1C42-BCDD-DD5703AE5DFE}"/>
              </a:ext>
            </a:extLst>
          </p:cNvPr>
          <p:cNvSpPr txBox="1">
            <a:spLocks noChangeArrowheads="1"/>
          </p:cNvSpPr>
          <p:nvPr/>
        </p:nvSpPr>
        <p:spPr bwMode="auto">
          <a:xfrm>
            <a:off x="7467600" y="5345668"/>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32" name="Rectangle 31">
            <a:extLst>
              <a:ext uri="{FF2B5EF4-FFF2-40B4-BE49-F238E27FC236}">
                <a16:creationId xmlns:a16="http://schemas.microsoft.com/office/drawing/2014/main" id="{08066952-6F39-644A-A964-DCC42CB33C6A}"/>
              </a:ext>
            </a:extLst>
          </p:cNvPr>
          <p:cNvSpPr/>
          <p:nvPr/>
        </p:nvSpPr>
        <p:spPr>
          <a:xfrm>
            <a:off x="3810000" y="6225143"/>
            <a:ext cx="1332416" cy="406265"/>
          </a:xfrm>
          <a:prstGeom prst="rect">
            <a:avLst/>
          </a:prstGeom>
        </p:spPr>
        <p:txBody>
          <a:bodyPr wrap="none">
            <a:spAutoFit/>
          </a:bodyPr>
          <a:lstStyle/>
          <a:p>
            <a:pPr defTabSz="914400" fontAlgn="auto">
              <a:lnSpc>
                <a:spcPct val="85000"/>
              </a:lnSpc>
              <a:spcBef>
                <a:spcPts val="0"/>
              </a:spcBef>
              <a:spcAft>
                <a:spcPts val="0"/>
              </a:spcAft>
              <a:defRPr/>
            </a:pPr>
            <a:r>
              <a:rPr lang="en-US" b="1" kern="0" dirty="0">
                <a:solidFill>
                  <a:srgbClr val="0036A6"/>
                </a:solidFill>
              </a:rPr>
              <a:t>cat | cat</a:t>
            </a:r>
          </a:p>
        </p:txBody>
      </p:sp>
      <p:sp>
        <p:nvSpPr>
          <p:cNvPr id="28" name="Text Box 93">
            <a:extLst>
              <a:ext uri="{FF2B5EF4-FFF2-40B4-BE49-F238E27FC236}">
                <a16:creationId xmlns:a16="http://schemas.microsoft.com/office/drawing/2014/main" id="{E62A5212-65FD-0443-A7FE-895B42968D2B}"/>
              </a:ext>
            </a:extLst>
          </p:cNvPr>
          <p:cNvSpPr txBox="1">
            <a:spLocks noChangeArrowheads="1"/>
          </p:cNvSpPr>
          <p:nvPr/>
        </p:nvSpPr>
        <p:spPr bwMode="auto">
          <a:xfrm>
            <a:off x="403860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pipe</a:t>
            </a:r>
          </a:p>
        </p:txBody>
      </p:sp>
    </p:spTree>
    <p:extLst>
      <p:ext uri="{BB962C8B-B14F-4D97-AF65-F5344CB8AC3E}">
        <p14:creationId xmlns:p14="http://schemas.microsoft.com/office/powerpoint/2010/main" val="1616317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a:latin typeface="Arial" charset="0"/>
                <a:ea typeface="ＭＳ Ｐゴシック" charset="0"/>
              </a:rPr>
              <a:t>Reference counting</a:t>
            </a:r>
          </a:p>
        </p:txBody>
      </p:sp>
      <p:sp>
        <p:nvSpPr>
          <p:cNvPr id="58370" name="Rectangle 4"/>
          <p:cNvSpPr>
            <a:spLocks noChangeArrowheads="1"/>
          </p:cNvSpPr>
          <p:nvPr/>
        </p:nvSpPr>
        <p:spPr bwMode="auto">
          <a:xfrm>
            <a:off x="1320800" y="6513513"/>
            <a:ext cx="78232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[http://</a:t>
            </a:r>
            <a:r>
              <a:rPr kumimoji="0" lang="en-US" sz="1600" b="0" i="0" u="none" strike="noStrike" kern="1200" cap="none" spc="0" normalizeH="0" baseline="0" noProof="0" dirty="0" err="1">
                <a:ln>
                  <a:noFill/>
                </a:ln>
                <a:solidFill>
                  <a:srgbClr val="37305A"/>
                </a:solidFill>
                <a:effectLst/>
                <a:uLnTx/>
                <a:uFillTx/>
                <a:latin typeface="Arial" charset="0"/>
                <a:ea typeface="ＭＳ Ｐゴシック" charset="0"/>
              </a:rPr>
              <a:t>rypress.com</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/tutorials/objective-c/memory-</a:t>
            </a:r>
            <a:r>
              <a:rPr kumimoji="0" lang="en-US" sz="1600" b="0" i="0" u="none" strike="noStrike" kern="1200" cap="none" spc="0" normalizeH="0" baseline="0" noProof="0" dirty="0" err="1">
                <a:ln>
                  <a:noFill/>
                </a:ln>
                <a:solidFill>
                  <a:srgbClr val="37305A"/>
                </a:solidFill>
                <a:effectLst/>
                <a:uLnTx/>
                <a:uFillTx/>
                <a:latin typeface="Arial" charset="0"/>
                <a:ea typeface="ＭＳ Ｐゴシック" charset="0"/>
              </a:rPr>
              <a:t>management.html</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a:t>
            </a:r>
          </a:p>
        </p:txBody>
      </p:sp>
      <p:sp>
        <p:nvSpPr>
          <p:cNvPr id="58371" name="Content Placeholder 2"/>
          <p:cNvSpPr>
            <a:spLocks noGrp="1"/>
          </p:cNvSpPr>
          <p:nvPr>
            <p:ph idx="1"/>
          </p:nvPr>
        </p:nvSpPr>
        <p:spPr>
          <a:xfrm>
            <a:off x="457200" y="1600200"/>
            <a:ext cx="8458200" cy="4111625"/>
          </a:xfrm>
        </p:spPr>
        <p:txBody>
          <a:bodyPr/>
          <a:lstStyle/>
          <a:p>
            <a:pPr marL="0" indent="0">
              <a:buFont typeface="Times New Roman" charset="0"/>
              <a:buNone/>
            </a:pPr>
            <a:r>
              <a:rPr lang="en-US" dirty="0">
                <a:latin typeface="Arial" charset="0"/>
                <a:ea typeface="ＭＳ Ｐゴシック" charset="0"/>
              </a:rPr>
              <a:t>Used in various applications and programming language environments, and in the kernel, e.g., Unix file management.</a:t>
            </a:r>
          </a:p>
          <a:p>
            <a:pPr marL="742950" lvl="2" indent="-342900">
              <a:spcBef>
                <a:spcPts val="900"/>
              </a:spcBef>
            </a:pPr>
            <a:r>
              <a:rPr lang="en-US" sz="2000" dirty="0">
                <a:latin typeface="Arial" charset="0"/>
                <a:ea typeface="ＭＳ Ｐゴシック" charset="0"/>
              </a:rPr>
              <a:t>Keep a count of references to the object.</a:t>
            </a:r>
          </a:p>
          <a:p>
            <a:pPr marL="742950" lvl="2" indent="-342900">
              <a:spcBef>
                <a:spcPts val="900"/>
              </a:spcBef>
            </a:pPr>
            <a:r>
              <a:rPr lang="en-US" sz="2000" dirty="0">
                <a:latin typeface="Arial" charset="0"/>
                <a:ea typeface="ＭＳ Ｐゴシック" charset="0"/>
              </a:rPr>
              <a:t>Increment count when a new reference is created (shallow copy).</a:t>
            </a:r>
          </a:p>
          <a:p>
            <a:pPr marL="742950" lvl="2" indent="-342900">
              <a:spcBef>
                <a:spcPts val="900"/>
              </a:spcBef>
            </a:pPr>
            <a:r>
              <a:rPr lang="en-US" sz="2000" dirty="0">
                <a:latin typeface="Arial" charset="0"/>
                <a:ea typeface="ＭＳ Ｐゴシック" charset="0"/>
              </a:rPr>
              <a:t>Decrement count when a reference is destroyed.</a:t>
            </a:r>
          </a:p>
          <a:p>
            <a:pPr marL="742950" lvl="2" indent="-342900">
              <a:spcBef>
                <a:spcPts val="900"/>
              </a:spcBef>
            </a:pPr>
            <a:r>
              <a:rPr lang="en-US" sz="2000" dirty="0">
                <a:latin typeface="Arial" charset="0"/>
                <a:ea typeface="ＭＳ Ｐゴシック" charset="0"/>
              </a:rPr>
              <a:t>Free object when the count goes to zero.</a:t>
            </a:r>
          </a:p>
        </p:txBody>
      </p:sp>
      <p:pic>
        <p:nvPicPr>
          <p:cNvPr id="58372" name="Content Placeholder 3"/>
          <p:cNvPicPr>
            <a:picLocks noChangeAspect="1"/>
          </p:cNvPicPr>
          <p:nvPr/>
        </p:nvPicPr>
        <p:blipFill>
          <a:blip r:embed="rId2">
            <a:extLst>
              <a:ext uri="{28A0092B-C50C-407E-A947-70E740481C1C}">
                <a14:useLocalDpi xmlns:a14="http://schemas.microsoft.com/office/drawing/2010/main" val="0"/>
              </a:ext>
            </a:extLst>
          </a:blip>
          <a:srcRect t="18" b="18"/>
          <a:stretch>
            <a:fillRect/>
          </a:stretch>
        </p:blipFill>
        <p:spPr bwMode="auto">
          <a:xfrm>
            <a:off x="1981200" y="4041775"/>
            <a:ext cx="5330825" cy="266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408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reference objects</a:t>
            </a:r>
          </a:p>
        </p:txBody>
      </p:sp>
      <p:sp>
        <p:nvSpPr>
          <p:cNvPr id="3" name="Rectangle 2"/>
          <p:cNvSpPr/>
          <p:nvPr/>
        </p:nvSpPr>
        <p:spPr bwMode="auto">
          <a:xfrm>
            <a:off x="4016110" y="175260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4572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grpSp>
        <p:nvGrpSpPr>
          <p:cNvPr id="4" name="Group 9"/>
          <p:cNvGrpSpPr>
            <a:grpSpLocks/>
          </p:cNvGrpSpPr>
          <p:nvPr/>
        </p:nvGrpSpPr>
        <p:grpSpPr bwMode="auto">
          <a:xfrm>
            <a:off x="4222360" y="1905000"/>
            <a:ext cx="600591" cy="600710"/>
            <a:chOff x="4480" y="2017"/>
            <a:chExt cx="576" cy="576"/>
          </a:xfrm>
        </p:grpSpPr>
        <p:sp>
          <p:nvSpPr>
            <p:cNvPr id="5"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6"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7"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8" name="Snip Single Corner Rectangle 7"/>
          <p:cNvSpPr/>
          <p:nvPr/>
        </p:nvSpPr>
        <p:spPr bwMode="auto">
          <a:xfrm flipH="1">
            <a:off x="4186711" y="266700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 name="Rectangle 15"/>
          <p:cNvSpPr/>
          <p:nvPr/>
        </p:nvSpPr>
        <p:spPr bwMode="auto">
          <a:xfrm>
            <a:off x="1464996" y="1981200"/>
            <a:ext cx="1604962" cy="12192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17" name="Oval 16"/>
          <p:cNvSpPr/>
          <p:nvPr/>
        </p:nvSpPr>
        <p:spPr bwMode="auto">
          <a:xfrm>
            <a:off x="1467377" y="19050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20" name="Oval 19"/>
          <p:cNvSpPr/>
          <p:nvPr/>
        </p:nvSpPr>
        <p:spPr bwMode="auto">
          <a:xfrm>
            <a:off x="1467377" y="31242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cxnSp>
        <p:nvCxnSpPr>
          <p:cNvPr id="23" name="Straight Connector 22"/>
          <p:cNvCxnSpPr/>
          <p:nvPr/>
        </p:nvCxnSpPr>
        <p:spPr bwMode="auto">
          <a:xfrm>
            <a:off x="2760396" y="2628899"/>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2760396" y="22479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sp>
        <p:nvSpPr>
          <p:cNvPr id="25" name="Rectangle 24"/>
          <p:cNvSpPr/>
          <p:nvPr/>
        </p:nvSpPr>
        <p:spPr bwMode="auto">
          <a:xfrm>
            <a:off x="1810277" y="2133600"/>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26" name="Rectangle 25"/>
          <p:cNvSpPr/>
          <p:nvPr/>
        </p:nvSpPr>
        <p:spPr bwMode="auto">
          <a:xfrm>
            <a:off x="1810277" y="2514599"/>
            <a:ext cx="914400" cy="228601"/>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27" name="Text Box 93"/>
          <p:cNvSpPr txBox="1">
            <a:spLocks noChangeArrowheads="1"/>
          </p:cNvSpPr>
          <p:nvPr/>
        </p:nvSpPr>
        <p:spPr bwMode="auto">
          <a:xfrm>
            <a:off x="1482458" y="2691132"/>
            <a:ext cx="1544027"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Files</a:t>
            </a:r>
          </a:p>
        </p:txBody>
      </p:sp>
      <p:cxnSp>
        <p:nvCxnSpPr>
          <p:cNvPr id="19" name="Straight Connector 18"/>
          <p:cNvCxnSpPr/>
          <p:nvPr/>
        </p:nvCxnSpPr>
        <p:spPr bwMode="auto">
          <a:xfrm>
            <a:off x="5029200" y="18781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21" name="Straight Connector 20"/>
          <p:cNvCxnSpPr/>
          <p:nvPr/>
        </p:nvCxnSpPr>
        <p:spPr bwMode="auto">
          <a:xfrm>
            <a:off x="5029200" y="26401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28" name="Straight Connector 27"/>
          <p:cNvCxnSpPr/>
          <p:nvPr/>
        </p:nvCxnSpPr>
        <p:spPr bwMode="auto">
          <a:xfrm>
            <a:off x="5029200" y="31735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31" name="AutoShape 21"/>
          <p:cNvSpPr>
            <a:spLocks noChangeArrowheads="1"/>
          </p:cNvSpPr>
          <p:nvPr/>
        </p:nvSpPr>
        <p:spPr bwMode="auto">
          <a:xfrm>
            <a:off x="6291263" y="1878156"/>
            <a:ext cx="1328737" cy="510886"/>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sp>
        <p:nvSpPr>
          <p:cNvPr id="32" name="AutoShape 22"/>
          <p:cNvSpPr>
            <a:spLocks noChangeArrowheads="1"/>
          </p:cNvSpPr>
          <p:nvPr/>
        </p:nvSpPr>
        <p:spPr bwMode="auto">
          <a:xfrm>
            <a:off x="6291263" y="2614612"/>
            <a:ext cx="1328737" cy="306532"/>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sp>
        <p:nvSpPr>
          <p:cNvPr id="33" name="AutoShape 23"/>
          <p:cNvSpPr>
            <a:spLocks noChangeArrowheads="1"/>
          </p:cNvSpPr>
          <p:nvPr/>
        </p:nvSpPr>
        <p:spPr bwMode="auto">
          <a:xfrm>
            <a:off x="6291263" y="3146714"/>
            <a:ext cx="1328737" cy="510886"/>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prstClr val="white"/>
              </a:solidFill>
            </a:endParaRPr>
          </a:p>
        </p:txBody>
      </p:sp>
      <p:sp>
        <p:nvSpPr>
          <p:cNvPr id="37" name="Text Box 93"/>
          <p:cNvSpPr txBox="1">
            <a:spLocks noChangeArrowheads="1"/>
          </p:cNvSpPr>
          <p:nvPr/>
        </p:nvSpPr>
        <p:spPr bwMode="auto">
          <a:xfrm>
            <a:off x="6324600" y="1954356"/>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text</a:t>
            </a:r>
          </a:p>
        </p:txBody>
      </p:sp>
      <p:sp>
        <p:nvSpPr>
          <p:cNvPr id="38" name="Text Box 93"/>
          <p:cNvSpPr txBox="1">
            <a:spLocks noChangeArrowheads="1"/>
          </p:cNvSpPr>
          <p:nvPr/>
        </p:nvSpPr>
        <p:spPr bwMode="auto">
          <a:xfrm>
            <a:off x="6324600" y="2563956"/>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data</a:t>
            </a:r>
          </a:p>
        </p:txBody>
      </p:sp>
      <p:sp>
        <p:nvSpPr>
          <p:cNvPr id="29" name="Rectangle 28"/>
          <p:cNvSpPr/>
          <p:nvPr/>
        </p:nvSpPr>
        <p:spPr>
          <a:xfrm>
            <a:off x="381000" y="4786952"/>
            <a:ext cx="3200400" cy="166968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The kernel objects referenced by a process have </a:t>
            </a:r>
            <a:r>
              <a:rPr lang="en-US" sz="2000" b="1" kern="0" dirty="0">
                <a:solidFill>
                  <a:srgbClr val="800000"/>
                </a:solidFill>
              </a:rPr>
              <a:t>reference counts</a:t>
            </a:r>
            <a:r>
              <a:rPr lang="en-US" sz="2000" kern="0" dirty="0">
                <a:solidFill>
                  <a:srgbClr val="0036A6"/>
                </a:solidFill>
              </a:rPr>
              <a:t>.  They may be destroyed after the last ref is released, but not before.</a:t>
            </a:r>
          </a:p>
        </p:txBody>
      </p:sp>
      <p:sp>
        <p:nvSpPr>
          <p:cNvPr id="30" name="Rectangle 29"/>
          <p:cNvSpPr/>
          <p:nvPr/>
        </p:nvSpPr>
        <p:spPr>
          <a:xfrm>
            <a:off x="3810000" y="6115363"/>
            <a:ext cx="4617094" cy="361637"/>
          </a:xfrm>
          <a:prstGeom prst="rect">
            <a:avLst/>
          </a:prstGeom>
        </p:spPr>
        <p:txBody>
          <a:bodyPr wrap="none">
            <a:spAutoFit/>
          </a:bodyPr>
          <a:lstStyle/>
          <a:p>
            <a:pPr defTabSz="914400" fontAlgn="auto">
              <a:lnSpc>
                <a:spcPct val="85000"/>
              </a:lnSpc>
              <a:spcBef>
                <a:spcPts val="0"/>
              </a:spcBef>
              <a:spcAft>
                <a:spcPts val="0"/>
              </a:spcAft>
              <a:defRPr/>
            </a:pPr>
            <a:r>
              <a:rPr lang="en-US" sz="2000" b="1" kern="0" dirty="0">
                <a:solidFill>
                  <a:srgbClr val="0036A6"/>
                </a:solidFill>
              </a:rPr>
              <a:t>What operations release ref counts?</a:t>
            </a:r>
          </a:p>
        </p:txBody>
      </p:sp>
    </p:spTree>
    <p:extLst>
      <p:ext uri="{BB962C8B-B14F-4D97-AF65-F5344CB8AC3E}">
        <p14:creationId xmlns:p14="http://schemas.microsoft.com/office/powerpoint/2010/main" val="1211580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clones all references</a:t>
            </a:r>
          </a:p>
        </p:txBody>
      </p:sp>
      <p:sp>
        <p:nvSpPr>
          <p:cNvPr id="3" name="Rectangle 2"/>
          <p:cNvSpPr/>
          <p:nvPr/>
        </p:nvSpPr>
        <p:spPr bwMode="auto">
          <a:xfrm>
            <a:off x="4016110" y="175260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4572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grpSp>
        <p:nvGrpSpPr>
          <p:cNvPr id="4" name="Group 9"/>
          <p:cNvGrpSpPr>
            <a:grpSpLocks/>
          </p:cNvGrpSpPr>
          <p:nvPr/>
        </p:nvGrpSpPr>
        <p:grpSpPr bwMode="auto">
          <a:xfrm>
            <a:off x="4222360" y="1905000"/>
            <a:ext cx="600591" cy="600710"/>
            <a:chOff x="4480" y="2017"/>
            <a:chExt cx="576" cy="576"/>
          </a:xfrm>
        </p:grpSpPr>
        <p:sp>
          <p:nvSpPr>
            <p:cNvPr id="5"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6"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7"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8" name="Snip Single Corner Rectangle 7"/>
          <p:cNvSpPr/>
          <p:nvPr/>
        </p:nvSpPr>
        <p:spPr bwMode="auto">
          <a:xfrm flipH="1">
            <a:off x="4186711" y="266700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 name="Rectangle 15"/>
          <p:cNvSpPr/>
          <p:nvPr/>
        </p:nvSpPr>
        <p:spPr bwMode="auto">
          <a:xfrm>
            <a:off x="1464996" y="1981200"/>
            <a:ext cx="1604962" cy="12192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17" name="Oval 16"/>
          <p:cNvSpPr/>
          <p:nvPr/>
        </p:nvSpPr>
        <p:spPr bwMode="auto">
          <a:xfrm>
            <a:off x="1467377" y="19050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20" name="Oval 19"/>
          <p:cNvSpPr/>
          <p:nvPr/>
        </p:nvSpPr>
        <p:spPr bwMode="auto">
          <a:xfrm>
            <a:off x="1467377" y="31242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cxnSp>
        <p:nvCxnSpPr>
          <p:cNvPr id="23" name="Straight Connector 22"/>
          <p:cNvCxnSpPr/>
          <p:nvPr/>
        </p:nvCxnSpPr>
        <p:spPr bwMode="auto">
          <a:xfrm>
            <a:off x="2760396" y="2628899"/>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2760396" y="22479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sp>
        <p:nvSpPr>
          <p:cNvPr id="25" name="Rectangle 24"/>
          <p:cNvSpPr/>
          <p:nvPr/>
        </p:nvSpPr>
        <p:spPr bwMode="auto">
          <a:xfrm>
            <a:off x="1810277" y="2133600"/>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26" name="Rectangle 25"/>
          <p:cNvSpPr/>
          <p:nvPr/>
        </p:nvSpPr>
        <p:spPr bwMode="auto">
          <a:xfrm>
            <a:off x="1810277" y="2514599"/>
            <a:ext cx="914400" cy="228601"/>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prstClr val="white"/>
              </a:solidFill>
              <a:cs typeface="Arial" charset="0"/>
            </a:endParaRPr>
          </a:p>
        </p:txBody>
      </p:sp>
      <p:sp>
        <p:nvSpPr>
          <p:cNvPr id="27" name="Text Box 93"/>
          <p:cNvSpPr txBox="1">
            <a:spLocks noChangeArrowheads="1"/>
          </p:cNvSpPr>
          <p:nvPr/>
        </p:nvSpPr>
        <p:spPr bwMode="auto">
          <a:xfrm>
            <a:off x="1482458" y="2691132"/>
            <a:ext cx="1544027"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Files</a:t>
            </a:r>
          </a:p>
        </p:txBody>
      </p:sp>
      <p:cxnSp>
        <p:nvCxnSpPr>
          <p:cNvPr id="19" name="Straight Connector 18"/>
          <p:cNvCxnSpPr/>
          <p:nvPr/>
        </p:nvCxnSpPr>
        <p:spPr bwMode="auto">
          <a:xfrm>
            <a:off x="5029200" y="18781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21" name="Straight Connector 20"/>
          <p:cNvCxnSpPr/>
          <p:nvPr/>
        </p:nvCxnSpPr>
        <p:spPr bwMode="auto">
          <a:xfrm>
            <a:off x="5029200" y="26401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28" name="Straight Connector 27"/>
          <p:cNvCxnSpPr/>
          <p:nvPr/>
        </p:nvCxnSpPr>
        <p:spPr bwMode="auto">
          <a:xfrm>
            <a:off x="5029200" y="3173556"/>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31" name="AutoShape 21"/>
          <p:cNvSpPr>
            <a:spLocks noChangeArrowheads="1"/>
          </p:cNvSpPr>
          <p:nvPr/>
        </p:nvSpPr>
        <p:spPr bwMode="auto">
          <a:xfrm>
            <a:off x="6291263" y="1878156"/>
            <a:ext cx="1328737" cy="510886"/>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sp>
        <p:nvSpPr>
          <p:cNvPr id="32" name="AutoShape 22"/>
          <p:cNvSpPr>
            <a:spLocks noChangeArrowheads="1"/>
          </p:cNvSpPr>
          <p:nvPr/>
        </p:nvSpPr>
        <p:spPr bwMode="auto">
          <a:xfrm>
            <a:off x="6291263" y="2614612"/>
            <a:ext cx="1328737" cy="306532"/>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sp>
        <p:nvSpPr>
          <p:cNvPr id="33" name="AutoShape 23"/>
          <p:cNvSpPr>
            <a:spLocks noChangeArrowheads="1"/>
          </p:cNvSpPr>
          <p:nvPr/>
        </p:nvSpPr>
        <p:spPr bwMode="auto">
          <a:xfrm>
            <a:off x="6291263" y="3146714"/>
            <a:ext cx="1328737" cy="510886"/>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prstClr val="white"/>
              </a:solidFill>
            </a:endParaRPr>
          </a:p>
        </p:txBody>
      </p:sp>
      <p:sp>
        <p:nvSpPr>
          <p:cNvPr id="37" name="Text Box 93"/>
          <p:cNvSpPr txBox="1">
            <a:spLocks noChangeArrowheads="1"/>
          </p:cNvSpPr>
          <p:nvPr/>
        </p:nvSpPr>
        <p:spPr bwMode="auto">
          <a:xfrm>
            <a:off x="6324600" y="1954356"/>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text</a:t>
            </a:r>
          </a:p>
        </p:txBody>
      </p:sp>
      <p:sp>
        <p:nvSpPr>
          <p:cNvPr id="38" name="Text Box 93"/>
          <p:cNvSpPr txBox="1">
            <a:spLocks noChangeArrowheads="1"/>
          </p:cNvSpPr>
          <p:nvPr/>
        </p:nvSpPr>
        <p:spPr bwMode="auto">
          <a:xfrm>
            <a:off x="6324600" y="2563956"/>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dirty="0">
                <a:solidFill>
                  <a:srgbClr val="000000"/>
                </a:solidFill>
              </a:rPr>
              <a:t>data</a:t>
            </a:r>
          </a:p>
        </p:txBody>
      </p:sp>
      <p:sp>
        <p:nvSpPr>
          <p:cNvPr id="59" name="Rectangle 58"/>
          <p:cNvSpPr/>
          <p:nvPr/>
        </p:nvSpPr>
        <p:spPr bwMode="auto">
          <a:xfrm>
            <a:off x="4016110" y="396240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4572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grpSp>
        <p:nvGrpSpPr>
          <p:cNvPr id="60" name="Group 9"/>
          <p:cNvGrpSpPr>
            <a:grpSpLocks/>
          </p:cNvGrpSpPr>
          <p:nvPr/>
        </p:nvGrpSpPr>
        <p:grpSpPr bwMode="auto">
          <a:xfrm>
            <a:off x="4222360" y="4114800"/>
            <a:ext cx="600591" cy="600710"/>
            <a:chOff x="4480" y="2017"/>
            <a:chExt cx="576" cy="576"/>
          </a:xfrm>
        </p:grpSpPr>
        <p:sp>
          <p:nvSpPr>
            <p:cNvPr id="61"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62"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63"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64" name="Snip Single Corner Rectangle 63"/>
          <p:cNvSpPr/>
          <p:nvPr/>
        </p:nvSpPr>
        <p:spPr bwMode="auto">
          <a:xfrm flipH="1">
            <a:off x="4186711" y="487680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cxnSp>
        <p:nvCxnSpPr>
          <p:cNvPr id="65" name="Straight Connector 64"/>
          <p:cNvCxnSpPr/>
          <p:nvPr/>
        </p:nvCxnSpPr>
        <p:spPr bwMode="auto">
          <a:xfrm>
            <a:off x="2819400" y="2743200"/>
            <a:ext cx="1236396" cy="2095499"/>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66" name="Straight Connector 65"/>
          <p:cNvCxnSpPr/>
          <p:nvPr/>
        </p:nvCxnSpPr>
        <p:spPr bwMode="auto">
          <a:xfrm>
            <a:off x="2743200" y="2286000"/>
            <a:ext cx="1312596" cy="217170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67" name="Straight Connector 66"/>
          <p:cNvCxnSpPr/>
          <p:nvPr/>
        </p:nvCxnSpPr>
        <p:spPr bwMode="auto">
          <a:xfrm flipV="1">
            <a:off x="5029200" y="1905000"/>
            <a:ext cx="1219200" cy="2182956"/>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68" name="Straight Connector 67"/>
          <p:cNvCxnSpPr/>
          <p:nvPr/>
        </p:nvCxnSpPr>
        <p:spPr bwMode="auto">
          <a:xfrm flipV="1">
            <a:off x="5029200" y="2667000"/>
            <a:ext cx="1219200" cy="2182956"/>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69" name="Straight Connector 68"/>
          <p:cNvCxnSpPr/>
          <p:nvPr/>
        </p:nvCxnSpPr>
        <p:spPr bwMode="auto">
          <a:xfrm flipV="1">
            <a:off x="5029200" y="3200400"/>
            <a:ext cx="1219200" cy="2182956"/>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80" name="Rectangle 79"/>
          <p:cNvSpPr/>
          <p:nvPr/>
        </p:nvSpPr>
        <p:spPr>
          <a:xfrm>
            <a:off x="5715000" y="4343400"/>
            <a:ext cx="3200400" cy="140807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Cloned references to VM segments are likely to be </a:t>
            </a:r>
            <a:r>
              <a:rPr lang="en-US" sz="2000" b="1" kern="0" dirty="0">
                <a:solidFill>
                  <a:srgbClr val="800000"/>
                </a:solidFill>
              </a:rPr>
              <a:t>copy-on-write </a:t>
            </a:r>
            <a:r>
              <a:rPr lang="en-US" sz="2000" kern="0" dirty="0">
                <a:solidFill>
                  <a:srgbClr val="0036A6"/>
                </a:solidFill>
              </a:rPr>
              <a:t>to create a lazy, virtual copy of the shared object.</a:t>
            </a:r>
          </a:p>
        </p:txBody>
      </p:sp>
      <p:sp>
        <p:nvSpPr>
          <p:cNvPr id="81" name="Rectangle 80"/>
          <p:cNvSpPr/>
          <p:nvPr/>
        </p:nvSpPr>
        <p:spPr>
          <a:xfrm>
            <a:off x="381000" y="4863152"/>
            <a:ext cx="3200400" cy="62324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Cloned descriptors share a read/write offset.</a:t>
            </a:r>
          </a:p>
        </p:txBody>
      </p:sp>
      <p:sp>
        <p:nvSpPr>
          <p:cNvPr id="41" name="Rectangle 40"/>
          <p:cNvSpPr/>
          <p:nvPr/>
        </p:nvSpPr>
        <p:spPr>
          <a:xfrm>
            <a:off x="381000" y="4024952"/>
            <a:ext cx="3200400" cy="62324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Child </a:t>
            </a:r>
            <a:r>
              <a:rPr lang="en-US" sz="2000" b="1" kern="0" dirty="0">
                <a:solidFill>
                  <a:srgbClr val="0036A6"/>
                </a:solidFill>
              </a:rPr>
              <a:t>inherits</a:t>
            </a:r>
            <a:r>
              <a:rPr lang="en-US" sz="2000" kern="0" dirty="0">
                <a:solidFill>
                  <a:srgbClr val="0036A6"/>
                </a:solidFill>
              </a:rPr>
              <a:t> open descriptors from parent.</a:t>
            </a:r>
          </a:p>
        </p:txBody>
      </p:sp>
      <p:sp>
        <p:nvSpPr>
          <p:cNvPr id="42" name="Rectangle 41"/>
          <p:cNvSpPr/>
          <p:nvPr/>
        </p:nvSpPr>
        <p:spPr>
          <a:xfrm>
            <a:off x="381000" y="5625152"/>
            <a:ext cx="3200400" cy="623248"/>
          </a:xfrm>
          <a:prstGeom prst="rect">
            <a:avLst/>
          </a:prstGeom>
        </p:spPr>
        <p:txBody>
          <a:bodyPr wrap="square">
            <a:spAutoFit/>
          </a:bodyPr>
          <a:lstStyle/>
          <a:p>
            <a:pPr defTabSz="914400" fontAlgn="auto">
              <a:lnSpc>
                <a:spcPct val="85000"/>
              </a:lnSpc>
              <a:spcBef>
                <a:spcPts val="0"/>
              </a:spcBef>
              <a:spcAft>
                <a:spcPts val="0"/>
              </a:spcAft>
              <a:defRPr/>
            </a:pPr>
            <a:r>
              <a:rPr lang="en-US" sz="2000" b="1" kern="0" dirty="0">
                <a:solidFill>
                  <a:srgbClr val="0036A6"/>
                </a:solidFill>
              </a:rPr>
              <a:t>Fork</a:t>
            </a:r>
            <a:r>
              <a:rPr lang="en-US" sz="2000" kern="0" dirty="0">
                <a:solidFill>
                  <a:srgbClr val="0036A6"/>
                </a:solidFill>
              </a:rPr>
              <a:t> increments reference counts on shared objects.</a:t>
            </a:r>
          </a:p>
        </p:txBody>
      </p:sp>
      <p:sp>
        <p:nvSpPr>
          <p:cNvPr id="43" name="Rectangle 42"/>
          <p:cNvSpPr/>
          <p:nvPr/>
        </p:nvSpPr>
        <p:spPr>
          <a:xfrm>
            <a:off x="3810000" y="6115363"/>
            <a:ext cx="4617094" cy="361637"/>
          </a:xfrm>
          <a:prstGeom prst="rect">
            <a:avLst/>
          </a:prstGeom>
        </p:spPr>
        <p:txBody>
          <a:bodyPr wrap="none">
            <a:spAutoFit/>
          </a:bodyPr>
          <a:lstStyle/>
          <a:p>
            <a:pPr defTabSz="914400" fontAlgn="auto">
              <a:lnSpc>
                <a:spcPct val="85000"/>
              </a:lnSpc>
              <a:spcBef>
                <a:spcPts val="0"/>
              </a:spcBef>
              <a:spcAft>
                <a:spcPts val="0"/>
              </a:spcAft>
              <a:defRPr/>
            </a:pPr>
            <a:r>
              <a:rPr lang="en-US" sz="2000" b="1" kern="0" dirty="0">
                <a:solidFill>
                  <a:srgbClr val="0036A6"/>
                </a:solidFill>
              </a:rPr>
              <a:t>What operations release ref counts?</a:t>
            </a:r>
          </a:p>
        </p:txBody>
      </p:sp>
    </p:spTree>
    <p:extLst>
      <p:ext uri="{BB962C8B-B14F-4D97-AF65-F5344CB8AC3E}">
        <p14:creationId xmlns:p14="http://schemas.microsoft.com/office/powerpoint/2010/main" val="273729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0"/>
          <p:cNvSpPr>
            <a:spLocks noChangeArrowheads="1"/>
          </p:cNvSpPr>
          <p:nvPr/>
        </p:nvSpPr>
        <p:spPr bwMode="auto">
          <a:xfrm>
            <a:off x="1905000" y="1828800"/>
            <a:ext cx="6324600" cy="26670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92513" name="Rectangle 2"/>
          <p:cNvSpPr>
            <a:spLocks noGrp="1" noChangeArrowheads="1"/>
          </p:cNvSpPr>
          <p:nvPr>
            <p:ph type="title"/>
          </p:nvPr>
        </p:nvSpPr>
        <p:spPr/>
        <p:txBody>
          <a:bodyPr/>
          <a:lstStyle/>
          <a:p>
            <a:r>
              <a:rPr lang="en-US" dirty="0">
                <a:latin typeface="Arial" charset="0"/>
                <a:ea typeface="ＭＳ Ｐゴシック" charset="0"/>
              </a:rPr>
              <a:t>“File” (I/O) descriptors in Unix</a:t>
            </a:r>
          </a:p>
        </p:txBody>
      </p:sp>
      <p:sp>
        <p:nvSpPr>
          <p:cNvPr id="979971" name="Text Box 3"/>
          <p:cNvSpPr txBox="1">
            <a:spLocks noChangeArrowheads="1"/>
          </p:cNvSpPr>
          <p:nvPr/>
        </p:nvSpPr>
        <p:spPr bwMode="auto">
          <a:xfrm>
            <a:off x="838200" y="1447800"/>
            <a:ext cx="152492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charset="0"/>
                <a:ea typeface="ＭＳ Ｐゴシック" charset="0"/>
              </a:rPr>
              <a:t>user space</a:t>
            </a:r>
            <a:endParaRPr kumimoji="0" lang="en-US" sz="2000" b="0" i="0" u="none" strike="noStrike" kern="1200" cap="none" spc="0" normalizeH="0" baseline="0" noProof="0" dirty="0">
              <a:ln>
                <a:noFill/>
              </a:ln>
              <a:solidFill>
                <a:prstClr val="white"/>
              </a:solidFill>
              <a:effectLst/>
              <a:uLnTx/>
              <a:uFillTx/>
              <a:latin typeface="Arial" charset="0"/>
              <a:ea typeface="ＭＳ Ｐゴシック" charset="0"/>
            </a:endParaRPr>
          </a:p>
        </p:txBody>
      </p:sp>
      <p:grpSp>
        <p:nvGrpSpPr>
          <p:cNvPr id="192515" name="Group 5"/>
          <p:cNvGrpSpPr>
            <a:grpSpLocks/>
          </p:cNvGrpSpPr>
          <p:nvPr/>
        </p:nvGrpSpPr>
        <p:grpSpPr bwMode="auto">
          <a:xfrm>
            <a:off x="2535238" y="2028825"/>
            <a:ext cx="120650" cy="1019175"/>
            <a:chOff x="3171" y="2705"/>
            <a:chExt cx="46" cy="390"/>
          </a:xfrm>
        </p:grpSpPr>
        <p:grpSp>
          <p:nvGrpSpPr>
            <p:cNvPr id="192554" name="Group 6"/>
            <p:cNvGrpSpPr>
              <a:grpSpLocks/>
            </p:cNvGrpSpPr>
            <p:nvPr/>
          </p:nvGrpSpPr>
          <p:grpSpPr bwMode="auto">
            <a:xfrm>
              <a:off x="3171" y="2900"/>
              <a:ext cx="46" cy="195"/>
              <a:chOff x="1296" y="1104"/>
              <a:chExt cx="96" cy="96"/>
            </a:xfrm>
          </p:grpSpPr>
          <p:grpSp>
            <p:nvGrpSpPr>
              <p:cNvPr id="192562" name="Group 7"/>
              <p:cNvGrpSpPr>
                <a:grpSpLocks/>
              </p:cNvGrpSpPr>
              <p:nvPr/>
            </p:nvGrpSpPr>
            <p:grpSpPr bwMode="auto">
              <a:xfrm>
                <a:off x="1296" y="1152"/>
                <a:ext cx="96" cy="48"/>
                <a:chOff x="1296" y="1152"/>
                <a:chExt cx="96" cy="96"/>
              </a:xfrm>
            </p:grpSpPr>
            <p:sp>
              <p:nvSpPr>
                <p:cNvPr id="979976"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77"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92563" name="Group 10"/>
              <p:cNvGrpSpPr>
                <a:grpSpLocks/>
              </p:cNvGrpSpPr>
              <p:nvPr/>
            </p:nvGrpSpPr>
            <p:grpSpPr bwMode="auto">
              <a:xfrm>
                <a:off x="1296" y="1104"/>
                <a:ext cx="96" cy="48"/>
                <a:chOff x="1296" y="1152"/>
                <a:chExt cx="96" cy="96"/>
              </a:xfrm>
            </p:grpSpPr>
            <p:sp>
              <p:nvSpPr>
                <p:cNvPr id="979979"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80"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nvGrpSpPr>
            <p:cNvPr id="192555" name="Group 13"/>
            <p:cNvGrpSpPr>
              <a:grpSpLocks/>
            </p:cNvGrpSpPr>
            <p:nvPr/>
          </p:nvGrpSpPr>
          <p:grpSpPr bwMode="auto">
            <a:xfrm>
              <a:off x="3171" y="2705"/>
              <a:ext cx="46" cy="195"/>
              <a:chOff x="1296" y="1104"/>
              <a:chExt cx="96" cy="96"/>
            </a:xfrm>
          </p:grpSpPr>
          <p:grpSp>
            <p:nvGrpSpPr>
              <p:cNvPr id="192556" name="Group 14"/>
              <p:cNvGrpSpPr>
                <a:grpSpLocks/>
              </p:cNvGrpSpPr>
              <p:nvPr/>
            </p:nvGrpSpPr>
            <p:grpSpPr bwMode="auto">
              <a:xfrm>
                <a:off x="1296" y="1152"/>
                <a:ext cx="96" cy="48"/>
                <a:chOff x="1296" y="1152"/>
                <a:chExt cx="96" cy="96"/>
              </a:xfrm>
            </p:grpSpPr>
            <p:sp>
              <p:nvSpPr>
                <p:cNvPr id="979983"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84"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92557" name="Group 17"/>
              <p:cNvGrpSpPr>
                <a:grpSpLocks/>
              </p:cNvGrpSpPr>
              <p:nvPr/>
            </p:nvGrpSpPr>
            <p:grpSpPr bwMode="auto">
              <a:xfrm>
                <a:off x="1296" y="1104"/>
                <a:ext cx="96" cy="48"/>
                <a:chOff x="1296" y="1152"/>
                <a:chExt cx="96" cy="96"/>
              </a:xfrm>
            </p:grpSpPr>
            <p:sp>
              <p:nvSpPr>
                <p:cNvPr id="979986"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87"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grpSp>
        <p:nvGrpSpPr>
          <p:cNvPr id="5" name="Group 4"/>
          <p:cNvGrpSpPr/>
          <p:nvPr/>
        </p:nvGrpSpPr>
        <p:grpSpPr>
          <a:xfrm>
            <a:off x="304800" y="1828800"/>
            <a:ext cx="1219200" cy="2666999"/>
            <a:chOff x="1289050" y="2270125"/>
            <a:chExt cx="695325" cy="973138"/>
          </a:xfrm>
        </p:grpSpPr>
        <p:sp>
          <p:nvSpPr>
            <p:cNvPr id="979989" name="AutoShape 21"/>
            <p:cNvSpPr>
              <a:spLocks noChangeArrowheads="1"/>
            </p:cNvSpPr>
            <p:nvPr/>
          </p:nvSpPr>
          <p:spPr bwMode="auto">
            <a:xfrm>
              <a:off x="1289050" y="2270125"/>
              <a:ext cx="695325" cy="193675"/>
            </a:xfrm>
            <a:prstGeom prst="flowChartProcess">
              <a:avLst/>
            </a:prstGeom>
            <a:solidFill>
              <a:srgbClr val="3366FF"/>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90" name="AutoShape 22"/>
            <p:cNvSpPr>
              <a:spLocks noChangeArrowheads="1"/>
            </p:cNvSpPr>
            <p:nvPr/>
          </p:nvSpPr>
          <p:spPr bwMode="auto">
            <a:xfrm>
              <a:off x="1289050" y="2463800"/>
              <a:ext cx="695325" cy="195263"/>
            </a:xfrm>
            <a:prstGeom prst="flowChartProcess">
              <a:avLst/>
            </a:prstGeom>
            <a:solidFill>
              <a:srgbClr val="008080"/>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91" name="AutoShape 23"/>
            <p:cNvSpPr>
              <a:spLocks noChangeArrowheads="1"/>
            </p:cNvSpPr>
            <p:nvPr/>
          </p:nvSpPr>
          <p:spPr bwMode="auto">
            <a:xfrm>
              <a:off x="1289050" y="2659063"/>
              <a:ext cx="695325" cy="236537"/>
            </a:xfrm>
            <a:prstGeom prst="flowChartProcess">
              <a:avLst/>
            </a:prstGeom>
            <a:solidFill>
              <a:srgbClr val="666699"/>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92" name="AutoShape 24"/>
            <p:cNvSpPr>
              <a:spLocks noChangeArrowheads="1"/>
            </p:cNvSpPr>
            <p:nvPr/>
          </p:nvSpPr>
          <p:spPr bwMode="auto">
            <a:xfrm>
              <a:off x="1289050" y="2852738"/>
              <a:ext cx="695325" cy="196850"/>
            </a:xfrm>
            <a:prstGeom prst="flowChartProcess">
              <a:avLst/>
            </a:prstGeom>
            <a:solidFill>
              <a:srgbClr val="969696"/>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93" name="AutoShape 25"/>
            <p:cNvSpPr>
              <a:spLocks noChangeArrowheads="1"/>
            </p:cNvSpPr>
            <p:nvPr/>
          </p:nvSpPr>
          <p:spPr bwMode="auto">
            <a:xfrm>
              <a:off x="1289050" y="3049588"/>
              <a:ext cx="695325" cy="193675"/>
            </a:xfrm>
            <a:prstGeom prst="flowChartProcess">
              <a:avLst/>
            </a:prstGeom>
            <a:solidFill>
              <a:srgbClr val="993366"/>
            </a:solidFill>
            <a:ln w="12700">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nchorCtr="1"/>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979994" name="Line 26"/>
          <p:cNvSpPr>
            <a:spLocks noChangeShapeType="1"/>
          </p:cNvSpPr>
          <p:nvPr/>
        </p:nvSpPr>
        <p:spPr bwMode="auto">
          <a:xfrm>
            <a:off x="1905000" y="1828800"/>
            <a:ext cx="0" cy="2667000"/>
          </a:xfrm>
          <a:prstGeom prst="line">
            <a:avLst/>
          </a:prstGeom>
          <a:noFill/>
          <a:ln w="57150" cmpd="sng">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79997" name="Rectangle 29"/>
          <p:cNvSpPr>
            <a:spLocks noChangeArrowheads="1"/>
          </p:cNvSpPr>
          <p:nvPr/>
        </p:nvSpPr>
        <p:spPr bwMode="auto">
          <a:xfrm>
            <a:off x="5643563" y="2952750"/>
            <a:ext cx="1004887" cy="401638"/>
          </a:xfrm>
          <a:prstGeom prst="rect">
            <a:avLst/>
          </a:prstGeom>
          <a:solidFill>
            <a:srgbClr val="FFFFFF"/>
          </a:solidFill>
          <a:ln w="9525">
            <a:solidFill>
              <a:srgbClr val="003366"/>
            </a:solidFill>
            <a:miter lim="800000"/>
            <a:headEnd type="none" w="sm" len="sm"/>
            <a:tailEnd type="none" w="sm" len="sm"/>
          </a:ln>
          <a:effectLst/>
        </p:spPr>
        <p:txBody>
          <a:bodyPr anchor="ctr">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socket</a:t>
            </a:r>
            <a:endParaRPr kumimoji="0" lang="en-US" sz="3200" b="1" i="0" u="none" strike="noStrike" kern="1200" cap="none" spc="0" normalizeH="0" baseline="0" noProof="0" dirty="0">
              <a:ln>
                <a:noFill/>
              </a:ln>
              <a:solidFill>
                <a:srgbClr val="000000"/>
              </a:solidFill>
              <a:effectLst/>
              <a:uLnTx/>
              <a:uFillTx/>
              <a:latin typeface="Arial" charset="0"/>
              <a:ea typeface="ＭＳ Ｐゴシック" charset="0"/>
            </a:endParaRPr>
          </a:p>
        </p:txBody>
      </p:sp>
      <p:cxnSp>
        <p:nvCxnSpPr>
          <p:cNvPr id="979998" name="AutoShape 30"/>
          <p:cNvCxnSpPr>
            <a:cxnSpLocks noChangeShapeType="1"/>
            <a:stCxn id="980019" idx="3"/>
          </p:cNvCxnSpPr>
          <p:nvPr/>
        </p:nvCxnSpPr>
        <p:spPr bwMode="auto">
          <a:xfrm flipV="1">
            <a:off x="4681538" y="2085975"/>
            <a:ext cx="962025" cy="381994"/>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9999" name="AutoShape 31"/>
          <p:cNvCxnSpPr>
            <a:cxnSpLocks noChangeShapeType="1"/>
            <a:stCxn id="980012" idx="3"/>
            <a:endCxn id="979997" idx="1"/>
          </p:cNvCxnSpPr>
          <p:nvPr/>
        </p:nvCxnSpPr>
        <p:spPr bwMode="auto">
          <a:xfrm flipV="1">
            <a:off x="4681538" y="3153569"/>
            <a:ext cx="962025" cy="13831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80000" name="AutoShape 32"/>
          <p:cNvCxnSpPr>
            <a:cxnSpLocks noChangeShapeType="1"/>
            <a:stCxn id="980016" idx="3"/>
          </p:cNvCxnSpPr>
          <p:nvPr/>
        </p:nvCxnSpPr>
        <p:spPr bwMode="auto">
          <a:xfrm flipV="1">
            <a:off x="4681538" y="2619375"/>
            <a:ext cx="962025" cy="260551"/>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0001" name="Text Box 33"/>
          <p:cNvSpPr txBox="1">
            <a:spLocks noChangeArrowheads="1"/>
          </p:cNvSpPr>
          <p:nvPr/>
        </p:nvSpPr>
        <p:spPr bwMode="auto">
          <a:xfrm>
            <a:off x="1871393" y="2990850"/>
            <a:ext cx="1538828"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per-process</a:t>
            </a:r>
          </a:p>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descriptor</a:t>
            </a:r>
          </a:p>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table</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80002" name="Text Box 34"/>
          <p:cNvSpPr txBox="1">
            <a:spLocks noChangeArrowheads="1"/>
          </p:cNvSpPr>
          <p:nvPr/>
        </p:nvSpPr>
        <p:spPr bwMode="auto">
          <a:xfrm>
            <a:off x="2740025" y="1465263"/>
            <a:ext cx="173882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charset="0"/>
                <a:ea typeface="ＭＳ Ｐゴシック" charset="0"/>
              </a:rPr>
              <a:t>kernel space</a:t>
            </a:r>
            <a:endParaRPr kumimoji="0" lang="en-US" sz="2000" b="0" i="0" u="none" strike="noStrike" kern="1200" cap="none" spc="0" normalizeH="0" baseline="0" noProof="0" dirty="0">
              <a:ln>
                <a:noFill/>
              </a:ln>
              <a:solidFill>
                <a:prstClr val="white"/>
              </a:solidFill>
              <a:effectLst/>
              <a:uLnTx/>
              <a:uFillTx/>
              <a:latin typeface="Arial" charset="0"/>
              <a:ea typeface="ＭＳ Ｐゴシック" charset="0"/>
            </a:endParaRPr>
          </a:p>
        </p:txBody>
      </p:sp>
      <p:sp>
        <p:nvSpPr>
          <p:cNvPr id="980003" name="Oval 35"/>
          <p:cNvSpPr>
            <a:spLocks noChangeArrowheads="1"/>
          </p:cNvSpPr>
          <p:nvPr/>
        </p:nvSpPr>
        <p:spPr bwMode="auto">
          <a:xfrm>
            <a:off x="6103938" y="3962400"/>
            <a:ext cx="133350" cy="123825"/>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80004" name="Oval 36"/>
          <p:cNvSpPr>
            <a:spLocks noChangeArrowheads="1"/>
          </p:cNvSpPr>
          <p:nvPr/>
        </p:nvSpPr>
        <p:spPr bwMode="auto">
          <a:xfrm>
            <a:off x="6103938" y="4213225"/>
            <a:ext cx="133350" cy="123825"/>
          </a:xfrm>
          <a:prstGeom prst="ellipse">
            <a:avLst/>
          </a:prstGeom>
          <a:solidFill>
            <a:srgbClr val="000000"/>
          </a:solidFill>
          <a:ln w="12700">
            <a:solidFill>
              <a:schemeClr val="tx1"/>
            </a:solidFill>
            <a:round/>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56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nvGrpSpPr>
          <p:cNvPr id="192534" name="Group 38"/>
          <p:cNvGrpSpPr>
            <a:grpSpLocks/>
          </p:cNvGrpSpPr>
          <p:nvPr/>
        </p:nvGrpSpPr>
        <p:grpSpPr bwMode="auto">
          <a:xfrm>
            <a:off x="4178300" y="2159000"/>
            <a:ext cx="503238" cy="1647825"/>
            <a:chOff x="3171" y="2705"/>
            <a:chExt cx="46" cy="390"/>
          </a:xfrm>
        </p:grpSpPr>
        <p:grpSp>
          <p:nvGrpSpPr>
            <p:cNvPr id="192540" name="Group 39"/>
            <p:cNvGrpSpPr>
              <a:grpSpLocks/>
            </p:cNvGrpSpPr>
            <p:nvPr/>
          </p:nvGrpSpPr>
          <p:grpSpPr bwMode="auto">
            <a:xfrm>
              <a:off x="3171" y="2900"/>
              <a:ext cx="46" cy="195"/>
              <a:chOff x="1296" y="1104"/>
              <a:chExt cx="96" cy="96"/>
            </a:xfrm>
          </p:grpSpPr>
          <p:grpSp>
            <p:nvGrpSpPr>
              <p:cNvPr id="192548" name="Group 40"/>
              <p:cNvGrpSpPr>
                <a:grpSpLocks/>
              </p:cNvGrpSpPr>
              <p:nvPr/>
            </p:nvGrpSpPr>
            <p:grpSpPr bwMode="auto">
              <a:xfrm>
                <a:off x="1296" y="1152"/>
                <a:ext cx="96" cy="48"/>
                <a:chOff x="1296" y="1152"/>
                <a:chExt cx="96" cy="96"/>
              </a:xfrm>
            </p:grpSpPr>
            <p:sp>
              <p:nvSpPr>
                <p:cNvPr id="980009" name="AutoShape 4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80010" name="AutoShape 4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92549" name="Group 43"/>
              <p:cNvGrpSpPr>
                <a:grpSpLocks/>
              </p:cNvGrpSpPr>
              <p:nvPr/>
            </p:nvGrpSpPr>
            <p:grpSpPr bwMode="auto">
              <a:xfrm>
                <a:off x="1296" y="1104"/>
                <a:ext cx="96" cy="48"/>
                <a:chOff x="1296" y="1152"/>
                <a:chExt cx="96" cy="96"/>
              </a:xfrm>
            </p:grpSpPr>
            <p:sp>
              <p:nvSpPr>
                <p:cNvPr id="980012" name="AutoShape 44"/>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80013" name="AutoShape 45"/>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nvGrpSpPr>
            <p:cNvPr id="192541" name="Group 46"/>
            <p:cNvGrpSpPr>
              <a:grpSpLocks/>
            </p:cNvGrpSpPr>
            <p:nvPr/>
          </p:nvGrpSpPr>
          <p:grpSpPr bwMode="auto">
            <a:xfrm>
              <a:off x="3171" y="2705"/>
              <a:ext cx="46" cy="195"/>
              <a:chOff x="1296" y="1104"/>
              <a:chExt cx="96" cy="96"/>
            </a:xfrm>
          </p:grpSpPr>
          <p:grpSp>
            <p:nvGrpSpPr>
              <p:cNvPr id="192542" name="Group 47"/>
              <p:cNvGrpSpPr>
                <a:grpSpLocks/>
              </p:cNvGrpSpPr>
              <p:nvPr/>
            </p:nvGrpSpPr>
            <p:grpSpPr bwMode="auto">
              <a:xfrm>
                <a:off x="1296" y="1152"/>
                <a:ext cx="96" cy="48"/>
                <a:chOff x="1296" y="1152"/>
                <a:chExt cx="96" cy="96"/>
              </a:xfrm>
            </p:grpSpPr>
            <p:sp>
              <p:nvSpPr>
                <p:cNvPr id="980016" name="AutoShape 48"/>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80017" name="AutoShape 49"/>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92543" name="Group 50"/>
              <p:cNvGrpSpPr>
                <a:grpSpLocks/>
              </p:cNvGrpSpPr>
              <p:nvPr/>
            </p:nvGrpSpPr>
            <p:grpSpPr bwMode="auto">
              <a:xfrm>
                <a:off x="1296" y="1104"/>
                <a:ext cx="96" cy="48"/>
                <a:chOff x="1296" y="1152"/>
                <a:chExt cx="96" cy="96"/>
              </a:xfrm>
            </p:grpSpPr>
            <p:sp>
              <p:nvSpPr>
                <p:cNvPr id="980019" name="AutoShape 5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80020" name="AutoShape 5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cxnSp>
        <p:nvCxnSpPr>
          <p:cNvPr id="980021" name="AutoShape 53"/>
          <p:cNvCxnSpPr>
            <a:cxnSpLocks noChangeShapeType="1"/>
            <a:stCxn id="979987" idx="3"/>
            <a:endCxn id="980012" idx="1"/>
          </p:cNvCxnSpPr>
          <p:nvPr/>
        </p:nvCxnSpPr>
        <p:spPr bwMode="auto">
          <a:xfrm>
            <a:off x="2655888" y="2093913"/>
            <a:ext cx="1522412" cy="1198562"/>
          </a:xfrm>
          <a:prstGeom prst="curvedConnector3">
            <a:avLst>
              <a:gd name="adj1" fmla="val 49949"/>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0022" name="Text Box 54"/>
          <p:cNvSpPr txBox="1">
            <a:spLocks noChangeArrowheads="1"/>
          </p:cNvSpPr>
          <p:nvPr/>
        </p:nvSpPr>
        <p:spPr bwMode="auto">
          <a:xfrm>
            <a:off x="3325812" y="3810000"/>
            <a:ext cx="2084388"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“open file table”</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80024" name="Rectangle 56"/>
          <p:cNvSpPr>
            <a:spLocks noChangeArrowheads="1"/>
          </p:cNvSpPr>
          <p:nvPr/>
        </p:nvSpPr>
        <p:spPr bwMode="auto">
          <a:xfrm>
            <a:off x="1905000" y="1494711"/>
            <a:ext cx="3962400" cy="338554"/>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1600" b="0" i="0" u="sng" strike="noStrike" kern="1200" cap="none" spc="0" normalizeH="0" baseline="0" noProof="0" dirty="0">
                <a:ln>
                  <a:noFill/>
                </a:ln>
                <a:solidFill>
                  <a:srgbClr val="0036A6"/>
                </a:solidFill>
                <a:effectLst/>
                <a:uLnTx/>
                <a:uFillTx/>
                <a:latin typeface="Arial" charset="0"/>
                <a:ea typeface="ＭＳ Ｐゴシック" charset="0"/>
              </a:rPr>
              <a:t>Disclaimer</a:t>
            </a:r>
            <a:r>
              <a:rPr kumimoji="0" lang="en-US" sz="1600" b="0" i="0" u="none" strike="noStrike" kern="1200" cap="none" spc="0" normalizeH="0" baseline="0" noProof="0" dirty="0">
                <a:ln>
                  <a:noFill/>
                </a:ln>
                <a:solidFill>
                  <a:srgbClr val="0036A6"/>
                </a:solidFill>
                <a:effectLst/>
                <a:uLnTx/>
                <a:uFillTx/>
                <a:latin typeface="Arial" charset="0"/>
                <a:ea typeface="ＭＳ Ｐゴシック" charset="0"/>
              </a:rPr>
              <a:t>: this drawing is oversimplified</a:t>
            </a:r>
            <a:endParaRPr kumimoji="0" lang="en-US" sz="1800" b="0" i="0" u="none" strike="noStrike" kern="1200" cap="none" spc="0" normalizeH="0" baseline="0" noProof="0" dirty="0">
              <a:ln>
                <a:noFill/>
              </a:ln>
              <a:solidFill>
                <a:srgbClr val="0036A6"/>
              </a:solidFill>
              <a:effectLst/>
              <a:uLnTx/>
              <a:uFillTx/>
              <a:latin typeface="Arial" charset="0"/>
              <a:ea typeface="ＭＳ Ｐゴシック" charset="0"/>
            </a:endParaRPr>
          </a:p>
        </p:txBody>
      </p:sp>
      <p:sp>
        <p:nvSpPr>
          <p:cNvPr id="980025" name="Rectangle 57"/>
          <p:cNvSpPr>
            <a:spLocks noChangeArrowheads="1"/>
          </p:cNvSpPr>
          <p:nvPr/>
        </p:nvSpPr>
        <p:spPr bwMode="auto">
          <a:xfrm>
            <a:off x="609600" y="5504765"/>
            <a:ext cx="5681662" cy="677108"/>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741363" marR="0" lvl="1" indent="-284163" algn="l" defTabSz="45561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endParaRPr>
          </a:p>
          <a:p>
            <a:pPr marL="741363" marR="0" lvl="1" indent="-284163" algn="l" defTabSz="455613"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cxnSp>
        <p:nvCxnSpPr>
          <p:cNvPr id="58" name="AutoShape 31"/>
          <p:cNvCxnSpPr>
            <a:cxnSpLocks noChangeShapeType="1"/>
            <a:stCxn id="980010" idx="3"/>
          </p:cNvCxnSpPr>
          <p:nvPr/>
        </p:nvCxnSpPr>
        <p:spPr bwMode="auto">
          <a:xfrm>
            <a:off x="4681538" y="3497860"/>
            <a:ext cx="974725" cy="188315"/>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9988" name="AutoShape 20"/>
          <p:cNvCxnSpPr>
            <a:cxnSpLocks noChangeShapeType="1"/>
            <a:endCxn id="979987" idx="1"/>
          </p:cNvCxnSpPr>
          <p:nvPr/>
        </p:nvCxnSpPr>
        <p:spPr bwMode="auto">
          <a:xfrm flipV="1">
            <a:off x="1143000" y="2092524"/>
            <a:ext cx="1392238" cy="574476"/>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5" name="Text Box 54"/>
          <p:cNvSpPr txBox="1">
            <a:spLocks noChangeArrowheads="1"/>
          </p:cNvSpPr>
          <p:nvPr/>
        </p:nvSpPr>
        <p:spPr bwMode="auto">
          <a:xfrm>
            <a:off x="2819400" y="2343150"/>
            <a:ext cx="1066800" cy="369332"/>
          </a:xfrm>
          <a:prstGeom prst="rect">
            <a:avLst/>
          </a:prstGeom>
          <a:solidFill>
            <a:srgbClr val="99CCFF"/>
          </a:solid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pointer</a:t>
            </a:r>
          </a:p>
        </p:txBody>
      </p:sp>
      <p:sp>
        <p:nvSpPr>
          <p:cNvPr id="66" name="Rectangle 65"/>
          <p:cNvSpPr/>
          <p:nvPr/>
        </p:nvSpPr>
        <p:spPr>
          <a:xfrm>
            <a:off x="381000" y="4916522"/>
            <a:ext cx="8458200" cy="1669688"/>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An I/O descriptor (e.g., </a:t>
            </a:r>
            <a:r>
              <a:rPr kumimoji="0" lang="en-US" sz="2000" b="0" i="0" u="none" strike="noStrike" kern="0" cap="none" spc="0" normalizeH="0" baseline="0" noProof="0" dirty="0" err="1">
                <a:ln>
                  <a:noFill/>
                </a:ln>
                <a:solidFill>
                  <a:srgbClr val="0036A6"/>
                </a:solidFill>
                <a:effectLst/>
                <a:uLnTx/>
                <a:uFillTx/>
                <a:latin typeface="Arial" charset="0"/>
                <a:ea typeface="ＭＳ Ｐゴシック" charset="0"/>
              </a:rPr>
              <a:t>fd</a:t>
            </a: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 is just an integer value in a process address space.  The user program passes a descriptor value as an argument to the I/O system calls to identify the I/O channel to operate on.  The kernel maintains internal data structures for each I/O channel.  It finds these by using the </a:t>
            </a:r>
            <a:r>
              <a:rPr kumimoji="0" lang="en-US" sz="2000" b="0" i="0" u="none" strike="noStrike" kern="0" cap="none" spc="0" normalizeH="0" baseline="0" noProof="0" dirty="0" err="1">
                <a:ln>
                  <a:noFill/>
                </a:ln>
                <a:solidFill>
                  <a:srgbClr val="0036A6"/>
                </a:solidFill>
                <a:effectLst/>
                <a:uLnTx/>
                <a:uFillTx/>
                <a:latin typeface="Arial" charset="0"/>
                <a:ea typeface="ＭＳ Ｐゴシック" charset="0"/>
              </a:rPr>
              <a:t>fd</a:t>
            </a: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 to index into an internal table.  It checks validity and access etc. before carrying out the requested operation.</a:t>
            </a:r>
            <a:endParaRPr kumimoji="0" lang="en-US" sz="3600" b="1" i="0" u="none" strike="noStrike" kern="0" cap="none" spc="0" normalizeH="0" baseline="0" noProof="0" dirty="0">
              <a:ln>
                <a:noFill/>
              </a:ln>
              <a:solidFill>
                <a:srgbClr val="0036A6"/>
              </a:solidFill>
              <a:effectLst/>
              <a:uLnTx/>
              <a:uFillTx/>
              <a:latin typeface="Arial" charset="0"/>
              <a:ea typeface="ＭＳ Ｐゴシック" charset="0"/>
            </a:endParaRPr>
          </a:p>
        </p:txBody>
      </p:sp>
      <p:sp>
        <p:nvSpPr>
          <p:cNvPr id="62" name="Text Box 54"/>
          <p:cNvSpPr txBox="1">
            <a:spLocks noChangeArrowheads="1"/>
          </p:cNvSpPr>
          <p:nvPr/>
        </p:nvSpPr>
        <p:spPr bwMode="auto">
          <a:xfrm>
            <a:off x="1981200" y="2286000"/>
            <a:ext cx="533400" cy="369332"/>
          </a:xfrm>
          <a:prstGeom prst="rect">
            <a:avLst/>
          </a:prstGeom>
          <a:solidFill>
            <a:srgbClr val="99CCFF"/>
          </a:solid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800" b="0" i="0" u="none" strike="noStrike" kern="1200" cap="none" spc="0" normalizeH="0" baseline="0" noProof="0" dirty="0" err="1">
                <a:ln>
                  <a:noFill/>
                </a:ln>
                <a:solidFill>
                  <a:srgbClr val="003367"/>
                </a:solidFill>
                <a:effectLst/>
                <a:uLnTx/>
                <a:uFillTx/>
                <a:latin typeface="Arial" charset="0"/>
                <a:ea typeface="ＭＳ Ｐゴシック" charset="0"/>
              </a:rPr>
              <a:t>int</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003367"/>
                </a:solidFill>
                <a:effectLst/>
                <a:uLnTx/>
                <a:uFillTx/>
                <a:latin typeface="Arial" charset="0"/>
                <a:ea typeface="ＭＳ Ｐゴシック" charset="0"/>
              </a:rPr>
              <a:t>fd</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63" name="Rectangle 27"/>
          <p:cNvSpPr>
            <a:spLocks noChangeArrowheads="1"/>
          </p:cNvSpPr>
          <p:nvPr/>
        </p:nvSpPr>
        <p:spPr bwMode="auto">
          <a:xfrm>
            <a:off x="5643563" y="2419350"/>
            <a:ext cx="1004887" cy="400050"/>
          </a:xfrm>
          <a:prstGeom prst="rect">
            <a:avLst/>
          </a:prstGeom>
          <a:solidFill>
            <a:srgbClr val="FFFFFF"/>
          </a:solidFill>
          <a:ln w="9525">
            <a:solidFill>
              <a:srgbClr val="003366"/>
            </a:solidFill>
            <a:miter lim="800000"/>
            <a:headEnd type="none" w="sm" len="sm"/>
            <a:tailEnd type="none" w="sm" len="sm"/>
          </a:ln>
          <a:effectLst/>
        </p:spPr>
        <p:txBody>
          <a:bodyPr anchor="ctr">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7F7F7F"/>
                </a:solidFill>
                <a:effectLst/>
                <a:uLnTx/>
                <a:uFillTx/>
                <a:latin typeface="Arial" charset="0"/>
                <a:ea typeface="ＭＳ Ｐゴシック" charset="0"/>
              </a:rPr>
              <a:t>pipe</a:t>
            </a:r>
            <a:endParaRPr kumimoji="0" lang="en-US" sz="3200" b="0" i="0" u="none" strike="noStrike" kern="1200" cap="none" spc="0" normalizeH="0" baseline="0" noProof="0" dirty="0">
              <a:ln>
                <a:noFill/>
              </a:ln>
              <a:solidFill>
                <a:srgbClr val="7F7F7F"/>
              </a:solidFill>
              <a:effectLst/>
              <a:uLnTx/>
              <a:uFillTx/>
              <a:latin typeface="Arial" charset="0"/>
              <a:ea typeface="ＭＳ Ｐゴシック" charset="0"/>
            </a:endParaRPr>
          </a:p>
        </p:txBody>
      </p:sp>
      <p:sp>
        <p:nvSpPr>
          <p:cNvPr id="64" name="Rectangle 28"/>
          <p:cNvSpPr>
            <a:spLocks noChangeArrowheads="1"/>
          </p:cNvSpPr>
          <p:nvPr/>
        </p:nvSpPr>
        <p:spPr bwMode="auto">
          <a:xfrm>
            <a:off x="5643563" y="1885950"/>
            <a:ext cx="1004887" cy="400050"/>
          </a:xfrm>
          <a:prstGeom prst="rect">
            <a:avLst/>
          </a:prstGeom>
          <a:solidFill>
            <a:srgbClr val="FFFFFF"/>
          </a:solidFill>
          <a:ln w="9525">
            <a:solidFill>
              <a:srgbClr val="003366"/>
            </a:solidFill>
            <a:miter lim="800000"/>
            <a:headEnd type="none" w="sm" len="sm"/>
            <a:tailEnd type="none" w="sm" len="sm"/>
          </a:ln>
          <a:effectLst/>
        </p:spPr>
        <p:txBody>
          <a:bodyPr anchor="ctr">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white">
                    <a:lumMod val="50000"/>
                  </a:prstClr>
                </a:solidFill>
                <a:effectLst/>
                <a:uLnTx/>
                <a:uFillTx/>
                <a:latin typeface="Arial" charset="0"/>
                <a:ea typeface="ＭＳ Ｐゴシック" charset="0"/>
              </a:rPr>
              <a:t>file</a:t>
            </a:r>
            <a:endParaRPr kumimoji="0" lang="en-US" sz="2400" b="0" i="0" u="none" strike="noStrike" kern="1200" cap="none" spc="0" normalizeH="0" baseline="0" noProof="0" dirty="0">
              <a:ln>
                <a:noFill/>
              </a:ln>
              <a:solidFill>
                <a:prstClr val="white">
                  <a:lumMod val="50000"/>
                </a:prstClr>
              </a:solidFill>
              <a:effectLst/>
              <a:uLnTx/>
              <a:uFillTx/>
              <a:latin typeface="Arial" charset="0"/>
              <a:ea typeface="ＭＳ Ｐゴシック" charset="0"/>
            </a:endParaRPr>
          </a:p>
        </p:txBody>
      </p:sp>
      <p:sp>
        <p:nvSpPr>
          <p:cNvPr id="67" name="Rectangle 55"/>
          <p:cNvSpPr>
            <a:spLocks noChangeArrowheads="1"/>
          </p:cNvSpPr>
          <p:nvPr/>
        </p:nvSpPr>
        <p:spPr bwMode="auto">
          <a:xfrm>
            <a:off x="5656263" y="3486150"/>
            <a:ext cx="1004887" cy="400050"/>
          </a:xfrm>
          <a:prstGeom prst="rect">
            <a:avLst/>
          </a:prstGeom>
          <a:solidFill>
            <a:srgbClr val="FFFFFF"/>
          </a:solidFill>
          <a:ln w="9525">
            <a:solidFill>
              <a:srgbClr val="003366"/>
            </a:solidFill>
            <a:miter lim="800000"/>
            <a:headEnd type="none" w="sm" len="sm"/>
            <a:tailEnd type="none" w="sm" len="sm"/>
          </a:ln>
          <a:effectLst/>
        </p:spPr>
        <p:txBody>
          <a:bodyPr anchor="ctr">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7F7F7F"/>
                </a:solidFill>
                <a:effectLst/>
                <a:uLnTx/>
                <a:uFillTx/>
                <a:latin typeface="Arial" charset="0"/>
                <a:ea typeface="ＭＳ Ｐゴシック" charset="0"/>
              </a:rPr>
              <a:t>tty</a:t>
            </a:r>
            <a:endParaRPr kumimoji="0" lang="en-US" sz="2400" b="0" i="0" u="none" strike="noStrike" kern="1200" cap="none" spc="0" normalizeH="0" baseline="0" noProof="0" dirty="0">
              <a:ln>
                <a:noFill/>
              </a:ln>
              <a:solidFill>
                <a:srgbClr val="7F7F7F"/>
              </a:solidFill>
              <a:effectLst/>
              <a:uLnTx/>
              <a:uFillTx/>
              <a:latin typeface="Arial" charset="0"/>
              <a:ea typeface="ＭＳ Ｐゴシック" charset="0"/>
            </a:endParaRPr>
          </a:p>
        </p:txBody>
      </p:sp>
      <p:cxnSp>
        <p:nvCxnSpPr>
          <p:cNvPr id="69" name="AutoShape 31"/>
          <p:cNvCxnSpPr>
            <a:cxnSpLocks noChangeShapeType="1"/>
            <a:stCxn id="78" idx="1"/>
            <a:endCxn id="64" idx="3"/>
          </p:cNvCxnSpPr>
          <p:nvPr/>
        </p:nvCxnSpPr>
        <p:spPr bwMode="auto">
          <a:xfrm rot="10800000">
            <a:off x="6648450" y="2085975"/>
            <a:ext cx="698500" cy="750630"/>
          </a:xfrm>
          <a:prstGeom prst="curvedConnector3">
            <a:avLst>
              <a:gd name="adj1" fmla="val 50000"/>
            </a:avLst>
          </a:prstGeom>
          <a:noFill/>
          <a:ln w="12700">
            <a:solidFill>
              <a:schemeClr val="tx1"/>
            </a:solidFill>
            <a:round/>
            <a:headEnd type="triangl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0" name="Group 5"/>
          <p:cNvGrpSpPr>
            <a:grpSpLocks/>
          </p:cNvGrpSpPr>
          <p:nvPr/>
        </p:nvGrpSpPr>
        <p:grpSpPr bwMode="auto">
          <a:xfrm>
            <a:off x="7346950" y="2518112"/>
            <a:ext cx="120650" cy="1019175"/>
            <a:chOff x="3171" y="2705"/>
            <a:chExt cx="46" cy="390"/>
          </a:xfrm>
        </p:grpSpPr>
        <p:grpSp>
          <p:nvGrpSpPr>
            <p:cNvPr id="71" name="Group 6"/>
            <p:cNvGrpSpPr>
              <a:grpSpLocks/>
            </p:cNvGrpSpPr>
            <p:nvPr/>
          </p:nvGrpSpPr>
          <p:grpSpPr bwMode="auto">
            <a:xfrm>
              <a:off x="3171" y="2900"/>
              <a:ext cx="46" cy="195"/>
              <a:chOff x="1296" y="1104"/>
              <a:chExt cx="96" cy="96"/>
            </a:xfrm>
          </p:grpSpPr>
          <p:grpSp>
            <p:nvGrpSpPr>
              <p:cNvPr id="79" name="Group 7"/>
              <p:cNvGrpSpPr>
                <a:grpSpLocks/>
              </p:cNvGrpSpPr>
              <p:nvPr/>
            </p:nvGrpSpPr>
            <p:grpSpPr bwMode="auto">
              <a:xfrm>
                <a:off x="1296" y="1152"/>
                <a:ext cx="96" cy="48"/>
                <a:chOff x="1296" y="1152"/>
                <a:chExt cx="96" cy="96"/>
              </a:xfrm>
            </p:grpSpPr>
            <p:sp>
              <p:nvSpPr>
                <p:cNvPr id="83"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84"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80" name="Group 10"/>
              <p:cNvGrpSpPr>
                <a:grpSpLocks/>
              </p:cNvGrpSpPr>
              <p:nvPr/>
            </p:nvGrpSpPr>
            <p:grpSpPr bwMode="auto">
              <a:xfrm>
                <a:off x="1296" y="1104"/>
                <a:ext cx="96" cy="48"/>
                <a:chOff x="1296" y="1152"/>
                <a:chExt cx="96" cy="96"/>
              </a:xfrm>
            </p:grpSpPr>
            <p:sp>
              <p:nvSpPr>
                <p:cNvPr id="81"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82"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nvGrpSpPr>
            <p:cNvPr id="72" name="Group 13"/>
            <p:cNvGrpSpPr>
              <a:grpSpLocks/>
            </p:cNvGrpSpPr>
            <p:nvPr/>
          </p:nvGrpSpPr>
          <p:grpSpPr bwMode="auto">
            <a:xfrm>
              <a:off x="3171" y="2705"/>
              <a:ext cx="46" cy="195"/>
              <a:chOff x="1296" y="1104"/>
              <a:chExt cx="96" cy="96"/>
            </a:xfrm>
          </p:grpSpPr>
          <p:grpSp>
            <p:nvGrpSpPr>
              <p:cNvPr id="73" name="Group 14"/>
              <p:cNvGrpSpPr>
                <a:grpSpLocks/>
              </p:cNvGrpSpPr>
              <p:nvPr/>
            </p:nvGrpSpPr>
            <p:grpSpPr bwMode="auto">
              <a:xfrm>
                <a:off x="1296" y="1152"/>
                <a:ext cx="96" cy="48"/>
                <a:chOff x="1296" y="1152"/>
                <a:chExt cx="96" cy="96"/>
              </a:xfrm>
            </p:grpSpPr>
            <p:sp>
              <p:nvSpPr>
                <p:cNvPr id="77"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78"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74" name="Group 17"/>
              <p:cNvGrpSpPr>
                <a:grpSpLocks/>
              </p:cNvGrpSpPr>
              <p:nvPr/>
            </p:nvGrpSpPr>
            <p:grpSpPr bwMode="auto">
              <a:xfrm>
                <a:off x="1296" y="1104"/>
                <a:ext cx="96" cy="48"/>
                <a:chOff x="1296" y="1152"/>
                <a:chExt cx="96" cy="96"/>
              </a:xfrm>
            </p:grpSpPr>
            <p:sp>
              <p:nvSpPr>
                <p:cNvPr id="75"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76"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5613"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grpSp>
      <p:sp>
        <p:nvSpPr>
          <p:cNvPr id="85" name="Text Box 33"/>
          <p:cNvSpPr txBox="1">
            <a:spLocks noChangeArrowheads="1"/>
          </p:cNvSpPr>
          <p:nvPr/>
        </p:nvSpPr>
        <p:spPr bwMode="auto">
          <a:xfrm>
            <a:off x="6556375" y="3505200"/>
            <a:ext cx="1901825"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ctr" defTabSz="4556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Type-specific structures (e.g., </a:t>
            </a:r>
            <a:r>
              <a:rPr kumimoji="0" lang="en-US" sz="2000" b="1" i="0" u="none" strike="noStrike" kern="1200" cap="none" spc="0" normalizeH="0" baseline="0" noProof="0" dirty="0" err="1">
                <a:ln>
                  <a:noFill/>
                </a:ln>
                <a:solidFill>
                  <a:srgbClr val="000000"/>
                </a:solidFill>
                <a:effectLst/>
                <a:uLnTx/>
                <a:uFillTx/>
                <a:latin typeface="Arial" charset="0"/>
                <a:ea typeface="ＭＳ Ｐゴシック" charset="0"/>
              </a:rPr>
              <a:t>inode</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50408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0"/>
          <p:cNvSpPr>
            <a:spLocks noChangeArrowheads="1"/>
          </p:cNvSpPr>
          <p:nvPr/>
        </p:nvSpPr>
        <p:spPr bwMode="auto">
          <a:xfrm>
            <a:off x="2667000" y="1676400"/>
            <a:ext cx="49530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defTabSz="457200">
              <a:buClr>
                <a:srgbClr val="000000"/>
              </a:buClr>
              <a:buSzPct val="100000"/>
              <a:buFont typeface="Times New Roman" charset="0"/>
              <a:buNone/>
            </a:pPr>
            <a:endParaRPr lang="en-US" sz="1800">
              <a:solidFill>
                <a:prstClr val="white"/>
              </a:solidFill>
            </a:endParaRPr>
          </a:p>
        </p:txBody>
      </p:sp>
      <p:sp>
        <p:nvSpPr>
          <p:cNvPr id="192513" name="Rectangle 2"/>
          <p:cNvSpPr>
            <a:spLocks noGrp="1" noChangeArrowheads="1"/>
          </p:cNvSpPr>
          <p:nvPr>
            <p:ph type="title"/>
          </p:nvPr>
        </p:nvSpPr>
        <p:spPr/>
        <p:txBody>
          <a:bodyPr/>
          <a:lstStyle/>
          <a:p>
            <a:r>
              <a:rPr lang="en-US" dirty="0">
                <a:latin typeface="Arial" charset="0"/>
                <a:ea typeface="ＭＳ Ｐゴシック" charset="0"/>
              </a:rPr>
              <a:t>Unix dup* </a:t>
            </a:r>
            <a:r>
              <a:rPr lang="en-US" dirty="0" err="1">
                <a:latin typeface="Arial" charset="0"/>
                <a:ea typeface="ＭＳ Ｐゴシック" charset="0"/>
              </a:rPr>
              <a:t>syscall</a:t>
            </a:r>
            <a:endParaRPr lang="en-US" dirty="0">
              <a:latin typeface="Arial" charset="0"/>
              <a:ea typeface="ＭＳ Ｐゴシック" charset="0"/>
            </a:endParaRPr>
          </a:p>
        </p:txBody>
      </p:sp>
      <p:grpSp>
        <p:nvGrpSpPr>
          <p:cNvPr id="192515" name="Group 5"/>
          <p:cNvGrpSpPr>
            <a:grpSpLocks/>
          </p:cNvGrpSpPr>
          <p:nvPr/>
        </p:nvGrpSpPr>
        <p:grpSpPr bwMode="auto">
          <a:xfrm>
            <a:off x="3297238" y="1800225"/>
            <a:ext cx="120650" cy="1019175"/>
            <a:chOff x="3171" y="2705"/>
            <a:chExt cx="46" cy="390"/>
          </a:xfrm>
        </p:grpSpPr>
        <p:grpSp>
          <p:nvGrpSpPr>
            <p:cNvPr id="192554" name="Group 6"/>
            <p:cNvGrpSpPr>
              <a:grpSpLocks/>
            </p:cNvGrpSpPr>
            <p:nvPr/>
          </p:nvGrpSpPr>
          <p:grpSpPr bwMode="auto">
            <a:xfrm>
              <a:off x="3171" y="2900"/>
              <a:ext cx="46" cy="195"/>
              <a:chOff x="1296" y="1104"/>
              <a:chExt cx="96" cy="96"/>
            </a:xfrm>
          </p:grpSpPr>
          <p:grpSp>
            <p:nvGrpSpPr>
              <p:cNvPr id="192562" name="Group 7"/>
              <p:cNvGrpSpPr>
                <a:grpSpLocks/>
              </p:cNvGrpSpPr>
              <p:nvPr/>
            </p:nvGrpSpPr>
            <p:grpSpPr bwMode="auto">
              <a:xfrm>
                <a:off x="1296" y="1152"/>
                <a:ext cx="96" cy="48"/>
                <a:chOff x="1296" y="1152"/>
                <a:chExt cx="96" cy="96"/>
              </a:xfrm>
            </p:grpSpPr>
            <p:sp>
              <p:nvSpPr>
                <p:cNvPr id="979976"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77"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63" name="Group 10"/>
              <p:cNvGrpSpPr>
                <a:grpSpLocks/>
              </p:cNvGrpSpPr>
              <p:nvPr/>
            </p:nvGrpSpPr>
            <p:grpSpPr bwMode="auto">
              <a:xfrm>
                <a:off x="1296" y="1104"/>
                <a:ext cx="96" cy="48"/>
                <a:chOff x="1296" y="1152"/>
                <a:chExt cx="96" cy="96"/>
              </a:xfrm>
            </p:grpSpPr>
            <p:sp>
              <p:nvSpPr>
                <p:cNvPr id="979979"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0"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55" name="Group 13"/>
            <p:cNvGrpSpPr>
              <a:grpSpLocks/>
            </p:cNvGrpSpPr>
            <p:nvPr/>
          </p:nvGrpSpPr>
          <p:grpSpPr bwMode="auto">
            <a:xfrm>
              <a:off x="3171" y="2705"/>
              <a:ext cx="46" cy="195"/>
              <a:chOff x="1296" y="1104"/>
              <a:chExt cx="96" cy="96"/>
            </a:xfrm>
          </p:grpSpPr>
          <p:grpSp>
            <p:nvGrpSpPr>
              <p:cNvPr id="192556" name="Group 14"/>
              <p:cNvGrpSpPr>
                <a:grpSpLocks/>
              </p:cNvGrpSpPr>
              <p:nvPr/>
            </p:nvGrpSpPr>
            <p:grpSpPr bwMode="auto">
              <a:xfrm>
                <a:off x="1296" y="1152"/>
                <a:ext cx="96" cy="48"/>
                <a:chOff x="1296" y="1152"/>
                <a:chExt cx="96" cy="96"/>
              </a:xfrm>
            </p:grpSpPr>
            <p:sp>
              <p:nvSpPr>
                <p:cNvPr id="979983"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4"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57" name="Group 17"/>
              <p:cNvGrpSpPr>
                <a:grpSpLocks/>
              </p:cNvGrpSpPr>
              <p:nvPr/>
            </p:nvGrpSpPr>
            <p:grpSpPr bwMode="auto">
              <a:xfrm>
                <a:off x="1296" y="1104"/>
                <a:ext cx="96" cy="48"/>
                <a:chOff x="1296" y="1152"/>
                <a:chExt cx="96" cy="96"/>
              </a:xfrm>
            </p:grpSpPr>
            <p:sp>
              <p:nvSpPr>
                <p:cNvPr id="979986"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7"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sp>
        <p:nvSpPr>
          <p:cNvPr id="979995" name="Rectangle 27"/>
          <p:cNvSpPr>
            <a:spLocks noChangeArrowheads="1"/>
          </p:cNvSpPr>
          <p:nvPr/>
        </p:nvSpPr>
        <p:spPr bwMode="auto">
          <a:xfrm>
            <a:off x="6172200" y="272415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out</a:t>
            </a:r>
            <a:endParaRPr lang="en-US" sz="3200" dirty="0">
              <a:solidFill>
                <a:srgbClr val="000000"/>
              </a:solidFill>
            </a:endParaRPr>
          </a:p>
        </p:txBody>
      </p:sp>
      <p:sp>
        <p:nvSpPr>
          <p:cNvPr id="980001" name="Text Box 33"/>
          <p:cNvSpPr txBox="1">
            <a:spLocks noChangeArrowheads="1"/>
          </p:cNvSpPr>
          <p:nvPr/>
        </p:nvSpPr>
        <p:spPr bwMode="auto">
          <a:xfrm>
            <a:off x="2701101" y="2762250"/>
            <a:ext cx="1403412"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defTabSz="457200">
              <a:defRPr/>
            </a:pPr>
            <a:r>
              <a:rPr lang="en-US" sz="1800" dirty="0">
                <a:solidFill>
                  <a:srgbClr val="000000"/>
                </a:solidFill>
              </a:rPr>
              <a:t>per-process</a:t>
            </a:r>
          </a:p>
          <a:p>
            <a:pPr algn="ctr" defTabSz="457200">
              <a:defRPr/>
            </a:pPr>
            <a:r>
              <a:rPr lang="en-US" sz="1800" b="1" dirty="0">
                <a:solidFill>
                  <a:srgbClr val="000000"/>
                </a:solidFill>
              </a:rPr>
              <a:t>descriptor</a:t>
            </a:r>
          </a:p>
          <a:p>
            <a:pPr algn="ctr" defTabSz="457200">
              <a:defRPr/>
            </a:pPr>
            <a:r>
              <a:rPr lang="en-US" sz="1800" b="1" dirty="0">
                <a:solidFill>
                  <a:srgbClr val="000000"/>
                </a:solidFill>
              </a:rPr>
              <a:t>table</a:t>
            </a:r>
            <a:endParaRPr lang="en-US" sz="1200" b="1" dirty="0">
              <a:solidFill>
                <a:srgbClr val="000000"/>
              </a:solidFill>
            </a:endParaRPr>
          </a:p>
        </p:txBody>
      </p:sp>
      <p:grpSp>
        <p:nvGrpSpPr>
          <p:cNvPr id="192534" name="Group 38"/>
          <p:cNvGrpSpPr>
            <a:grpSpLocks/>
          </p:cNvGrpSpPr>
          <p:nvPr/>
        </p:nvGrpSpPr>
        <p:grpSpPr bwMode="auto">
          <a:xfrm>
            <a:off x="4940300" y="1930400"/>
            <a:ext cx="503238" cy="1647825"/>
            <a:chOff x="3171" y="2705"/>
            <a:chExt cx="46" cy="390"/>
          </a:xfrm>
        </p:grpSpPr>
        <p:grpSp>
          <p:nvGrpSpPr>
            <p:cNvPr id="192540" name="Group 39"/>
            <p:cNvGrpSpPr>
              <a:grpSpLocks/>
            </p:cNvGrpSpPr>
            <p:nvPr/>
          </p:nvGrpSpPr>
          <p:grpSpPr bwMode="auto">
            <a:xfrm>
              <a:off x="3171" y="2900"/>
              <a:ext cx="46" cy="195"/>
              <a:chOff x="1296" y="1104"/>
              <a:chExt cx="96" cy="96"/>
            </a:xfrm>
          </p:grpSpPr>
          <p:grpSp>
            <p:nvGrpSpPr>
              <p:cNvPr id="192548" name="Group 40"/>
              <p:cNvGrpSpPr>
                <a:grpSpLocks/>
              </p:cNvGrpSpPr>
              <p:nvPr/>
            </p:nvGrpSpPr>
            <p:grpSpPr bwMode="auto">
              <a:xfrm>
                <a:off x="1296" y="1152"/>
                <a:ext cx="96" cy="48"/>
                <a:chOff x="1296" y="1152"/>
                <a:chExt cx="96" cy="96"/>
              </a:xfrm>
            </p:grpSpPr>
            <p:sp>
              <p:nvSpPr>
                <p:cNvPr id="980009" name="AutoShape 4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0" name="AutoShape 4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9" name="Group 43"/>
              <p:cNvGrpSpPr>
                <a:grpSpLocks/>
              </p:cNvGrpSpPr>
              <p:nvPr/>
            </p:nvGrpSpPr>
            <p:grpSpPr bwMode="auto">
              <a:xfrm>
                <a:off x="1296" y="1104"/>
                <a:ext cx="96" cy="48"/>
                <a:chOff x="1296" y="1152"/>
                <a:chExt cx="96" cy="96"/>
              </a:xfrm>
            </p:grpSpPr>
            <p:sp>
              <p:nvSpPr>
                <p:cNvPr id="980012" name="AutoShape 44"/>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3" name="AutoShape 45"/>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41" name="Group 46"/>
            <p:cNvGrpSpPr>
              <a:grpSpLocks/>
            </p:cNvGrpSpPr>
            <p:nvPr/>
          </p:nvGrpSpPr>
          <p:grpSpPr bwMode="auto">
            <a:xfrm>
              <a:off x="3171" y="2705"/>
              <a:ext cx="46" cy="195"/>
              <a:chOff x="1296" y="1104"/>
              <a:chExt cx="96" cy="96"/>
            </a:xfrm>
          </p:grpSpPr>
          <p:grpSp>
            <p:nvGrpSpPr>
              <p:cNvPr id="192542" name="Group 47"/>
              <p:cNvGrpSpPr>
                <a:grpSpLocks/>
              </p:cNvGrpSpPr>
              <p:nvPr/>
            </p:nvGrpSpPr>
            <p:grpSpPr bwMode="auto">
              <a:xfrm>
                <a:off x="1296" y="1152"/>
                <a:ext cx="96" cy="48"/>
                <a:chOff x="1296" y="1152"/>
                <a:chExt cx="96" cy="96"/>
              </a:xfrm>
            </p:grpSpPr>
            <p:sp>
              <p:nvSpPr>
                <p:cNvPr id="980016" name="AutoShape 48"/>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7" name="AutoShape 49"/>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3" name="Group 50"/>
              <p:cNvGrpSpPr>
                <a:grpSpLocks/>
              </p:cNvGrpSpPr>
              <p:nvPr/>
            </p:nvGrpSpPr>
            <p:grpSpPr bwMode="auto">
              <a:xfrm>
                <a:off x="1296" y="1104"/>
                <a:ext cx="96" cy="48"/>
                <a:chOff x="1296" y="1152"/>
                <a:chExt cx="96" cy="96"/>
              </a:xfrm>
            </p:grpSpPr>
            <p:sp>
              <p:nvSpPr>
                <p:cNvPr id="980019" name="AutoShape 5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20" name="AutoShape 5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cxnSp>
        <p:nvCxnSpPr>
          <p:cNvPr id="980021" name="AutoShape 53"/>
          <p:cNvCxnSpPr>
            <a:cxnSpLocks noChangeShapeType="1"/>
            <a:stCxn id="979979" idx="3"/>
            <a:endCxn id="980012" idx="1"/>
          </p:cNvCxnSpPr>
          <p:nvPr/>
        </p:nvCxnSpPr>
        <p:spPr bwMode="auto">
          <a:xfrm>
            <a:off x="3417888" y="2500909"/>
            <a:ext cx="1522412" cy="56237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9988" name="AutoShape 20"/>
          <p:cNvCxnSpPr>
            <a:cxnSpLocks noChangeShapeType="1"/>
            <a:endCxn id="979987" idx="1"/>
          </p:cNvCxnSpPr>
          <p:nvPr/>
        </p:nvCxnSpPr>
        <p:spPr bwMode="auto">
          <a:xfrm flipV="1">
            <a:off x="1905000" y="1863924"/>
            <a:ext cx="1392238" cy="117276"/>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65"/>
          <p:cNvSpPr/>
          <p:nvPr/>
        </p:nvSpPr>
        <p:spPr>
          <a:xfrm>
            <a:off x="381000" y="4341749"/>
            <a:ext cx="8458200" cy="2244461"/>
          </a:xfrm>
          <a:prstGeom prst="rect">
            <a:avLst/>
          </a:prstGeom>
        </p:spPr>
        <p:txBody>
          <a:bodyPr wrap="square">
            <a:spAutoFit/>
          </a:bodyPr>
          <a:lstStyle/>
          <a:p>
            <a:pPr defTabSz="914400" fontAlgn="auto">
              <a:lnSpc>
                <a:spcPct val="85000"/>
              </a:lnSpc>
              <a:spcBef>
                <a:spcPts val="0"/>
              </a:spcBef>
              <a:spcAft>
                <a:spcPts val="0"/>
              </a:spcAft>
              <a:defRPr/>
            </a:pPr>
            <a:r>
              <a:rPr lang="en-US" sz="2000" b="1" kern="0" dirty="0">
                <a:solidFill>
                  <a:srgbClr val="0036A6"/>
                </a:solidFill>
              </a:rPr>
              <a:t>dup2(</a:t>
            </a:r>
            <a:r>
              <a:rPr lang="en-US" sz="2000" kern="0" dirty="0">
                <a:solidFill>
                  <a:srgbClr val="0036A6"/>
                </a:solidFill>
              </a:rPr>
              <a:t>old</a:t>
            </a:r>
            <a:r>
              <a:rPr lang="en-US" sz="2000" b="1" kern="0" dirty="0">
                <a:solidFill>
                  <a:srgbClr val="0036A6"/>
                </a:solidFill>
              </a:rPr>
              <a:t>fd1, </a:t>
            </a:r>
            <a:r>
              <a:rPr lang="en-US" sz="2000" kern="0" dirty="0">
                <a:solidFill>
                  <a:srgbClr val="0036A6"/>
                </a:solidFill>
              </a:rPr>
              <a:t>new</a:t>
            </a:r>
            <a:r>
              <a:rPr lang="en-US" sz="2000" b="1" kern="0" dirty="0">
                <a:solidFill>
                  <a:srgbClr val="0036A6"/>
                </a:solidFill>
              </a:rPr>
              <a:t>fd2)</a:t>
            </a:r>
            <a:r>
              <a:rPr lang="en-US" sz="2000" kern="0" dirty="0">
                <a:solidFill>
                  <a:srgbClr val="0036A6"/>
                </a:solidFill>
              </a:rPr>
              <a:t>.  </a:t>
            </a:r>
            <a:r>
              <a:rPr lang="en-US" sz="2000" b="1" kern="0" dirty="0">
                <a:solidFill>
                  <a:srgbClr val="0000FF"/>
                </a:solidFill>
              </a:rPr>
              <a:t>What does it mean?</a:t>
            </a:r>
          </a:p>
          <a:p>
            <a:pPr defTabSz="914400" fontAlgn="auto">
              <a:lnSpc>
                <a:spcPct val="85000"/>
              </a:lnSpc>
              <a:spcBef>
                <a:spcPts val="0"/>
              </a:spcBef>
              <a:spcAft>
                <a:spcPts val="0"/>
              </a:spcAft>
              <a:defRPr/>
            </a:pPr>
            <a:endParaRPr lang="en-US" sz="1800" kern="0" dirty="0">
              <a:solidFill>
                <a:srgbClr val="0036A6"/>
              </a:solidFill>
            </a:endParaRPr>
          </a:p>
          <a:p>
            <a:pPr defTabSz="914400" fontAlgn="auto">
              <a:lnSpc>
                <a:spcPct val="85000"/>
              </a:lnSpc>
              <a:spcBef>
                <a:spcPts val="0"/>
              </a:spcBef>
              <a:spcAft>
                <a:spcPts val="0"/>
              </a:spcAft>
              <a:defRPr/>
            </a:pPr>
            <a:r>
              <a:rPr lang="en-US" sz="1800" kern="0" dirty="0">
                <a:solidFill>
                  <a:srgbClr val="0036A6"/>
                </a:solidFill>
              </a:rPr>
              <a:t>fd1 and fd2 denote entries in the file </a:t>
            </a:r>
            <a:r>
              <a:rPr lang="en-US" sz="1800" b="1" kern="0" dirty="0">
                <a:solidFill>
                  <a:srgbClr val="0036A6"/>
                </a:solidFill>
              </a:rPr>
              <a:t>descriptor table </a:t>
            </a:r>
            <a:r>
              <a:rPr lang="en-US" sz="1800" kern="0" dirty="0">
                <a:solidFill>
                  <a:srgbClr val="0036A6"/>
                </a:solidFill>
              </a:rPr>
              <a:t>of the calling process.  The </a:t>
            </a:r>
            <a:r>
              <a:rPr lang="en-US" sz="1800" b="1" kern="0" dirty="0">
                <a:solidFill>
                  <a:srgbClr val="0036A6"/>
                </a:solidFill>
              </a:rPr>
              <a:t>dup2</a:t>
            </a:r>
            <a:r>
              <a:rPr lang="en-US" sz="1800" kern="0" dirty="0">
                <a:solidFill>
                  <a:srgbClr val="0036A6"/>
                </a:solidFill>
              </a:rPr>
              <a:t> </a:t>
            </a:r>
            <a:r>
              <a:rPr lang="en-US" sz="1800" kern="0" dirty="0" err="1">
                <a:solidFill>
                  <a:srgbClr val="0036A6"/>
                </a:solidFill>
              </a:rPr>
              <a:t>syscall</a:t>
            </a:r>
            <a:r>
              <a:rPr lang="en-US" sz="1800" kern="0" dirty="0">
                <a:solidFill>
                  <a:srgbClr val="0036A6"/>
                </a:solidFill>
              </a:rPr>
              <a:t> is asking the kernel to operate on those entries in a kernel data structure.  It doesn’t affect the I/O objects themselves.  </a:t>
            </a:r>
            <a:r>
              <a:rPr lang="en-US" sz="1800" b="1" kern="0" dirty="0">
                <a:solidFill>
                  <a:srgbClr val="0036A6"/>
                </a:solidFill>
              </a:rPr>
              <a:t>Except their reference counts.</a:t>
            </a:r>
          </a:p>
          <a:p>
            <a:pPr defTabSz="914400" fontAlgn="auto">
              <a:lnSpc>
                <a:spcPct val="85000"/>
              </a:lnSpc>
              <a:spcBef>
                <a:spcPts val="0"/>
              </a:spcBef>
              <a:spcAft>
                <a:spcPts val="0"/>
              </a:spcAft>
              <a:defRPr/>
            </a:pPr>
            <a:endParaRPr lang="en-US" sz="1800" b="1" kern="0" dirty="0">
              <a:solidFill>
                <a:srgbClr val="0036A6"/>
              </a:solidFill>
            </a:endParaRPr>
          </a:p>
          <a:p>
            <a:pPr defTabSz="914400" fontAlgn="auto">
              <a:lnSpc>
                <a:spcPct val="85000"/>
              </a:lnSpc>
              <a:spcBef>
                <a:spcPts val="0"/>
              </a:spcBef>
              <a:spcAft>
                <a:spcPts val="0"/>
              </a:spcAft>
              <a:defRPr/>
            </a:pPr>
            <a:r>
              <a:rPr lang="en-US" sz="1800" kern="0" dirty="0">
                <a:solidFill>
                  <a:srgbClr val="0036A6"/>
                </a:solidFill>
              </a:rPr>
              <a:t>Note: each pipe is really two I/O objects: a </a:t>
            </a:r>
            <a:r>
              <a:rPr lang="en-US" sz="1800" b="1" kern="0" dirty="0">
                <a:solidFill>
                  <a:srgbClr val="0036A6"/>
                </a:solidFill>
              </a:rPr>
              <a:t>read end </a:t>
            </a:r>
            <a:r>
              <a:rPr lang="en-US" sz="1800" kern="0" dirty="0">
                <a:solidFill>
                  <a:srgbClr val="0036A6"/>
                </a:solidFill>
              </a:rPr>
              <a:t>for reading data out of the pipe (“pipe out”) and a </a:t>
            </a:r>
            <a:r>
              <a:rPr lang="en-US" sz="1800" b="1" kern="0" dirty="0">
                <a:solidFill>
                  <a:srgbClr val="0036A6"/>
                </a:solidFill>
              </a:rPr>
              <a:t>write end</a:t>
            </a:r>
            <a:r>
              <a:rPr lang="en-US" sz="1800" kern="0" dirty="0">
                <a:solidFill>
                  <a:srgbClr val="0036A6"/>
                </a:solidFill>
              </a:rPr>
              <a:t> for writing into the pipe (“pipe in”).</a:t>
            </a:r>
          </a:p>
        </p:txBody>
      </p:sp>
      <p:sp>
        <p:nvSpPr>
          <p:cNvPr id="62" name="Text Box 54"/>
          <p:cNvSpPr txBox="1">
            <a:spLocks noChangeArrowheads="1"/>
          </p:cNvSpPr>
          <p:nvPr/>
        </p:nvSpPr>
        <p:spPr bwMode="auto">
          <a:xfrm>
            <a:off x="1066800" y="1752600"/>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fd2 = 0</a:t>
            </a:r>
          </a:p>
        </p:txBody>
      </p:sp>
      <p:sp>
        <p:nvSpPr>
          <p:cNvPr id="64" name="Text Box 54"/>
          <p:cNvSpPr txBox="1">
            <a:spLocks noChangeArrowheads="1"/>
          </p:cNvSpPr>
          <p:nvPr/>
        </p:nvSpPr>
        <p:spPr bwMode="auto">
          <a:xfrm>
            <a:off x="1066800" y="2221468"/>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fd1 = 5</a:t>
            </a:r>
          </a:p>
        </p:txBody>
      </p:sp>
      <p:sp>
        <p:nvSpPr>
          <p:cNvPr id="67" name="Rectangle 27"/>
          <p:cNvSpPr>
            <a:spLocks noChangeArrowheads="1"/>
          </p:cNvSpPr>
          <p:nvPr/>
        </p:nvSpPr>
        <p:spPr bwMode="auto">
          <a:xfrm>
            <a:off x="6172200" y="3181290"/>
            <a:ext cx="1143000" cy="40011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in</a:t>
            </a:r>
            <a:endParaRPr lang="en-US" sz="3200" dirty="0">
              <a:solidFill>
                <a:srgbClr val="000000"/>
              </a:solidFill>
            </a:endParaRPr>
          </a:p>
        </p:txBody>
      </p:sp>
      <p:cxnSp>
        <p:nvCxnSpPr>
          <p:cNvPr id="69" name="AutoShape 53"/>
          <p:cNvCxnSpPr>
            <a:cxnSpLocks noChangeShapeType="1"/>
            <a:stCxn id="980012" idx="3"/>
            <a:endCxn id="979995" idx="1"/>
          </p:cNvCxnSpPr>
          <p:nvPr/>
        </p:nvCxnSpPr>
        <p:spPr bwMode="auto">
          <a:xfrm flipV="1">
            <a:off x="5443538" y="2924175"/>
            <a:ext cx="728662" cy="139107"/>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53"/>
          <p:cNvCxnSpPr>
            <a:cxnSpLocks noChangeShapeType="1"/>
            <a:stCxn id="980009" idx="3"/>
            <a:endCxn id="67" idx="1"/>
          </p:cNvCxnSpPr>
          <p:nvPr/>
        </p:nvCxnSpPr>
        <p:spPr bwMode="auto">
          <a:xfrm flipV="1">
            <a:off x="5443538" y="3381345"/>
            <a:ext cx="728662" cy="93894"/>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27"/>
          <p:cNvSpPr>
            <a:spLocks noChangeArrowheads="1"/>
          </p:cNvSpPr>
          <p:nvPr/>
        </p:nvSpPr>
        <p:spPr bwMode="auto">
          <a:xfrm>
            <a:off x="6172200" y="17526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in</a:t>
            </a:r>
            <a:endParaRPr lang="en-US" sz="3200" dirty="0">
              <a:solidFill>
                <a:srgbClr val="000000"/>
              </a:solidFill>
            </a:endParaRPr>
          </a:p>
        </p:txBody>
      </p:sp>
      <p:cxnSp>
        <p:nvCxnSpPr>
          <p:cNvPr id="74" name="AutoShape 53"/>
          <p:cNvCxnSpPr>
            <a:cxnSpLocks noChangeShapeType="1"/>
            <a:stCxn id="980020" idx="3"/>
            <a:endCxn id="73" idx="1"/>
          </p:cNvCxnSpPr>
          <p:nvPr/>
        </p:nvCxnSpPr>
        <p:spPr bwMode="auto">
          <a:xfrm flipV="1">
            <a:off x="5443538" y="1952625"/>
            <a:ext cx="728662" cy="80765"/>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AutoShape 20"/>
          <p:cNvCxnSpPr>
            <a:cxnSpLocks noChangeShapeType="1"/>
          </p:cNvCxnSpPr>
          <p:nvPr/>
        </p:nvCxnSpPr>
        <p:spPr bwMode="auto">
          <a:xfrm>
            <a:off x="1905000" y="2438400"/>
            <a:ext cx="1371600" cy="76200"/>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56"/>
          <p:cNvSpPr>
            <a:spLocks noChangeArrowheads="1"/>
          </p:cNvSpPr>
          <p:nvPr/>
        </p:nvSpPr>
        <p:spPr bwMode="auto">
          <a:xfrm>
            <a:off x="2514600" y="3623846"/>
            <a:ext cx="5334000" cy="338554"/>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defTabSz="457200">
              <a:defRPr/>
            </a:pPr>
            <a:r>
              <a:rPr lang="en-US" sz="1600" dirty="0">
                <a:solidFill>
                  <a:srgbClr val="0036A6"/>
                </a:solidFill>
              </a:rPr>
              <a:t>Hypothetical initial state before </a:t>
            </a:r>
            <a:r>
              <a:rPr lang="en-US" sz="1600" b="1" dirty="0">
                <a:solidFill>
                  <a:srgbClr val="0036A6"/>
                </a:solidFill>
              </a:rPr>
              <a:t>dup2(fd1, fd2) </a:t>
            </a:r>
            <a:r>
              <a:rPr lang="en-US" sz="1600" dirty="0" err="1">
                <a:solidFill>
                  <a:srgbClr val="0036A6"/>
                </a:solidFill>
              </a:rPr>
              <a:t>syscall</a:t>
            </a:r>
            <a:r>
              <a:rPr lang="en-US" sz="1600" dirty="0">
                <a:solidFill>
                  <a:srgbClr val="0036A6"/>
                </a:solidFill>
              </a:rPr>
              <a:t>.</a:t>
            </a:r>
            <a:endParaRPr lang="en-US" sz="1800" dirty="0">
              <a:solidFill>
                <a:srgbClr val="0036A6"/>
              </a:solidFill>
            </a:endParaRPr>
          </a:p>
        </p:txBody>
      </p:sp>
      <p:cxnSp>
        <p:nvCxnSpPr>
          <p:cNvPr id="81" name="AutoShape 53"/>
          <p:cNvCxnSpPr>
            <a:cxnSpLocks noChangeShapeType="1"/>
            <a:endCxn id="980020" idx="1"/>
          </p:cNvCxnSpPr>
          <p:nvPr/>
        </p:nvCxnSpPr>
        <p:spPr bwMode="auto">
          <a:xfrm>
            <a:off x="3429000" y="1828800"/>
            <a:ext cx="1511300" cy="204590"/>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6" name="Rectangle 27"/>
          <p:cNvSpPr>
            <a:spLocks noChangeArrowheads="1"/>
          </p:cNvSpPr>
          <p:nvPr/>
        </p:nvSpPr>
        <p:spPr bwMode="auto">
          <a:xfrm>
            <a:off x="6172200" y="22098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out</a:t>
            </a:r>
            <a:endParaRPr lang="en-US" sz="3200" dirty="0">
              <a:solidFill>
                <a:srgbClr val="000000"/>
              </a:solidFill>
            </a:endParaRPr>
          </a:p>
        </p:txBody>
      </p:sp>
      <p:cxnSp>
        <p:nvCxnSpPr>
          <p:cNvPr id="87" name="AutoShape 53"/>
          <p:cNvCxnSpPr>
            <a:cxnSpLocks noChangeShapeType="1"/>
            <a:stCxn id="979986" idx="3"/>
            <a:endCxn id="980017" idx="1"/>
          </p:cNvCxnSpPr>
          <p:nvPr/>
        </p:nvCxnSpPr>
        <p:spPr bwMode="auto">
          <a:xfrm>
            <a:off x="3417888" y="1991321"/>
            <a:ext cx="1522412" cy="45402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AutoShape 53"/>
          <p:cNvCxnSpPr>
            <a:cxnSpLocks noChangeShapeType="1"/>
            <a:stCxn id="980017" idx="3"/>
            <a:endCxn id="86" idx="1"/>
          </p:cNvCxnSpPr>
          <p:nvPr/>
        </p:nvCxnSpPr>
        <p:spPr bwMode="auto">
          <a:xfrm flipV="1">
            <a:off x="5443538" y="2409825"/>
            <a:ext cx="728662" cy="35522"/>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53"/>
          <p:cNvCxnSpPr>
            <a:cxnSpLocks noChangeShapeType="1"/>
            <a:stCxn id="979977" idx="3"/>
            <a:endCxn id="980009" idx="1"/>
          </p:cNvCxnSpPr>
          <p:nvPr/>
        </p:nvCxnSpPr>
        <p:spPr bwMode="auto">
          <a:xfrm>
            <a:off x="3417888" y="2628306"/>
            <a:ext cx="1522412" cy="84693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4" name="Straight Connector 53"/>
          <p:cNvCxnSpPr/>
          <p:nvPr/>
        </p:nvCxnSpPr>
        <p:spPr bwMode="auto">
          <a:xfrm flipH="1">
            <a:off x="5443538" y="1551960"/>
            <a:ext cx="347662" cy="311964"/>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55" name="Text Box 93"/>
          <p:cNvSpPr txBox="1">
            <a:spLocks noChangeArrowheads="1"/>
          </p:cNvSpPr>
          <p:nvPr/>
        </p:nvSpPr>
        <p:spPr bwMode="auto">
          <a:xfrm>
            <a:off x="5443538" y="1180447"/>
            <a:ext cx="2891558"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kern="0" dirty="0">
                <a:solidFill>
                  <a:srgbClr val="000000"/>
                </a:solidFill>
              </a:rPr>
              <a:t>System “</a:t>
            </a:r>
            <a:r>
              <a:rPr lang="en-US" sz="1800" b="1" kern="0" dirty="0">
                <a:solidFill>
                  <a:srgbClr val="000000"/>
                </a:solidFill>
              </a:rPr>
              <a:t>open file table”</a:t>
            </a:r>
            <a:endParaRPr lang="en-US" sz="2000" b="1" kern="0" dirty="0">
              <a:solidFill>
                <a:srgbClr val="000000"/>
              </a:solidFill>
            </a:endParaRPr>
          </a:p>
        </p:txBody>
      </p:sp>
    </p:spTree>
    <p:extLst>
      <p:ext uri="{BB962C8B-B14F-4D97-AF65-F5344CB8AC3E}">
        <p14:creationId xmlns:p14="http://schemas.microsoft.com/office/powerpoint/2010/main" val="1009957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0"/>
          <p:cNvSpPr>
            <a:spLocks noChangeArrowheads="1"/>
          </p:cNvSpPr>
          <p:nvPr/>
        </p:nvSpPr>
        <p:spPr bwMode="auto">
          <a:xfrm>
            <a:off x="2667000" y="1676400"/>
            <a:ext cx="49530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defTabSz="457200">
              <a:buClr>
                <a:srgbClr val="000000"/>
              </a:buClr>
              <a:buSzPct val="100000"/>
              <a:buFont typeface="Times New Roman" charset="0"/>
              <a:buNone/>
            </a:pPr>
            <a:endParaRPr lang="en-US" sz="1800">
              <a:solidFill>
                <a:prstClr val="white"/>
              </a:solidFill>
            </a:endParaRPr>
          </a:p>
        </p:txBody>
      </p:sp>
      <p:sp>
        <p:nvSpPr>
          <p:cNvPr id="192513" name="Rectangle 2"/>
          <p:cNvSpPr>
            <a:spLocks noGrp="1" noChangeArrowheads="1"/>
          </p:cNvSpPr>
          <p:nvPr>
            <p:ph type="title"/>
          </p:nvPr>
        </p:nvSpPr>
        <p:spPr/>
        <p:txBody>
          <a:bodyPr/>
          <a:lstStyle/>
          <a:p>
            <a:r>
              <a:rPr lang="en-US" dirty="0">
                <a:latin typeface="Arial" charset="0"/>
                <a:ea typeface="ＭＳ Ｐゴシック" charset="0"/>
              </a:rPr>
              <a:t>Unix dup* </a:t>
            </a:r>
            <a:r>
              <a:rPr lang="en-US" dirty="0" err="1">
                <a:latin typeface="Arial" charset="0"/>
                <a:ea typeface="ＭＳ Ｐゴシック" charset="0"/>
              </a:rPr>
              <a:t>syscall</a:t>
            </a:r>
            <a:endParaRPr lang="en-US" dirty="0">
              <a:latin typeface="Arial" charset="0"/>
              <a:ea typeface="ＭＳ Ｐゴシック" charset="0"/>
            </a:endParaRPr>
          </a:p>
        </p:txBody>
      </p:sp>
      <p:grpSp>
        <p:nvGrpSpPr>
          <p:cNvPr id="192515" name="Group 5"/>
          <p:cNvGrpSpPr>
            <a:grpSpLocks/>
          </p:cNvGrpSpPr>
          <p:nvPr/>
        </p:nvGrpSpPr>
        <p:grpSpPr bwMode="auto">
          <a:xfrm>
            <a:off x="3297238" y="1800225"/>
            <a:ext cx="120650" cy="1019175"/>
            <a:chOff x="3171" y="2705"/>
            <a:chExt cx="46" cy="390"/>
          </a:xfrm>
        </p:grpSpPr>
        <p:grpSp>
          <p:nvGrpSpPr>
            <p:cNvPr id="192554" name="Group 6"/>
            <p:cNvGrpSpPr>
              <a:grpSpLocks/>
            </p:cNvGrpSpPr>
            <p:nvPr/>
          </p:nvGrpSpPr>
          <p:grpSpPr bwMode="auto">
            <a:xfrm>
              <a:off x="3171" y="2900"/>
              <a:ext cx="46" cy="195"/>
              <a:chOff x="1296" y="1104"/>
              <a:chExt cx="96" cy="96"/>
            </a:xfrm>
          </p:grpSpPr>
          <p:grpSp>
            <p:nvGrpSpPr>
              <p:cNvPr id="192562" name="Group 7"/>
              <p:cNvGrpSpPr>
                <a:grpSpLocks/>
              </p:cNvGrpSpPr>
              <p:nvPr/>
            </p:nvGrpSpPr>
            <p:grpSpPr bwMode="auto">
              <a:xfrm>
                <a:off x="1296" y="1152"/>
                <a:ext cx="96" cy="48"/>
                <a:chOff x="1296" y="1152"/>
                <a:chExt cx="96" cy="96"/>
              </a:xfrm>
            </p:grpSpPr>
            <p:sp>
              <p:nvSpPr>
                <p:cNvPr id="979976"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77"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63" name="Group 10"/>
              <p:cNvGrpSpPr>
                <a:grpSpLocks/>
              </p:cNvGrpSpPr>
              <p:nvPr/>
            </p:nvGrpSpPr>
            <p:grpSpPr bwMode="auto">
              <a:xfrm>
                <a:off x="1296" y="1104"/>
                <a:ext cx="96" cy="48"/>
                <a:chOff x="1296" y="1152"/>
                <a:chExt cx="96" cy="96"/>
              </a:xfrm>
            </p:grpSpPr>
            <p:sp>
              <p:nvSpPr>
                <p:cNvPr id="979979"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0"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55" name="Group 13"/>
            <p:cNvGrpSpPr>
              <a:grpSpLocks/>
            </p:cNvGrpSpPr>
            <p:nvPr/>
          </p:nvGrpSpPr>
          <p:grpSpPr bwMode="auto">
            <a:xfrm>
              <a:off x="3171" y="2705"/>
              <a:ext cx="46" cy="195"/>
              <a:chOff x="1296" y="1104"/>
              <a:chExt cx="96" cy="96"/>
            </a:xfrm>
          </p:grpSpPr>
          <p:grpSp>
            <p:nvGrpSpPr>
              <p:cNvPr id="192556" name="Group 14"/>
              <p:cNvGrpSpPr>
                <a:grpSpLocks/>
              </p:cNvGrpSpPr>
              <p:nvPr/>
            </p:nvGrpSpPr>
            <p:grpSpPr bwMode="auto">
              <a:xfrm>
                <a:off x="1296" y="1152"/>
                <a:ext cx="96" cy="48"/>
                <a:chOff x="1296" y="1152"/>
                <a:chExt cx="96" cy="96"/>
              </a:xfrm>
            </p:grpSpPr>
            <p:sp>
              <p:nvSpPr>
                <p:cNvPr id="979983"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4"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57" name="Group 17"/>
              <p:cNvGrpSpPr>
                <a:grpSpLocks/>
              </p:cNvGrpSpPr>
              <p:nvPr/>
            </p:nvGrpSpPr>
            <p:grpSpPr bwMode="auto">
              <a:xfrm>
                <a:off x="1296" y="1104"/>
                <a:ext cx="96" cy="48"/>
                <a:chOff x="1296" y="1152"/>
                <a:chExt cx="96" cy="96"/>
              </a:xfrm>
            </p:grpSpPr>
            <p:sp>
              <p:nvSpPr>
                <p:cNvPr id="979986"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7"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sp>
        <p:nvSpPr>
          <p:cNvPr id="979995" name="Rectangle 27"/>
          <p:cNvSpPr>
            <a:spLocks noChangeArrowheads="1"/>
          </p:cNvSpPr>
          <p:nvPr/>
        </p:nvSpPr>
        <p:spPr bwMode="auto">
          <a:xfrm>
            <a:off x="6172200" y="272415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out</a:t>
            </a:r>
            <a:endParaRPr lang="en-US" sz="3200" dirty="0">
              <a:solidFill>
                <a:srgbClr val="000000"/>
              </a:solidFill>
            </a:endParaRPr>
          </a:p>
        </p:txBody>
      </p:sp>
      <p:sp>
        <p:nvSpPr>
          <p:cNvPr id="980001" name="Text Box 33"/>
          <p:cNvSpPr txBox="1">
            <a:spLocks noChangeArrowheads="1"/>
          </p:cNvSpPr>
          <p:nvPr/>
        </p:nvSpPr>
        <p:spPr bwMode="auto">
          <a:xfrm>
            <a:off x="2701101" y="2762250"/>
            <a:ext cx="1403412"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defTabSz="457200">
              <a:defRPr/>
            </a:pPr>
            <a:r>
              <a:rPr lang="en-US" sz="1800" dirty="0">
                <a:solidFill>
                  <a:srgbClr val="000000"/>
                </a:solidFill>
              </a:rPr>
              <a:t>per-process</a:t>
            </a:r>
          </a:p>
          <a:p>
            <a:pPr algn="ctr" defTabSz="457200">
              <a:defRPr/>
            </a:pPr>
            <a:r>
              <a:rPr lang="en-US" sz="1800" dirty="0">
                <a:solidFill>
                  <a:srgbClr val="000000"/>
                </a:solidFill>
              </a:rPr>
              <a:t>descriptor</a:t>
            </a:r>
          </a:p>
          <a:p>
            <a:pPr algn="ctr" defTabSz="457200">
              <a:defRPr/>
            </a:pPr>
            <a:r>
              <a:rPr lang="en-US" sz="1800" dirty="0">
                <a:solidFill>
                  <a:srgbClr val="000000"/>
                </a:solidFill>
              </a:rPr>
              <a:t>table</a:t>
            </a:r>
            <a:endParaRPr lang="en-US" sz="1200" dirty="0">
              <a:solidFill>
                <a:srgbClr val="000000"/>
              </a:solidFill>
            </a:endParaRPr>
          </a:p>
        </p:txBody>
      </p:sp>
      <p:grpSp>
        <p:nvGrpSpPr>
          <p:cNvPr id="192534" name="Group 38"/>
          <p:cNvGrpSpPr>
            <a:grpSpLocks/>
          </p:cNvGrpSpPr>
          <p:nvPr/>
        </p:nvGrpSpPr>
        <p:grpSpPr bwMode="auto">
          <a:xfrm>
            <a:off x="4940300" y="1930400"/>
            <a:ext cx="503238" cy="1647825"/>
            <a:chOff x="3171" y="2705"/>
            <a:chExt cx="46" cy="390"/>
          </a:xfrm>
        </p:grpSpPr>
        <p:grpSp>
          <p:nvGrpSpPr>
            <p:cNvPr id="192540" name="Group 39"/>
            <p:cNvGrpSpPr>
              <a:grpSpLocks/>
            </p:cNvGrpSpPr>
            <p:nvPr/>
          </p:nvGrpSpPr>
          <p:grpSpPr bwMode="auto">
            <a:xfrm>
              <a:off x="3171" y="2900"/>
              <a:ext cx="46" cy="195"/>
              <a:chOff x="1296" y="1104"/>
              <a:chExt cx="96" cy="96"/>
            </a:xfrm>
          </p:grpSpPr>
          <p:grpSp>
            <p:nvGrpSpPr>
              <p:cNvPr id="192548" name="Group 40"/>
              <p:cNvGrpSpPr>
                <a:grpSpLocks/>
              </p:cNvGrpSpPr>
              <p:nvPr/>
            </p:nvGrpSpPr>
            <p:grpSpPr bwMode="auto">
              <a:xfrm>
                <a:off x="1296" y="1152"/>
                <a:ext cx="96" cy="48"/>
                <a:chOff x="1296" y="1152"/>
                <a:chExt cx="96" cy="96"/>
              </a:xfrm>
            </p:grpSpPr>
            <p:sp>
              <p:nvSpPr>
                <p:cNvPr id="980009" name="AutoShape 4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0" name="AutoShape 4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9" name="Group 43"/>
              <p:cNvGrpSpPr>
                <a:grpSpLocks/>
              </p:cNvGrpSpPr>
              <p:nvPr/>
            </p:nvGrpSpPr>
            <p:grpSpPr bwMode="auto">
              <a:xfrm>
                <a:off x="1296" y="1104"/>
                <a:ext cx="96" cy="48"/>
                <a:chOff x="1296" y="1152"/>
                <a:chExt cx="96" cy="96"/>
              </a:xfrm>
            </p:grpSpPr>
            <p:sp>
              <p:nvSpPr>
                <p:cNvPr id="980012" name="AutoShape 44"/>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3" name="AutoShape 45"/>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41" name="Group 46"/>
            <p:cNvGrpSpPr>
              <a:grpSpLocks/>
            </p:cNvGrpSpPr>
            <p:nvPr/>
          </p:nvGrpSpPr>
          <p:grpSpPr bwMode="auto">
            <a:xfrm>
              <a:off x="3171" y="2705"/>
              <a:ext cx="46" cy="195"/>
              <a:chOff x="1296" y="1104"/>
              <a:chExt cx="96" cy="96"/>
            </a:xfrm>
          </p:grpSpPr>
          <p:grpSp>
            <p:nvGrpSpPr>
              <p:cNvPr id="192542" name="Group 47"/>
              <p:cNvGrpSpPr>
                <a:grpSpLocks/>
              </p:cNvGrpSpPr>
              <p:nvPr/>
            </p:nvGrpSpPr>
            <p:grpSpPr bwMode="auto">
              <a:xfrm>
                <a:off x="1296" y="1152"/>
                <a:ext cx="96" cy="48"/>
                <a:chOff x="1296" y="1152"/>
                <a:chExt cx="96" cy="96"/>
              </a:xfrm>
            </p:grpSpPr>
            <p:sp>
              <p:nvSpPr>
                <p:cNvPr id="980016" name="AutoShape 48"/>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7" name="AutoShape 49"/>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3" name="Group 50"/>
              <p:cNvGrpSpPr>
                <a:grpSpLocks/>
              </p:cNvGrpSpPr>
              <p:nvPr/>
            </p:nvGrpSpPr>
            <p:grpSpPr bwMode="auto">
              <a:xfrm>
                <a:off x="1296" y="1104"/>
                <a:ext cx="96" cy="48"/>
                <a:chOff x="1296" y="1152"/>
                <a:chExt cx="96" cy="96"/>
              </a:xfrm>
            </p:grpSpPr>
            <p:sp>
              <p:nvSpPr>
                <p:cNvPr id="980019" name="AutoShape 5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20" name="AutoShape 5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cxnSp>
        <p:nvCxnSpPr>
          <p:cNvPr id="980021" name="AutoShape 53"/>
          <p:cNvCxnSpPr>
            <a:cxnSpLocks noChangeShapeType="1"/>
            <a:stCxn id="979979" idx="3"/>
            <a:endCxn id="8" idx="1"/>
          </p:cNvCxnSpPr>
          <p:nvPr/>
        </p:nvCxnSpPr>
        <p:spPr bwMode="auto">
          <a:xfrm flipV="1">
            <a:off x="3417888" y="2470666"/>
            <a:ext cx="154561" cy="3024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0025" name="Rectangle 57"/>
          <p:cNvSpPr>
            <a:spLocks noChangeArrowheads="1"/>
          </p:cNvSpPr>
          <p:nvPr/>
        </p:nvSpPr>
        <p:spPr bwMode="auto">
          <a:xfrm>
            <a:off x="609600" y="5504765"/>
            <a:ext cx="5681662" cy="677108"/>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742950" lvl="1" indent="-285750" defTabSz="457200">
              <a:defRPr/>
            </a:pPr>
            <a:endParaRPr lang="en-US" sz="2000" dirty="0">
              <a:solidFill>
                <a:srgbClr val="000000"/>
              </a:solidFill>
            </a:endParaRPr>
          </a:p>
          <a:p>
            <a:pPr marL="742950" lvl="1" indent="-285750" defTabSz="457200">
              <a:defRPr/>
            </a:pPr>
            <a:endParaRPr lang="en-US" sz="1800" dirty="0">
              <a:solidFill>
                <a:srgbClr val="000000"/>
              </a:solidFill>
            </a:endParaRPr>
          </a:p>
        </p:txBody>
      </p:sp>
      <p:cxnSp>
        <p:nvCxnSpPr>
          <p:cNvPr id="979988" name="AutoShape 20"/>
          <p:cNvCxnSpPr>
            <a:cxnSpLocks noChangeShapeType="1"/>
            <a:endCxn id="979987" idx="1"/>
          </p:cNvCxnSpPr>
          <p:nvPr/>
        </p:nvCxnSpPr>
        <p:spPr bwMode="auto">
          <a:xfrm flipV="1">
            <a:off x="1905000" y="1863924"/>
            <a:ext cx="1392238" cy="117276"/>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 Box 54"/>
          <p:cNvSpPr txBox="1">
            <a:spLocks noChangeArrowheads="1"/>
          </p:cNvSpPr>
          <p:nvPr/>
        </p:nvSpPr>
        <p:spPr bwMode="auto">
          <a:xfrm>
            <a:off x="1066800" y="1752600"/>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fd2 = 0</a:t>
            </a:r>
          </a:p>
        </p:txBody>
      </p:sp>
      <p:sp>
        <p:nvSpPr>
          <p:cNvPr id="64" name="Text Box 54"/>
          <p:cNvSpPr txBox="1">
            <a:spLocks noChangeArrowheads="1"/>
          </p:cNvSpPr>
          <p:nvPr/>
        </p:nvSpPr>
        <p:spPr bwMode="auto">
          <a:xfrm>
            <a:off x="1066800" y="2221468"/>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fd1 = 5</a:t>
            </a:r>
          </a:p>
        </p:txBody>
      </p:sp>
      <p:sp>
        <p:nvSpPr>
          <p:cNvPr id="67" name="Rectangle 27"/>
          <p:cNvSpPr>
            <a:spLocks noChangeArrowheads="1"/>
          </p:cNvSpPr>
          <p:nvPr/>
        </p:nvSpPr>
        <p:spPr bwMode="auto">
          <a:xfrm>
            <a:off x="6172200" y="3181290"/>
            <a:ext cx="1143000" cy="40011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in</a:t>
            </a:r>
            <a:endParaRPr lang="en-US" sz="3200" dirty="0">
              <a:solidFill>
                <a:srgbClr val="000000"/>
              </a:solidFill>
            </a:endParaRPr>
          </a:p>
        </p:txBody>
      </p:sp>
      <p:cxnSp>
        <p:nvCxnSpPr>
          <p:cNvPr id="69" name="AutoShape 53"/>
          <p:cNvCxnSpPr>
            <a:cxnSpLocks noChangeShapeType="1"/>
            <a:stCxn id="980012" idx="3"/>
            <a:endCxn id="979995" idx="1"/>
          </p:cNvCxnSpPr>
          <p:nvPr/>
        </p:nvCxnSpPr>
        <p:spPr bwMode="auto">
          <a:xfrm flipV="1">
            <a:off x="5443538" y="2924175"/>
            <a:ext cx="728662" cy="139107"/>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53"/>
          <p:cNvCxnSpPr>
            <a:cxnSpLocks noChangeShapeType="1"/>
            <a:stCxn id="980009" idx="3"/>
            <a:endCxn id="67" idx="1"/>
          </p:cNvCxnSpPr>
          <p:nvPr/>
        </p:nvCxnSpPr>
        <p:spPr bwMode="auto">
          <a:xfrm flipV="1">
            <a:off x="5443538" y="3381345"/>
            <a:ext cx="728662" cy="93894"/>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27"/>
          <p:cNvSpPr>
            <a:spLocks noChangeArrowheads="1"/>
          </p:cNvSpPr>
          <p:nvPr/>
        </p:nvSpPr>
        <p:spPr bwMode="auto">
          <a:xfrm>
            <a:off x="6172200" y="17526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in</a:t>
            </a:r>
            <a:endParaRPr lang="en-US" sz="3200" dirty="0">
              <a:solidFill>
                <a:srgbClr val="000000"/>
              </a:solidFill>
            </a:endParaRPr>
          </a:p>
        </p:txBody>
      </p:sp>
      <p:cxnSp>
        <p:nvCxnSpPr>
          <p:cNvPr id="74" name="AutoShape 53"/>
          <p:cNvCxnSpPr>
            <a:cxnSpLocks noChangeShapeType="1"/>
            <a:stCxn id="980020" idx="3"/>
            <a:endCxn id="73" idx="1"/>
          </p:cNvCxnSpPr>
          <p:nvPr/>
        </p:nvCxnSpPr>
        <p:spPr bwMode="auto">
          <a:xfrm flipV="1">
            <a:off x="5443538" y="1952625"/>
            <a:ext cx="728662" cy="80765"/>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AutoShape 20"/>
          <p:cNvCxnSpPr>
            <a:cxnSpLocks noChangeShapeType="1"/>
          </p:cNvCxnSpPr>
          <p:nvPr/>
        </p:nvCxnSpPr>
        <p:spPr bwMode="auto">
          <a:xfrm>
            <a:off x="1905000" y="2438400"/>
            <a:ext cx="1371600" cy="76200"/>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56"/>
          <p:cNvSpPr>
            <a:spLocks noChangeArrowheads="1"/>
          </p:cNvSpPr>
          <p:nvPr/>
        </p:nvSpPr>
        <p:spPr bwMode="auto">
          <a:xfrm>
            <a:off x="2514600" y="3623846"/>
            <a:ext cx="5334000" cy="338554"/>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defTabSz="457200">
              <a:defRPr/>
            </a:pPr>
            <a:r>
              <a:rPr lang="en-US" sz="1600" dirty="0">
                <a:solidFill>
                  <a:srgbClr val="0036A6"/>
                </a:solidFill>
              </a:rPr>
              <a:t>Final state after </a:t>
            </a:r>
            <a:r>
              <a:rPr lang="en-US" sz="1600" b="1" dirty="0">
                <a:solidFill>
                  <a:srgbClr val="0036A6"/>
                </a:solidFill>
              </a:rPr>
              <a:t>dup2(fd1, fd2) </a:t>
            </a:r>
            <a:r>
              <a:rPr lang="en-US" sz="1600" dirty="0" err="1">
                <a:solidFill>
                  <a:srgbClr val="0036A6"/>
                </a:solidFill>
              </a:rPr>
              <a:t>syscall</a:t>
            </a:r>
            <a:r>
              <a:rPr lang="en-US" sz="1600" dirty="0">
                <a:solidFill>
                  <a:srgbClr val="0036A6"/>
                </a:solidFill>
              </a:rPr>
              <a:t>.</a:t>
            </a:r>
            <a:endParaRPr lang="en-US" sz="1800" dirty="0">
              <a:solidFill>
                <a:srgbClr val="0036A6"/>
              </a:solidFill>
            </a:endParaRPr>
          </a:p>
        </p:txBody>
      </p:sp>
      <p:cxnSp>
        <p:nvCxnSpPr>
          <p:cNvPr id="81" name="AutoShape 53"/>
          <p:cNvCxnSpPr>
            <a:cxnSpLocks noChangeShapeType="1"/>
            <a:stCxn id="979987" idx="3"/>
            <a:endCxn id="980012" idx="1"/>
          </p:cNvCxnSpPr>
          <p:nvPr/>
        </p:nvCxnSpPr>
        <p:spPr bwMode="auto">
          <a:xfrm>
            <a:off x="3417888" y="1863924"/>
            <a:ext cx="1522412" cy="1199358"/>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6" name="Rectangle 27"/>
          <p:cNvSpPr>
            <a:spLocks noChangeArrowheads="1"/>
          </p:cNvSpPr>
          <p:nvPr/>
        </p:nvSpPr>
        <p:spPr bwMode="auto">
          <a:xfrm>
            <a:off x="6172200" y="22098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out</a:t>
            </a:r>
            <a:endParaRPr lang="en-US" sz="3200" dirty="0">
              <a:solidFill>
                <a:srgbClr val="000000"/>
              </a:solidFill>
            </a:endParaRPr>
          </a:p>
        </p:txBody>
      </p:sp>
      <p:cxnSp>
        <p:nvCxnSpPr>
          <p:cNvPr id="87" name="AutoShape 53"/>
          <p:cNvCxnSpPr>
            <a:cxnSpLocks noChangeShapeType="1"/>
            <a:stCxn id="979986" idx="3"/>
            <a:endCxn id="980017" idx="1"/>
          </p:cNvCxnSpPr>
          <p:nvPr/>
        </p:nvCxnSpPr>
        <p:spPr bwMode="auto">
          <a:xfrm>
            <a:off x="3417888" y="1991321"/>
            <a:ext cx="1522412" cy="45402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AutoShape 53"/>
          <p:cNvCxnSpPr>
            <a:cxnSpLocks noChangeShapeType="1"/>
            <a:stCxn id="980017" idx="3"/>
            <a:endCxn id="86" idx="1"/>
          </p:cNvCxnSpPr>
          <p:nvPr/>
        </p:nvCxnSpPr>
        <p:spPr bwMode="auto">
          <a:xfrm flipV="1">
            <a:off x="5443538" y="2409825"/>
            <a:ext cx="728662" cy="35522"/>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53"/>
          <p:cNvCxnSpPr>
            <a:cxnSpLocks noChangeShapeType="1"/>
            <a:stCxn id="979977" idx="3"/>
            <a:endCxn id="980009" idx="1"/>
          </p:cNvCxnSpPr>
          <p:nvPr/>
        </p:nvCxnSpPr>
        <p:spPr bwMode="auto">
          <a:xfrm>
            <a:off x="3417888" y="2628306"/>
            <a:ext cx="1522412" cy="84693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Rectangle 54"/>
          <p:cNvSpPr/>
          <p:nvPr/>
        </p:nvSpPr>
        <p:spPr>
          <a:xfrm>
            <a:off x="381000" y="4306644"/>
            <a:ext cx="8458200" cy="62324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Then </a:t>
            </a:r>
            <a:r>
              <a:rPr lang="en-US" sz="2000" b="1" kern="0" dirty="0">
                <a:solidFill>
                  <a:srgbClr val="0036A6"/>
                </a:solidFill>
              </a:rPr>
              <a:t>dup2(fd1,fd2); close(fd1) </a:t>
            </a:r>
            <a:r>
              <a:rPr lang="en-US" sz="2000" kern="0" dirty="0">
                <a:solidFill>
                  <a:srgbClr val="0036A6"/>
                </a:solidFill>
              </a:rPr>
              <a:t>means: </a:t>
            </a:r>
            <a:r>
              <a:rPr lang="en-US" sz="2000" kern="0" dirty="0">
                <a:solidFill>
                  <a:srgbClr val="0000FF"/>
                </a:solidFill>
              </a:rPr>
              <a:t>“remap the object referenced by file descriptor fd1 to fd2 instead”. </a:t>
            </a:r>
            <a:endParaRPr lang="en-US" sz="3600" b="1" kern="0" dirty="0">
              <a:solidFill>
                <a:srgbClr val="0036A6"/>
              </a:solidFill>
            </a:endParaRPr>
          </a:p>
        </p:txBody>
      </p:sp>
      <p:sp>
        <p:nvSpPr>
          <p:cNvPr id="56" name="Rectangle 55"/>
          <p:cNvSpPr/>
          <p:nvPr/>
        </p:nvSpPr>
        <p:spPr>
          <a:xfrm>
            <a:off x="381000" y="5029200"/>
            <a:ext cx="8458200" cy="1852815"/>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It is convenient for remapping descriptors onto </a:t>
            </a:r>
            <a:r>
              <a:rPr lang="en-US" sz="2000" b="1" kern="0" dirty="0" err="1">
                <a:solidFill>
                  <a:srgbClr val="0036A6"/>
                </a:solidFill>
              </a:rPr>
              <a:t>stdin</a:t>
            </a:r>
            <a:r>
              <a:rPr lang="en-US" sz="2000" b="1" kern="0" dirty="0">
                <a:solidFill>
                  <a:srgbClr val="0036A6"/>
                </a:solidFill>
              </a:rPr>
              <a:t>, </a:t>
            </a:r>
            <a:r>
              <a:rPr lang="en-US" sz="2000" b="1" kern="0" dirty="0" err="1">
                <a:solidFill>
                  <a:srgbClr val="0036A6"/>
                </a:solidFill>
              </a:rPr>
              <a:t>stdout</a:t>
            </a:r>
            <a:r>
              <a:rPr lang="en-US" sz="2000" b="1" kern="0" dirty="0">
                <a:solidFill>
                  <a:srgbClr val="0036A6"/>
                </a:solidFill>
              </a:rPr>
              <a:t>, </a:t>
            </a:r>
            <a:r>
              <a:rPr lang="en-US" sz="2000" b="1" kern="0" dirty="0" err="1">
                <a:solidFill>
                  <a:srgbClr val="0036A6"/>
                </a:solidFill>
              </a:rPr>
              <a:t>stderr</a:t>
            </a:r>
            <a:r>
              <a:rPr lang="en-US" sz="2000" kern="0" dirty="0">
                <a:solidFill>
                  <a:srgbClr val="0036A6"/>
                </a:solidFill>
              </a:rPr>
              <a:t>, so that some program will use them “by default” after </a:t>
            </a:r>
            <a:r>
              <a:rPr lang="en-US" sz="2000" b="1" kern="0" dirty="0">
                <a:solidFill>
                  <a:srgbClr val="0036A6"/>
                </a:solidFill>
              </a:rPr>
              <a:t>exec</a:t>
            </a:r>
            <a:r>
              <a:rPr lang="en-US" sz="2000" kern="0" dirty="0">
                <a:solidFill>
                  <a:srgbClr val="0036A6"/>
                </a:solidFill>
              </a:rPr>
              <a:t>*.</a:t>
            </a:r>
          </a:p>
          <a:p>
            <a:pPr defTabSz="914400" fontAlgn="auto">
              <a:lnSpc>
                <a:spcPct val="85000"/>
              </a:lnSpc>
              <a:spcBef>
                <a:spcPts val="0"/>
              </a:spcBef>
              <a:spcAft>
                <a:spcPts val="0"/>
              </a:spcAft>
              <a:defRPr/>
            </a:pPr>
            <a:endParaRPr lang="en-US" sz="2000" kern="0" dirty="0">
              <a:solidFill>
                <a:srgbClr val="0036A6"/>
              </a:solidFill>
            </a:endParaRPr>
          </a:p>
          <a:p>
            <a:pPr defTabSz="914400" fontAlgn="auto">
              <a:lnSpc>
                <a:spcPct val="85000"/>
              </a:lnSpc>
              <a:spcBef>
                <a:spcPts val="0"/>
              </a:spcBef>
              <a:spcAft>
                <a:spcPts val="0"/>
              </a:spcAft>
              <a:defRPr/>
            </a:pPr>
            <a:r>
              <a:rPr lang="en-US" sz="1800" kern="0" dirty="0">
                <a:solidFill>
                  <a:srgbClr val="0036A6"/>
                </a:solidFill>
              </a:rPr>
              <a:t>Note that we still have not changed the values in fd1 or fd2.  Also, changing the values in fd1 and fd2 can never affect the state of the entries in the file descriptor table.  Only the kernel can do that.</a:t>
            </a:r>
          </a:p>
          <a:p>
            <a:pPr defTabSz="914400" fontAlgn="auto">
              <a:lnSpc>
                <a:spcPct val="85000"/>
              </a:lnSpc>
              <a:spcBef>
                <a:spcPts val="0"/>
              </a:spcBef>
              <a:spcAft>
                <a:spcPts val="0"/>
              </a:spcAft>
              <a:defRPr/>
            </a:pPr>
            <a:endParaRPr lang="en-US" sz="2000" kern="0" dirty="0">
              <a:solidFill>
                <a:srgbClr val="0036A6"/>
              </a:solidFill>
            </a:endParaRPr>
          </a:p>
        </p:txBody>
      </p:sp>
      <p:sp>
        <p:nvSpPr>
          <p:cNvPr id="8" name="TextBox 7"/>
          <p:cNvSpPr txBox="1"/>
          <p:nvPr/>
        </p:nvSpPr>
        <p:spPr>
          <a:xfrm>
            <a:off x="3572449" y="2286000"/>
            <a:ext cx="338629" cy="369332"/>
          </a:xfrm>
          <a:prstGeom prst="rect">
            <a:avLst/>
          </a:prstGeom>
          <a:noFill/>
        </p:spPr>
        <p:txBody>
          <a:bodyPr wrap="none" rtlCol="0">
            <a:spAutoFit/>
          </a:bodyPr>
          <a:lstStyle/>
          <a:p>
            <a:pPr defTabSz="457200"/>
            <a:r>
              <a:rPr lang="en-US" sz="1800" dirty="0">
                <a:solidFill>
                  <a:srgbClr val="E8161F"/>
                </a:solidFill>
              </a:rPr>
              <a:t>X</a:t>
            </a:r>
          </a:p>
        </p:txBody>
      </p:sp>
    </p:spTree>
    <p:extLst>
      <p:ext uri="{BB962C8B-B14F-4D97-AF65-F5344CB8AC3E}">
        <p14:creationId xmlns:p14="http://schemas.microsoft.com/office/powerpoint/2010/main" val="2633483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0"/>
          <p:cNvSpPr>
            <a:spLocks noChangeArrowheads="1"/>
          </p:cNvSpPr>
          <p:nvPr/>
        </p:nvSpPr>
        <p:spPr bwMode="auto">
          <a:xfrm>
            <a:off x="2667000" y="1676400"/>
            <a:ext cx="49530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defTabSz="457200">
              <a:buClr>
                <a:srgbClr val="000000"/>
              </a:buClr>
              <a:buSzPct val="100000"/>
              <a:buFont typeface="Times New Roman" charset="0"/>
              <a:buNone/>
            </a:pPr>
            <a:endParaRPr lang="en-US" sz="1800">
              <a:solidFill>
                <a:prstClr val="white"/>
              </a:solidFill>
            </a:endParaRPr>
          </a:p>
        </p:txBody>
      </p:sp>
      <p:sp>
        <p:nvSpPr>
          <p:cNvPr id="192513" name="Rectangle 2"/>
          <p:cNvSpPr>
            <a:spLocks noGrp="1" noChangeArrowheads="1"/>
          </p:cNvSpPr>
          <p:nvPr>
            <p:ph type="title"/>
          </p:nvPr>
        </p:nvSpPr>
        <p:spPr/>
        <p:txBody>
          <a:bodyPr/>
          <a:lstStyle/>
          <a:p>
            <a:r>
              <a:rPr lang="en-US" dirty="0">
                <a:latin typeface="Arial" charset="0"/>
                <a:ea typeface="ＭＳ Ｐゴシック" charset="0"/>
              </a:rPr>
              <a:t>Unix dup* </a:t>
            </a:r>
            <a:r>
              <a:rPr lang="en-US" dirty="0" err="1">
                <a:latin typeface="Arial" charset="0"/>
                <a:ea typeface="ＭＳ Ｐゴシック" charset="0"/>
              </a:rPr>
              <a:t>syscall</a:t>
            </a:r>
            <a:endParaRPr lang="en-US" dirty="0">
              <a:latin typeface="Arial" charset="0"/>
              <a:ea typeface="ＭＳ Ｐゴシック" charset="0"/>
            </a:endParaRPr>
          </a:p>
        </p:txBody>
      </p:sp>
      <p:grpSp>
        <p:nvGrpSpPr>
          <p:cNvPr id="192515" name="Group 5"/>
          <p:cNvGrpSpPr>
            <a:grpSpLocks/>
          </p:cNvGrpSpPr>
          <p:nvPr/>
        </p:nvGrpSpPr>
        <p:grpSpPr bwMode="auto">
          <a:xfrm>
            <a:off x="3297238" y="1800225"/>
            <a:ext cx="120650" cy="1019175"/>
            <a:chOff x="3171" y="2705"/>
            <a:chExt cx="46" cy="390"/>
          </a:xfrm>
        </p:grpSpPr>
        <p:grpSp>
          <p:nvGrpSpPr>
            <p:cNvPr id="192554" name="Group 6"/>
            <p:cNvGrpSpPr>
              <a:grpSpLocks/>
            </p:cNvGrpSpPr>
            <p:nvPr/>
          </p:nvGrpSpPr>
          <p:grpSpPr bwMode="auto">
            <a:xfrm>
              <a:off x="3171" y="2900"/>
              <a:ext cx="46" cy="195"/>
              <a:chOff x="1296" y="1104"/>
              <a:chExt cx="96" cy="96"/>
            </a:xfrm>
          </p:grpSpPr>
          <p:grpSp>
            <p:nvGrpSpPr>
              <p:cNvPr id="192562" name="Group 7"/>
              <p:cNvGrpSpPr>
                <a:grpSpLocks/>
              </p:cNvGrpSpPr>
              <p:nvPr/>
            </p:nvGrpSpPr>
            <p:grpSpPr bwMode="auto">
              <a:xfrm>
                <a:off x="1296" y="1152"/>
                <a:ext cx="96" cy="48"/>
                <a:chOff x="1296" y="1152"/>
                <a:chExt cx="96" cy="96"/>
              </a:xfrm>
            </p:grpSpPr>
            <p:sp>
              <p:nvSpPr>
                <p:cNvPr id="979976"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77"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63" name="Group 10"/>
              <p:cNvGrpSpPr>
                <a:grpSpLocks/>
              </p:cNvGrpSpPr>
              <p:nvPr/>
            </p:nvGrpSpPr>
            <p:grpSpPr bwMode="auto">
              <a:xfrm>
                <a:off x="1296" y="1104"/>
                <a:ext cx="96" cy="48"/>
                <a:chOff x="1296" y="1152"/>
                <a:chExt cx="96" cy="96"/>
              </a:xfrm>
            </p:grpSpPr>
            <p:sp>
              <p:nvSpPr>
                <p:cNvPr id="979979"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0"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55" name="Group 13"/>
            <p:cNvGrpSpPr>
              <a:grpSpLocks/>
            </p:cNvGrpSpPr>
            <p:nvPr/>
          </p:nvGrpSpPr>
          <p:grpSpPr bwMode="auto">
            <a:xfrm>
              <a:off x="3171" y="2705"/>
              <a:ext cx="46" cy="195"/>
              <a:chOff x="1296" y="1104"/>
              <a:chExt cx="96" cy="96"/>
            </a:xfrm>
          </p:grpSpPr>
          <p:grpSp>
            <p:nvGrpSpPr>
              <p:cNvPr id="192556" name="Group 14"/>
              <p:cNvGrpSpPr>
                <a:grpSpLocks/>
              </p:cNvGrpSpPr>
              <p:nvPr/>
            </p:nvGrpSpPr>
            <p:grpSpPr bwMode="auto">
              <a:xfrm>
                <a:off x="1296" y="1152"/>
                <a:ext cx="96" cy="48"/>
                <a:chOff x="1296" y="1152"/>
                <a:chExt cx="96" cy="96"/>
              </a:xfrm>
            </p:grpSpPr>
            <p:sp>
              <p:nvSpPr>
                <p:cNvPr id="979983"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4"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57" name="Group 17"/>
              <p:cNvGrpSpPr>
                <a:grpSpLocks/>
              </p:cNvGrpSpPr>
              <p:nvPr/>
            </p:nvGrpSpPr>
            <p:grpSpPr bwMode="auto">
              <a:xfrm>
                <a:off x="1296" y="1104"/>
                <a:ext cx="96" cy="48"/>
                <a:chOff x="1296" y="1152"/>
                <a:chExt cx="96" cy="96"/>
              </a:xfrm>
            </p:grpSpPr>
            <p:sp>
              <p:nvSpPr>
                <p:cNvPr id="979986"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7"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sp>
        <p:nvSpPr>
          <p:cNvPr id="979995" name="Rectangle 27"/>
          <p:cNvSpPr>
            <a:spLocks noChangeArrowheads="1"/>
          </p:cNvSpPr>
          <p:nvPr/>
        </p:nvSpPr>
        <p:spPr bwMode="auto">
          <a:xfrm>
            <a:off x="6172200" y="272415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out</a:t>
            </a:r>
            <a:endParaRPr lang="en-US" sz="3200" dirty="0">
              <a:solidFill>
                <a:srgbClr val="000000"/>
              </a:solidFill>
            </a:endParaRPr>
          </a:p>
        </p:txBody>
      </p:sp>
      <p:sp>
        <p:nvSpPr>
          <p:cNvPr id="980001" name="Text Box 33"/>
          <p:cNvSpPr txBox="1">
            <a:spLocks noChangeArrowheads="1"/>
          </p:cNvSpPr>
          <p:nvPr/>
        </p:nvSpPr>
        <p:spPr bwMode="auto">
          <a:xfrm>
            <a:off x="2701101" y="2762250"/>
            <a:ext cx="1403412"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defTabSz="457200">
              <a:defRPr/>
            </a:pPr>
            <a:r>
              <a:rPr lang="en-US" sz="1800" dirty="0">
                <a:solidFill>
                  <a:srgbClr val="000000"/>
                </a:solidFill>
              </a:rPr>
              <a:t>per-process</a:t>
            </a:r>
          </a:p>
          <a:p>
            <a:pPr algn="ctr" defTabSz="457200">
              <a:defRPr/>
            </a:pPr>
            <a:r>
              <a:rPr lang="en-US" sz="1800" dirty="0">
                <a:solidFill>
                  <a:srgbClr val="000000"/>
                </a:solidFill>
              </a:rPr>
              <a:t>descriptor</a:t>
            </a:r>
          </a:p>
          <a:p>
            <a:pPr algn="ctr" defTabSz="457200">
              <a:defRPr/>
            </a:pPr>
            <a:r>
              <a:rPr lang="en-US" sz="1800" dirty="0">
                <a:solidFill>
                  <a:srgbClr val="000000"/>
                </a:solidFill>
              </a:rPr>
              <a:t>table</a:t>
            </a:r>
            <a:endParaRPr lang="en-US" sz="1200" dirty="0">
              <a:solidFill>
                <a:srgbClr val="000000"/>
              </a:solidFill>
            </a:endParaRPr>
          </a:p>
        </p:txBody>
      </p:sp>
      <p:grpSp>
        <p:nvGrpSpPr>
          <p:cNvPr id="192534" name="Group 38"/>
          <p:cNvGrpSpPr>
            <a:grpSpLocks/>
          </p:cNvGrpSpPr>
          <p:nvPr/>
        </p:nvGrpSpPr>
        <p:grpSpPr bwMode="auto">
          <a:xfrm>
            <a:off x="4940300" y="1930400"/>
            <a:ext cx="503238" cy="1647825"/>
            <a:chOff x="3171" y="2705"/>
            <a:chExt cx="46" cy="390"/>
          </a:xfrm>
        </p:grpSpPr>
        <p:grpSp>
          <p:nvGrpSpPr>
            <p:cNvPr id="192540" name="Group 39"/>
            <p:cNvGrpSpPr>
              <a:grpSpLocks/>
            </p:cNvGrpSpPr>
            <p:nvPr/>
          </p:nvGrpSpPr>
          <p:grpSpPr bwMode="auto">
            <a:xfrm>
              <a:off x="3171" y="2900"/>
              <a:ext cx="46" cy="195"/>
              <a:chOff x="1296" y="1104"/>
              <a:chExt cx="96" cy="96"/>
            </a:xfrm>
          </p:grpSpPr>
          <p:grpSp>
            <p:nvGrpSpPr>
              <p:cNvPr id="192548" name="Group 40"/>
              <p:cNvGrpSpPr>
                <a:grpSpLocks/>
              </p:cNvGrpSpPr>
              <p:nvPr/>
            </p:nvGrpSpPr>
            <p:grpSpPr bwMode="auto">
              <a:xfrm>
                <a:off x="1296" y="1152"/>
                <a:ext cx="96" cy="48"/>
                <a:chOff x="1296" y="1152"/>
                <a:chExt cx="96" cy="96"/>
              </a:xfrm>
            </p:grpSpPr>
            <p:sp>
              <p:nvSpPr>
                <p:cNvPr id="980009" name="AutoShape 4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0" name="AutoShape 4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9" name="Group 43"/>
              <p:cNvGrpSpPr>
                <a:grpSpLocks/>
              </p:cNvGrpSpPr>
              <p:nvPr/>
            </p:nvGrpSpPr>
            <p:grpSpPr bwMode="auto">
              <a:xfrm>
                <a:off x="1296" y="1104"/>
                <a:ext cx="96" cy="48"/>
                <a:chOff x="1296" y="1152"/>
                <a:chExt cx="96" cy="96"/>
              </a:xfrm>
            </p:grpSpPr>
            <p:sp>
              <p:nvSpPr>
                <p:cNvPr id="980012" name="AutoShape 44"/>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3" name="AutoShape 45"/>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41" name="Group 46"/>
            <p:cNvGrpSpPr>
              <a:grpSpLocks/>
            </p:cNvGrpSpPr>
            <p:nvPr/>
          </p:nvGrpSpPr>
          <p:grpSpPr bwMode="auto">
            <a:xfrm>
              <a:off x="3171" y="2705"/>
              <a:ext cx="46" cy="195"/>
              <a:chOff x="1296" y="1104"/>
              <a:chExt cx="96" cy="96"/>
            </a:xfrm>
          </p:grpSpPr>
          <p:grpSp>
            <p:nvGrpSpPr>
              <p:cNvPr id="192542" name="Group 47"/>
              <p:cNvGrpSpPr>
                <a:grpSpLocks/>
              </p:cNvGrpSpPr>
              <p:nvPr/>
            </p:nvGrpSpPr>
            <p:grpSpPr bwMode="auto">
              <a:xfrm>
                <a:off x="1296" y="1152"/>
                <a:ext cx="96" cy="48"/>
                <a:chOff x="1296" y="1152"/>
                <a:chExt cx="96" cy="96"/>
              </a:xfrm>
            </p:grpSpPr>
            <p:sp>
              <p:nvSpPr>
                <p:cNvPr id="980016" name="AutoShape 48"/>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7" name="AutoShape 49"/>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3" name="Group 50"/>
              <p:cNvGrpSpPr>
                <a:grpSpLocks/>
              </p:cNvGrpSpPr>
              <p:nvPr/>
            </p:nvGrpSpPr>
            <p:grpSpPr bwMode="auto">
              <a:xfrm>
                <a:off x="1296" y="1104"/>
                <a:ext cx="96" cy="48"/>
                <a:chOff x="1296" y="1152"/>
                <a:chExt cx="96" cy="96"/>
              </a:xfrm>
            </p:grpSpPr>
            <p:sp>
              <p:nvSpPr>
                <p:cNvPr id="980019" name="AutoShape 5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20" name="AutoShape 5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cxnSp>
        <p:nvCxnSpPr>
          <p:cNvPr id="980021" name="AutoShape 53"/>
          <p:cNvCxnSpPr>
            <a:cxnSpLocks noChangeShapeType="1"/>
            <a:stCxn id="979979" idx="3"/>
            <a:endCxn id="980012" idx="1"/>
          </p:cNvCxnSpPr>
          <p:nvPr/>
        </p:nvCxnSpPr>
        <p:spPr bwMode="auto">
          <a:xfrm>
            <a:off x="3417888" y="2500909"/>
            <a:ext cx="1522412" cy="56237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0025" name="Rectangle 57"/>
          <p:cNvSpPr>
            <a:spLocks noChangeArrowheads="1"/>
          </p:cNvSpPr>
          <p:nvPr/>
        </p:nvSpPr>
        <p:spPr bwMode="auto">
          <a:xfrm>
            <a:off x="609600" y="5504765"/>
            <a:ext cx="5681662" cy="677108"/>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742950" lvl="1" indent="-285750" defTabSz="457200">
              <a:defRPr/>
            </a:pPr>
            <a:endParaRPr lang="en-US" sz="2000" dirty="0">
              <a:solidFill>
                <a:srgbClr val="000000"/>
              </a:solidFill>
            </a:endParaRPr>
          </a:p>
          <a:p>
            <a:pPr marL="742950" lvl="1" indent="-285750" defTabSz="457200">
              <a:defRPr/>
            </a:pPr>
            <a:endParaRPr lang="en-US" sz="1800" dirty="0">
              <a:solidFill>
                <a:srgbClr val="000000"/>
              </a:solidFill>
            </a:endParaRPr>
          </a:p>
        </p:txBody>
      </p:sp>
      <p:cxnSp>
        <p:nvCxnSpPr>
          <p:cNvPr id="979988" name="AutoShape 20"/>
          <p:cNvCxnSpPr>
            <a:cxnSpLocks noChangeShapeType="1"/>
            <a:endCxn id="979987" idx="1"/>
          </p:cNvCxnSpPr>
          <p:nvPr/>
        </p:nvCxnSpPr>
        <p:spPr bwMode="auto">
          <a:xfrm flipV="1">
            <a:off x="1905000" y="1863924"/>
            <a:ext cx="1392238" cy="117276"/>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 Box 54"/>
          <p:cNvSpPr txBox="1">
            <a:spLocks noChangeArrowheads="1"/>
          </p:cNvSpPr>
          <p:nvPr/>
        </p:nvSpPr>
        <p:spPr bwMode="auto">
          <a:xfrm>
            <a:off x="1066800" y="1752600"/>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fd2 = 0</a:t>
            </a:r>
          </a:p>
        </p:txBody>
      </p:sp>
      <p:sp>
        <p:nvSpPr>
          <p:cNvPr id="64" name="Text Box 54"/>
          <p:cNvSpPr txBox="1">
            <a:spLocks noChangeArrowheads="1"/>
          </p:cNvSpPr>
          <p:nvPr/>
        </p:nvSpPr>
        <p:spPr bwMode="auto">
          <a:xfrm>
            <a:off x="1066800" y="2221468"/>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fd1 = 5</a:t>
            </a:r>
          </a:p>
        </p:txBody>
      </p:sp>
      <p:sp>
        <p:nvSpPr>
          <p:cNvPr id="67" name="Rectangle 27"/>
          <p:cNvSpPr>
            <a:spLocks noChangeArrowheads="1"/>
          </p:cNvSpPr>
          <p:nvPr/>
        </p:nvSpPr>
        <p:spPr bwMode="auto">
          <a:xfrm>
            <a:off x="6172200" y="3181290"/>
            <a:ext cx="1143000" cy="40011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in</a:t>
            </a:r>
            <a:endParaRPr lang="en-US" sz="3200" dirty="0">
              <a:solidFill>
                <a:srgbClr val="000000"/>
              </a:solidFill>
            </a:endParaRPr>
          </a:p>
        </p:txBody>
      </p:sp>
      <p:cxnSp>
        <p:nvCxnSpPr>
          <p:cNvPr id="69" name="AutoShape 53"/>
          <p:cNvCxnSpPr>
            <a:cxnSpLocks noChangeShapeType="1"/>
            <a:stCxn id="980012" idx="3"/>
            <a:endCxn id="979995" idx="1"/>
          </p:cNvCxnSpPr>
          <p:nvPr/>
        </p:nvCxnSpPr>
        <p:spPr bwMode="auto">
          <a:xfrm flipV="1">
            <a:off x="5443538" y="2924175"/>
            <a:ext cx="728662" cy="139107"/>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53"/>
          <p:cNvCxnSpPr>
            <a:cxnSpLocks noChangeShapeType="1"/>
            <a:stCxn id="980009" idx="3"/>
            <a:endCxn id="67" idx="1"/>
          </p:cNvCxnSpPr>
          <p:nvPr/>
        </p:nvCxnSpPr>
        <p:spPr bwMode="auto">
          <a:xfrm flipV="1">
            <a:off x="5443538" y="3381345"/>
            <a:ext cx="728662" cy="93894"/>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27"/>
          <p:cNvSpPr>
            <a:spLocks noChangeArrowheads="1"/>
          </p:cNvSpPr>
          <p:nvPr/>
        </p:nvSpPr>
        <p:spPr bwMode="auto">
          <a:xfrm>
            <a:off x="6172200" y="17526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in</a:t>
            </a:r>
            <a:endParaRPr lang="en-US" sz="3200" dirty="0">
              <a:solidFill>
                <a:srgbClr val="000000"/>
              </a:solidFill>
            </a:endParaRPr>
          </a:p>
        </p:txBody>
      </p:sp>
      <p:cxnSp>
        <p:nvCxnSpPr>
          <p:cNvPr id="74" name="AutoShape 53"/>
          <p:cNvCxnSpPr>
            <a:cxnSpLocks noChangeShapeType="1"/>
            <a:stCxn id="980020" idx="3"/>
            <a:endCxn id="73" idx="1"/>
          </p:cNvCxnSpPr>
          <p:nvPr/>
        </p:nvCxnSpPr>
        <p:spPr bwMode="auto">
          <a:xfrm flipV="1">
            <a:off x="5443538" y="1952625"/>
            <a:ext cx="728662" cy="80765"/>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AutoShape 20"/>
          <p:cNvCxnSpPr>
            <a:cxnSpLocks noChangeShapeType="1"/>
          </p:cNvCxnSpPr>
          <p:nvPr/>
        </p:nvCxnSpPr>
        <p:spPr bwMode="auto">
          <a:xfrm>
            <a:off x="1905000" y="2438400"/>
            <a:ext cx="1371600" cy="76200"/>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56"/>
          <p:cNvSpPr>
            <a:spLocks noChangeArrowheads="1"/>
          </p:cNvSpPr>
          <p:nvPr/>
        </p:nvSpPr>
        <p:spPr bwMode="auto">
          <a:xfrm>
            <a:off x="2514600" y="3623846"/>
            <a:ext cx="5334000" cy="338554"/>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defTabSz="457200">
              <a:defRPr/>
            </a:pPr>
            <a:r>
              <a:rPr lang="en-US" sz="1600" dirty="0">
                <a:solidFill>
                  <a:srgbClr val="0036A6"/>
                </a:solidFill>
              </a:rPr>
              <a:t>Final state after </a:t>
            </a:r>
            <a:r>
              <a:rPr lang="en-US" sz="1600" b="1" dirty="0">
                <a:solidFill>
                  <a:srgbClr val="0036A6"/>
                </a:solidFill>
              </a:rPr>
              <a:t>dup2(fd1, fd2) </a:t>
            </a:r>
            <a:r>
              <a:rPr lang="en-US" sz="1600" dirty="0" err="1">
                <a:solidFill>
                  <a:srgbClr val="0036A6"/>
                </a:solidFill>
              </a:rPr>
              <a:t>syscall</a:t>
            </a:r>
            <a:r>
              <a:rPr lang="en-US" sz="1600" dirty="0">
                <a:solidFill>
                  <a:srgbClr val="0036A6"/>
                </a:solidFill>
              </a:rPr>
              <a:t>.</a:t>
            </a:r>
            <a:endParaRPr lang="en-US" sz="1800" dirty="0">
              <a:solidFill>
                <a:srgbClr val="0036A6"/>
              </a:solidFill>
            </a:endParaRPr>
          </a:p>
        </p:txBody>
      </p:sp>
      <p:cxnSp>
        <p:nvCxnSpPr>
          <p:cNvPr id="81" name="AutoShape 53"/>
          <p:cNvCxnSpPr>
            <a:cxnSpLocks noChangeShapeType="1"/>
            <a:stCxn id="979987" idx="3"/>
            <a:endCxn id="980012" idx="1"/>
          </p:cNvCxnSpPr>
          <p:nvPr/>
        </p:nvCxnSpPr>
        <p:spPr bwMode="auto">
          <a:xfrm>
            <a:off x="3417888" y="1863924"/>
            <a:ext cx="1522412" cy="1199358"/>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6" name="Rectangle 27"/>
          <p:cNvSpPr>
            <a:spLocks noChangeArrowheads="1"/>
          </p:cNvSpPr>
          <p:nvPr/>
        </p:nvSpPr>
        <p:spPr bwMode="auto">
          <a:xfrm>
            <a:off x="6172200" y="22098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out</a:t>
            </a:r>
            <a:endParaRPr lang="en-US" sz="3200" dirty="0">
              <a:solidFill>
                <a:srgbClr val="000000"/>
              </a:solidFill>
            </a:endParaRPr>
          </a:p>
        </p:txBody>
      </p:sp>
      <p:cxnSp>
        <p:nvCxnSpPr>
          <p:cNvPr id="87" name="AutoShape 53"/>
          <p:cNvCxnSpPr>
            <a:cxnSpLocks noChangeShapeType="1"/>
            <a:stCxn id="979986" idx="3"/>
            <a:endCxn id="980017" idx="1"/>
          </p:cNvCxnSpPr>
          <p:nvPr/>
        </p:nvCxnSpPr>
        <p:spPr bwMode="auto">
          <a:xfrm>
            <a:off x="3417888" y="1991321"/>
            <a:ext cx="1522412" cy="45402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AutoShape 53"/>
          <p:cNvCxnSpPr>
            <a:cxnSpLocks noChangeShapeType="1"/>
            <a:stCxn id="980017" idx="3"/>
            <a:endCxn id="86" idx="1"/>
          </p:cNvCxnSpPr>
          <p:nvPr/>
        </p:nvCxnSpPr>
        <p:spPr bwMode="auto">
          <a:xfrm flipV="1">
            <a:off x="5443538" y="2409825"/>
            <a:ext cx="728662" cy="35522"/>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53"/>
          <p:cNvCxnSpPr>
            <a:cxnSpLocks noChangeShapeType="1"/>
            <a:stCxn id="979977" idx="3"/>
            <a:endCxn id="980009" idx="1"/>
          </p:cNvCxnSpPr>
          <p:nvPr/>
        </p:nvCxnSpPr>
        <p:spPr bwMode="auto">
          <a:xfrm>
            <a:off x="3417888" y="2628306"/>
            <a:ext cx="1522412" cy="84693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Rectangle 54"/>
          <p:cNvSpPr/>
          <p:nvPr/>
        </p:nvSpPr>
        <p:spPr>
          <a:xfrm>
            <a:off x="381000" y="4306644"/>
            <a:ext cx="8458200" cy="62324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Then </a:t>
            </a:r>
            <a:r>
              <a:rPr lang="en-US" sz="2000" b="1" kern="0" dirty="0">
                <a:solidFill>
                  <a:srgbClr val="0036A6"/>
                </a:solidFill>
              </a:rPr>
              <a:t>dup2(</a:t>
            </a:r>
            <a:r>
              <a:rPr lang="en-US" sz="2000" kern="0" dirty="0">
                <a:solidFill>
                  <a:srgbClr val="0036A6"/>
                </a:solidFill>
              </a:rPr>
              <a:t>old</a:t>
            </a:r>
            <a:r>
              <a:rPr lang="en-US" sz="2000" b="1" kern="0" dirty="0">
                <a:solidFill>
                  <a:srgbClr val="0036A6"/>
                </a:solidFill>
              </a:rPr>
              <a:t>fd1, </a:t>
            </a:r>
            <a:r>
              <a:rPr lang="en-US" sz="2000" kern="0" dirty="0">
                <a:solidFill>
                  <a:srgbClr val="0036A6"/>
                </a:solidFill>
              </a:rPr>
              <a:t>new</a:t>
            </a:r>
            <a:r>
              <a:rPr lang="en-US" sz="2000" b="1" kern="0" dirty="0">
                <a:solidFill>
                  <a:srgbClr val="0036A6"/>
                </a:solidFill>
              </a:rPr>
              <a:t>fd2)</a:t>
            </a:r>
            <a:r>
              <a:rPr lang="en-US" sz="2000" kern="0" dirty="0">
                <a:solidFill>
                  <a:srgbClr val="0036A6"/>
                </a:solidFill>
              </a:rPr>
              <a:t> means: </a:t>
            </a:r>
            <a:r>
              <a:rPr lang="en-US" sz="2000" kern="0" dirty="0">
                <a:solidFill>
                  <a:srgbClr val="0000FF"/>
                </a:solidFill>
              </a:rPr>
              <a:t>“close(fd2) (if it was open) then set fd2 to refer to the same underlying I/O object as fd1.”</a:t>
            </a:r>
            <a:endParaRPr lang="en-US" sz="3600" b="1" kern="0" dirty="0">
              <a:solidFill>
                <a:srgbClr val="0036A6"/>
              </a:solidFill>
            </a:endParaRPr>
          </a:p>
        </p:txBody>
      </p:sp>
      <p:sp>
        <p:nvSpPr>
          <p:cNvPr id="56" name="Rectangle 55"/>
          <p:cNvSpPr/>
          <p:nvPr/>
        </p:nvSpPr>
        <p:spPr>
          <a:xfrm>
            <a:off x="381000" y="5137995"/>
            <a:ext cx="8458200" cy="1146468"/>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It results in two file descriptors referencing the same underlying I/O object.  You can use either of them to </a:t>
            </a:r>
            <a:r>
              <a:rPr lang="en-US" sz="2000" b="1" kern="0" dirty="0">
                <a:solidFill>
                  <a:srgbClr val="0036A6"/>
                </a:solidFill>
              </a:rPr>
              <a:t>read/write</a:t>
            </a:r>
            <a:r>
              <a:rPr lang="en-US" sz="2000" kern="0" dirty="0">
                <a:solidFill>
                  <a:srgbClr val="0036A6"/>
                </a:solidFill>
              </a:rPr>
              <a:t>: they are equivalent.</a:t>
            </a:r>
          </a:p>
          <a:p>
            <a:pPr defTabSz="914400" fontAlgn="auto">
              <a:lnSpc>
                <a:spcPct val="85000"/>
              </a:lnSpc>
              <a:spcBef>
                <a:spcPts val="0"/>
              </a:spcBef>
              <a:spcAft>
                <a:spcPts val="0"/>
              </a:spcAft>
              <a:defRPr/>
            </a:pPr>
            <a:endParaRPr lang="en-US" sz="2000" kern="0" dirty="0">
              <a:solidFill>
                <a:srgbClr val="0036A6"/>
              </a:solidFill>
            </a:endParaRPr>
          </a:p>
          <a:p>
            <a:pPr defTabSz="914400" fontAlgn="auto">
              <a:lnSpc>
                <a:spcPct val="85000"/>
              </a:lnSpc>
              <a:spcBef>
                <a:spcPts val="0"/>
              </a:spcBef>
              <a:spcAft>
                <a:spcPts val="0"/>
              </a:spcAft>
              <a:defRPr/>
            </a:pPr>
            <a:r>
              <a:rPr lang="en-US" sz="1800" kern="0" dirty="0">
                <a:solidFill>
                  <a:srgbClr val="0036A6"/>
                </a:solidFill>
              </a:rPr>
              <a:t>But you should probably just </a:t>
            </a:r>
            <a:r>
              <a:rPr lang="en-US" sz="1800" b="1" kern="0" dirty="0">
                <a:solidFill>
                  <a:srgbClr val="0036A6"/>
                </a:solidFill>
              </a:rPr>
              <a:t>close(fd1)</a:t>
            </a:r>
            <a:r>
              <a:rPr lang="en-US" sz="1800" kern="0" dirty="0">
                <a:solidFill>
                  <a:srgbClr val="0036A6"/>
                </a:solidFill>
              </a:rPr>
              <a:t>.  </a:t>
            </a:r>
            <a:endParaRPr lang="en-US" sz="3200" b="1" kern="0" dirty="0">
              <a:solidFill>
                <a:srgbClr val="0036A6"/>
              </a:solidFill>
            </a:endParaRPr>
          </a:p>
        </p:txBody>
      </p:sp>
      <p:cxnSp>
        <p:nvCxnSpPr>
          <p:cNvPr id="57" name="AutoShape 53"/>
          <p:cNvCxnSpPr>
            <a:cxnSpLocks noChangeShapeType="1"/>
            <a:stCxn id="979987" idx="3"/>
            <a:endCxn id="980020" idx="1"/>
          </p:cNvCxnSpPr>
          <p:nvPr/>
        </p:nvCxnSpPr>
        <p:spPr bwMode="auto">
          <a:xfrm>
            <a:off x="3417888" y="1863924"/>
            <a:ext cx="1522412" cy="16946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p:cNvSpPr txBox="1"/>
          <p:nvPr/>
        </p:nvSpPr>
        <p:spPr>
          <a:xfrm>
            <a:off x="4267200" y="1752600"/>
            <a:ext cx="389951" cy="461665"/>
          </a:xfrm>
          <a:prstGeom prst="rect">
            <a:avLst/>
          </a:prstGeom>
          <a:noFill/>
        </p:spPr>
        <p:txBody>
          <a:bodyPr wrap="none" rtlCol="0">
            <a:spAutoFit/>
          </a:bodyPr>
          <a:lstStyle/>
          <a:p>
            <a:pPr defTabSz="457200"/>
            <a:r>
              <a:rPr lang="en-US" dirty="0">
                <a:solidFill>
                  <a:srgbClr val="E8161F"/>
                </a:solidFill>
              </a:rPr>
              <a:t>X</a:t>
            </a:r>
          </a:p>
        </p:txBody>
      </p:sp>
      <p:sp>
        <p:nvSpPr>
          <p:cNvPr id="65" name="TextBox 64"/>
          <p:cNvSpPr txBox="1"/>
          <p:nvPr/>
        </p:nvSpPr>
        <p:spPr>
          <a:xfrm>
            <a:off x="3902797" y="2133600"/>
            <a:ext cx="364403" cy="461665"/>
          </a:xfrm>
          <a:prstGeom prst="rect">
            <a:avLst/>
          </a:prstGeom>
          <a:noFill/>
        </p:spPr>
        <p:txBody>
          <a:bodyPr wrap="none" rtlCol="0">
            <a:spAutoFit/>
          </a:bodyPr>
          <a:lstStyle/>
          <a:p>
            <a:pPr defTabSz="457200"/>
            <a:r>
              <a:rPr lang="en-US" dirty="0">
                <a:solidFill>
                  <a:srgbClr val="E8161F"/>
                </a:solidFill>
              </a:rPr>
              <a:t>&gt;</a:t>
            </a:r>
          </a:p>
        </p:txBody>
      </p:sp>
    </p:spTree>
    <p:extLst>
      <p:ext uri="{BB962C8B-B14F-4D97-AF65-F5344CB8AC3E}">
        <p14:creationId xmlns:p14="http://schemas.microsoft.com/office/powerpoint/2010/main" val="412095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bwMode="auto">
          <a:xfrm>
            <a:off x="5333999" y="2362200"/>
            <a:ext cx="1219200" cy="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2" name="Title 1"/>
          <p:cNvSpPr>
            <a:spLocks noGrp="1"/>
          </p:cNvSpPr>
          <p:nvPr>
            <p:ph type="title"/>
          </p:nvPr>
        </p:nvSpPr>
        <p:spPr/>
        <p:txBody>
          <a:bodyPr/>
          <a:lstStyle/>
          <a:p>
            <a:r>
              <a:rPr lang="en-US" dirty="0"/>
              <a:t>Unix process: parents rule</a:t>
            </a:r>
          </a:p>
        </p:txBody>
      </p:sp>
      <p:sp>
        <p:nvSpPr>
          <p:cNvPr id="31" name="Rectangle 30"/>
          <p:cNvSpPr/>
          <p:nvPr/>
        </p:nvSpPr>
        <p:spPr bwMode="auto">
          <a:xfrm>
            <a:off x="3640137" y="2133600"/>
            <a:ext cx="1736725" cy="3657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34" name="Text Box 93"/>
          <p:cNvSpPr txBox="1">
            <a:spLocks noChangeArrowheads="1"/>
          </p:cNvSpPr>
          <p:nvPr/>
        </p:nvSpPr>
        <p:spPr bwMode="auto">
          <a:xfrm>
            <a:off x="3774586" y="2157732"/>
            <a:ext cx="1467827" cy="771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Child Process</a:t>
            </a:r>
          </a:p>
        </p:txBody>
      </p:sp>
      <p:grpSp>
        <p:nvGrpSpPr>
          <p:cNvPr id="35" name="Group 9"/>
          <p:cNvGrpSpPr>
            <a:grpSpLocks/>
          </p:cNvGrpSpPr>
          <p:nvPr/>
        </p:nvGrpSpPr>
        <p:grpSpPr bwMode="auto">
          <a:xfrm>
            <a:off x="4208204" y="2971800"/>
            <a:ext cx="600591" cy="600710"/>
            <a:chOff x="4480" y="2017"/>
            <a:chExt cx="576" cy="576"/>
          </a:xfrm>
        </p:grpSpPr>
        <p:sp>
          <p:nvSpPr>
            <p:cNvPr id="48"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49"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50"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39" name="Text Box 93"/>
          <p:cNvSpPr txBox="1">
            <a:spLocks noChangeArrowheads="1"/>
          </p:cNvSpPr>
          <p:nvPr/>
        </p:nvSpPr>
        <p:spPr bwMode="auto">
          <a:xfrm>
            <a:off x="3965086" y="3505200"/>
            <a:ext cx="1086827"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Thread</a:t>
            </a:r>
            <a:endParaRPr kumimoji="0" lang="en-US" sz="24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55" name="Snip Single Corner Rectangle 54"/>
          <p:cNvSpPr/>
          <p:nvPr/>
        </p:nvSpPr>
        <p:spPr bwMode="auto">
          <a:xfrm flipH="1">
            <a:off x="3898899" y="4179887"/>
            <a:ext cx="1219200" cy="1382713"/>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6" name="Text Box 93"/>
          <p:cNvSpPr txBox="1">
            <a:spLocks noChangeArrowheads="1"/>
          </p:cNvSpPr>
          <p:nvPr/>
        </p:nvSpPr>
        <p:spPr bwMode="auto">
          <a:xfrm>
            <a:off x="3895724" y="5118099"/>
            <a:ext cx="1225550"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Program</a:t>
            </a:r>
          </a:p>
        </p:txBody>
      </p:sp>
      <p:sp>
        <p:nvSpPr>
          <p:cNvPr id="58" name="AutoShape 21"/>
          <p:cNvSpPr>
            <a:spLocks noChangeArrowheads="1"/>
          </p:cNvSpPr>
          <p:nvPr/>
        </p:nvSpPr>
        <p:spPr bwMode="auto">
          <a:xfrm>
            <a:off x="6596062" y="2362200"/>
            <a:ext cx="1328737" cy="510886"/>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59" name="AutoShape 22"/>
          <p:cNvSpPr>
            <a:spLocks noChangeArrowheads="1"/>
          </p:cNvSpPr>
          <p:nvPr/>
        </p:nvSpPr>
        <p:spPr bwMode="auto">
          <a:xfrm>
            <a:off x="6596062" y="2870056"/>
            <a:ext cx="1328737" cy="306532"/>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60" name="AutoShape 23"/>
          <p:cNvSpPr>
            <a:spLocks noChangeArrowheads="1"/>
          </p:cNvSpPr>
          <p:nvPr/>
        </p:nvSpPr>
        <p:spPr bwMode="auto">
          <a:xfrm>
            <a:off x="6596062" y="3200400"/>
            <a:ext cx="1328737" cy="510886"/>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62" name="AutoShape 25"/>
          <p:cNvSpPr>
            <a:spLocks noChangeArrowheads="1"/>
          </p:cNvSpPr>
          <p:nvPr/>
        </p:nvSpPr>
        <p:spPr bwMode="auto">
          <a:xfrm>
            <a:off x="6596062" y="3733800"/>
            <a:ext cx="1328737" cy="510886"/>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63" name="AutoShape 26"/>
          <p:cNvSpPr>
            <a:spLocks noChangeArrowheads="1"/>
          </p:cNvSpPr>
          <p:nvPr/>
        </p:nvSpPr>
        <p:spPr bwMode="auto">
          <a:xfrm>
            <a:off x="6596062" y="4267200"/>
            <a:ext cx="1328737" cy="306532"/>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84" name="Text Box 93"/>
          <p:cNvSpPr txBox="1">
            <a:spLocks noChangeArrowheads="1"/>
          </p:cNvSpPr>
          <p:nvPr/>
        </p:nvSpPr>
        <p:spPr bwMode="auto">
          <a:xfrm>
            <a:off x="5791199" y="1524000"/>
            <a:ext cx="2971800" cy="710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Virtual address space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V</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irtual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M</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emory, VM)</a:t>
            </a:r>
            <a:endParaRPr kumimoji="0" lang="en-US" sz="24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86" name="Rectangle 85"/>
          <p:cNvSpPr/>
          <p:nvPr/>
        </p:nvSpPr>
        <p:spPr bwMode="auto">
          <a:xfrm>
            <a:off x="3657599" y="5829300"/>
            <a:ext cx="1736725" cy="304800"/>
          </a:xfrm>
          <a:prstGeom prst="rect">
            <a:avLst/>
          </a:prstGeom>
          <a:solidFill>
            <a:srgbClr val="AED6FF"/>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87" name="Text Box 93"/>
          <p:cNvSpPr txBox="1">
            <a:spLocks noChangeArrowheads="1"/>
          </p:cNvSpPr>
          <p:nvPr/>
        </p:nvSpPr>
        <p:spPr bwMode="auto">
          <a:xfrm>
            <a:off x="3657599" y="5795944"/>
            <a:ext cx="17526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kernel state</a:t>
            </a:r>
          </a:p>
        </p:txBody>
      </p:sp>
      <p:sp>
        <p:nvSpPr>
          <p:cNvPr id="88" name="Text Box 93"/>
          <p:cNvSpPr txBox="1">
            <a:spLocks noChangeArrowheads="1"/>
          </p:cNvSpPr>
          <p:nvPr/>
        </p:nvSpPr>
        <p:spPr bwMode="auto">
          <a:xfrm>
            <a:off x="6629399" y="2438400"/>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text</a:t>
            </a:r>
          </a:p>
        </p:txBody>
      </p:sp>
      <p:sp>
        <p:nvSpPr>
          <p:cNvPr id="89" name="Text Box 93"/>
          <p:cNvSpPr txBox="1">
            <a:spLocks noChangeArrowheads="1"/>
          </p:cNvSpPr>
          <p:nvPr/>
        </p:nvSpPr>
        <p:spPr bwMode="auto">
          <a:xfrm>
            <a:off x="6629399" y="2819400"/>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data</a:t>
            </a:r>
          </a:p>
        </p:txBody>
      </p:sp>
      <p:sp>
        <p:nvSpPr>
          <p:cNvPr id="61" name="Text Box 93"/>
          <p:cNvSpPr txBox="1">
            <a:spLocks noChangeArrowheads="1"/>
          </p:cNvSpPr>
          <p:nvPr/>
        </p:nvSpPr>
        <p:spPr bwMode="auto">
          <a:xfrm>
            <a:off x="6629399" y="3209887"/>
            <a:ext cx="1295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heap</a:t>
            </a:r>
          </a:p>
        </p:txBody>
      </p:sp>
      <p:cxnSp>
        <p:nvCxnSpPr>
          <p:cNvPr id="64" name="Straight Connector 63"/>
          <p:cNvCxnSpPr/>
          <p:nvPr/>
        </p:nvCxnSpPr>
        <p:spPr bwMode="auto">
          <a:xfrm>
            <a:off x="2514599" y="2362200"/>
            <a:ext cx="1143000" cy="3810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65" name="Text Box 93"/>
          <p:cNvSpPr txBox="1">
            <a:spLocks noChangeArrowheads="1"/>
          </p:cNvSpPr>
          <p:nvPr/>
        </p:nvSpPr>
        <p:spPr bwMode="auto">
          <a:xfrm>
            <a:off x="304800" y="1524000"/>
            <a:ext cx="2285999" cy="132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Created with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fork</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by parent program running in parent process.</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66" name="Straight Connector 65"/>
          <p:cNvCxnSpPr/>
          <p:nvPr/>
        </p:nvCxnSpPr>
        <p:spPr bwMode="auto">
          <a:xfrm>
            <a:off x="2514599" y="3657600"/>
            <a:ext cx="1447800" cy="6096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67" name="Text Box 93"/>
          <p:cNvSpPr txBox="1">
            <a:spLocks noChangeArrowheads="1"/>
          </p:cNvSpPr>
          <p:nvPr/>
        </p:nvSpPr>
        <p:spPr bwMode="auto">
          <a:xfrm>
            <a:off x="152400" y="3020756"/>
            <a:ext cx="2666999" cy="132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0" dirty="0">
                <a:solidFill>
                  <a:srgbClr val="000000"/>
                </a:solidFill>
              </a:rPr>
              <a:t>Child </a:t>
            </a:r>
            <a:r>
              <a:rPr lang="en-US" sz="2000" b="1" kern="0" dirty="0">
                <a:solidFill>
                  <a:srgbClr val="000000"/>
                </a:solidFill>
              </a:rPr>
              <a:t>inherits</a:t>
            </a:r>
            <a:r>
              <a:rPr lang="en-US" sz="2000" kern="0" dirty="0">
                <a:solidFill>
                  <a:srgbClr val="000000"/>
                </a:solidFill>
              </a:rPr>
              <a:t> p</a:t>
            </a:r>
            <a:r>
              <a:rPr kumimoji="0" lang="en-US" sz="2000" b="0" i="0" u="none" strike="noStrike" kern="0" cap="none" spc="0" normalizeH="0" baseline="0" noProof="0" dirty="0" err="1">
                <a:ln>
                  <a:noFill/>
                </a:ln>
                <a:solidFill>
                  <a:srgbClr val="000000"/>
                </a:solidFill>
                <a:effectLst/>
                <a:uLnTx/>
                <a:uFillTx/>
                <a:latin typeface="Arial" charset="0"/>
                <a:ea typeface="ＭＳ Ｐゴシック" charset="0"/>
              </a:rPr>
              <a:t>arent</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program, but may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exec*()</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a different program after setup.</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79" name="Straight Connector 78"/>
          <p:cNvCxnSpPr>
            <a:endCxn id="48" idx="2"/>
          </p:cNvCxnSpPr>
          <p:nvPr/>
        </p:nvCxnSpPr>
        <p:spPr bwMode="auto">
          <a:xfrm flipV="1">
            <a:off x="2514599" y="3272155"/>
            <a:ext cx="1693605" cy="385445"/>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85" name="Text Box 93"/>
          <p:cNvSpPr txBox="1">
            <a:spLocks noChangeArrowheads="1"/>
          </p:cNvSpPr>
          <p:nvPr/>
        </p:nvSpPr>
        <p:spPr bwMode="auto">
          <a:xfrm>
            <a:off x="152400" y="4572000"/>
            <a:ext cx="3047999" cy="16333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Inherit</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from parent process, may be modified in child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(e.g., using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dup*</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to remap descriptors).</a:t>
            </a:r>
          </a:p>
        </p:txBody>
      </p:sp>
      <p:cxnSp>
        <p:nvCxnSpPr>
          <p:cNvPr id="93" name="Straight Connector 92"/>
          <p:cNvCxnSpPr>
            <a:endCxn id="87" idx="1"/>
          </p:cNvCxnSpPr>
          <p:nvPr/>
        </p:nvCxnSpPr>
        <p:spPr bwMode="auto">
          <a:xfrm>
            <a:off x="3048000" y="5562600"/>
            <a:ext cx="609599" cy="419101"/>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94" name="Text Box 93"/>
          <p:cNvSpPr txBox="1">
            <a:spLocks noChangeArrowheads="1"/>
          </p:cNvSpPr>
          <p:nvPr/>
        </p:nvSpPr>
        <p:spPr bwMode="auto">
          <a:xfrm>
            <a:off x="5638799" y="5181600"/>
            <a:ext cx="3276600" cy="14795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Initial VAS contents </a:t>
            </a: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inherited</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from parent on </a:t>
            </a: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fork</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or reset for child program on </a:t>
            </a: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exec</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Parent chooses environment (</a:t>
            </a: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rPr>
              <a:t>argv</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and </a:t>
            </a: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rPr>
              <a:t>envp</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 on </a:t>
            </a: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exec</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a:t>
            </a: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95" name="Straight Connector 94"/>
          <p:cNvCxnSpPr>
            <a:endCxn id="63" idx="2"/>
          </p:cNvCxnSpPr>
          <p:nvPr/>
        </p:nvCxnSpPr>
        <p:spPr bwMode="auto">
          <a:xfrm flipV="1">
            <a:off x="7086599" y="4573732"/>
            <a:ext cx="173832" cy="607868"/>
          </a:xfrm>
          <a:prstGeom prst="line">
            <a:avLst/>
          </a:prstGeom>
          <a:solidFill>
            <a:srgbClr val="00B8FF"/>
          </a:solidFill>
          <a:ln w="952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39033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10"/>
          <p:cNvSpPr>
            <a:spLocks noChangeArrowheads="1"/>
          </p:cNvSpPr>
          <p:nvPr/>
        </p:nvSpPr>
        <p:spPr bwMode="auto">
          <a:xfrm>
            <a:off x="2667000" y="1676400"/>
            <a:ext cx="4953000" cy="1981200"/>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algn="ctr" defTabSz="457200">
              <a:buClr>
                <a:srgbClr val="000000"/>
              </a:buClr>
              <a:buSzPct val="100000"/>
              <a:buFont typeface="Times New Roman" charset="0"/>
              <a:buNone/>
            </a:pPr>
            <a:endParaRPr lang="en-US" sz="1800">
              <a:solidFill>
                <a:prstClr val="white"/>
              </a:solidFill>
            </a:endParaRPr>
          </a:p>
        </p:txBody>
      </p:sp>
      <p:sp>
        <p:nvSpPr>
          <p:cNvPr id="192513" name="Rectangle 2"/>
          <p:cNvSpPr>
            <a:spLocks noGrp="1" noChangeArrowheads="1"/>
          </p:cNvSpPr>
          <p:nvPr>
            <p:ph type="title"/>
          </p:nvPr>
        </p:nvSpPr>
        <p:spPr/>
        <p:txBody>
          <a:bodyPr/>
          <a:lstStyle/>
          <a:p>
            <a:r>
              <a:rPr lang="en-US" dirty="0">
                <a:latin typeface="Arial" charset="0"/>
                <a:ea typeface="ＭＳ Ｐゴシック" charset="0"/>
              </a:rPr>
              <a:t>Unix dup* </a:t>
            </a:r>
            <a:r>
              <a:rPr lang="en-US" dirty="0" err="1">
                <a:latin typeface="Arial" charset="0"/>
                <a:ea typeface="ＭＳ Ｐゴシック" charset="0"/>
              </a:rPr>
              <a:t>syscall</a:t>
            </a:r>
            <a:endParaRPr lang="en-US" dirty="0">
              <a:latin typeface="Arial" charset="0"/>
              <a:ea typeface="ＭＳ Ｐゴシック" charset="0"/>
            </a:endParaRPr>
          </a:p>
        </p:txBody>
      </p:sp>
      <p:grpSp>
        <p:nvGrpSpPr>
          <p:cNvPr id="192515" name="Group 5"/>
          <p:cNvGrpSpPr>
            <a:grpSpLocks/>
          </p:cNvGrpSpPr>
          <p:nvPr/>
        </p:nvGrpSpPr>
        <p:grpSpPr bwMode="auto">
          <a:xfrm>
            <a:off x="3297238" y="1800225"/>
            <a:ext cx="120650" cy="1019175"/>
            <a:chOff x="3171" y="2705"/>
            <a:chExt cx="46" cy="390"/>
          </a:xfrm>
        </p:grpSpPr>
        <p:grpSp>
          <p:nvGrpSpPr>
            <p:cNvPr id="192554" name="Group 6"/>
            <p:cNvGrpSpPr>
              <a:grpSpLocks/>
            </p:cNvGrpSpPr>
            <p:nvPr/>
          </p:nvGrpSpPr>
          <p:grpSpPr bwMode="auto">
            <a:xfrm>
              <a:off x="3171" y="2900"/>
              <a:ext cx="46" cy="195"/>
              <a:chOff x="1296" y="1104"/>
              <a:chExt cx="96" cy="96"/>
            </a:xfrm>
          </p:grpSpPr>
          <p:grpSp>
            <p:nvGrpSpPr>
              <p:cNvPr id="192562" name="Group 7"/>
              <p:cNvGrpSpPr>
                <a:grpSpLocks/>
              </p:cNvGrpSpPr>
              <p:nvPr/>
            </p:nvGrpSpPr>
            <p:grpSpPr bwMode="auto">
              <a:xfrm>
                <a:off x="1296" y="1152"/>
                <a:ext cx="96" cy="48"/>
                <a:chOff x="1296" y="1152"/>
                <a:chExt cx="96" cy="96"/>
              </a:xfrm>
            </p:grpSpPr>
            <p:sp>
              <p:nvSpPr>
                <p:cNvPr id="979976" name="AutoShape 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77" name="AutoShape 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63" name="Group 10"/>
              <p:cNvGrpSpPr>
                <a:grpSpLocks/>
              </p:cNvGrpSpPr>
              <p:nvPr/>
            </p:nvGrpSpPr>
            <p:grpSpPr bwMode="auto">
              <a:xfrm>
                <a:off x="1296" y="1104"/>
                <a:ext cx="96" cy="48"/>
                <a:chOff x="1296" y="1152"/>
                <a:chExt cx="96" cy="96"/>
              </a:xfrm>
            </p:grpSpPr>
            <p:sp>
              <p:nvSpPr>
                <p:cNvPr id="979979" name="AutoShape 11"/>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0" name="AutoShape 12"/>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55" name="Group 13"/>
            <p:cNvGrpSpPr>
              <a:grpSpLocks/>
            </p:cNvGrpSpPr>
            <p:nvPr/>
          </p:nvGrpSpPr>
          <p:grpSpPr bwMode="auto">
            <a:xfrm>
              <a:off x="3171" y="2705"/>
              <a:ext cx="46" cy="195"/>
              <a:chOff x="1296" y="1104"/>
              <a:chExt cx="96" cy="96"/>
            </a:xfrm>
          </p:grpSpPr>
          <p:grpSp>
            <p:nvGrpSpPr>
              <p:cNvPr id="192556" name="Group 14"/>
              <p:cNvGrpSpPr>
                <a:grpSpLocks/>
              </p:cNvGrpSpPr>
              <p:nvPr/>
            </p:nvGrpSpPr>
            <p:grpSpPr bwMode="auto">
              <a:xfrm>
                <a:off x="1296" y="1152"/>
                <a:ext cx="96" cy="48"/>
                <a:chOff x="1296" y="1152"/>
                <a:chExt cx="96" cy="96"/>
              </a:xfrm>
            </p:grpSpPr>
            <p:sp>
              <p:nvSpPr>
                <p:cNvPr id="979983" name="AutoShape 15"/>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4" name="AutoShape 16"/>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57" name="Group 17"/>
              <p:cNvGrpSpPr>
                <a:grpSpLocks/>
              </p:cNvGrpSpPr>
              <p:nvPr/>
            </p:nvGrpSpPr>
            <p:grpSpPr bwMode="auto">
              <a:xfrm>
                <a:off x="1296" y="1104"/>
                <a:ext cx="96" cy="48"/>
                <a:chOff x="1296" y="1152"/>
                <a:chExt cx="96" cy="96"/>
              </a:xfrm>
            </p:grpSpPr>
            <p:sp>
              <p:nvSpPr>
                <p:cNvPr id="979986" name="AutoShape 18"/>
                <p:cNvSpPr>
                  <a:spLocks noChangeArrowheads="1"/>
                </p:cNvSpPr>
                <p:nvPr/>
              </p:nvSpPr>
              <p:spPr bwMode="auto">
                <a:xfrm>
                  <a:off x="1296" y="1200"/>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79987" name="AutoShape 19"/>
                <p:cNvSpPr>
                  <a:spLocks noChangeArrowheads="1"/>
                </p:cNvSpPr>
                <p:nvPr/>
              </p:nvSpPr>
              <p:spPr bwMode="auto">
                <a:xfrm>
                  <a:off x="1296" y="1152"/>
                  <a:ext cx="96" cy="48"/>
                </a:xfrm>
                <a:prstGeom prst="flowChartProcess">
                  <a:avLst/>
                </a:prstGeom>
                <a:solidFill>
                  <a:schemeClr val="accent1"/>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sp>
        <p:nvSpPr>
          <p:cNvPr id="979995" name="Rectangle 27"/>
          <p:cNvSpPr>
            <a:spLocks noChangeArrowheads="1"/>
          </p:cNvSpPr>
          <p:nvPr/>
        </p:nvSpPr>
        <p:spPr bwMode="auto">
          <a:xfrm>
            <a:off x="6172200" y="272415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out</a:t>
            </a:r>
            <a:endParaRPr lang="en-US" sz="3200" dirty="0">
              <a:solidFill>
                <a:srgbClr val="000000"/>
              </a:solidFill>
            </a:endParaRPr>
          </a:p>
        </p:txBody>
      </p:sp>
      <p:sp>
        <p:nvSpPr>
          <p:cNvPr id="980001" name="Text Box 33"/>
          <p:cNvSpPr txBox="1">
            <a:spLocks noChangeArrowheads="1"/>
          </p:cNvSpPr>
          <p:nvPr/>
        </p:nvSpPr>
        <p:spPr bwMode="auto">
          <a:xfrm>
            <a:off x="2701101" y="2762250"/>
            <a:ext cx="1403412" cy="923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0080"/>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defTabSz="457200">
              <a:defRPr/>
            </a:pPr>
            <a:r>
              <a:rPr lang="en-US" sz="1800" dirty="0">
                <a:solidFill>
                  <a:srgbClr val="000000"/>
                </a:solidFill>
              </a:rPr>
              <a:t>per-process</a:t>
            </a:r>
          </a:p>
          <a:p>
            <a:pPr algn="ctr" defTabSz="457200">
              <a:defRPr/>
            </a:pPr>
            <a:r>
              <a:rPr lang="en-US" sz="1800" dirty="0">
                <a:solidFill>
                  <a:srgbClr val="000000"/>
                </a:solidFill>
              </a:rPr>
              <a:t>descriptor</a:t>
            </a:r>
          </a:p>
          <a:p>
            <a:pPr algn="ctr" defTabSz="457200">
              <a:defRPr/>
            </a:pPr>
            <a:r>
              <a:rPr lang="en-US" sz="1800" dirty="0">
                <a:solidFill>
                  <a:srgbClr val="000000"/>
                </a:solidFill>
              </a:rPr>
              <a:t>table</a:t>
            </a:r>
            <a:endParaRPr lang="en-US" sz="1200" dirty="0">
              <a:solidFill>
                <a:srgbClr val="000000"/>
              </a:solidFill>
            </a:endParaRPr>
          </a:p>
        </p:txBody>
      </p:sp>
      <p:grpSp>
        <p:nvGrpSpPr>
          <p:cNvPr id="192534" name="Group 38"/>
          <p:cNvGrpSpPr>
            <a:grpSpLocks/>
          </p:cNvGrpSpPr>
          <p:nvPr/>
        </p:nvGrpSpPr>
        <p:grpSpPr bwMode="auto">
          <a:xfrm>
            <a:off x="4940300" y="1930400"/>
            <a:ext cx="503238" cy="1647825"/>
            <a:chOff x="3171" y="2705"/>
            <a:chExt cx="46" cy="390"/>
          </a:xfrm>
        </p:grpSpPr>
        <p:grpSp>
          <p:nvGrpSpPr>
            <p:cNvPr id="192540" name="Group 39"/>
            <p:cNvGrpSpPr>
              <a:grpSpLocks/>
            </p:cNvGrpSpPr>
            <p:nvPr/>
          </p:nvGrpSpPr>
          <p:grpSpPr bwMode="auto">
            <a:xfrm>
              <a:off x="3171" y="2900"/>
              <a:ext cx="46" cy="195"/>
              <a:chOff x="1296" y="1104"/>
              <a:chExt cx="96" cy="96"/>
            </a:xfrm>
          </p:grpSpPr>
          <p:grpSp>
            <p:nvGrpSpPr>
              <p:cNvPr id="192548" name="Group 40"/>
              <p:cNvGrpSpPr>
                <a:grpSpLocks/>
              </p:cNvGrpSpPr>
              <p:nvPr/>
            </p:nvGrpSpPr>
            <p:grpSpPr bwMode="auto">
              <a:xfrm>
                <a:off x="1296" y="1152"/>
                <a:ext cx="96" cy="48"/>
                <a:chOff x="1296" y="1152"/>
                <a:chExt cx="96" cy="96"/>
              </a:xfrm>
            </p:grpSpPr>
            <p:sp>
              <p:nvSpPr>
                <p:cNvPr id="980009" name="AutoShape 4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0" name="AutoShape 4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9" name="Group 43"/>
              <p:cNvGrpSpPr>
                <a:grpSpLocks/>
              </p:cNvGrpSpPr>
              <p:nvPr/>
            </p:nvGrpSpPr>
            <p:grpSpPr bwMode="auto">
              <a:xfrm>
                <a:off x="1296" y="1104"/>
                <a:ext cx="96" cy="48"/>
                <a:chOff x="1296" y="1152"/>
                <a:chExt cx="96" cy="96"/>
              </a:xfrm>
            </p:grpSpPr>
            <p:sp>
              <p:nvSpPr>
                <p:cNvPr id="980012" name="AutoShape 44"/>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3" name="AutoShape 45"/>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nvGrpSpPr>
            <p:cNvPr id="192541" name="Group 46"/>
            <p:cNvGrpSpPr>
              <a:grpSpLocks/>
            </p:cNvGrpSpPr>
            <p:nvPr/>
          </p:nvGrpSpPr>
          <p:grpSpPr bwMode="auto">
            <a:xfrm>
              <a:off x="3171" y="2705"/>
              <a:ext cx="46" cy="195"/>
              <a:chOff x="1296" y="1104"/>
              <a:chExt cx="96" cy="96"/>
            </a:xfrm>
          </p:grpSpPr>
          <p:grpSp>
            <p:nvGrpSpPr>
              <p:cNvPr id="192542" name="Group 47"/>
              <p:cNvGrpSpPr>
                <a:grpSpLocks/>
              </p:cNvGrpSpPr>
              <p:nvPr/>
            </p:nvGrpSpPr>
            <p:grpSpPr bwMode="auto">
              <a:xfrm>
                <a:off x="1296" y="1152"/>
                <a:ext cx="96" cy="48"/>
                <a:chOff x="1296" y="1152"/>
                <a:chExt cx="96" cy="96"/>
              </a:xfrm>
            </p:grpSpPr>
            <p:sp>
              <p:nvSpPr>
                <p:cNvPr id="980016" name="AutoShape 48"/>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17" name="AutoShape 49"/>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nvGrpSpPr>
              <p:cNvPr id="192543" name="Group 50"/>
              <p:cNvGrpSpPr>
                <a:grpSpLocks/>
              </p:cNvGrpSpPr>
              <p:nvPr/>
            </p:nvGrpSpPr>
            <p:grpSpPr bwMode="auto">
              <a:xfrm>
                <a:off x="1296" y="1104"/>
                <a:ext cx="96" cy="48"/>
                <a:chOff x="1296" y="1152"/>
                <a:chExt cx="96" cy="96"/>
              </a:xfrm>
            </p:grpSpPr>
            <p:sp>
              <p:nvSpPr>
                <p:cNvPr id="980019" name="AutoShape 51"/>
                <p:cNvSpPr>
                  <a:spLocks noChangeArrowheads="1"/>
                </p:cNvSpPr>
                <p:nvPr/>
              </p:nvSpPr>
              <p:spPr bwMode="auto">
                <a:xfrm>
                  <a:off x="1296" y="1200"/>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sp>
              <p:nvSpPr>
                <p:cNvPr id="980020" name="AutoShape 52"/>
                <p:cNvSpPr>
                  <a:spLocks noChangeArrowheads="1"/>
                </p:cNvSpPr>
                <p:nvPr/>
              </p:nvSpPr>
              <p:spPr bwMode="auto">
                <a:xfrm>
                  <a:off x="1296" y="1152"/>
                  <a:ext cx="96" cy="48"/>
                </a:xfrm>
                <a:prstGeom prst="flowChartProcess">
                  <a:avLst/>
                </a:prstGeom>
                <a:solidFill>
                  <a:srgbClr val="C0C0C0"/>
                </a:solidFill>
                <a:ln w="3175">
                  <a:solidFill>
                    <a:schemeClr val="tx1"/>
                  </a:solidFill>
                  <a:miter lim="800000"/>
                  <a:headEnd type="none" w="sm" len="sm"/>
                  <a:tailEnd type="none" w="sm" len="sm"/>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457200">
                    <a:defRPr/>
                  </a:pPr>
                  <a:endParaRPr lang="en-US" sz="1200">
                    <a:solidFill>
                      <a:srgbClr val="37305A"/>
                    </a:solidFill>
                  </a:endParaRPr>
                </a:p>
              </p:txBody>
            </p:sp>
          </p:grpSp>
        </p:grpSp>
      </p:grpSp>
      <p:cxnSp>
        <p:nvCxnSpPr>
          <p:cNvPr id="980021" name="AutoShape 53"/>
          <p:cNvCxnSpPr>
            <a:cxnSpLocks noChangeShapeType="1"/>
            <a:stCxn id="979979" idx="3"/>
            <a:endCxn id="980012" idx="1"/>
          </p:cNvCxnSpPr>
          <p:nvPr/>
        </p:nvCxnSpPr>
        <p:spPr bwMode="auto">
          <a:xfrm>
            <a:off x="3417888" y="2500909"/>
            <a:ext cx="1522412" cy="56237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80025" name="Rectangle 57"/>
          <p:cNvSpPr>
            <a:spLocks noChangeArrowheads="1"/>
          </p:cNvSpPr>
          <p:nvPr/>
        </p:nvSpPr>
        <p:spPr bwMode="auto">
          <a:xfrm>
            <a:off x="609600" y="5504765"/>
            <a:ext cx="5681662" cy="677108"/>
          </a:xfrm>
          <a:prstGeom prst="rect">
            <a:avLst/>
          </a:prstGeom>
          <a:noFill/>
          <a:ln>
            <a:noFill/>
          </a:ln>
          <a:effectLst/>
          <a:extLst>
            <a:ext uri="{909E8E84-426E-40dd-AFC4-6F175D3DCCD1}">
              <a14:hiddenFill xmlns="" xmlns:a14="http://schemas.microsoft.com/office/drawing/2010/main">
                <a:solidFill>
                  <a:srgbClr val="CC99FF"/>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742950" lvl="1" indent="-285750" defTabSz="457200">
              <a:defRPr/>
            </a:pPr>
            <a:endParaRPr lang="en-US" sz="2000" dirty="0">
              <a:solidFill>
                <a:srgbClr val="000000"/>
              </a:solidFill>
            </a:endParaRPr>
          </a:p>
          <a:p>
            <a:pPr marL="742950" lvl="1" indent="-285750" defTabSz="457200">
              <a:defRPr/>
            </a:pPr>
            <a:endParaRPr lang="en-US" sz="1800" dirty="0">
              <a:solidFill>
                <a:srgbClr val="000000"/>
              </a:solidFill>
            </a:endParaRPr>
          </a:p>
        </p:txBody>
      </p:sp>
      <p:cxnSp>
        <p:nvCxnSpPr>
          <p:cNvPr id="979988" name="AutoShape 20"/>
          <p:cNvCxnSpPr>
            <a:cxnSpLocks noChangeShapeType="1"/>
            <a:endCxn id="979987" idx="1"/>
          </p:cNvCxnSpPr>
          <p:nvPr/>
        </p:nvCxnSpPr>
        <p:spPr bwMode="auto">
          <a:xfrm flipV="1">
            <a:off x="1905000" y="1863924"/>
            <a:ext cx="1392238" cy="117276"/>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2" name="Text Box 54"/>
          <p:cNvSpPr txBox="1">
            <a:spLocks noChangeArrowheads="1"/>
          </p:cNvSpPr>
          <p:nvPr/>
        </p:nvSpPr>
        <p:spPr bwMode="auto">
          <a:xfrm>
            <a:off x="1066800" y="1752600"/>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fd2 = 0</a:t>
            </a:r>
          </a:p>
        </p:txBody>
      </p:sp>
      <p:sp>
        <p:nvSpPr>
          <p:cNvPr id="64" name="Text Box 54"/>
          <p:cNvSpPr txBox="1">
            <a:spLocks noChangeArrowheads="1"/>
          </p:cNvSpPr>
          <p:nvPr/>
        </p:nvSpPr>
        <p:spPr bwMode="auto">
          <a:xfrm>
            <a:off x="1066800" y="2221468"/>
            <a:ext cx="533400" cy="369332"/>
          </a:xfrm>
          <a:prstGeom prst="rect">
            <a:avLst/>
          </a:prstGeom>
          <a:noFill/>
          <a:ln w="9525">
            <a:noFill/>
            <a:miter lim="800000"/>
            <a:headEnd type="none" w="sm" len="sm"/>
            <a:tailEnd type="none" w="sm" len="sm"/>
          </a:ln>
        </p:spPr>
        <p:txBody>
          <a:bodyPr wrap="none" anchor="ctr"/>
          <a:lstStyle>
            <a:defPPr>
              <a:defRPr lang="en-GB"/>
            </a:defPPr>
            <a:lvl1pPr algn="ctr">
              <a:buClr>
                <a:srgbClr val="000000"/>
              </a:buClr>
              <a:buSzPct val="100000"/>
              <a:buFont typeface="Times New Roman" charset="0"/>
              <a:buNone/>
              <a:defRPr sz="1800">
                <a:solidFill>
                  <a:prstClr val="white"/>
                </a:solidFill>
              </a:defRPr>
            </a:lvl1pPr>
          </a:lstStyle>
          <a:p>
            <a:pPr defTabSz="457200"/>
            <a:r>
              <a:rPr lang="en-US" dirty="0" err="1">
                <a:solidFill>
                  <a:srgbClr val="003367"/>
                </a:solidFill>
              </a:rPr>
              <a:t>int</a:t>
            </a:r>
            <a:r>
              <a:rPr lang="en-US" dirty="0">
                <a:solidFill>
                  <a:srgbClr val="003367"/>
                </a:solidFill>
              </a:rPr>
              <a:t> fd1 = 5</a:t>
            </a:r>
          </a:p>
        </p:txBody>
      </p:sp>
      <p:sp>
        <p:nvSpPr>
          <p:cNvPr id="67" name="Rectangle 27"/>
          <p:cNvSpPr>
            <a:spLocks noChangeArrowheads="1"/>
          </p:cNvSpPr>
          <p:nvPr/>
        </p:nvSpPr>
        <p:spPr bwMode="auto">
          <a:xfrm>
            <a:off x="6172200" y="3181290"/>
            <a:ext cx="1143000" cy="40011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a:solidFill>
                  <a:srgbClr val="000000"/>
                </a:solidFill>
              </a:rPr>
              <a:t>pipe in</a:t>
            </a:r>
            <a:endParaRPr lang="en-US" sz="3200" dirty="0">
              <a:solidFill>
                <a:srgbClr val="000000"/>
              </a:solidFill>
            </a:endParaRPr>
          </a:p>
        </p:txBody>
      </p:sp>
      <p:cxnSp>
        <p:nvCxnSpPr>
          <p:cNvPr id="69" name="AutoShape 53"/>
          <p:cNvCxnSpPr>
            <a:cxnSpLocks noChangeShapeType="1"/>
            <a:stCxn id="980012" idx="3"/>
            <a:endCxn id="979995" idx="1"/>
          </p:cNvCxnSpPr>
          <p:nvPr/>
        </p:nvCxnSpPr>
        <p:spPr bwMode="auto">
          <a:xfrm flipV="1">
            <a:off x="5443538" y="2924175"/>
            <a:ext cx="728662" cy="139107"/>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53"/>
          <p:cNvCxnSpPr>
            <a:cxnSpLocks noChangeShapeType="1"/>
            <a:stCxn id="980009" idx="3"/>
            <a:endCxn id="67" idx="1"/>
          </p:cNvCxnSpPr>
          <p:nvPr/>
        </p:nvCxnSpPr>
        <p:spPr bwMode="auto">
          <a:xfrm flipV="1">
            <a:off x="5443538" y="3381345"/>
            <a:ext cx="728662" cy="93894"/>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27"/>
          <p:cNvSpPr>
            <a:spLocks noChangeArrowheads="1"/>
          </p:cNvSpPr>
          <p:nvPr/>
        </p:nvSpPr>
        <p:spPr bwMode="auto">
          <a:xfrm>
            <a:off x="6172200" y="17526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in</a:t>
            </a:r>
            <a:endParaRPr lang="en-US" sz="3200" dirty="0">
              <a:solidFill>
                <a:srgbClr val="000000"/>
              </a:solidFill>
            </a:endParaRPr>
          </a:p>
        </p:txBody>
      </p:sp>
      <p:cxnSp>
        <p:nvCxnSpPr>
          <p:cNvPr id="74" name="AutoShape 53"/>
          <p:cNvCxnSpPr>
            <a:cxnSpLocks noChangeShapeType="1"/>
            <a:stCxn id="980020" idx="3"/>
            <a:endCxn id="73" idx="1"/>
          </p:cNvCxnSpPr>
          <p:nvPr/>
        </p:nvCxnSpPr>
        <p:spPr bwMode="auto">
          <a:xfrm flipV="1">
            <a:off x="5443538" y="1952625"/>
            <a:ext cx="728662" cy="80765"/>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7" name="AutoShape 20"/>
          <p:cNvCxnSpPr>
            <a:cxnSpLocks noChangeShapeType="1"/>
          </p:cNvCxnSpPr>
          <p:nvPr/>
        </p:nvCxnSpPr>
        <p:spPr bwMode="auto">
          <a:xfrm>
            <a:off x="1905000" y="2438400"/>
            <a:ext cx="1371600" cy="76200"/>
          </a:xfrm>
          <a:prstGeom prst="curvedConnector3">
            <a:avLst>
              <a:gd name="adj1" fmla="val 50000"/>
            </a:avLst>
          </a:prstGeom>
          <a:noFill/>
          <a:ln w="28575" cmpd="sng">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1" name="AutoShape 53"/>
          <p:cNvCxnSpPr>
            <a:cxnSpLocks noChangeShapeType="1"/>
            <a:stCxn id="979987" idx="3"/>
            <a:endCxn id="980012" idx="1"/>
          </p:cNvCxnSpPr>
          <p:nvPr/>
        </p:nvCxnSpPr>
        <p:spPr bwMode="auto">
          <a:xfrm>
            <a:off x="3417888" y="1863924"/>
            <a:ext cx="1522412" cy="1199358"/>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6" name="Rectangle 27"/>
          <p:cNvSpPr>
            <a:spLocks noChangeArrowheads="1"/>
          </p:cNvSpPr>
          <p:nvPr/>
        </p:nvSpPr>
        <p:spPr bwMode="auto">
          <a:xfrm>
            <a:off x="6172200" y="2209800"/>
            <a:ext cx="1143000" cy="400050"/>
          </a:xfrm>
          <a:prstGeom prst="rect">
            <a:avLst/>
          </a:prstGeom>
          <a:solidFill>
            <a:srgbClr val="FFFFFF"/>
          </a:solidFill>
          <a:ln w="9525">
            <a:solidFill>
              <a:srgbClr val="003366"/>
            </a:solidFill>
            <a:miter lim="800000"/>
            <a:headEnd type="none" w="sm" len="sm"/>
            <a:tailEnd type="none" w="sm" len="sm"/>
          </a:ln>
          <a:effectLst/>
        </p:spPr>
        <p:txBody>
          <a:bodyPr wrap="square" anchor="ctr">
            <a:spAutoFit/>
          </a:bodyPr>
          <a:lstStyle/>
          <a:p>
            <a:pPr algn="ctr" defTabSz="457200">
              <a:defRPr/>
            </a:pPr>
            <a:r>
              <a:rPr lang="en-US" sz="2000" dirty="0" err="1">
                <a:solidFill>
                  <a:srgbClr val="000000"/>
                </a:solidFill>
              </a:rPr>
              <a:t>tty</a:t>
            </a:r>
            <a:r>
              <a:rPr lang="en-US" sz="2000" dirty="0">
                <a:solidFill>
                  <a:srgbClr val="000000"/>
                </a:solidFill>
              </a:rPr>
              <a:t> out</a:t>
            </a:r>
            <a:endParaRPr lang="en-US" sz="3200" dirty="0">
              <a:solidFill>
                <a:srgbClr val="000000"/>
              </a:solidFill>
            </a:endParaRPr>
          </a:p>
        </p:txBody>
      </p:sp>
      <p:cxnSp>
        <p:nvCxnSpPr>
          <p:cNvPr id="87" name="AutoShape 53"/>
          <p:cNvCxnSpPr>
            <a:cxnSpLocks noChangeShapeType="1"/>
            <a:stCxn id="979986" idx="3"/>
            <a:endCxn id="980017" idx="1"/>
          </p:cNvCxnSpPr>
          <p:nvPr/>
        </p:nvCxnSpPr>
        <p:spPr bwMode="auto">
          <a:xfrm>
            <a:off x="3417888" y="1991321"/>
            <a:ext cx="1522412" cy="45402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0" name="AutoShape 53"/>
          <p:cNvCxnSpPr>
            <a:cxnSpLocks noChangeShapeType="1"/>
            <a:stCxn id="980017" idx="3"/>
            <a:endCxn id="86" idx="1"/>
          </p:cNvCxnSpPr>
          <p:nvPr/>
        </p:nvCxnSpPr>
        <p:spPr bwMode="auto">
          <a:xfrm flipV="1">
            <a:off x="5443538" y="2409825"/>
            <a:ext cx="728662" cy="35522"/>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53"/>
          <p:cNvCxnSpPr>
            <a:cxnSpLocks noChangeShapeType="1"/>
            <a:stCxn id="979977" idx="3"/>
            <a:endCxn id="980009" idx="1"/>
          </p:cNvCxnSpPr>
          <p:nvPr/>
        </p:nvCxnSpPr>
        <p:spPr bwMode="auto">
          <a:xfrm>
            <a:off x="3417888" y="2628306"/>
            <a:ext cx="1522412" cy="846933"/>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Rectangle 54"/>
          <p:cNvSpPr/>
          <p:nvPr/>
        </p:nvSpPr>
        <p:spPr>
          <a:xfrm>
            <a:off x="381000" y="5145122"/>
            <a:ext cx="8458200" cy="1408078"/>
          </a:xfrm>
          <a:prstGeom prst="rect">
            <a:avLst/>
          </a:prstGeom>
        </p:spPr>
        <p:txBody>
          <a:bodyPr wrap="square">
            <a:spAutoFit/>
          </a:bodyPr>
          <a:lstStyle/>
          <a:p>
            <a:pPr defTabSz="914400" fontAlgn="auto">
              <a:lnSpc>
                <a:spcPct val="85000"/>
              </a:lnSpc>
              <a:spcBef>
                <a:spcPts val="0"/>
              </a:spcBef>
              <a:spcAft>
                <a:spcPts val="0"/>
              </a:spcAft>
              <a:defRPr/>
            </a:pPr>
            <a:r>
              <a:rPr lang="en-US" sz="2000" b="1" kern="0" dirty="0">
                <a:solidFill>
                  <a:srgbClr val="0036A6"/>
                </a:solidFill>
              </a:rPr>
              <a:t>Why should you close</a:t>
            </a:r>
            <a:r>
              <a:rPr lang="en-US" sz="2000" kern="0" dirty="0">
                <a:solidFill>
                  <a:srgbClr val="0036A6"/>
                </a:solidFill>
              </a:rPr>
              <a:t>(fd1) after </a:t>
            </a:r>
            <a:r>
              <a:rPr lang="en-US" sz="2000" b="1" kern="0" dirty="0">
                <a:solidFill>
                  <a:srgbClr val="0036A6"/>
                </a:solidFill>
              </a:rPr>
              <a:t>dup2</a:t>
            </a:r>
            <a:r>
              <a:rPr lang="en-US" sz="2000" kern="0" dirty="0">
                <a:solidFill>
                  <a:srgbClr val="0036A6"/>
                </a:solidFill>
              </a:rPr>
              <a:t>(fd1, fd2)?  Because the kernel uses </a:t>
            </a:r>
            <a:r>
              <a:rPr lang="en-US" sz="2000" b="1" kern="0" dirty="0">
                <a:solidFill>
                  <a:srgbClr val="0036A6"/>
                </a:solidFill>
              </a:rPr>
              <a:t>reference counting </a:t>
            </a:r>
            <a:r>
              <a:rPr lang="en-US" sz="2000" kern="0" dirty="0">
                <a:solidFill>
                  <a:srgbClr val="0036A6"/>
                </a:solidFill>
              </a:rPr>
              <a:t>to track open file descriptors.  Resources associated with an I/O object are not released until all of the open descriptors on the object are closed.  They are closed automatically on exit, but you should always close any descriptors that you don’t need.</a:t>
            </a:r>
            <a:endParaRPr lang="en-US" sz="3600" b="1" kern="0" dirty="0">
              <a:solidFill>
                <a:srgbClr val="0036A6"/>
              </a:solidFill>
            </a:endParaRPr>
          </a:p>
        </p:txBody>
      </p:sp>
      <p:cxnSp>
        <p:nvCxnSpPr>
          <p:cNvPr id="57" name="AutoShape 53"/>
          <p:cNvCxnSpPr>
            <a:cxnSpLocks noChangeShapeType="1"/>
            <a:stCxn id="979987" idx="3"/>
            <a:endCxn id="980020" idx="1"/>
          </p:cNvCxnSpPr>
          <p:nvPr/>
        </p:nvCxnSpPr>
        <p:spPr bwMode="auto">
          <a:xfrm>
            <a:off x="3417888" y="1863924"/>
            <a:ext cx="1522412" cy="169466"/>
          </a:xfrm>
          <a:prstGeom prst="curvedConnector3">
            <a:avLst>
              <a:gd name="adj1" fmla="val 50000"/>
            </a:avLst>
          </a:prstGeom>
          <a:noFill/>
          <a:ln w="12700">
            <a:solidFill>
              <a:schemeClr val="tx1"/>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 name="TextBox 7"/>
          <p:cNvSpPr txBox="1"/>
          <p:nvPr/>
        </p:nvSpPr>
        <p:spPr>
          <a:xfrm>
            <a:off x="4267200" y="1752600"/>
            <a:ext cx="389951" cy="461665"/>
          </a:xfrm>
          <a:prstGeom prst="rect">
            <a:avLst/>
          </a:prstGeom>
          <a:noFill/>
        </p:spPr>
        <p:txBody>
          <a:bodyPr wrap="none" rtlCol="0">
            <a:spAutoFit/>
          </a:bodyPr>
          <a:lstStyle/>
          <a:p>
            <a:pPr defTabSz="457200"/>
            <a:r>
              <a:rPr lang="en-US" dirty="0">
                <a:solidFill>
                  <a:srgbClr val="E8161F"/>
                </a:solidFill>
              </a:rPr>
              <a:t>X</a:t>
            </a:r>
          </a:p>
        </p:txBody>
      </p:sp>
      <p:sp>
        <p:nvSpPr>
          <p:cNvPr id="65" name="TextBox 64"/>
          <p:cNvSpPr txBox="1"/>
          <p:nvPr/>
        </p:nvSpPr>
        <p:spPr>
          <a:xfrm>
            <a:off x="3902797" y="2133600"/>
            <a:ext cx="364403" cy="461665"/>
          </a:xfrm>
          <a:prstGeom prst="rect">
            <a:avLst/>
          </a:prstGeom>
          <a:noFill/>
        </p:spPr>
        <p:txBody>
          <a:bodyPr wrap="none" rtlCol="0">
            <a:spAutoFit/>
          </a:bodyPr>
          <a:lstStyle/>
          <a:p>
            <a:pPr defTabSz="457200"/>
            <a:r>
              <a:rPr lang="en-US" dirty="0">
                <a:solidFill>
                  <a:srgbClr val="E8161F"/>
                </a:solidFill>
              </a:rPr>
              <a:t>&gt;</a:t>
            </a:r>
          </a:p>
        </p:txBody>
      </p:sp>
      <p:cxnSp>
        <p:nvCxnSpPr>
          <p:cNvPr id="58" name="Straight Connector 57"/>
          <p:cNvCxnSpPr>
            <a:endCxn id="980009" idx="2"/>
          </p:cNvCxnSpPr>
          <p:nvPr/>
        </p:nvCxnSpPr>
        <p:spPr bwMode="auto">
          <a:xfrm flipV="1">
            <a:off x="3733800" y="3578228"/>
            <a:ext cx="1458119" cy="917572"/>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59" name="Text Box 93"/>
          <p:cNvSpPr txBox="1">
            <a:spLocks noChangeArrowheads="1"/>
          </p:cNvSpPr>
          <p:nvPr/>
        </p:nvSpPr>
        <p:spPr bwMode="auto">
          <a:xfrm>
            <a:off x="1011239" y="4436409"/>
            <a:ext cx="2891558"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000" kern="0" dirty="0">
                <a:solidFill>
                  <a:srgbClr val="000000"/>
                </a:solidFill>
              </a:rPr>
              <a:t>System </a:t>
            </a:r>
            <a:r>
              <a:rPr lang="en-US" sz="2000" b="1" kern="0" dirty="0">
                <a:solidFill>
                  <a:srgbClr val="000000"/>
                </a:solidFill>
              </a:rPr>
              <a:t>open file table</a:t>
            </a:r>
            <a:endParaRPr lang="en-US" b="1" kern="0" dirty="0">
              <a:solidFill>
                <a:srgbClr val="000000"/>
              </a:solidFill>
            </a:endParaRPr>
          </a:p>
        </p:txBody>
      </p:sp>
      <p:cxnSp>
        <p:nvCxnSpPr>
          <p:cNvPr id="63" name="Straight Connector 62"/>
          <p:cNvCxnSpPr>
            <a:stCxn id="66" idx="0"/>
          </p:cNvCxnSpPr>
          <p:nvPr/>
        </p:nvCxnSpPr>
        <p:spPr bwMode="auto">
          <a:xfrm flipH="1" flipV="1">
            <a:off x="5257800" y="3063282"/>
            <a:ext cx="1481139" cy="1373127"/>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66" name="Text Box 93"/>
          <p:cNvSpPr txBox="1">
            <a:spLocks noChangeArrowheads="1"/>
          </p:cNvSpPr>
          <p:nvPr/>
        </p:nvSpPr>
        <p:spPr bwMode="auto">
          <a:xfrm>
            <a:off x="5595939" y="4436409"/>
            <a:ext cx="2285999"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000" kern="0" dirty="0" err="1">
                <a:solidFill>
                  <a:srgbClr val="000000"/>
                </a:solidFill>
              </a:rPr>
              <a:t>refcount</a:t>
            </a:r>
            <a:r>
              <a:rPr lang="en-US" sz="2000" kern="0" dirty="0">
                <a:solidFill>
                  <a:srgbClr val="000000"/>
                </a:solidFill>
              </a:rPr>
              <a:t> == 2</a:t>
            </a:r>
            <a:endParaRPr lang="en-US" kern="0" dirty="0">
              <a:solidFill>
                <a:srgbClr val="000000"/>
              </a:solidFill>
            </a:endParaRPr>
          </a:p>
        </p:txBody>
      </p:sp>
      <p:sp>
        <p:nvSpPr>
          <p:cNvPr id="80" name="Rectangle 56"/>
          <p:cNvSpPr>
            <a:spLocks noChangeArrowheads="1"/>
          </p:cNvSpPr>
          <p:nvPr/>
        </p:nvSpPr>
        <p:spPr bwMode="auto">
          <a:xfrm>
            <a:off x="2514600" y="1337846"/>
            <a:ext cx="5334000" cy="338554"/>
          </a:xfrm>
          <a:prstGeom prst="rect">
            <a:avLst/>
          </a:prstGeom>
          <a:solidFill>
            <a:srgbClr val="FFFFFF"/>
          </a:solidFill>
          <a:ln>
            <a:noFill/>
          </a:ln>
          <a:effectLst/>
        </p:spPr>
        <p:txBody>
          <a:bodyPr wrap="square" anchor="ctr">
            <a:spAutoFit/>
          </a:bodyPr>
          <a:lstStyle/>
          <a:p>
            <a:pPr algn="ctr" defTabSz="457200">
              <a:defRPr/>
            </a:pPr>
            <a:r>
              <a:rPr lang="en-US" sz="1600" dirty="0">
                <a:solidFill>
                  <a:srgbClr val="0036A6"/>
                </a:solidFill>
              </a:rPr>
              <a:t>Final state after </a:t>
            </a:r>
            <a:r>
              <a:rPr lang="en-US" sz="1600" b="1" dirty="0">
                <a:solidFill>
                  <a:srgbClr val="0036A6"/>
                </a:solidFill>
              </a:rPr>
              <a:t>dup2(fd1, fd2) </a:t>
            </a:r>
            <a:r>
              <a:rPr lang="en-US" sz="1600" dirty="0" err="1">
                <a:solidFill>
                  <a:srgbClr val="0036A6"/>
                </a:solidFill>
              </a:rPr>
              <a:t>syscall</a:t>
            </a:r>
            <a:r>
              <a:rPr lang="en-US" sz="1600" dirty="0">
                <a:solidFill>
                  <a:srgbClr val="0036A6"/>
                </a:solidFill>
              </a:rPr>
              <a:t>.</a:t>
            </a:r>
            <a:endParaRPr lang="en-US" sz="1800" dirty="0">
              <a:solidFill>
                <a:srgbClr val="0036A6"/>
              </a:solidFill>
            </a:endParaRPr>
          </a:p>
        </p:txBody>
      </p:sp>
    </p:spTree>
    <p:extLst>
      <p:ext uri="{BB962C8B-B14F-4D97-AF65-F5344CB8AC3E}">
        <p14:creationId xmlns:p14="http://schemas.microsoft.com/office/powerpoint/2010/main" val="204990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6425" cy="1554163"/>
          </a:xfrm>
        </p:spPr>
        <p:txBody>
          <a:bodyPr/>
          <a:lstStyle/>
          <a:p>
            <a:r>
              <a:rPr lang="en-US" dirty="0"/>
              <a:t>Notes on reference counting</a:t>
            </a:r>
            <a:endParaRPr lang="en-US" sz="2800" dirty="0"/>
          </a:p>
        </p:txBody>
      </p:sp>
      <p:sp>
        <p:nvSpPr>
          <p:cNvPr id="4" name="Content Placeholder 3"/>
          <p:cNvSpPr>
            <a:spLocks noGrp="1"/>
          </p:cNvSpPr>
          <p:nvPr>
            <p:ph idx="1"/>
          </p:nvPr>
        </p:nvSpPr>
        <p:spPr>
          <a:xfrm>
            <a:off x="457200" y="1524000"/>
            <a:ext cx="8226425" cy="4111625"/>
          </a:xfrm>
        </p:spPr>
        <p:txBody>
          <a:bodyPr/>
          <a:lstStyle/>
          <a:p>
            <a:r>
              <a:rPr lang="en-US" sz="2000" b="0" dirty="0"/>
              <a:t>The reference counts on file entries in the open file table are an example of a very important technique in software systems.</a:t>
            </a:r>
          </a:p>
          <a:p>
            <a:r>
              <a:rPr lang="en-US" sz="2000" b="0" dirty="0"/>
              <a:t>Kernel tracks the reference counts across fork/dup*/close. </a:t>
            </a:r>
          </a:p>
          <a:p>
            <a:r>
              <a:rPr lang="en-US" sz="2000" b="0" dirty="0"/>
              <a:t>Kernel also reference-counts the underlying I/O objects, based on the number of file entries for it, and other state (e.g., process </a:t>
            </a:r>
            <a:r>
              <a:rPr lang="en-US" sz="2000" b="0" dirty="0" err="1"/>
              <a:t>curdir</a:t>
            </a:r>
            <a:r>
              <a:rPr lang="en-US" sz="2000" b="0" dirty="0"/>
              <a:t>).</a:t>
            </a:r>
          </a:p>
          <a:p>
            <a:r>
              <a:rPr lang="en-US" sz="2000" b="0" dirty="0"/>
              <a:t>If some process holds an open reference, the kernel must keep the state for the I/O object in memory.   Need to reclaim this space!</a:t>
            </a:r>
          </a:p>
          <a:p>
            <a:r>
              <a:rPr lang="en-US" sz="2000" b="0" dirty="0"/>
              <a:t>If some process accidentally holds an open reference, the I/O object may behave differently (e.g., pipes).</a:t>
            </a:r>
          </a:p>
          <a:p>
            <a:r>
              <a:rPr lang="en-US" sz="2000" b="0" dirty="0"/>
              <a:t>Process </a:t>
            </a:r>
            <a:r>
              <a:rPr lang="en-US" sz="2000" dirty="0"/>
              <a:t>exit()</a:t>
            </a:r>
            <a:r>
              <a:rPr lang="en-US" sz="2000" b="0" dirty="0"/>
              <a:t> releases all references held by the process.  Any process crash (fault, uncaught signal) triggers an </a:t>
            </a:r>
            <a:r>
              <a:rPr lang="en-US" sz="2000" dirty="0"/>
              <a:t>exit</a:t>
            </a:r>
            <a:r>
              <a:rPr lang="en-US" sz="2000" b="0" dirty="0"/>
              <a:t> internally.</a:t>
            </a:r>
          </a:p>
          <a:p>
            <a:r>
              <a:rPr lang="en-US" sz="2000" b="0" dirty="0"/>
              <a:t>Other operating systems (such as Android) also make extensive use of reference counting in a similar way.</a:t>
            </a:r>
          </a:p>
          <a:p>
            <a:pPr marL="0" indent="0">
              <a:buNone/>
            </a:pPr>
            <a:endParaRPr lang="en-US" dirty="0"/>
          </a:p>
        </p:txBody>
      </p:sp>
    </p:spTree>
    <p:extLst>
      <p:ext uri="{BB962C8B-B14F-4D97-AF65-F5344CB8AC3E}">
        <p14:creationId xmlns:p14="http://schemas.microsoft.com/office/powerpoint/2010/main" val="1381147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pipes</a:t>
            </a:r>
          </a:p>
        </p:txBody>
      </p:sp>
      <p:sp>
        <p:nvSpPr>
          <p:cNvPr id="3" name="Content Placeholder 2"/>
          <p:cNvSpPr>
            <a:spLocks noGrp="1"/>
          </p:cNvSpPr>
          <p:nvPr>
            <p:ph idx="1"/>
          </p:nvPr>
        </p:nvSpPr>
        <p:spPr>
          <a:xfrm>
            <a:off x="457200" y="1600200"/>
            <a:ext cx="8382000" cy="4111625"/>
          </a:xfrm>
        </p:spPr>
        <p:txBody>
          <a:bodyPr/>
          <a:lstStyle/>
          <a:p>
            <a:r>
              <a:rPr lang="en-US" sz="2000" b="0" dirty="0"/>
              <a:t>All the processes in a pipeline run </a:t>
            </a:r>
            <a:r>
              <a:rPr lang="en-US" sz="2000" dirty="0"/>
              <a:t>concurrently</a:t>
            </a:r>
            <a:r>
              <a:rPr lang="en-US" sz="2000" b="0" dirty="0"/>
              <a:t>.  The order in which they run is not defined.  They may execute at the same time on multiple cores.  They do </a:t>
            </a:r>
            <a:r>
              <a:rPr lang="en-US" sz="2000" dirty="0"/>
              <a:t>NOT</a:t>
            </a:r>
            <a:r>
              <a:rPr lang="en-US" sz="2000" b="0" dirty="0"/>
              <a:t> execute in sequence (necessarily).</a:t>
            </a:r>
          </a:p>
          <a:p>
            <a:r>
              <a:rPr lang="en-US" sz="2000" b="0" dirty="0"/>
              <a:t>Their execution is “synchronized by producer/consumer bounded buffer”.  It means that a writer blocks if there is no space to </a:t>
            </a:r>
            <a:r>
              <a:rPr lang="en-US" sz="2000" dirty="0"/>
              <a:t>write</a:t>
            </a:r>
            <a:r>
              <a:rPr lang="en-US" sz="2000" b="0" dirty="0"/>
              <a:t>, and a reader blocks if there are no bytes to </a:t>
            </a:r>
            <a:r>
              <a:rPr lang="en-US" sz="2000" dirty="0"/>
              <a:t>read</a:t>
            </a:r>
            <a:r>
              <a:rPr lang="en-US" sz="2000" b="0" dirty="0"/>
              <a:t>.  Otherwise they may both run: they might not, but they could.</a:t>
            </a:r>
          </a:p>
          <a:p>
            <a:r>
              <a:rPr lang="en-US" sz="2000" b="0" dirty="0"/>
              <a:t>They do </a:t>
            </a:r>
            <a:r>
              <a:rPr lang="en-US" sz="2000" dirty="0"/>
              <a:t>NOT</a:t>
            </a:r>
            <a:r>
              <a:rPr lang="en-US" sz="2000" b="0" dirty="0"/>
              <a:t> read “all the input” before passing it downstream.</a:t>
            </a:r>
          </a:p>
          <a:p>
            <a:r>
              <a:rPr lang="en-US" sz="2000" b="0" dirty="0"/>
              <a:t>The </a:t>
            </a:r>
            <a:r>
              <a:rPr lang="en-US" sz="2000" dirty="0"/>
              <a:t>pipe</a:t>
            </a:r>
            <a:r>
              <a:rPr lang="en-US" sz="2000" b="0" dirty="0"/>
              <a:t> itself must be created by a common parent.  The children inherit the pipe’s file descriptors from the parent on </a:t>
            </a:r>
            <a:r>
              <a:rPr lang="en-US" sz="2000" dirty="0"/>
              <a:t>fork</a:t>
            </a:r>
            <a:r>
              <a:rPr lang="en-US" sz="2000" b="0" dirty="0"/>
              <a:t>.  Unix has no other way to pass a file descriptor to another process.</a:t>
            </a:r>
          </a:p>
          <a:p>
            <a:r>
              <a:rPr lang="en-US" sz="2000" b="0" dirty="0"/>
              <a:t>Programs in a shell pipeline “do not know” they are using pipes, and do not need to know.  They just read from stdin and write to </a:t>
            </a:r>
            <a:r>
              <a:rPr lang="en-US" sz="2000" b="0" dirty="0" err="1"/>
              <a:t>stdout</a:t>
            </a:r>
            <a:r>
              <a:rPr lang="en-US" sz="2000" b="0" dirty="0"/>
              <a:t>.  All the “plumbing” is done pre-exec: it works for any program.  Cool.</a:t>
            </a:r>
          </a:p>
          <a:p>
            <a:endParaRPr lang="en-US" sz="2000" b="0" dirty="0"/>
          </a:p>
          <a:p>
            <a:endParaRPr lang="en-US" sz="2000" b="0" dirty="0"/>
          </a:p>
          <a:p>
            <a:endParaRPr lang="en-US" dirty="0"/>
          </a:p>
        </p:txBody>
      </p:sp>
    </p:spTree>
    <p:extLst>
      <p:ext uri="{BB962C8B-B14F-4D97-AF65-F5344CB8AC3E}">
        <p14:creationId xmlns:p14="http://schemas.microsoft.com/office/powerpoint/2010/main" val="525374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574D-F743-BA45-BE73-2AF1BB971DBB}"/>
              </a:ext>
            </a:extLst>
          </p:cNvPr>
          <p:cNvSpPr>
            <a:spLocks noGrp="1"/>
          </p:cNvSpPr>
          <p:nvPr>
            <p:ph type="title"/>
          </p:nvPr>
        </p:nvSpPr>
        <p:spPr/>
        <p:txBody>
          <a:bodyPr/>
          <a:lstStyle/>
          <a:p>
            <a:r>
              <a:rPr lang="en-US" sz="3200" dirty="0"/>
              <a:t>More not to miss about </a:t>
            </a:r>
            <a:r>
              <a:rPr lang="en-US" sz="3200" dirty="0" err="1"/>
              <a:t>pipes+refcounts</a:t>
            </a:r>
            <a:endParaRPr lang="en-US" sz="3200" dirty="0"/>
          </a:p>
        </p:txBody>
      </p:sp>
      <p:sp>
        <p:nvSpPr>
          <p:cNvPr id="3" name="Content Placeholder 2">
            <a:extLst>
              <a:ext uri="{FF2B5EF4-FFF2-40B4-BE49-F238E27FC236}">
                <a16:creationId xmlns:a16="http://schemas.microsoft.com/office/drawing/2014/main" id="{4E9E1F70-E198-0E41-8E20-4E769A7FCD9C}"/>
              </a:ext>
            </a:extLst>
          </p:cNvPr>
          <p:cNvSpPr>
            <a:spLocks noGrp="1"/>
          </p:cNvSpPr>
          <p:nvPr>
            <p:ph idx="1"/>
          </p:nvPr>
        </p:nvSpPr>
        <p:spPr/>
        <p:txBody>
          <a:bodyPr/>
          <a:lstStyle/>
          <a:p>
            <a:pPr marL="0" indent="0">
              <a:buNone/>
            </a:pPr>
            <a:r>
              <a:rPr lang="en-US" sz="2000" b="0" dirty="0"/>
              <a:t>The point is not “how to use pipes in Unix” (although there is that), it is </a:t>
            </a:r>
            <a:r>
              <a:rPr lang="en-US" sz="2000" dirty="0"/>
              <a:t>how data streams between processes</a:t>
            </a:r>
            <a:r>
              <a:rPr lang="en-US" sz="2000" b="0" dirty="0"/>
              <a:t>.</a:t>
            </a:r>
          </a:p>
          <a:p>
            <a:pPr marL="457200" indent="-457200">
              <a:buFont typeface="+mj-lt"/>
              <a:buAutoNum type="arabicPeriod"/>
            </a:pPr>
            <a:r>
              <a:rPr lang="en-US" sz="2000" b="0" dirty="0"/>
              <a:t>The same </a:t>
            </a:r>
            <a:r>
              <a:rPr lang="en-US" sz="2000" dirty="0"/>
              <a:t>producer/consumer bounded buffer</a:t>
            </a:r>
            <a:r>
              <a:rPr lang="en-US" sz="2000" b="0" dirty="0"/>
              <a:t> blocking behavior also appears for network sockets to keep sender/receiver “in sync”.</a:t>
            </a:r>
          </a:p>
          <a:p>
            <a:pPr lvl="1"/>
            <a:r>
              <a:rPr lang="en-US" sz="1800" b="0" dirty="0"/>
              <a:t>With help from </a:t>
            </a:r>
            <a:r>
              <a:rPr lang="en-US" sz="1800" dirty="0"/>
              <a:t>stream</a:t>
            </a:r>
            <a:r>
              <a:rPr lang="en-US" sz="1800" b="0" dirty="0"/>
              <a:t> protocol (e.g., TCP: everywhere in the Internet).</a:t>
            </a:r>
          </a:p>
          <a:p>
            <a:pPr lvl="1"/>
            <a:r>
              <a:rPr lang="en-US" sz="1800" b="0" dirty="0"/>
              <a:t>We call it </a:t>
            </a:r>
            <a:r>
              <a:rPr lang="en-US" sz="1800" dirty="0"/>
              <a:t>flow control</a:t>
            </a:r>
            <a:r>
              <a:rPr lang="en-US" sz="1800" b="0" dirty="0"/>
              <a:t> and it is also the basis for </a:t>
            </a:r>
            <a:r>
              <a:rPr lang="en-US" sz="1800" dirty="0"/>
              <a:t>congestion control</a:t>
            </a:r>
            <a:r>
              <a:rPr lang="en-US" sz="1800" b="0" dirty="0"/>
              <a:t>.</a:t>
            </a:r>
          </a:p>
          <a:p>
            <a:pPr lvl="1"/>
            <a:r>
              <a:rPr lang="en-US" sz="1800" b="0" dirty="0"/>
              <a:t>The setup/teardown behavior of pipes also applies to network sockets.</a:t>
            </a:r>
          </a:p>
          <a:p>
            <a:pPr marL="457200" indent="-457200">
              <a:buFont typeface="+mj-lt"/>
              <a:buAutoNum type="arabicPeriod"/>
            </a:pPr>
            <a:r>
              <a:rPr lang="en-US" sz="2000" b="0" dirty="0"/>
              <a:t>Illustrates </a:t>
            </a:r>
            <a:r>
              <a:rPr lang="en-US" sz="2000" dirty="0"/>
              <a:t>pipeline parallelism</a:t>
            </a:r>
            <a:r>
              <a:rPr lang="en-US" sz="2000" b="0" dirty="0"/>
              <a:t> model in software.</a:t>
            </a:r>
          </a:p>
          <a:p>
            <a:pPr lvl="1"/>
            <a:r>
              <a:rPr lang="en-US" sz="1800" b="0" dirty="0"/>
              <a:t>All the same in dataflow network programming environments (e.g., </a:t>
            </a:r>
            <a:r>
              <a:rPr lang="en-US" sz="1800" dirty="0"/>
              <a:t>MapReduce</a:t>
            </a:r>
            <a:r>
              <a:rPr lang="en-US" sz="1800" b="0" dirty="0"/>
              <a:t>) widely used for streaming data analytics (Spark, Hadoop).</a:t>
            </a:r>
          </a:p>
          <a:p>
            <a:pPr marL="457200" indent="-457200">
              <a:buFont typeface="+mj-lt"/>
              <a:buAutoNum type="arabicPeriod"/>
            </a:pPr>
            <a:r>
              <a:rPr lang="en-US" sz="2000" b="0" dirty="0"/>
              <a:t>Illustrates the importance of </a:t>
            </a:r>
            <a:r>
              <a:rPr lang="en-US" sz="2000" dirty="0"/>
              <a:t>reference counting </a:t>
            </a:r>
            <a:r>
              <a:rPr lang="en-US" sz="2000" b="0" dirty="0"/>
              <a:t>in OS APIs.</a:t>
            </a:r>
          </a:p>
          <a:p>
            <a:pPr lvl="1"/>
            <a:r>
              <a:rPr lang="en-US" sz="1800" b="0" dirty="0" err="1"/>
              <a:t>Refcounts</a:t>
            </a:r>
            <a:r>
              <a:rPr lang="en-US" sz="1800" b="0" dirty="0"/>
              <a:t> drive behavior for OS abstractions in many systems.</a:t>
            </a:r>
          </a:p>
          <a:p>
            <a:pPr lvl="1"/>
            <a:r>
              <a:rPr lang="en-US" sz="1800" b="0" dirty="0"/>
              <a:t>Misuse is a source of bugs that the uninitiated fail to understand.</a:t>
            </a:r>
          </a:p>
          <a:p>
            <a:pPr marL="0" indent="0">
              <a:buNone/>
            </a:pPr>
            <a:endParaRPr lang="en-US" sz="2000" b="0" dirty="0"/>
          </a:p>
        </p:txBody>
      </p:sp>
    </p:spTree>
    <p:extLst>
      <p:ext uri="{BB962C8B-B14F-4D97-AF65-F5344CB8AC3E}">
        <p14:creationId xmlns:p14="http://schemas.microsoft.com/office/powerpoint/2010/main" val="15591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m-f.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43400" y="3829050"/>
            <a:ext cx="1295400" cy="971550"/>
          </a:xfrm>
          <a:prstGeom prst="rect">
            <a:avLst/>
          </a:prstGeom>
        </p:spPr>
      </p:pic>
      <p:sp>
        <p:nvSpPr>
          <p:cNvPr id="2" name="Title 1"/>
          <p:cNvSpPr>
            <a:spLocks noGrp="1"/>
          </p:cNvSpPr>
          <p:nvPr>
            <p:ph type="title"/>
          </p:nvPr>
        </p:nvSpPr>
        <p:spPr/>
        <p:txBody>
          <a:bodyPr/>
          <a:lstStyle/>
          <a:p>
            <a:r>
              <a:rPr lang="en-US" dirty="0"/>
              <a:t>Unix process view: data</a:t>
            </a:r>
          </a:p>
        </p:txBody>
      </p:sp>
      <p:sp>
        <p:nvSpPr>
          <p:cNvPr id="31" name="Rectangle 30"/>
          <p:cNvSpPr/>
          <p:nvPr/>
        </p:nvSpPr>
        <p:spPr bwMode="auto">
          <a:xfrm>
            <a:off x="6688138" y="2362200"/>
            <a:ext cx="1736725" cy="3657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34" name="Text Box 93"/>
          <p:cNvSpPr txBox="1">
            <a:spLocks noChangeArrowheads="1"/>
          </p:cNvSpPr>
          <p:nvPr/>
        </p:nvSpPr>
        <p:spPr bwMode="auto">
          <a:xfrm>
            <a:off x="6822587" y="2386332"/>
            <a:ext cx="1467827"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Process</a:t>
            </a:r>
          </a:p>
        </p:txBody>
      </p:sp>
      <p:grpSp>
        <p:nvGrpSpPr>
          <p:cNvPr id="35" name="Group 9"/>
          <p:cNvGrpSpPr>
            <a:grpSpLocks/>
          </p:cNvGrpSpPr>
          <p:nvPr/>
        </p:nvGrpSpPr>
        <p:grpSpPr bwMode="auto">
          <a:xfrm>
            <a:off x="7256205" y="3200400"/>
            <a:ext cx="600591" cy="600710"/>
            <a:chOff x="4480" y="2017"/>
            <a:chExt cx="576" cy="576"/>
          </a:xfrm>
        </p:grpSpPr>
        <p:sp>
          <p:nvSpPr>
            <p:cNvPr id="48"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49"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50"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39" name="Text Box 93"/>
          <p:cNvSpPr txBox="1">
            <a:spLocks noChangeArrowheads="1"/>
          </p:cNvSpPr>
          <p:nvPr/>
        </p:nvSpPr>
        <p:spPr bwMode="auto">
          <a:xfrm>
            <a:off x="7013087" y="3733800"/>
            <a:ext cx="1086827"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rPr>
              <a:t>Thread</a:t>
            </a:r>
            <a:endParaRPr kumimoji="0" lang="en-US" sz="24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55" name="Snip Single Corner Rectangle 54"/>
          <p:cNvSpPr/>
          <p:nvPr/>
        </p:nvSpPr>
        <p:spPr bwMode="auto">
          <a:xfrm flipH="1">
            <a:off x="6946900" y="4408487"/>
            <a:ext cx="1219200" cy="1382713"/>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56" name="Text Box 93"/>
          <p:cNvSpPr txBox="1">
            <a:spLocks noChangeArrowheads="1"/>
          </p:cNvSpPr>
          <p:nvPr/>
        </p:nvSpPr>
        <p:spPr bwMode="auto">
          <a:xfrm>
            <a:off x="6943725" y="5346699"/>
            <a:ext cx="1225550"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Program</a:t>
            </a:r>
          </a:p>
        </p:txBody>
      </p:sp>
      <p:sp>
        <p:nvSpPr>
          <p:cNvPr id="32" name="Rectangle 31"/>
          <p:cNvSpPr/>
          <p:nvPr/>
        </p:nvSpPr>
        <p:spPr bwMode="auto">
          <a:xfrm>
            <a:off x="4097338" y="4724400"/>
            <a:ext cx="1604962" cy="12192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33" name="Oval 32"/>
          <p:cNvSpPr/>
          <p:nvPr/>
        </p:nvSpPr>
        <p:spPr bwMode="auto">
          <a:xfrm>
            <a:off x="4099719" y="46482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36" name="Oval 35"/>
          <p:cNvSpPr/>
          <p:nvPr/>
        </p:nvSpPr>
        <p:spPr bwMode="auto">
          <a:xfrm>
            <a:off x="4099719" y="58674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5" name="Straight Connector 4"/>
          <p:cNvCxnSpPr/>
          <p:nvPr/>
        </p:nvCxnSpPr>
        <p:spPr bwMode="auto">
          <a:xfrm>
            <a:off x="5392738" y="25908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4" name="Straight Connector 43"/>
          <p:cNvCxnSpPr/>
          <p:nvPr/>
        </p:nvCxnSpPr>
        <p:spPr bwMode="auto">
          <a:xfrm>
            <a:off x="5392738" y="5372099"/>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45" name="Straight Connector 44"/>
          <p:cNvCxnSpPr/>
          <p:nvPr/>
        </p:nvCxnSpPr>
        <p:spPr bwMode="auto">
          <a:xfrm flipH="1">
            <a:off x="5392738" y="28956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6" name="Straight Connector 45"/>
          <p:cNvCxnSpPr/>
          <p:nvPr/>
        </p:nvCxnSpPr>
        <p:spPr bwMode="auto">
          <a:xfrm flipH="1">
            <a:off x="5392738" y="32766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51" name="Straight Connector 50"/>
          <p:cNvCxnSpPr/>
          <p:nvPr/>
        </p:nvCxnSpPr>
        <p:spPr bwMode="auto">
          <a:xfrm>
            <a:off x="5392738" y="49911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52" name="Straight Connector 51"/>
          <p:cNvCxnSpPr/>
          <p:nvPr/>
        </p:nvCxnSpPr>
        <p:spPr bwMode="auto">
          <a:xfrm>
            <a:off x="5392738" y="35814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53" name="Straight Connector 52"/>
          <p:cNvCxnSpPr/>
          <p:nvPr/>
        </p:nvCxnSpPr>
        <p:spPr bwMode="auto">
          <a:xfrm flipH="1">
            <a:off x="5392738" y="37465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1" name="Picture 10"/>
          <p:cNvPicPr>
            <a:picLocks noChangeAspect="1"/>
          </p:cNvPicPr>
          <p:nvPr/>
        </p:nvPicPr>
        <p:blipFill>
          <a:blip r:embed="rId3"/>
          <a:stretch>
            <a:fillRect/>
          </a:stretch>
        </p:blipFill>
        <p:spPr>
          <a:xfrm>
            <a:off x="4021138" y="2362200"/>
            <a:ext cx="1066800" cy="1066800"/>
          </a:xfrm>
          <a:prstGeom prst="rect">
            <a:avLst/>
          </a:prstGeom>
        </p:spPr>
      </p:pic>
      <p:sp>
        <p:nvSpPr>
          <p:cNvPr id="54" name="Rectangle 53"/>
          <p:cNvSpPr/>
          <p:nvPr/>
        </p:nvSpPr>
        <p:spPr bwMode="auto">
          <a:xfrm>
            <a:off x="4442619" y="4876800"/>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7" name="Rectangle 56"/>
          <p:cNvSpPr/>
          <p:nvPr/>
        </p:nvSpPr>
        <p:spPr bwMode="auto">
          <a:xfrm>
            <a:off x="4442619" y="5257799"/>
            <a:ext cx="914400" cy="228601"/>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 name="Left Brace 11"/>
          <p:cNvSpPr/>
          <p:nvPr/>
        </p:nvSpPr>
        <p:spPr bwMode="auto">
          <a:xfrm>
            <a:off x="5164138" y="2438400"/>
            <a:ext cx="155448" cy="914400"/>
          </a:xfrm>
          <a:prstGeom prst="leftBrace">
            <a:avLst/>
          </a:prstGeom>
          <a:solidFill>
            <a:srgbClr val="FFFFFF"/>
          </a:solidFill>
          <a:ln w="2857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pic>
        <p:nvPicPr>
          <p:cNvPr id="68"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021138" y="3429000"/>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9" name="Straight Connector 68"/>
          <p:cNvCxnSpPr/>
          <p:nvPr/>
        </p:nvCxnSpPr>
        <p:spPr bwMode="auto">
          <a:xfrm>
            <a:off x="5392738" y="4267200"/>
            <a:ext cx="12954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sp>
        <p:nvSpPr>
          <p:cNvPr id="71" name="Text Box 93"/>
          <p:cNvSpPr txBox="1">
            <a:spLocks noChangeArrowheads="1"/>
          </p:cNvSpPr>
          <p:nvPr/>
        </p:nvSpPr>
        <p:spPr bwMode="auto">
          <a:xfrm>
            <a:off x="4114800" y="5434332"/>
            <a:ext cx="1544027"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0" cap="none" spc="0" normalizeH="0" baseline="0" noProof="0" dirty="0">
                <a:ln>
                  <a:noFill/>
                </a:ln>
                <a:solidFill>
                  <a:srgbClr val="000000"/>
                </a:solidFill>
                <a:effectLst/>
                <a:uLnTx/>
                <a:uFillTx/>
                <a:latin typeface="Arial" charset="0"/>
                <a:ea typeface="ＭＳ Ｐゴシック" charset="0"/>
              </a:rPr>
              <a:t>Files</a:t>
            </a:r>
            <a:endParaRPr kumimoji="0" lang="en-US" sz="2200" b="1"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sp>
        <p:nvSpPr>
          <p:cNvPr id="72" name="Text Box 93"/>
          <p:cNvSpPr txBox="1">
            <a:spLocks noChangeArrowheads="1"/>
          </p:cNvSpPr>
          <p:nvPr/>
        </p:nvSpPr>
        <p:spPr bwMode="auto">
          <a:xfrm>
            <a:off x="4572000" y="1524000"/>
            <a:ext cx="28956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I/O channels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(“file descriptors”)</a:t>
            </a:r>
          </a:p>
        </p:txBody>
      </p:sp>
      <p:sp>
        <p:nvSpPr>
          <p:cNvPr id="73" name="Text Box 93"/>
          <p:cNvSpPr txBox="1">
            <a:spLocks noChangeArrowheads="1"/>
          </p:cNvSpPr>
          <p:nvPr/>
        </p:nvSpPr>
        <p:spPr bwMode="auto">
          <a:xfrm>
            <a:off x="5638800" y="2209800"/>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stdin</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4" name="Text Box 93"/>
          <p:cNvSpPr txBox="1">
            <a:spLocks noChangeArrowheads="1"/>
          </p:cNvSpPr>
          <p:nvPr/>
        </p:nvSpPr>
        <p:spPr bwMode="auto">
          <a:xfrm>
            <a:off x="5638800" y="2514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stdout</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5" name="Text Box 93"/>
          <p:cNvSpPr txBox="1">
            <a:spLocks noChangeArrowheads="1"/>
          </p:cNvSpPr>
          <p:nvPr/>
        </p:nvSpPr>
        <p:spPr bwMode="auto">
          <a:xfrm>
            <a:off x="5638800" y="29050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stderr</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6" name="Text Box 93"/>
          <p:cNvSpPr txBox="1">
            <a:spLocks noChangeArrowheads="1"/>
          </p:cNvSpPr>
          <p:nvPr/>
        </p:nvSpPr>
        <p:spPr bwMode="auto">
          <a:xfrm>
            <a:off x="3352800" y="35146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pipe</a:t>
            </a:r>
          </a:p>
        </p:txBody>
      </p:sp>
      <p:sp>
        <p:nvSpPr>
          <p:cNvPr id="77" name="Text Box 93"/>
          <p:cNvSpPr txBox="1">
            <a:spLocks noChangeArrowheads="1"/>
          </p:cNvSpPr>
          <p:nvPr/>
        </p:nvSpPr>
        <p:spPr bwMode="auto">
          <a:xfrm>
            <a:off x="3352800" y="26670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tty</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8" name="Text Box 93"/>
          <p:cNvSpPr txBox="1">
            <a:spLocks noChangeArrowheads="1"/>
          </p:cNvSpPr>
          <p:nvPr/>
        </p:nvSpPr>
        <p:spPr bwMode="auto">
          <a:xfrm>
            <a:off x="3505200" y="41242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socket</a:t>
            </a:r>
          </a:p>
        </p:txBody>
      </p:sp>
      <p:sp>
        <p:nvSpPr>
          <p:cNvPr id="40" name="Text Box 93"/>
          <p:cNvSpPr txBox="1">
            <a:spLocks noChangeArrowheads="1"/>
          </p:cNvSpPr>
          <p:nvPr/>
        </p:nvSpPr>
        <p:spPr bwMode="auto">
          <a:xfrm>
            <a:off x="381000" y="1524000"/>
            <a:ext cx="4038600" cy="1017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 process has multiple </a:t>
            </a:r>
            <a:r>
              <a:rPr kumimoji="0" lang="en-US" sz="2000" b="1" i="0" u="none" strike="noStrike" kern="0" cap="none" spc="0" normalizeH="0" baseline="0" noProof="0" dirty="0">
                <a:ln>
                  <a:noFill/>
                </a:ln>
                <a:solidFill>
                  <a:srgbClr val="800000"/>
                </a:solidFill>
                <a:effectLst/>
                <a:uLnTx/>
                <a:uFillTx/>
                <a:latin typeface="Arial" charset="0"/>
                <a:ea typeface="ＭＳ Ｐゴシック" charset="0"/>
              </a:rPr>
              <a:t>channels</a:t>
            </a:r>
            <a:r>
              <a:rPr kumimoji="0" lang="en-US" sz="2000" b="0" i="0" u="none" strike="noStrike" kern="0" cap="none" spc="0" normalizeH="0" baseline="0" noProof="0" dirty="0">
                <a:ln>
                  <a:noFill/>
                </a:ln>
                <a:solidFill>
                  <a:srgbClr val="800000"/>
                </a:solidFill>
                <a:effectLst/>
                <a:uLnTx/>
                <a:uFillTx/>
                <a:latin typeface="Arial" charset="0"/>
                <a:ea typeface="ＭＳ Ｐゴシック"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for data movement in and out of the process (I/O).</a:t>
            </a:r>
          </a:p>
        </p:txBody>
      </p:sp>
      <p:sp>
        <p:nvSpPr>
          <p:cNvPr id="41" name="Text Box 93"/>
          <p:cNvSpPr txBox="1">
            <a:spLocks noChangeArrowheads="1"/>
          </p:cNvSpPr>
          <p:nvPr/>
        </p:nvSpPr>
        <p:spPr bwMode="auto">
          <a:xfrm>
            <a:off x="457199" y="4617980"/>
            <a:ext cx="3200401" cy="132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The parent process and parent program set up and control the channels for a child (until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exec</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2" name="Text Box 93"/>
          <p:cNvSpPr txBox="1">
            <a:spLocks noChangeArrowheads="1"/>
          </p:cNvSpPr>
          <p:nvPr/>
        </p:nvSpPr>
        <p:spPr bwMode="auto">
          <a:xfrm>
            <a:off x="457199" y="2633803"/>
            <a:ext cx="3048001" cy="402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The channels are typed.</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Text Box 93"/>
          <p:cNvSpPr txBox="1">
            <a:spLocks noChangeArrowheads="1"/>
          </p:cNvSpPr>
          <p:nvPr/>
        </p:nvSpPr>
        <p:spPr bwMode="auto">
          <a:xfrm>
            <a:off x="457200" y="3404733"/>
            <a:ext cx="3048001" cy="1017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Each channel is named by an I/O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rPr>
              <a:t>descriptor</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 (called a “file descriptor”).</a:t>
            </a: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250359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I/O descriptors</a:t>
            </a:r>
          </a:p>
        </p:txBody>
      </p:sp>
      <p:sp>
        <p:nvSpPr>
          <p:cNvPr id="31" name="Rectangle 30"/>
          <p:cNvSpPr/>
          <p:nvPr/>
        </p:nvSpPr>
        <p:spPr bwMode="auto">
          <a:xfrm>
            <a:off x="3352801" y="160020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grpSp>
        <p:nvGrpSpPr>
          <p:cNvPr id="35" name="Group 9"/>
          <p:cNvGrpSpPr>
            <a:grpSpLocks/>
          </p:cNvGrpSpPr>
          <p:nvPr/>
        </p:nvGrpSpPr>
        <p:grpSpPr bwMode="auto">
          <a:xfrm>
            <a:off x="3559051" y="1752600"/>
            <a:ext cx="600591" cy="600710"/>
            <a:chOff x="4480" y="2017"/>
            <a:chExt cx="576" cy="576"/>
          </a:xfrm>
        </p:grpSpPr>
        <p:sp>
          <p:nvSpPr>
            <p:cNvPr id="48"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49"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sp>
          <p:nvSpPr>
            <p:cNvPr id="50"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endParaRPr>
            </a:p>
          </p:txBody>
        </p:sp>
      </p:grpSp>
      <p:sp>
        <p:nvSpPr>
          <p:cNvPr id="55" name="Snip Single Corner Rectangle 54"/>
          <p:cNvSpPr/>
          <p:nvPr/>
        </p:nvSpPr>
        <p:spPr bwMode="auto">
          <a:xfrm flipH="1">
            <a:off x="3523402" y="251460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5" name="Straight Connector 4"/>
          <p:cNvCxnSpPr/>
          <p:nvPr/>
        </p:nvCxnSpPr>
        <p:spPr bwMode="auto">
          <a:xfrm>
            <a:off x="2057400" y="24384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45" name="Straight Connector 44"/>
          <p:cNvCxnSpPr/>
          <p:nvPr/>
        </p:nvCxnSpPr>
        <p:spPr bwMode="auto">
          <a:xfrm flipH="1">
            <a:off x="2057400" y="27432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1" name="Picture 10"/>
          <p:cNvPicPr>
            <a:picLocks noChangeAspect="1"/>
          </p:cNvPicPr>
          <p:nvPr/>
        </p:nvPicPr>
        <p:blipFill>
          <a:blip r:embed="rId2"/>
          <a:stretch>
            <a:fillRect/>
          </a:stretch>
        </p:blipFill>
        <p:spPr>
          <a:xfrm>
            <a:off x="685800" y="2209800"/>
            <a:ext cx="1066800" cy="1066800"/>
          </a:xfrm>
          <a:prstGeom prst="rect">
            <a:avLst/>
          </a:prstGeom>
        </p:spPr>
      </p:pic>
      <p:sp>
        <p:nvSpPr>
          <p:cNvPr id="12" name="Left Brace 11"/>
          <p:cNvSpPr/>
          <p:nvPr/>
        </p:nvSpPr>
        <p:spPr bwMode="auto">
          <a:xfrm>
            <a:off x="1828800" y="2286000"/>
            <a:ext cx="155448" cy="914400"/>
          </a:xfrm>
          <a:prstGeom prst="leftBrace">
            <a:avLst/>
          </a:prstGeom>
          <a:solidFill>
            <a:srgbClr val="FFFFFF"/>
          </a:solidFill>
          <a:ln w="2857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2" name="Text Box 93"/>
          <p:cNvSpPr txBox="1">
            <a:spLocks noChangeArrowheads="1"/>
          </p:cNvSpPr>
          <p:nvPr/>
        </p:nvSpPr>
        <p:spPr bwMode="auto">
          <a:xfrm>
            <a:off x="228600" y="1408888"/>
            <a:ext cx="28956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I/O channels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(“file descriptors”)</a:t>
            </a:r>
          </a:p>
        </p:txBody>
      </p:sp>
      <p:sp>
        <p:nvSpPr>
          <p:cNvPr id="73" name="Text Box 93"/>
          <p:cNvSpPr txBox="1">
            <a:spLocks noChangeArrowheads="1"/>
          </p:cNvSpPr>
          <p:nvPr/>
        </p:nvSpPr>
        <p:spPr bwMode="auto">
          <a:xfrm>
            <a:off x="2303462" y="2057400"/>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stdin</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4" name="Text Box 93"/>
          <p:cNvSpPr txBox="1">
            <a:spLocks noChangeArrowheads="1"/>
          </p:cNvSpPr>
          <p:nvPr/>
        </p:nvSpPr>
        <p:spPr bwMode="auto">
          <a:xfrm>
            <a:off x="2303462" y="23622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stdout</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5" name="Text Box 93"/>
          <p:cNvSpPr txBox="1">
            <a:spLocks noChangeArrowheads="1"/>
          </p:cNvSpPr>
          <p:nvPr/>
        </p:nvSpPr>
        <p:spPr bwMode="auto">
          <a:xfrm>
            <a:off x="2303462" y="27526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stderr</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7" name="Text Box 93"/>
          <p:cNvSpPr txBox="1">
            <a:spLocks noChangeArrowheads="1"/>
          </p:cNvSpPr>
          <p:nvPr/>
        </p:nvSpPr>
        <p:spPr bwMode="auto">
          <a:xfrm>
            <a:off x="762000" y="2590800"/>
            <a:ext cx="9144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rgbClr val="F3F3F3"/>
                </a:solidFill>
                <a:effectLst/>
                <a:uLnTx/>
                <a:uFillTx/>
                <a:latin typeface="Arial" charset="0"/>
                <a:ea typeface="ＭＳ Ｐゴシック" charset="0"/>
              </a:rPr>
              <a:t>tty</a:t>
            </a:r>
            <a:endParaRPr kumimoji="0" lang="en-US" sz="1800" b="1" i="0" u="none" strike="noStrike" kern="0" cap="none" spc="0" normalizeH="0" baseline="0" noProof="0" dirty="0">
              <a:ln>
                <a:noFill/>
              </a:ln>
              <a:solidFill>
                <a:srgbClr val="F3F3F3"/>
              </a:solidFill>
              <a:effectLst/>
              <a:uLnTx/>
              <a:uFillTx/>
              <a:latin typeface="Arial" charset="0"/>
              <a:ea typeface="ＭＳ Ｐゴシック" charset="0"/>
            </a:endParaRPr>
          </a:p>
        </p:txBody>
      </p:sp>
      <p:cxnSp>
        <p:nvCxnSpPr>
          <p:cNvPr id="61" name="Straight Connector 60"/>
          <p:cNvCxnSpPr/>
          <p:nvPr/>
        </p:nvCxnSpPr>
        <p:spPr bwMode="auto">
          <a:xfrm flipH="1">
            <a:off x="2057400" y="3124200"/>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64" name="Text Box 3"/>
          <p:cNvSpPr txBox="1">
            <a:spLocks noChangeArrowheads="1"/>
          </p:cNvSpPr>
          <p:nvPr/>
        </p:nvSpPr>
        <p:spPr bwMode="auto">
          <a:xfrm>
            <a:off x="3352800" y="3657600"/>
            <a:ext cx="5638800" cy="2738185"/>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80000"/>
              </a:lnSpc>
              <a:spcBef>
                <a:spcPts val="0"/>
              </a:spcBef>
              <a:spcAft>
                <a:spcPts val="20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count = </a:t>
            </a:r>
            <a:r>
              <a:rPr kumimoji="0" lang="en-US" sz="1600" b="1" i="0" u="none" strike="noStrike" kern="0" cap="none" spc="0" normalizeH="0" baseline="0" noProof="0" dirty="0">
                <a:ln>
                  <a:noFill/>
                </a:ln>
                <a:solidFill>
                  <a:srgbClr val="E0E4DC">
                    <a:lumMod val="25000"/>
                  </a:srgbClr>
                </a:solidFill>
                <a:effectLst/>
                <a:uLnTx/>
                <a:uFillTx/>
                <a:latin typeface="Arial" charset="0"/>
                <a:ea typeface="ＭＳ Ｐゴシック" charset="0"/>
              </a:rPr>
              <a:t>read</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(0,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buf</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count);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if (count == -1)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perror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read failed</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 writes to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stderr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p>
          <a:p>
            <a:pPr marL="0" marR="0" lvl="0" indent="0" algn="l" defTabSz="914400" rtl="0" eaLnBrk="1" fontAlgn="auto" latinLnBrk="0" hangingPunct="1">
              <a:lnSpc>
                <a:spcPct val="80000"/>
              </a:lnSpc>
              <a:spcBef>
                <a:spcPts val="0"/>
              </a:spcBef>
              <a:spcAft>
                <a:spcPts val="200"/>
              </a:spcAft>
              <a:buClrTx/>
              <a:buSzTx/>
              <a:buFontTx/>
              <a:buNone/>
              <a:tabLst/>
              <a:defRPr/>
            </a:pPr>
            <a:endPar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endParaRP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exit(1);</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count = </a:t>
            </a:r>
            <a:r>
              <a:rPr kumimoji="0" lang="en-US" sz="1600" b="1" i="0" u="none" strike="noStrike" kern="0" cap="none" spc="0" normalizeH="0" baseline="0" noProof="0" dirty="0">
                <a:ln>
                  <a:noFill/>
                </a:ln>
                <a:solidFill>
                  <a:srgbClr val="E0E4DC">
                    <a:lumMod val="25000"/>
                  </a:srgbClr>
                </a:solidFill>
                <a:effectLst/>
                <a:uLnTx/>
                <a:uFillTx/>
                <a:latin typeface="Arial" charset="0"/>
                <a:ea typeface="ＭＳ Ｐゴシック" charset="0"/>
              </a:rPr>
              <a:t>write</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(1,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buf</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count);</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if (count == -1)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perror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write failed</a:t>
            </a:r>
            <a:r>
              <a:rPr kumimoji="0" lang="ja-JP" alt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 writes to </a:t>
            </a:r>
            <a:r>
              <a:rPr kumimoji="0" lang="en-US" sz="1600" b="0" i="0" u="none" strike="noStrike" kern="0" cap="none" spc="0" normalizeH="0" baseline="0" noProof="0" dirty="0" err="1">
                <a:ln>
                  <a:noFill/>
                </a:ln>
                <a:solidFill>
                  <a:srgbClr val="E0E4DC">
                    <a:lumMod val="25000"/>
                  </a:srgbClr>
                </a:solidFill>
                <a:effectLst/>
                <a:uLnTx/>
                <a:uFillTx/>
                <a:latin typeface="Arial" charset="0"/>
                <a:ea typeface="ＭＳ Ｐゴシック" charset="0"/>
              </a:rPr>
              <a:t>stderr</a:t>
            </a: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	exit(1);</a:t>
            </a:r>
          </a:p>
          <a:p>
            <a:pPr marL="0" marR="0" lvl="0" indent="0" algn="l" defTabSz="914400" rtl="0" eaLnBrk="1" fontAlgn="auto" latinLnBrk="0" hangingPunct="1">
              <a:lnSpc>
                <a:spcPct val="80000"/>
              </a:lnSpc>
              <a:spcBef>
                <a:spcPts val="0"/>
              </a:spcBef>
              <a:spcAft>
                <a:spcPts val="200"/>
              </a:spcAft>
              <a:buClrTx/>
              <a:buSzTx/>
              <a:buFontTx/>
              <a:buNone/>
              <a:tabLst/>
              <a:defRPr/>
            </a:pPr>
            <a:r>
              <a:rPr kumimoji="0" lang="en-US" sz="1600" b="0" i="0" u="none" strike="noStrike" kern="0" cap="none" spc="0" normalizeH="0" baseline="0" noProof="0" dirty="0">
                <a:ln>
                  <a:noFill/>
                </a:ln>
                <a:solidFill>
                  <a:srgbClr val="E0E4DC">
                    <a:lumMod val="25000"/>
                  </a:srgbClr>
                </a:solidFill>
                <a:effectLst/>
                <a:uLnTx/>
                <a:uFillTx/>
                <a:latin typeface="Arial" charset="0"/>
                <a:ea typeface="ＭＳ Ｐゴシック" charset="0"/>
              </a:rPr>
              <a:t>}</a:t>
            </a:r>
          </a:p>
        </p:txBody>
      </p:sp>
      <p:sp>
        <p:nvSpPr>
          <p:cNvPr id="65" name="Rectangle 64"/>
          <p:cNvSpPr/>
          <p:nvPr/>
        </p:nvSpPr>
        <p:spPr>
          <a:xfrm>
            <a:off x="4876800" y="1934542"/>
            <a:ext cx="4114800" cy="884858"/>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Open files or other I/O channels are named within the process by an integer </a:t>
            </a:r>
            <a:r>
              <a:rPr kumimoji="0" lang="en-US" sz="2000" b="1" i="0" u="none" strike="noStrike" kern="0" cap="none" spc="0" normalizeH="0" baseline="0" noProof="0" dirty="0">
                <a:ln>
                  <a:noFill/>
                </a:ln>
                <a:solidFill>
                  <a:srgbClr val="800000"/>
                </a:solidFill>
                <a:effectLst/>
                <a:uLnTx/>
                <a:uFillTx/>
                <a:latin typeface="Arial" charset="0"/>
                <a:ea typeface="ＭＳ Ｐゴシック" charset="0"/>
              </a:rPr>
              <a:t>file descriptor</a:t>
            </a: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 value.</a:t>
            </a:r>
            <a:endParaRPr kumimoji="0" lang="en-US" sz="36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66" name="Straight Connector 292"/>
          <p:cNvCxnSpPr>
            <a:cxnSpLocks noChangeShapeType="1"/>
          </p:cNvCxnSpPr>
          <p:nvPr/>
        </p:nvCxnSpPr>
        <p:spPr bwMode="auto">
          <a:xfrm flipV="1">
            <a:off x="4778111" y="2819400"/>
            <a:ext cx="1013089" cy="10668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67" name="Rectangle 66"/>
          <p:cNvSpPr/>
          <p:nvPr/>
        </p:nvSpPr>
        <p:spPr>
          <a:xfrm>
            <a:off x="152400" y="3657600"/>
            <a:ext cx="2819400" cy="1041054"/>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Standard descriptors for</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primary input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stdin</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=0), primary output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stdout</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=1), error/status (</a:t>
            </a:r>
            <a:r>
              <a:rPr kumimoji="0" lang="en-US" sz="1800" b="0" i="0" u="none" strike="noStrike" kern="0" cap="none" spc="0" normalizeH="0" baseline="0" noProof="0" dirty="0" err="1">
                <a:ln>
                  <a:noFill/>
                </a:ln>
                <a:solidFill>
                  <a:srgbClr val="0036A6"/>
                </a:solidFill>
                <a:effectLst/>
                <a:uLnTx/>
                <a:uFillTx/>
                <a:latin typeface="Arial" charset="0"/>
                <a:ea typeface="ＭＳ Ｐゴシック" charset="0"/>
              </a:rPr>
              <a:t>stderr</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=2).</a:t>
            </a:r>
            <a:endParaRPr kumimoji="0" lang="en-US" sz="2000" b="0" i="0" u="none" strike="noStrike" kern="0" cap="none" spc="0" normalizeH="0" baseline="0" noProof="0" dirty="0">
              <a:ln>
                <a:noFill/>
              </a:ln>
              <a:solidFill>
                <a:srgbClr val="0036A6"/>
              </a:solidFill>
              <a:effectLst/>
              <a:uLnTx/>
              <a:uFillTx/>
              <a:latin typeface="Arial" charset="0"/>
              <a:ea typeface="ＭＳ Ｐゴシック" charset="0"/>
            </a:endParaRPr>
          </a:p>
        </p:txBody>
      </p:sp>
      <p:cxnSp>
        <p:nvCxnSpPr>
          <p:cNvPr id="79" name="Straight Connector 292"/>
          <p:cNvCxnSpPr>
            <a:cxnSpLocks noChangeShapeType="1"/>
          </p:cNvCxnSpPr>
          <p:nvPr/>
        </p:nvCxnSpPr>
        <p:spPr bwMode="auto">
          <a:xfrm flipH="1">
            <a:off x="3141662" y="4097378"/>
            <a:ext cx="1497146" cy="349337"/>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85" name="Straight Connector 292"/>
          <p:cNvCxnSpPr>
            <a:cxnSpLocks noChangeShapeType="1"/>
          </p:cNvCxnSpPr>
          <p:nvPr/>
        </p:nvCxnSpPr>
        <p:spPr bwMode="auto">
          <a:xfrm flipH="1" flipV="1">
            <a:off x="3145376" y="4446715"/>
            <a:ext cx="1497146" cy="802967"/>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93" name="Rectangle 92"/>
          <p:cNvSpPr/>
          <p:nvPr/>
        </p:nvSpPr>
        <p:spPr>
          <a:xfrm>
            <a:off x="152400" y="4774854"/>
            <a:ext cx="2895600" cy="1747402"/>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Their bindings are </a:t>
            </a:r>
            <a:r>
              <a:rPr kumimoji="0" lang="en-US" sz="1800" b="1" i="0" u="none" strike="noStrike" kern="0" cap="none" spc="0" normalizeH="0" baseline="0" noProof="0" dirty="0">
                <a:ln>
                  <a:noFill/>
                </a:ln>
                <a:solidFill>
                  <a:srgbClr val="0036A6"/>
                </a:solidFill>
                <a:effectLst/>
                <a:uLnTx/>
                <a:uFillTx/>
                <a:latin typeface="Arial" charset="0"/>
                <a:ea typeface="ＭＳ Ｐゴシック" charset="0"/>
              </a:rPr>
              <a:t>inherited</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 from the parent process and/or set by the parent program.</a:t>
            </a:r>
          </a:p>
          <a:p>
            <a:pPr marL="0" marR="0" lvl="0" indent="0" algn="l" defTabSz="914400" rtl="0" eaLnBrk="1" fontAlgn="auto" latinLnBrk="0" hangingPunct="1">
              <a:lnSpc>
                <a:spcPct val="85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36A6"/>
              </a:solidFill>
              <a:effectLst/>
              <a:uLnTx/>
              <a:uFillTx/>
              <a:latin typeface="Arial" charset="0"/>
              <a:ea typeface="ＭＳ Ｐゴシック" charset="0"/>
            </a:endParaRP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By default they are bound to the </a:t>
            </a:r>
            <a:r>
              <a:rPr kumimoji="0" lang="en-US" sz="1800" b="1" i="0" u="none" strike="noStrike" kern="0" cap="none" spc="0" normalizeH="0" baseline="0" noProof="0" dirty="0">
                <a:ln>
                  <a:noFill/>
                </a:ln>
                <a:solidFill>
                  <a:srgbClr val="0036A6"/>
                </a:solidFill>
                <a:effectLst/>
                <a:uLnTx/>
                <a:uFillTx/>
                <a:latin typeface="Arial" charset="0"/>
                <a:ea typeface="ＭＳ Ｐゴシック" charset="0"/>
              </a:rPr>
              <a:t>controlling </a:t>
            </a:r>
            <a:r>
              <a:rPr kumimoji="0" lang="en-US" sz="1800" b="1" i="0" u="none" strike="noStrike" kern="0" cap="none" spc="0" normalizeH="0" baseline="0" noProof="0" dirty="0" err="1">
                <a:ln>
                  <a:noFill/>
                </a:ln>
                <a:solidFill>
                  <a:srgbClr val="0036A6"/>
                </a:solidFill>
                <a:effectLst/>
                <a:uLnTx/>
                <a:uFillTx/>
                <a:latin typeface="Arial" charset="0"/>
                <a:ea typeface="ＭＳ Ｐゴシック" charset="0"/>
              </a:rPr>
              <a:t>tty</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a:t>
            </a:r>
          </a:p>
        </p:txBody>
      </p:sp>
    </p:spTree>
    <p:extLst>
      <p:ext uri="{BB962C8B-B14F-4D97-AF65-F5344CB8AC3E}">
        <p14:creationId xmlns:p14="http://schemas.microsoft.com/office/powerpoint/2010/main" val="412050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577" name="Picture 2" descr="pipes.tif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13" y="1066800"/>
            <a:ext cx="5640387"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2578" name="Title 1"/>
          <p:cNvSpPr>
            <a:spLocks noGrp="1"/>
          </p:cNvSpPr>
          <p:nvPr>
            <p:ph type="title"/>
          </p:nvPr>
        </p:nvSpPr>
        <p:spPr/>
        <p:txBody>
          <a:bodyPr/>
          <a:lstStyle/>
          <a:p>
            <a:pPr eaLnBrk="1" hangingPunct="1"/>
            <a:r>
              <a:rPr lang="en-US">
                <a:latin typeface="Arial" charset="0"/>
                <a:ea typeface="ＭＳ Ｐゴシック" charset="0"/>
              </a:rPr>
              <a:t>A key idea: Unix pipes</a:t>
            </a:r>
          </a:p>
        </p:txBody>
      </p:sp>
      <p:sp>
        <p:nvSpPr>
          <p:cNvPr id="152579" name="Rectangle 28"/>
          <p:cNvSpPr>
            <a:spLocks noChangeArrowheads="1"/>
          </p:cNvSpPr>
          <p:nvPr/>
        </p:nvSpPr>
        <p:spPr bwMode="auto">
          <a:xfrm>
            <a:off x="3581400" y="6519863"/>
            <a:ext cx="5562600"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1600" b="0" i="0" u="none" strike="noStrike" kern="1200" cap="none" spc="0" normalizeH="0" baseline="0" noProof="0">
                <a:ln>
                  <a:noFill/>
                </a:ln>
                <a:solidFill>
                  <a:srgbClr val="003367"/>
                </a:solidFill>
                <a:effectLst/>
                <a:uLnTx/>
                <a:uFillTx/>
                <a:latin typeface="Arial" charset="0"/>
                <a:ea typeface="ＭＳ Ｐゴシック" charset="0"/>
              </a:rPr>
              <a:t>[http://www.bell-labs.com/history/unix/philosophy.html]</a:t>
            </a:r>
          </a:p>
        </p:txBody>
      </p:sp>
      <p:sp>
        <p:nvSpPr>
          <p:cNvPr id="5" name="Freeform 4"/>
          <p:cNvSpPr>
            <a:spLocks noChangeArrowheads="1"/>
          </p:cNvSpPr>
          <p:nvPr/>
        </p:nvSpPr>
        <p:spPr bwMode="auto">
          <a:xfrm>
            <a:off x="406400" y="2133600"/>
            <a:ext cx="5765800" cy="990600"/>
          </a:xfrm>
          <a:custGeom>
            <a:avLst/>
            <a:gdLst>
              <a:gd name="T0" fmla="*/ 1558608 w 1804908"/>
              <a:gd name="T1" fmla="*/ 145281 h 510567"/>
              <a:gd name="T2" fmla="*/ 1212251 w 1804908"/>
              <a:gd name="T3" fmla="*/ 87412 h 510567"/>
              <a:gd name="T4" fmla="*/ 1058314 w 1804908"/>
              <a:gd name="T5" fmla="*/ 48832 h 510567"/>
              <a:gd name="T6" fmla="*/ 1000589 w 1804908"/>
              <a:gd name="T7" fmla="*/ 29543 h 510567"/>
              <a:gd name="T8" fmla="*/ 865894 w 1804908"/>
              <a:gd name="T9" fmla="*/ 10253 h 510567"/>
              <a:gd name="T10" fmla="*/ 153937 w 1804908"/>
              <a:gd name="T11" fmla="*/ 68122 h 510567"/>
              <a:gd name="T12" fmla="*/ 96210 w 1804908"/>
              <a:gd name="T13" fmla="*/ 87412 h 510567"/>
              <a:gd name="T14" fmla="*/ 19242 w 1804908"/>
              <a:gd name="T15" fmla="*/ 125991 h 510567"/>
              <a:gd name="T16" fmla="*/ 0 w 1804908"/>
              <a:gd name="T17" fmla="*/ 183860 h 510567"/>
              <a:gd name="T18" fmla="*/ 19242 w 1804908"/>
              <a:gd name="T19" fmla="*/ 396046 h 510567"/>
              <a:gd name="T20" fmla="*/ 115452 w 1804908"/>
              <a:gd name="T21" fmla="*/ 473204 h 510567"/>
              <a:gd name="T22" fmla="*/ 442567 w 1804908"/>
              <a:gd name="T23" fmla="*/ 511784 h 510567"/>
              <a:gd name="T24" fmla="*/ 942862 w 1804908"/>
              <a:gd name="T25" fmla="*/ 492494 h 510567"/>
              <a:gd name="T26" fmla="*/ 1269978 w 1804908"/>
              <a:gd name="T27" fmla="*/ 473204 h 510567"/>
              <a:gd name="T28" fmla="*/ 1712546 w 1804908"/>
              <a:gd name="T29" fmla="*/ 453915 h 510567"/>
              <a:gd name="T30" fmla="*/ 1770271 w 1804908"/>
              <a:gd name="T31" fmla="*/ 415335 h 510567"/>
              <a:gd name="T32" fmla="*/ 1770271 w 1804908"/>
              <a:gd name="T33" fmla="*/ 241729 h 510567"/>
              <a:gd name="T34" fmla="*/ 1712546 w 1804908"/>
              <a:gd name="T35" fmla="*/ 183860 h 510567"/>
              <a:gd name="T36" fmla="*/ 1539366 w 1804908"/>
              <a:gd name="T37" fmla="*/ 106702 h 510567"/>
              <a:gd name="T38" fmla="*/ 1481641 w 1804908"/>
              <a:gd name="T39" fmla="*/ 87412 h 510567"/>
              <a:gd name="T40" fmla="*/ 1327704 w 1804908"/>
              <a:gd name="T41" fmla="*/ 87412 h 510567"/>
              <a:gd name="T42" fmla="*/ 1327704 w 1804908"/>
              <a:gd name="T43" fmla="*/ 87412 h 5105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4908"/>
              <a:gd name="T67" fmla="*/ 0 h 510567"/>
              <a:gd name="T68" fmla="*/ 1804908 w 1804908"/>
              <a:gd name="T69" fmla="*/ 510567 h 5105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4908" h="510567">
                <a:moveTo>
                  <a:pt x="1558472" y="144935"/>
                </a:moveTo>
                <a:cubicBezTo>
                  <a:pt x="1443030" y="125691"/>
                  <a:pt x="1327074" y="109310"/>
                  <a:pt x="1212145" y="87204"/>
                </a:cubicBezTo>
                <a:cubicBezTo>
                  <a:pt x="1160210" y="77215"/>
                  <a:pt x="1108395" y="65443"/>
                  <a:pt x="1058222" y="48716"/>
                </a:cubicBezTo>
                <a:cubicBezTo>
                  <a:pt x="1038982" y="42302"/>
                  <a:pt x="1020388" y="33451"/>
                  <a:pt x="1000501" y="29473"/>
                </a:cubicBezTo>
                <a:cubicBezTo>
                  <a:pt x="956032" y="20578"/>
                  <a:pt x="910712" y="16644"/>
                  <a:pt x="865818" y="10229"/>
                </a:cubicBezTo>
                <a:cubicBezTo>
                  <a:pt x="564078" y="28519"/>
                  <a:pt x="391739" y="0"/>
                  <a:pt x="153923" y="67960"/>
                </a:cubicBezTo>
                <a:cubicBezTo>
                  <a:pt x="134422" y="73533"/>
                  <a:pt x="114843" y="79214"/>
                  <a:pt x="96202" y="87204"/>
                </a:cubicBezTo>
                <a:cubicBezTo>
                  <a:pt x="69839" y="98504"/>
                  <a:pt x="44894" y="112862"/>
                  <a:pt x="19240" y="125691"/>
                </a:cubicBezTo>
                <a:cubicBezTo>
                  <a:pt x="12827" y="144935"/>
                  <a:pt x="0" y="163138"/>
                  <a:pt x="0" y="183423"/>
                </a:cubicBezTo>
                <a:cubicBezTo>
                  <a:pt x="0" y="254274"/>
                  <a:pt x="4397" y="325825"/>
                  <a:pt x="19240" y="395104"/>
                </a:cubicBezTo>
                <a:cubicBezTo>
                  <a:pt x="31002" y="450004"/>
                  <a:pt x="69077" y="462804"/>
                  <a:pt x="115442" y="472079"/>
                </a:cubicBezTo>
                <a:cubicBezTo>
                  <a:pt x="200513" y="489096"/>
                  <a:pt x="366197" y="502932"/>
                  <a:pt x="442529" y="510567"/>
                </a:cubicBezTo>
                <a:lnTo>
                  <a:pt x="942780" y="491323"/>
                </a:lnTo>
                <a:cubicBezTo>
                  <a:pt x="1051879" y="486248"/>
                  <a:pt x="1160785" y="477534"/>
                  <a:pt x="1269866" y="472079"/>
                </a:cubicBezTo>
                <a:lnTo>
                  <a:pt x="1712396" y="452836"/>
                </a:lnTo>
                <a:cubicBezTo>
                  <a:pt x="1731636" y="440007"/>
                  <a:pt x="1755672" y="432407"/>
                  <a:pt x="1770117" y="414348"/>
                </a:cubicBezTo>
                <a:cubicBezTo>
                  <a:pt x="1804908" y="370851"/>
                  <a:pt x="1786508" y="278040"/>
                  <a:pt x="1770117" y="241154"/>
                </a:cubicBezTo>
                <a:cubicBezTo>
                  <a:pt x="1759067" y="216286"/>
                  <a:pt x="1733300" y="200846"/>
                  <a:pt x="1712396" y="183423"/>
                </a:cubicBezTo>
                <a:cubicBezTo>
                  <a:pt x="1651415" y="132597"/>
                  <a:pt x="1623133" y="134420"/>
                  <a:pt x="1539232" y="106448"/>
                </a:cubicBezTo>
                <a:cubicBezTo>
                  <a:pt x="1519992" y="100033"/>
                  <a:pt x="1501792" y="87204"/>
                  <a:pt x="1481511" y="87204"/>
                </a:cubicBezTo>
                <a:lnTo>
                  <a:pt x="1327588" y="87204"/>
                </a:lnTo>
              </a:path>
            </a:pathLst>
          </a:cu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dirty="0">
              <a:ln>
                <a:solidFill>
                  <a:srgbClr val="FF0000"/>
                </a:solidFill>
              </a:ln>
              <a:solidFill>
                <a:srgbClr val="FF3300"/>
              </a:solidFill>
              <a:effectLst/>
              <a:uLnTx/>
              <a:uFillTx/>
              <a:latin typeface="Arial" charset="0"/>
              <a:ea typeface="Arial" charset="0"/>
              <a:cs typeface="Arial" charset="0"/>
            </a:endParaRPr>
          </a:p>
        </p:txBody>
      </p:sp>
      <p:sp>
        <p:nvSpPr>
          <p:cNvPr id="6" name="Freeform 5"/>
          <p:cNvSpPr>
            <a:spLocks noChangeArrowheads="1"/>
          </p:cNvSpPr>
          <p:nvPr/>
        </p:nvSpPr>
        <p:spPr bwMode="auto">
          <a:xfrm flipH="1">
            <a:off x="304800" y="3657600"/>
            <a:ext cx="5905500" cy="457200"/>
          </a:xfrm>
          <a:custGeom>
            <a:avLst/>
            <a:gdLst>
              <a:gd name="T0" fmla="*/ 1558608 w 1804908"/>
              <a:gd name="T1" fmla="*/ 145281 h 510567"/>
              <a:gd name="T2" fmla="*/ 1212251 w 1804908"/>
              <a:gd name="T3" fmla="*/ 87412 h 510567"/>
              <a:gd name="T4" fmla="*/ 1058314 w 1804908"/>
              <a:gd name="T5" fmla="*/ 48832 h 510567"/>
              <a:gd name="T6" fmla="*/ 1000589 w 1804908"/>
              <a:gd name="T7" fmla="*/ 29543 h 510567"/>
              <a:gd name="T8" fmla="*/ 865894 w 1804908"/>
              <a:gd name="T9" fmla="*/ 10253 h 510567"/>
              <a:gd name="T10" fmla="*/ 153937 w 1804908"/>
              <a:gd name="T11" fmla="*/ 68122 h 510567"/>
              <a:gd name="T12" fmla="*/ 96210 w 1804908"/>
              <a:gd name="T13" fmla="*/ 87412 h 510567"/>
              <a:gd name="T14" fmla="*/ 19242 w 1804908"/>
              <a:gd name="T15" fmla="*/ 125991 h 510567"/>
              <a:gd name="T16" fmla="*/ 0 w 1804908"/>
              <a:gd name="T17" fmla="*/ 183860 h 510567"/>
              <a:gd name="T18" fmla="*/ 19242 w 1804908"/>
              <a:gd name="T19" fmla="*/ 396046 h 510567"/>
              <a:gd name="T20" fmla="*/ 115452 w 1804908"/>
              <a:gd name="T21" fmla="*/ 473204 h 510567"/>
              <a:gd name="T22" fmla="*/ 442567 w 1804908"/>
              <a:gd name="T23" fmla="*/ 511784 h 510567"/>
              <a:gd name="T24" fmla="*/ 942862 w 1804908"/>
              <a:gd name="T25" fmla="*/ 492494 h 510567"/>
              <a:gd name="T26" fmla="*/ 1269978 w 1804908"/>
              <a:gd name="T27" fmla="*/ 473204 h 510567"/>
              <a:gd name="T28" fmla="*/ 1712546 w 1804908"/>
              <a:gd name="T29" fmla="*/ 453915 h 510567"/>
              <a:gd name="T30" fmla="*/ 1770271 w 1804908"/>
              <a:gd name="T31" fmla="*/ 415335 h 510567"/>
              <a:gd name="T32" fmla="*/ 1770271 w 1804908"/>
              <a:gd name="T33" fmla="*/ 241729 h 510567"/>
              <a:gd name="T34" fmla="*/ 1712546 w 1804908"/>
              <a:gd name="T35" fmla="*/ 183860 h 510567"/>
              <a:gd name="T36" fmla="*/ 1539366 w 1804908"/>
              <a:gd name="T37" fmla="*/ 106702 h 510567"/>
              <a:gd name="T38" fmla="*/ 1481641 w 1804908"/>
              <a:gd name="T39" fmla="*/ 87412 h 510567"/>
              <a:gd name="T40" fmla="*/ 1327704 w 1804908"/>
              <a:gd name="T41" fmla="*/ 87412 h 510567"/>
              <a:gd name="T42" fmla="*/ 1327704 w 1804908"/>
              <a:gd name="T43" fmla="*/ 87412 h 5105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04908"/>
              <a:gd name="T67" fmla="*/ 0 h 510567"/>
              <a:gd name="T68" fmla="*/ 1804908 w 1804908"/>
              <a:gd name="T69" fmla="*/ 510567 h 5105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04908" h="510567">
                <a:moveTo>
                  <a:pt x="1558472" y="144935"/>
                </a:moveTo>
                <a:cubicBezTo>
                  <a:pt x="1443030" y="125691"/>
                  <a:pt x="1327074" y="109310"/>
                  <a:pt x="1212145" y="87204"/>
                </a:cubicBezTo>
                <a:cubicBezTo>
                  <a:pt x="1160210" y="77215"/>
                  <a:pt x="1108395" y="65443"/>
                  <a:pt x="1058222" y="48716"/>
                </a:cubicBezTo>
                <a:cubicBezTo>
                  <a:pt x="1038982" y="42302"/>
                  <a:pt x="1020388" y="33451"/>
                  <a:pt x="1000501" y="29473"/>
                </a:cubicBezTo>
                <a:cubicBezTo>
                  <a:pt x="956032" y="20578"/>
                  <a:pt x="910712" y="16644"/>
                  <a:pt x="865818" y="10229"/>
                </a:cubicBezTo>
                <a:cubicBezTo>
                  <a:pt x="564078" y="28519"/>
                  <a:pt x="391739" y="0"/>
                  <a:pt x="153923" y="67960"/>
                </a:cubicBezTo>
                <a:cubicBezTo>
                  <a:pt x="134422" y="73533"/>
                  <a:pt x="114843" y="79214"/>
                  <a:pt x="96202" y="87204"/>
                </a:cubicBezTo>
                <a:cubicBezTo>
                  <a:pt x="69839" y="98504"/>
                  <a:pt x="44894" y="112862"/>
                  <a:pt x="19240" y="125691"/>
                </a:cubicBezTo>
                <a:cubicBezTo>
                  <a:pt x="12827" y="144935"/>
                  <a:pt x="0" y="163138"/>
                  <a:pt x="0" y="183423"/>
                </a:cubicBezTo>
                <a:cubicBezTo>
                  <a:pt x="0" y="254274"/>
                  <a:pt x="4397" y="325825"/>
                  <a:pt x="19240" y="395104"/>
                </a:cubicBezTo>
                <a:cubicBezTo>
                  <a:pt x="31002" y="450004"/>
                  <a:pt x="69077" y="462804"/>
                  <a:pt x="115442" y="472079"/>
                </a:cubicBezTo>
                <a:cubicBezTo>
                  <a:pt x="200513" y="489096"/>
                  <a:pt x="366197" y="502932"/>
                  <a:pt x="442529" y="510567"/>
                </a:cubicBezTo>
                <a:lnTo>
                  <a:pt x="942780" y="491323"/>
                </a:lnTo>
                <a:cubicBezTo>
                  <a:pt x="1051879" y="486248"/>
                  <a:pt x="1160785" y="477534"/>
                  <a:pt x="1269866" y="472079"/>
                </a:cubicBezTo>
                <a:lnTo>
                  <a:pt x="1712396" y="452836"/>
                </a:lnTo>
                <a:cubicBezTo>
                  <a:pt x="1731636" y="440007"/>
                  <a:pt x="1755672" y="432407"/>
                  <a:pt x="1770117" y="414348"/>
                </a:cubicBezTo>
                <a:cubicBezTo>
                  <a:pt x="1804908" y="370851"/>
                  <a:pt x="1786508" y="278040"/>
                  <a:pt x="1770117" y="241154"/>
                </a:cubicBezTo>
                <a:cubicBezTo>
                  <a:pt x="1759067" y="216286"/>
                  <a:pt x="1733300" y="200846"/>
                  <a:pt x="1712396" y="183423"/>
                </a:cubicBezTo>
                <a:cubicBezTo>
                  <a:pt x="1651415" y="132597"/>
                  <a:pt x="1623133" y="134420"/>
                  <a:pt x="1539232" y="106448"/>
                </a:cubicBezTo>
                <a:cubicBezTo>
                  <a:pt x="1519992" y="100033"/>
                  <a:pt x="1501792" y="87204"/>
                  <a:pt x="1481511" y="87204"/>
                </a:cubicBezTo>
                <a:lnTo>
                  <a:pt x="1327588" y="87204"/>
                </a:lnTo>
              </a:path>
            </a:pathLst>
          </a:custGeom>
          <a:noFill/>
          <a:ln w="28575">
            <a:solidFill>
              <a:srgbClr val="FF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dirty="0">
              <a:ln>
                <a:solidFill>
                  <a:srgbClr val="FF0000"/>
                </a:solidFill>
              </a:ln>
              <a:solidFill>
                <a:srgbClr val="FF3300"/>
              </a:solidFill>
              <a:effectLst/>
              <a:uLnTx/>
              <a:uFillTx/>
              <a:latin typeface="Arial" charset="0"/>
              <a:ea typeface="Arial" charset="0"/>
              <a:cs typeface="Arial" charset="0"/>
            </a:endParaRPr>
          </a:p>
        </p:txBody>
      </p:sp>
      <p:sp>
        <p:nvSpPr>
          <p:cNvPr id="7" name="Rectangle 6"/>
          <p:cNvSpPr/>
          <p:nvPr/>
        </p:nvSpPr>
        <p:spPr>
          <a:xfrm>
            <a:off x="6600825" y="2133600"/>
            <a:ext cx="2466975" cy="2218300"/>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The shell offers an intuitive syntax for pipes.  That makes it possible to combine programs interactively from the shell.  They each operate on a data </a:t>
            </a:r>
            <a:r>
              <a:rPr kumimoji="0" lang="en-US" sz="1800" b="1" i="0" u="none" strike="noStrike" kern="0" cap="none" spc="0" normalizeH="0" baseline="0" noProof="0" dirty="0">
                <a:ln>
                  <a:noFill/>
                </a:ln>
                <a:solidFill>
                  <a:srgbClr val="0036A6"/>
                </a:solidFill>
                <a:effectLst/>
                <a:uLnTx/>
                <a:uFillTx/>
                <a:latin typeface="Arial" charset="0"/>
                <a:ea typeface="ＭＳ Ｐゴシック" charset="0"/>
              </a:rPr>
              <a:t>stream</a:t>
            </a:r>
            <a:r>
              <a:rPr kumimoji="0" lang="en-US" sz="1800" b="0" i="0" u="none" strike="noStrike" kern="0" cap="none" spc="0" normalizeH="0" baseline="0" noProof="0" dirty="0">
                <a:ln>
                  <a:noFill/>
                </a:ln>
                <a:solidFill>
                  <a:srgbClr val="0036A6"/>
                </a:solidFill>
                <a:effectLst/>
                <a:uLnTx/>
                <a:uFillTx/>
                <a:latin typeface="Arial" charset="0"/>
                <a:ea typeface="ＭＳ Ｐゴシック" charset="0"/>
              </a:rPr>
              <a:t> flowing through them.</a:t>
            </a:r>
          </a:p>
        </p:txBody>
      </p:sp>
      <p:sp>
        <p:nvSpPr>
          <p:cNvPr id="8" name="Rectangle 7"/>
          <p:cNvSpPr/>
          <p:nvPr/>
        </p:nvSpPr>
        <p:spPr>
          <a:xfrm>
            <a:off x="6629401" y="4572000"/>
            <a:ext cx="2666999" cy="361637"/>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6A6"/>
                </a:solidFill>
                <a:effectLst/>
                <a:uLnTx/>
                <a:uFillTx/>
                <a:latin typeface="Arial" charset="0"/>
                <a:ea typeface="ＭＳ Ｐゴシック" charset="0"/>
              </a:rPr>
              <a:t>source | filter  | sink</a:t>
            </a:r>
          </a:p>
        </p:txBody>
      </p:sp>
    </p:spTree>
    <p:extLst>
      <p:ext uri="{BB962C8B-B14F-4D97-AF65-F5344CB8AC3E}">
        <p14:creationId xmlns:p14="http://schemas.microsoft.com/office/powerpoint/2010/main" val="205261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E550-69D0-0443-BB20-658E99D0C6AC}"/>
              </a:ext>
            </a:extLst>
          </p:cNvPr>
          <p:cNvSpPr>
            <a:spLocks noGrp="1"/>
          </p:cNvSpPr>
          <p:nvPr>
            <p:ph type="title"/>
          </p:nvPr>
        </p:nvSpPr>
        <p:spPr>
          <a:xfrm>
            <a:off x="628650" y="1131094"/>
            <a:ext cx="7886700" cy="994172"/>
          </a:xfrm>
        </p:spPr>
        <p:txBody>
          <a:bodyPr/>
          <a:lstStyle/>
          <a:p>
            <a:r>
              <a:rPr lang="en-US" dirty="0">
                <a:latin typeface="Calibri" panose="020F0502020204030204" pitchFamily="34" charset="0"/>
                <a:ea typeface="Microsoft YaHei" panose="020B0503020204020204" pitchFamily="34" charset="-122"/>
                <a:cs typeface="+mn-ea"/>
                <a:sym typeface="Calibri" panose="020F0502020204030204" pitchFamily="34" charset="0"/>
              </a:rPr>
              <a:t>Message Passing: pipe</a:t>
            </a:r>
          </a:p>
        </p:txBody>
      </p:sp>
      <p:sp>
        <p:nvSpPr>
          <p:cNvPr id="3" name="Content Placeholder 2">
            <a:extLst>
              <a:ext uri="{FF2B5EF4-FFF2-40B4-BE49-F238E27FC236}">
                <a16:creationId xmlns:a16="http://schemas.microsoft.com/office/drawing/2014/main" id="{F739B2FB-0214-634D-A542-6B3F507CA066}"/>
              </a:ext>
            </a:extLst>
          </p:cNvPr>
          <p:cNvSpPr>
            <a:spLocks noGrp="1"/>
          </p:cNvSpPr>
          <p:nvPr>
            <p:ph idx="1"/>
          </p:nvPr>
        </p:nvSpPr>
        <p:spPr>
          <a:xfrm>
            <a:off x="557213" y="4769466"/>
            <a:ext cx="7886700" cy="842963"/>
          </a:xfrm>
        </p:spPr>
        <p:txBody>
          <a:bodyPr/>
          <a:lstStyle/>
          <a:p>
            <a:endParaRPr lang="en-US" dirty="0">
              <a:latin typeface="Calibri" panose="020F0502020204030204" pitchFamily="34" charset="0"/>
              <a:ea typeface="Microsoft YaHei" panose="020B0503020204020204" pitchFamily="34" charset="-122"/>
              <a:cs typeface="+mn-ea"/>
              <a:sym typeface="Calibri" panose="020F0502020204030204" pitchFamily="34" charset="0"/>
            </a:endParaRPr>
          </a:p>
        </p:txBody>
      </p:sp>
      <p:pic>
        <p:nvPicPr>
          <p:cNvPr id="3074" name="Picture 2" descr="https://cdncontribute.geeksforgeeks.org/wp-content/uploads/Process.jpg">
            <a:extLst>
              <a:ext uri="{FF2B5EF4-FFF2-40B4-BE49-F238E27FC236}">
                <a16:creationId xmlns:a16="http://schemas.microsoft.com/office/drawing/2014/main" id="{3540FA90-438D-47A4-AE7D-2E39978FB13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00750" y="2403873"/>
            <a:ext cx="2800350" cy="1707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5B4D37-FBB0-411E-8CFD-68FCF83076B2}"/>
              </a:ext>
            </a:extLst>
          </p:cNvPr>
          <p:cNvSpPr>
            <a:spLocks noChangeArrowheads="1"/>
          </p:cNvSpPr>
          <p:nvPr/>
        </p:nvSpPr>
        <p:spPr bwMode="auto">
          <a:xfrm>
            <a:off x="557213" y="2125266"/>
            <a:ext cx="5433461" cy="249299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hangingPunct="0"/>
            <a:r>
              <a:rPr lang="en-US" altLang="en-US" sz="1800" b="1" dirty="0">
                <a:solidFill>
                  <a:schemeClr val="tx1"/>
                </a:solidFill>
                <a:latin typeface="Consolas" panose="020B0609020204030204" pitchFamily="49" charset="0"/>
              </a:rPr>
              <a:t>int pipe(int </a:t>
            </a:r>
            <a:r>
              <a:rPr lang="en-US" altLang="en-US" sz="1800" b="1" dirty="0" err="1">
                <a:solidFill>
                  <a:schemeClr val="tx1"/>
                </a:solidFill>
                <a:latin typeface="Consolas" panose="020B0609020204030204" pitchFamily="49" charset="0"/>
              </a:rPr>
              <a:t>fds</a:t>
            </a:r>
            <a:r>
              <a:rPr lang="en-US" altLang="en-US" sz="1800" b="1" dirty="0">
                <a:solidFill>
                  <a:schemeClr val="tx1"/>
                </a:solidFill>
                <a:latin typeface="Consolas" panose="020B0609020204030204" pitchFamily="49" charset="0"/>
              </a:rPr>
              <a:t>[2]);</a:t>
            </a:r>
            <a:r>
              <a:rPr lang="en-US" altLang="en-US" sz="1800" dirty="0">
                <a:solidFill>
                  <a:schemeClr val="tx1"/>
                </a:solidFill>
                <a:latin typeface="Consolas" panose="020B0609020204030204" pitchFamily="49" charset="0"/>
              </a:rPr>
              <a:t> </a:t>
            </a:r>
          </a:p>
          <a:p>
            <a:pPr defTabSz="685800" eaLnBrk="0" hangingPunct="0"/>
            <a:endParaRPr lang="en-US" altLang="en-US" sz="1800" dirty="0">
              <a:latin typeface="Consolas" panose="020B0609020204030204" pitchFamily="49" charset="0"/>
            </a:endParaRPr>
          </a:p>
          <a:p>
            <a:pPr defTabSz="685800" eaLnBrk="0" hangingPunct="0"/>
            <a:r>
              <a:rPr lang="en-US" altLang="en-US" sz="1800" b="1" dirty="0">
                <a:solidFill>
                  <a:schemeClr val="tx1"/>
                </a:solidFill>
                <a:latin typeface="Consolas" panose="020B0609020204030204" pitchFamily="49" charset="0"/>
              </a:rPr>
              <a:t>Parameters :</a:t>
            </a:r>
            <a:r>
              <a:rPr lang="en-US" altLang="en-US" sz="1800" dirty="0">
                <a:solidFill>
                  <a:schemeClr val="tx1"/>
                </a:solidFill>
                <a:latin typeface="Consolas" panose="020B0609020204030204" pitchFamily="49" charset="0"/>
              </a:rPr>
              <a:t> </a:t>
            </a:r>
          </a:p>
          <a:p>
            <a:pPr defTabSz="685800" eaLnBrk="0" hangingPunct="0"/>
            <a:endParaRPr lang="en-US" altLang="en-US" sz="1800" dirty="0">
              <a:latin typeface="Consolas" panose="020B0609020204030204" pitchFamily="49" charset="0"/>
            </a:endParaRPr>
          </a:p>
          <a:p>
            <a:pPr defTabSz="685800" eaLnBrk="0" hangingPunct="0"/>
            <a:r>
              <a:rPr lang="en-US" altLang="en-US" sz="1800" b="1" dirty="0" err="1">
                <a:solidFill>
                  <a:schemeClr val="tx1"/>
                </a:solidFill>
                <a:latin typeface="Consolas" panose="020B0609020204030204" pitchFamily="49" charset="0"/>
              </a:rPr>
              <a:t>fd</a:t>
            </a:r>
            <a:r>
              <a:rPr lang="en-US" altLang="en-US" sz="1800" b="1" dirty="0">
                <a:solidFill>
                  <a:schemeClr val="tx1"/>
                </a:solidFill>
                <a:latin typeface="Consolas" panose="020B0609020204030204" pitchFamily="49" charset="0"/>
              </a:rPr>
              <a:t>[0]</a:t>
            </a:r>
            <a:r>
              <a:rPr lang="en-US" altLang="en-US" sz="1800" dirty="0">
                <a:solidFill>
                  <a:schemeClr val="tx1"/>
                </a:solidFill>
                <a:latin typeface="Consolas" panose="020B0609020204030204" pitchFamily="49" charset="0"/>
              </a:rPr>
              <a:t> will be the </a:t>
            </a:r>
            <a:r>
              <a:rPr lang="en-US" altLang="en-US" sz="1800" dirty="0" err="1">
                <a:solidFill>
                  <a:schemeClr val="tx1"/>
                </a:solidFill>
                <a:latin typeface="Consolas" panose="020B0609020204030204" pitchFamily="49" charset="0"/>
              </a:rPr>
              <a:t>fd</a:t>
            </a:r>
            <a:r>
              <a:rPr lang="en-US" altLang="en-US" sz="1800" dirty="0">
                <a:solidFill>
                  <a:schemeClr val="tx1"/>
                </a:solidFill>
                <a:latin typeface="Consolas" panose="020B0609020204030204" pitchFamily="49" charset="0"/>
              </a:rPr>
              <a:t>(file descriptor) for the read end of pipe. </a:t>
            </a:r>
          </a:p>
          <a:p>
            <a:pPr defTabSz="685800" eaLnBrk="0" hangingPunct="0"/>
            <a:endParaRPr lang="en-US" altLang="en-US" sz="1800" dirty="0">
              <a:latin typeface="Consolas" panose="020B0609020204030204" pitchFamily="49" charset="0"/>
            </a:endParaRPr>
          </a:p>
          <a:p>
            <a:pPr defTabSz="685800" eaLnBrk="0" hangingPunct="0"/>
            <a:r>
              <a:rPr lang="en-US" altLang="en-US" sz="1800" b="1" dirty="0" err="1">
                <a:solidFill>
                  <a:schemeClr val="tx1"/>
                </a:solidFill>
                <a:latin typeface="Consolas" panose="020B0609020204030204" pitchFamily="49" charset="0"/>
              </a:rPr>
              <a:t>fd</a:t>
            </a:r>
            <a:r>
              <a:rPr lang="en-US" altLang="en-US" sz="1800" b="1" dirty="0">
                <a:solidFill>
                  <a:schemeClr val="tx1"/>
                </a:solidFill>
                <a:latin typeface="Consolas" panose="020B0609020204030204" pitchFamily="49" charset="0"/>
              </a:rPr>
              <a:t>[1]</a:t>
            </a:r>
            <a:r>
              <a:rPr lang="en-US" altLang="en-US" sz="1800" dirty="0">
                <a:solidFill>
                  <a:schemeClr val="tx1"/>
                </a:solidFill>
                <a:latin typeface="Consolas" panose="020B0609020204030204" pitchFamily="49" charset="0"/>
              </a:rPr>
              <a:t> will be the </a:t>
            </a:r>
            <a:r>
              <a:rPr lang="en-US" altLang="en-US" sz="1800" dirty="0" err="1">
                <a:solidFill>
                  <a:schemeClr val="tx1"/>
                </a:solidFill>
                <a:latin typeface="Consolas" panose="020B0609020204030204" pitchFamily="49" charset="0"/>
              </a:rPr>
              <a:t>fd</a:t>
            </a:r>
            <a:r>
              <a:rPr lang="en-US" altLang="en-US" sz="1800" dirty="0">
                <a:solidFill>
                  <a:schemeClr val="tx1"/>
                </a:solidFill>
                <a:latin typeface="Consolas" panose="020B0609020204030204" pitchFamily="49" charset="0"/>
              </a:rPr>
              <a:t> for the write end of pipe. </a:t>
            </a:r>
            <a:r>
              <a:rPr lang="en-US" altLang="en-US" sz="1800" b="1" dirty="0">
                <a:solidFill>
                  <a:schemeClr val="tx1"/>
                </a:solidFill>
                <a:latin typeface="Consolas" panose="020B0609020204030204" pitchFamily="49" charset="0"/>
              </a:rPr>
              <a:t>Returns :</a:t>
            </a:r>
            <a:r>
              <a:rPr lang="en-US" altLang="en-US" sz="1800" dirty="0">
                <a:solidFill>
                  <a:schemeClr val="tx1"/>
                </a:solidFill>
                <a:latin typeface="Consolas" panose="020B0609020204030204" pitchFamily="49" charset="0"/>
              </a:rPr>
              <a:t> 0 on Success. </a:t>
            </a:r>
            <a:r>
              <a:rPr lang="en-US" altLang="en-US" sz="1800" b="1" dirty="0">
                <a:solidFill>
                  <a:schemeClr val="tx1"/>
                </a:solidFill>
                <a:latin typeface="Consolas" panose="020B0609020204030204" pitchFamily="49" charset="0"/>
              </a:rPr>
              <a:t>-1</a:t>
            </a:r>
            <a:r>
              <a:rPr lang="en-US" altLang="en-US" sz="1800" dirty="0">
                <a:solidFill>
                  <a:schemeClr val="tx1"/>
                </a:solidFill>
                <a:latin typeface="Consolas" panose="020B0609020204030204" pitchFamily="49" charset="0"/>
              </a:rPr>
              <a:t> on error.</a:t>
            </a:r>
            <a:r>
              <a:rPr lang="en-US" altLang="en-US" sz="900" dirty="0">
                <a:solidFill>
                  <a:schemeClr val="tx1"/>
                </a:solidFill>
              </a:rPr>
              <a:t> </a:t>
            </a:r>
            <a:endParaRPr lang="en-US" altLang="en-US" sz="2700" dirty="0">
              <a:solidFill>
                <a:schemeClr val="tx1"/>
              </a:solidFill>
              <a:latin typeface="Arial" panose="020B0604020202020204" pitchFamily="34" charset="0"/>
            </a:endParaRPr>
          </a:p>
        </p:txBody>
      </p:sp>
    </p:spTree>
    <p:extLst>
      <p:ext uri="{BB962C8B-B14F-4D97-AF65-F5344CB8AC3E}">
        <p14:creationId xmlns:p14="http://schemas.microsoft.com/office/powerpoint/2010/main" val="168627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895600" y="3581400"/>
            <a:ext cx="3048000" cy="609600"/>
          </a:xfrm>
          <a:prstGeom prst="rect">
            <a:avLst/>
          </a:prstGeom>
          <a:noFill/>
          <a:ln w="38100" cmpd="sng">
            <a:solidFill>
              <a:schemeClr val="accent4"/>
            </a:solidFill>
            <a:round/>
            <a:headEnd type="none"/>
            <a:tailEnd type="none" w="med" len="med"/>
          </a:ln>
        </p:spPr>
        <p:txBody>
          <a:bodyPr vert="horz" wrap="square" lIns="91440" tIns="45720" rIns="91440" bIns="45720" numCol="1" rtlCol="0" anchor="t" anchorCtr="0" compatLnSpc="1">
            <a:prstTxWarp prst="textNoShape">
              <a:avLst/>
            </a:prstTxWarp>
          </a:bodyPr>
          <a:lstStyle/>
          <a:p>
            <a:pPr defTabSz="457200">
              <a:buClr>
                <a:srgbClr val="000000"/>
              </a:buClr>
              <a:buSzPct val="100000"/>
              <a:buFont typeface="Times New Roman" pitchFamily="16" charset="0"/>
              <a:buNone/>
            </a:pPr>
            <a:endParaRPr lang="en-US" sz="1800">
              <a:solidFill>
                <a:prstClr val="white"/>
              </a:solidFill>
              <a:cs typeface="Arial" charset="0"/>
            </a:endParaRPr>
          </a:p>
        </p:txBody>
      </p:sp>
      <p:sp>
        <p:nvSpPr>
          <p:cNvPr id="29" name="Rectangle 28"/>
          <p:cNvSpPr/>
          <p:nvPr/>
        </p:nvSpPr>
        <p:spPr bwMode="auto">
          <a:xfrm>
            <a:off x="2095500" y="3927475"/>
            <a:ext cx="4648200" cy="114300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80898" name="Title 1"/>
          <p:cNvSpPr>
            <a:spLocks noGrp="1"/>
          </p:cNvSpPr>
          <p:nvPr>
            <p:ph type="title"/>
          </p:nvPr>
        </p:nvSpPr>
        <p:spPr/>
        <p:txBody>
          <a:bodyPr/>
          <a:lstStyle/>
          <a:p>
            <a:r>
              <a:rPr lang="en-US" dirty="0">
                <a:latin typeface="Arial" charset="0"/>
                <a:ea typeface="ＭＳ Ｐゴシック" charset="0"/>
                <a:cs typeface="Arial" charset="0"/>
              </a:rPr>
              <a:t>How to plumb a pipe?</a:t>
            </a:r>
          </a:p>
        </p:txBody>
      </p:sp>
      <p:sp>
        <p:nvSpPr>
          <p:cNvPr id="80899" name="Rectangle 3"/>
          <p:cNvSpPr>
            <a:spLocks noChangeArrowheads="1"/>
          </p:cNvSpPr>
          <p:nvPr/>
        </p:nvSpPr>
        <p:spPr bwMode="auto">
          <a:xfrm>
            <a:off x="2514600" y="4027488"/>
            <a:ext cx="776288" cy="755650"/>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00" name="Rectangle 4"/>
          <p:cNvSpPr>
            <a:spLocks noChangeArrowheads="1"/>
          </p:cNvSpPr>
          <p:nvPr/>
        </p:nvSpPr>
        <p:spPr bwMode="auto">
          <a:xfrm>
            <a:off x="5548312" y="4008438"/>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41" name="Rectangle 2"/>
          <p:cNvSpPr>
            <a:spLocks noChangeArrowheads="1"/>
          </p:cNvSpPr>
          <p:nvPr/>
        </p:nvSpPr>
        <p:spPr bwMode="auto">
          <a:xfrm>
            <a:off x="4031456" y="2214562"/>
            <a:ext cx="776288" cy="757238"/>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18" name="Group 17"/>
          <p:cNvGrpSpPr/>
          <p:nvPr/>
        </p:nvGrpSpPr>
        <p:grpSpPr>
          <a:xfrm>
            <a:off x="4155281" y="2286000"/>
            <a:ext cx="554038" cy="555625"/>
            <a:chOff x="4383881" y="2035175"/>
            <a:chExt cx="554038" cy="555625"/>
          </a:xfrm>
        </p:grpSpPr>
        <p:sp>
          <p:nvSpPr>
            <p:cNvPr id="7" name="Oval 7"/>
            <p:cNvSpPr>
              <a:spLocks noChangeArrowheads="1"/>
            </p:cNvSpPr>
            <p:nvPr/>
          </p:nvSpPr>
          <p:spPr bwMode="auto">
            <a:xfrm>
              <a:off x="4383881" y="2035175"/>
              <a:ext cx="554038" cy="555625"/>
            </a:xfrm>
            <a:prstGeom prst="ellipse">
              <a:avLst/>
            </a:prstGeom>
            <a:solidFill>
              <a:schemeClr val="accent4"/>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defRPr/>
              </a:pPr>
              <a:endParaRPr lang="en-US">
                <a:solidFill>
                  <a:srgbClr val="FFFFFF"/>
                </a:solidFill>
              </a:endParaRPr>
            </a:p>
          </p:txBody>
        </p:sp>
        <p:sp>
          <p:nvSpPr>
            <p:cNvPr id="80943" name="AutoShape 8"/>
            <p:cNvSpPr>
              <a:spLocks noChangeArrowheads="1"/>
            </p:cNvSpPr>
            <p:nvPr/>
          </p:nvSpPr>
          <p:spPr bwMode="auto">
            <a:xfrm flipH="1">
              <a:off x="4577251" y="2181008"/>
              <a:ext cx="189024" cy="32465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44" name="AutoShape 9"/>
            <p:cNvSpPr>
              <a:spLocks noChangeArrowheads="1"/>
            </p:cNvSpPr>
            <p:nvPr/>
          </p:nvSpPr>
          <p:spPr bwMode="auto">
            <a:xfrm rot="13139611">
              <a:off x="4407781" y="2133071"/>
              <a:ext cx="67354" cy="71904"/>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80902" name="Group 10"/>
          <p:cNvGrpSpPr>
            <a:grpSpLocks/>
          </p:cNvGrpSpPr>
          <p:nvPr/>
        </p:nvGrpSpPr>
        <p:grpSpPr bwMode="auto">
          <a:xfrm>
            <a:off x="2613025" y="4144963"/>
            <a:ext cx="547688" cy="547687"/>
            <a:chOff x="3689" y="1658"/>
            <a:chExt cx="576" cy="576"/>
          </a:xfrm>
        </p:grpSpPr>
        <p:grpSp>
          <p:nvGrpSpPr>
            <p:cNvPr id="80937" name="Group 11"/>
            <p:cNvGrpSpPr>
              <a:grpSpLocks/>
            </p:cNvGrpSpPr>
            <p:nvPr/>
          </p:nvGrpSpPr>
          <p:grpSpPr bwMode="auto">
            <a:xfrm>
              <a:off x="3689" y="1658"/>
              <a:ext cx="576" cy="576"/>
              <a:chOff x="4269" y="2781"/>
              <a:chExt cx="576" cy="576"/>
            </a:xfrm>
          </p:grpSpPr>
          <p:sp>
            <p:nvSpPr>
              <p:cNvPr id="80939" name="Oval 12"/>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40" name="AutoShape 13"/>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80938" name="AutoShape 14"/>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80903" name="Group 15"/>
          <p:cNvGrpSpPr>
            <a:grpSpLocks/>
          </p:cNvGrpSpPr>
          <p:nvPr/>
        </p:nvGrpSpPr>
        <p:grpSpPr bwMode="auto">
          <a:xfrm>
            <a:off x="5678487" y="4105275"/>
            <a:ext cx="547688" cy="547688"/>
            <a:chOff x="3689" y="1658"/>
            <a:chExt cx="576" cy="576"/>
          </a:xfrm>
        </p:grpSpPr>
        <p:grpSp>
          <p:nvGrpSpPr>
            <p:cNvPr id="80933" name="Group 16"/>
            <p:cNvGrpSpPr>
              <a:grpSpLocks/>
            </p:cNvGrpSpPr>
            <p:nvPr/>
          </p:nvGrpSpPr>
          <p:grpSpPr bwMode="auto">
            <a:xfrm>
              <a:off x="3689" y="1658"/>
              <a:ext cx="576" cy="576"/>
              <a:chOff x="4269" y="2781"/>
              <a:chExt cx="576" cy="576"/>
            </a:xfrm>
          </p:grpSpPr>
          <p:sp>
            <p:nvSpPr>
              <p:cNvPr id="80935" name="Oval 17"/>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36" name="AutoShape 18"/>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80934" name="AutoShape 19"/>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cxnSp>
        <p:nvCxnSpPr>
          <p:cNvPr id="39" name="AutoShape 20"/>
          <p:cNvCxnSpPr>
            <a:cxnSpLocks noChangeShapeType="1"/>
            <a:stCxn id="14" idx="0"/>
          </p:cNvCxnSpPr>
          <p:nvPr/>
        </p:nvCxnSpPr>
        <p:spPr bwMode="auto">
          <a:xfrm flipH="1" flipV="1">
            <a:off x="4414839" y="2971800"/>
            <a:ext cx="4761" cy="609600"/>
          </a:xfrm>
          <a:prstGeom prst="straightConnector1">
            <a:avLst/>
          </a:prstGeom>
          <a:noFill/>
          <a:ln w="38100" cmpd="sng">
            <a:solidFill>
              <a:schemeClr val="accent4"/>
            </a:solidFill>
            <a:round/>
            <a:headEnd type="none"/>
            <a:tailEnd type="none" w="med" len="med"/>
          </a:ln>
          <a:extLst>
            <a:ext uri="{909E8E84-426E-40dd-AFC4-6F175D3DCCD1}">
              <a14:hiddenFill xmlns="" xmlns:a14="http://schemas.microsoft.com/office/drawing/2010/main">
                <a:noFill/>
              </a14:hiddenFill>
            </a:ext>
          </a:extLst>
        </p:spPr>
      </p:cxnSp>
      <p:sp>
        <p:nvSpPr>
          <p:cNvPr id="71" name="TextBox 70"/>
          <p:cNvSpPr txBox="1"/>
          <p:nvPr/>
        </p:nvSpPr>
        <p:spPr>
          <a:xfrm>
            <a:off x="2644456" y="4713288"/>
            <a:ext cx="479744" cy="369332"/>
          </a:xfrm>
          <a:prstGeom prst="rect">
            <a:avLst/>
          </a:prstGeom>
          <a:noFill/>
        </p:spPr>
        <p:txBody>
          <a:bodyPr wrap="none">
            <a:spAutoFit/>
          </a:bodyPr>
          <a:lstStyle/>
          <a:p>
            <a:pPr defTabSz="457200">
              <a:defRPr/>
            </a:pPr>
            <a:r>
              <a:rPr lang="en-US" sz="1800" dirty="0">
                <a:solidFill>
                  <a:srgbClr val="003367">
                    <a:lumMod val="75000"/>
                  </a:srgbClr>
                </a:solidFill>
              </a:rPr>
              <a:t>C1</a:t>
            </a:r>
          </a:p>
        </p:txBody>
      </p:sp>
      <p:sp>
        <p:nvSpPr>
          <p:cNvPr id="72" name="TextBox 71"/>
          <p:cNvSpPr txBox="1"/>
          <p:nvPr/>
        </p:nvSpPr>
        <p:spPr>
          <a:xfrm>
            <a:off x="5692456" y="4724400"/>
            <a:ext cx="479744" cy="369332"/>
          </a:xfrm>
          <a:prstGeom prst="rect">
            <a:avLst/>
          </a:prstGeom>
          <a:noFill/>
        </p:spPr>
        <p:txBody>
          <a:bodyPr wrap="none">
            <a:spAutoFit/>
          </a:bodyPr>
          <a:lstStyle/>
          <a:p>
            <a:pPr defTabSz="457200">
              <a:defRPr/>
            </a:pPr>
            <a:r>
              <a:rPr lang="en-US" sz="1800" dirty="0">
                <a:solidFill>
                  <a:srgbClr val="003367">
                    <a:lumMod val="75000"/>
                  </a:srgbClr>
                </a:solidFill>
              </a:rPr>
              <a:t>C2</a:t>
            </a:r>
          </a:p>
        </p:txBody>
      </p:sp>
      <p:cxnSp>
        <p:nvCxnSpPr>
          <p:cNvPr id="56" name="Straight Connector 55"/>
          <p:cNvCxnSpPr>
            <a:endCxn id="80900" idx="1"/>
          </p:cNvCxnSpPr>
          <p:nvPr/>
        </p:nvCxnSpPr>
        <p:spPr bwMode="auto">
          <a:xfrm flipV="1">
            <a:off x="3276600" y="4387057"/>
            <a:ext cx="2271712" cy="2143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63" name="Straight Connector 62"/>
          <p:cNvCxnSpPr/>
          <p:nvPr/>
        </p:nvCxnSpPr>
        <p:spPr bwMode="auto">
          <a:xfrm>
            <a:off x="1371600" y="4419600"/>
            <a:ext cx="1128712"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64" name="Straight Connector 63"/>
          <p:cNvCxnSpPr/>
          <p:nvPr/>
        </p:nvCxnSpPr>
        <p:spPr bwMode="auto">
          <a:xfrm flipV="1">
            <a:off x="6324600" y="4419600"/>
            <a:ext cx="1371600" cy="1"/>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65" name="Text Box 93"/>
          <p:cNvSpPr txBox="1">
            <a:spLocks noChangeArrowheads="1"/>
          </p:cNvSpPr>
          <p:nvPr/>
        </p:nvSpPr>
        <p:spPr bwMode="auto">
          <a:xfrm>
            <a:off x="1219200" y="4352887"/>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stdin</a:t>
            </a:r>
            <a:endParaRPr lang="en-US" sz="1800" b="1" kern="0" dirty="0">
              <a:solidFill>
                <a:srgbClr val="000000"/>
              </a:solidFill>
            </a:endParaRPr>
          </a:p>
        </p:txBody>
      </p:sp>
      <p:sp>
        <p:nvSpPr>
          <p:cNvPr id="66" name="Text Box 93"/>
          <p:cNvSpPr txBox="1">
            <a:spLocks noChangeArrowheads="1"/>
          </p:cNvSpPr>
          <p:nvPr/>
        </p:nvSpPr>
        <p:spPr bwMode="auto">
          <a:xfrm>
            <a:off x="6705600" y="44290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endParaRPr lang="en-US" sz="1800" b="1" kern="0" dirty="0">
              <a:solidFill>
                <a:srgbClr val="000000"/>
              </a:solidFill>
            </a:endParaRPr>
          </a:p>
        </p:txBody>
      </p:sp>
      <p:sp>
        <p:nvSpPr>
          <p:cNvPr id="105" name="Text Box 93"/>
          <p:cNvSpPr txBox="1">
            <a:spLocks noChangeArrowheads="1"/>
          </p:cNvSpPr>
          <p:nvPr/>
        </p:nvSpPr>
        <p:spPr bwMode="auto">
          <a:xfrm>
            <a:off x="685800" y="41910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106" name="Text Box 93"/>
          <p:cNvSpPr txBox="1">
            <a:spLocks noChangeArrowheads="1"/>
          </p:cNvSpPr>
          <p:nvPr/>
        </p:nvSpPr>
        <p:spPr bwMode="auto">
          <a:xfrm>
            <a:off x="3276600" y="4038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endParaRPr lang="en-US" sz="1800" b="1" kern="0" dirty="0">
              <a:solidFill>
                <a:srgbClr val="000000"/>
              </a:solidFill>
            </a:endParaRPr>
          </a:p>
        </p:txBody>
      </p:sp>
      <p:sp>
        <p:nvSpPr>
          <p:cNvPr id="107" name="Text Box 93"/>
          <p:cNvSpPr txBox="1">
            <a:spLocks noChangeArrowheads="1"/>
          </p:cNvSpPr>
          <p:nvPr/>
        </p:nvSpPr>
        <p:spPr bwMode="auto">
          <a:xfrm>
            <a:off x="4800600" y="4048087"/>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stdin</a:t>
            </a:r>
            <a:endParaRPr lang="en-US" sz="1800" b="1" kern="0" dirty="0">
              <a:solidFill>
                <a:srgbClr val="000000"/>
              </a:solidFill>
            </a:endParaRPr>
          </a:p>
        </p:txBody>
      </p:sp>
      <p:sp>
        <p:nvSpPr>
          <p:cNvPr id="109" name="Text Box 93"/>
          <p:cNvSpPr txBox="1">
            <a:spLocks noChangeArrowheads="1"/>
          </p:cNvSpPr>
          <p:nvPr/>
        </p:nvSpPr>
        <p:spPr bwMode="auto">
          <a:xfrm>
            <a:off x="7467600" y="41910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grpSp>
        <p:nvGrpSpPr>
          <p:cNvPr id="53" name="Group 123"/>
          <p:cNvGrpSpPr>
            <a:grpSpLocks/>
          </p:cNvGrpSpPr>
          <p:nvPr/>
        </p:nvGrpSpPr>
        <p:grpSpPr bwMode="auto">
          <a:xfrm>
            <a:off x="609600" y="1752600"/>
            <a:ext cx="457200" cy="461962"/>
            <a:chOff x="8991600" y="2362200"/>
            <a:chExt cx="457200" cy="461665"/>
          </a:xfrm>
        </p:grpSpPr>
        <p:sp>
          <p:nvSpPr>
            <p:cNvPr id="54" name="TextBox 120"/>
            <p:cNvSpPr txBox="1">
              <a:spLocks noChangeArrowheads="1"/>
            </p:cNvSpPr>
            <p:nvPr/>
          </p:nvSpPr>
          <p:spPr bwMode="auto">
            <a:xfrm>
              <a:off x="8991600" y="2362200"/>
              <a:ext cx="457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r>
                <a:rPr lang="en-US" sz="1800" b="1" dirty="0">
                  <a:solidFill>
                    <a:srgbClr val="0000FF"/>
                  </a:solidFill>
                  <a:latin typeface="Calibri" charset="0"/>
                </a:rPr>
                <a:t>1</a:t>
              </a:r>
            </a:p>
          </p:txBody>
        </p:sp>
        <p:sp>
          <p:nvSpPr>
            <p:cNvPr id="55" name="Oval 121"/>
            <p:cNvSpPr>
              <a:spLocks noChangeArrowheads="1"/>
            </p:cNvSpPr>
            <p:nvPr/>
          </p:nvSpPr>
          <p:spPr bwMode="auto">
            <a:xfrm>
              <a:off x="9029700" y="2402532"/>
              <a:ext cx="381000" cy="381000"/>
            </a:xfrm>
            <a:prstGeom prst="ellipse">
              <a:avLst/>
            </a:pr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p>
              <a:pPr defTabSz="457200">
                <a:buClr>
                  <a:srgbClr val="000000"/>
                </a:buClr>
                <a:buSzPct val="100000"/>
                <a:buFont typeface="Times New Roman" charset="0"/>
                <a:buNone/>
              </a:pPr>
              <a:endParaRPr lang="en-US">
                <a:solidFill>
                  <a:srgbClr val="0000FF"/>
                </a:solidFill>
                <a:latin typeface="Calibri" charset="0"/>
                <a:cs typeface="Arial" charset="0"/>
              </a:endParaRPr>
            </a:p>
          </p:txBody>
        </p:sp>
      </p:grpSp>
      <p:grpSp>
        <p:nvGrpSpPr>
          <p:cNvPr id="57" name="Group 123"/>
          <p:cNvGrpSpPr>
            <a:grpSpLocks/>
          </p:cNvGrpSpPr>
          <p:nvPr/>
        </p:nvGrpSpPr>
        <p:grpSpPr bwMode="auto">
          <a:xfrm>
            <a:off x="5257800" y="1828800"/>
            <a:ext cx="457200" cy="420688"/>
            <a:chOff x="8991600" y="2362200"/>
            <a:chExt cx="457200" cy="421332"/>
          </a:xfrm>
        </p:grpSpPr>
        <p:sp>
          <p:nvSpPr>
            <p:cNvPr id="59" name="TextBox 120"/>
            <p:cNvSpPr txBox="1">
              <a:spLocks noChangeArrowheads="1"/>
            </p:cNvSpPr>
            <p:nvPr/>
          </p:nvSpPr>
          <p:spPr bwMode="auto">
            <a:xfrm>
              <a:off x="8991600" y="2362200"/>
              <a:ext cx="457200" cy="3690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r>
                <a:rPr lang="en-US" sz="1800" b="1">
                  <a:solidFill>
                    <a:srgbClr val="0000FF"/>
                  </a:solidFill>
                  <a:latin typeface="Calibri" charset="0"/>
                </a:rPr>
                <a:t>2</a:t>
              </a:r>
            </a:p>
          </p:txBody>
        </p:sp>
        <p:sp>
          <p:nvSpPr>
            <p:cNvPr id="60" name="Oval 121"/>
            <p:cNvSpPr>
              <a:spLocks noChangeArrowheads="1"/>
            </p:cNvSpPr>
            <p:nvPr/>
          </p:nvSpPr>
          <p:spPr bwMode="auto">
            <a:xfrm>
              <a:off x="9029700" y="2402532"/>
              <a:ext cx="381000" cy="381000"/>
            </a:xfrm>
            <a:prstGeom prst="ellipse">
              <a:avLst/>
            </a:pr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p>
              <a:pPr defTabSz="457200">
                <a:buClr>
                  <a:srgbClr val="000000"/>
                </a:buClr>
                <a:buSzPct val="100000"/>
                <a:buFont typeface="Times New Roman" charset="0"/>
                <a:buNone/>
              </a:pPr>
              <a:endParaRPr lang="en-US">
                <a:solidFill>
                  <a:srgbClr val="0000FF"/>
                </a:solidFill>
                <a:latin typeface="Calibri" charset="0"/>
                <a:cs typeface="Arial" charset="0"/>
              </a:endParaRPr>
            </a:p>
          </p:txBody>
        </p:sp>
      </p:grpSp>
      <p:sp>
        <p:nvSpPr>
          <p:cNvPr id="61" name="Rectangle 60"/>
          <p:cNvSpPr/>
          <p:nvPr/>
        </p:nvSpPr>
        <p:spPr>
          <a:xfrm>
            <a:off x="1143000" y="1828800"/>
            <a:ext cx="2819400" cy="361637"/>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P creates pipe.</a:t>
            </a:r>
          </a:p>
        </p:txBody>
      </p:sp>
      <p:sp>
        <p:nvSpPr>
          <p:cNvPr id="62" name="TextBox 61"/>
          <p:cNvSpPr txBox="1"/>
          <p:nvPr/>
        </p:nvSpPr>
        <p:spPr>
          <a:xfrm>
            <a:off x="4267200" y="1828800"/>
            <a:ext cx="334459" cy="369332"/>
          </a:xfrm>
          <a:prstGeom prst="rect">
            <a:avLst/>
          </a:prstGeom>
          <a:noFill/>
        </p:spPr>
        <p:txBody>
          <a:bodyPr wrap="none">
            <a:spAutoFit/>
          </a:bodyPr>
          <a:lstStyle/>
          <a:p>
            <a:pPr defTabSz="457200">
              <a:defRPr/>
            </a:pPr>
            <a:r>
              <a:rPr lang="en-US" sz="1800" dirty="0">
                <a:solidFill>
                  <a:srgbClr val="003367">
                    <a:lumMod val="75000"/>
                  </a:srgbClr>
                </a:solidFill>
              </a:rPr>
              <a:t>P</a:t>
            </a:r>
          </a:p>
        </p:txBody>
      </p:sp>
      <p:sp>
        <p:nvSpPr>
          <p:cNvPr id="68" name="Rectangle 67"/>
          <p:cNvSpPr/>
          <p:nvPr/>
        </p:nvSpPr>
        <p:spPr>
          <a:xfrm>
            <a:off x="1142999" y="5406732"/>
            <a:ext cx="3566320" cy="877163"/>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C1 closes the read end of the pipe, “dups” the write end onto its </a:t>
            </a:r>
            <a:r>
              <a:rPr lang="en-US" sz="2000" kern="0" dirty="0" err="1">
                <a:solidFill>
                  <a:srgbClr val="0036A6"/>
                </a:solidFill>
              </a:rPr>
              <a:t>stdout</a:t>
            </a:r>
            <a:r>
              <a:rPr lang="en-US" sz="2000" kern="0" dirty="0">
                <a:solidFill>
                  <a:srgbClr val="0036A6"/>
                </a:solidFill>
              </a:rPr>
              <a:t>, and execs. </a:t>
            </a:r>
          </a:p>
        </p:txBody>
      </p:sp>
      <p:sp>
        <p:nvSpPr>
          <p:cNvPr id="69" name="Rectangle 68"/>
          <p:cNvSpPr/>
          <p:nvPr/>
        </p:nvSpPr>
        <p:spPr>
          <a:xfrm>
            <a:off x="5867400" y="1858342"/>
            <a:ext cx="2819400" cy="1563505"/>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P forks C1 and C2.</a:t>
            </a:r>
          </a:p>
          <a:p>
            <a:pPr defTabSz="914400" fontAlgn="auto">
              <a:lnSpc>
                <a:spcPct val="85000"/>
              </a:lnSpc>
              <a:spcBef>
                <a:spcPts val="0"/>
              </a:spcBef>
              <a:spcAft>
                <a:spcPts val="0"/>
              </a:spcAft>
              <a:defRPr/>
            </a:pPr>
            <a:r>
              <a:rPr lang="en-US" sz="2000" kern="0" dirty="0">
                <a:solidFill>
                  <a:srgbClr val="0036A6"/>
                </a:solidFill>
              </a:rPr>
              <a:t>Both children inherit both ends of the pipe, and </a:t>
            </a:r>
            <a:r>
              <a:rPr lang="en-US" sz="2000" kern="0" dirty="0" err="1">
                <a:solidFill>
                  <a:srgbClr val="0036A6"/>
                </a:solidFill>
              </a:rPr>
              <a:t>stdin</a:t>
            </a:r>
            <a:r>
              <a:rPr lang="en-US" sz="2000" kern="0" dirty="0">
                <a:solidFill>
                  <a:srgbClr val="0036A6"/>
                </a:solidFill>
              </a:rPr>
              <a:t>/</a:t>
            </a:r>
            <a:r>
              <a:rPr lang="en-US" sz="2000" kern="0" dirty="0" err="1">
                <a:solidFill>
                  <a:srgbClr val="0036A6"/>
                </a:solidFill>
              </a:rPr>
              <a:t>stdout</a:t>
            </a:r>
            <a:r>
              <a:rPr lang="en-US" sz="2000" kern="0" dirty="0">
                <a:solidFill>
                  <a:srgbClr val="0036A6"/>
                </a:solidFill>
              </a:rPr>
              <a:t>/</a:t>
            </a:r>
            <a:r>
              <a:rPr lang="en-US" sz="2000" kern="0" dirty="0" err="1">
                <a:solidFill>
                  <a:srgbClr val="0036A6"/>
                </a:solidFill>
              </a:rPr>
              <a:t>stderr</a:t>
            </a:r>
            <a:r>
              <a:rPr lang="en-US" sz="2000" kern="0" dirty="0">
                <a:solidFill>
                  <a:srgbClr val="0036A6"/>
                </a:solidFill>
              </a:rPr>
              <a:t>.</a:t>
            </a:r>
          </a:p>
          <a:p>
            <a:pPr defTabSz="914400" fontAlgn="auto">
              <a:lnSpc>
                <a:spcPct val="85000"/>
              </a:lnSpc>
              <a:spcBef>
                <a:spcPts val="0"/>
              </a:spcBef>
              <a:spcAft>
                <a:spcPts val="0"/>
              </a:spcAft>
              <a:defRPr/>
            </a:pPr>
            <a:r>
              <a:rPr lang="en-US" sz="1600" kern="0" dirty="0">
                <a:solidFill>
                  <a:prstClr val="white">
                    <a:lumMod val="50000"/>
                  </a:prstClr>
                </a:solidFill>
              </a:rPr>
              <a:t>Parent closes both ends of pipe after fork.</a:t>
            </a:r>
          </a:p>
        </p:txBody>
      </p:sp>
      <p:grpSp>
        <p:nvGrpSpPr>
          <p:cNvPr id="70" name="Group 123"/>
          <p:cNvGrpSpPr>
            <a:grpSpLocks/>
          </p:cNvGrpSpPr>
          <p:nvPr/>
        </p:nvGrpSpPr>
        <p:grpSpPr bwMode="auto">
          <a:xfrm>
            <a:off x="609600" y="5294312"/>
            <a:ext cx="457200" cy="420688"/>
            <a:chOff x="8991600" y="2362200"/>
            <a:chExt cx="457200" cy="421332"/>
          </a:xfrm>
        </p:grpSpPr>
        <p:sp>
          <p:nvSpPr>
            <p:cNvPr id="73" name="TextBox 120"/>
            <p:cNvSpPr txBox="1">
              <a:spLocks noChangeArrowheads="1"/>
            </p:cNvSpPr>
            <p:nvPr/>
          </p:nvSpPr>
          <p:spPr bwMode="auto">
            <a:xfrm>
              <a:off x="8991600" y="2362200"/>
              <a:ext cx="457200" cy="3690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r>
                <a:rPr lang="en-US" sz="1800" b="1" dirty="0">
                  <a:solidFill>
                    <a:srgbClr val="0000FF"/>
                  </a:solidFill>
                  <a:latin typeface="Calibri" charset="0"/>
                </a:rPr>
                <a:t>3A</a:t>
              </a:r>
            </a:p>
          </p:txBody>
        </p:sp>
        <p:sp>
          <p:nvSpPr>
            <p:cNvPr id="74" name="Oval 121"/>
            <p:cNvSpPr>
              <a:spLocks noChangeArrowheads="1"/>
            </p:cNvSpPr>
            <p:nvPr/>
          </p:nvSpPr>
          <p:spPr bwMode="auto">
            <a:xfrm>
              <a:off x="9029700" y="2402532"/>
              <a:ext cx="381000" cy="381000"/>
            </a:xfrm>
            <a:prstGeom prst="ellipse">
              <a:avLst/>
            </a:pr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p>
              <a:pPr defTabSz="457200">
                <a:buClr>
                  <a:srgbClr val="000000"/>
                </a:buClr>
                <a:buSzPct val="100000"/>
                <a:buFont typeface="Times New Roman" charset="0"/>
                <a:buNone/>
              </a:pPr>
              <a:endParaRPr lang="en-US">
                <a:solidFill>
                  <a:srgbClr val="0000FF"/>
                </a:solidFill>
                <a:latin typeface="Calibri" charset="0"/>
                <a:cs typeface="Arial" charset="0"/>
              </a:endParaRPr>
            </a:p>
          </p:txBody>
        </p:sp>
      </p:grpSp>
      <p:sp>
        <p:nvSpPr>
          <p:cNvPr id="76" name="Rectangle 75"/>
          <p:cNvSpPr/>
          <p:nvPr/>
        </p:nvSpPr>
        <p:spPr>
          <a:xfrm>
            <a:off x="5410200" y="5406732"/>
            <a:ext cx="3566320" cy="877163"/>
          </a:xfrm>
          <a:prstGeom prst="rect">
            <a:avLst/>
          </a:prstGeom>
        </p:spPr>
        <p:txBody>
          <a:bodyPr wrap="square">
            <a:spAutoFit/>
          </a:bodyPr>
          <a:lstStyle/>
          <a:p>
            <a:pPr defTabSz="914400" fontAlgn="auto">
              <a:lnSpc>
                <a:spcPct val="85000"/>
              </a:lnSpc>
              <a:spcBef>
                <a:spcPts val="0"/>
              </a:spcBef>
              <a:spcAft>
                <a:spcPts val="0"/>
              </a:spcAft>
              <a:defRPr/>
            </a:pPr>
            <a:r>
              <a:rPr lang="en-US" sz="2000" kern="0" dirty="0">
                <a:solidFill>
                  <a:srgbClr val="0036A6"/>
                </a:solidFill>
              </a:rPr>
              <a:t>C2 closes the write end of the pipe, “dups” the read end onto its stdin, and execs.</a:t>
            </a:r>
          </a:p>
        </p:txBody>
      </p:sp>
      <p:grpSp>
        <p:nvGrpSpPr>
          <p:cNvPr id="79" name="Group 123"/>
          <p:cNvGrpSpPr>
            <a:grpSpLocks/>
          </p:cNvGrpSpPr>
          <p:nvPr/>
        </p:nvGrpSpPr>
        <p:grpSpPr bwMode="auto">
          <a:xfrm>
            <a:off x="4953000" y="5294312"/>
            <a:ext cx="457200" cy="420688"/>
            <a:chOff x="8991600" y="2362200"/>
            <a:chExt cx="457200" cy="421332"/>
          </a:xfrm>
        </p:grpSpPr>
        <p:sp>
          <p:nvSpPr>
            <p:cNvPr id="80" name="TextBox 120"/>
            <p:cNvSpPr txBox="1">
              <a:spLocks noChangeArrowheads="1"/>
            </p:cNvSpPr>
            <p:nvPr/>
          </p:nvSpPr>
          <p:spPr bwMode="auto">
            <a:xfrm>
              <a:off x="8991600" y="2362200"/>
              <a:ext cx="457200" cy="3690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r>
                <a:rPr lang="en-US" sz="1800" b="1" dirty="0">
                  <a:solidFill>
                    <a:srgbClr val="0000FF"/>
                  </a:solidFill>
                  <a:latin typeface="Calibri" charset="0"/>
                </a:rPr>
                <a:t>3B</a:t>
              </a:r>
            </a:p>
          </p:txBody>
        </p:sp>
        <p:sp>
          <p:nvSpPr>
            <p:cNvPr id="82" name="Oval 121"/>
            <p:cNvSpPr>
              <a:spLocks noChangeArrowheads="1"/>
            </p:cNvSpPr>
            <p:nvPr/>
          </p:nvSpPr>
          <p:spPr bwMode="auto">
            <a:xfrm>
              <a:off x="9029700" y="2402532"/>
              <a:ext cx="381000" cy="381000"/>
            </a:xfrm>
            <a:prstGeom prst="ellipse">
              <a:avLst/>
            </a:prstGeom>
            <a:noFill/>
            <a:ln w="22225">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a:lstStyle/>
            <a:p>
              <a:pPr defTabSz="457200">
                <a:buClr>
                  <a:srgbClr val="000000"/>
                </a:buClr>
                <a:buSzPct val="100000"/>
                <a:buFont typeface="Times New Roman" charset="0"/>
                <a:buNone/>
              </a:pPr>
              <a:endParaRPr lang="en-US">
                <a:solidFill>
                  <a:srgbClr val="0000FF"/>
                </a:solidFill>
                <a:latin typeface="Calibri" charset="0"/>
                <a:cs typeface="Arial" charset="0"/>
              </a:endParaRPr>
            </a:p>
          </p:txBody>
        </p:sp>
      </p:grpSp>
    </p:spTree>
    <p:extLst>
      <p:ext uri="{BB962C8B-B14F-4D97-AF65-F5344CB8AC3E}">
        <p14:creationId xmlns:p14="http://schemas.microsoft.com/office/powerpoint/2010/main" val="268684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30163"/>
            <a:ext cx="8226425" cy="1554163"/>
          </a:xfrm>
        </p:spPr>
        <p:txBody>
          <a:bodyPr/>
          <a:lstStyle/>
          <a:p>
            <a:r>
              <a:rPr lang="en-US" sz="3200" dirty="0">
                <a:latin typeface="Arial" charset="0"/>
                <a:ea typeface="ＭＳ Ｐゴシック" charset="0"/>
                <a:cs typeface="Arial" charset="0"/>
              </a:rPr>
              <a:t>Simpler example</a:t>
            </a:r>
            <a:br>
              <a:rPr lang="en-US" sz="3200" dirty="0">
                <a:latin typeface="Arial" charset="0"/>
                <a:ea typeface="ＭＳ Ｐゴシック" charset="0"/>
                <a:cs typeface="Arial" charset="0"/>
              </a:rPr>
            </a:br>
            <a:r>
              <a:rPr lang="en-US" dirty="0">
                <a:latin typeface="Arial" charset="0"/>
                <a:ea typeface="ＭＳ Ｐゴシック" charset="0"/>
                <a:cs typeface="Arial" charset="0"/>
              </a:rPr>
              <a:t>Feeding a child through a pipe</a:t>
            </a:r>
          </a:p>
        </p:txBody>
      </p:sp>
      <p:grpSp>
        <p:nvGrpSpPr>
          <p:cNvPr id="10" name="Group 9"/>
          <p:cNvGrpSpPr/>
          <p:nvPr/>
        </p:nvGrpSpPr>
        <p:grpSpPr>
          <a:xfrm>
            <a:off x="2957512" y="2451854"/>
            <a:ext cx="776288" cy="757238"/>
            <a:chOff x="2576512" y="2214562"/>
            <a:chExt cx="776288" cy="757238"/>
          </a:xfrm>
        </p:grpSpPr>
        <p:sp>
          <p:nvSpPr>
            <p:cNvPr id="80941" name="Rectangle 2"/>
            <p:cNvSpPr>
              <a:spLocks noChangeArrowheads="1"/>
            </p:cNvSpPr>
            <p:nvPr/>
          </p:nvSpPr>
          <p:spPr bwMode="auto">
            <a:xfrm>
              <a:off x="2576512" y="2214562"/>
              <a:ext cx="776288" cy="757238"/>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18" name="Group 17"/>
            <p:cNvGrpSpPr/>
            <p:nvPr/>
          </p:nvGrpSpPr>
          <p:grpSpPr>
            <a:xfrm>
              <a:off x="2707481" y="2286000"/>
              <a:ext cx="554038" cy="555625"/>
              <a:chOff x="4383881" y="2035175"/>
              <a:chExt cx="554038" cy="555625"/>
            </a:xfrm>
          </p:grpSpPr>
          <p:sp>
            <p:nvSpPr>
              <p:cNvPr id="7" name="Oval 7"/>
              <p:cNvSpPr>
                <a:spLocks noChangeArrowheads="1"/>
              </p:cNvSpPr>
              <p:nvPr/>
            </p:nvSpPr>
            <p:spPr bwMode="auto">
              <a:xfrm>
                <a:off x="4383881" y="2035175"/>
                <a:ext cx="554038" cy="555625"/>
              </a:xfrm>
              <a:prstGeom prst="ellipse">
                <a:avLst/>
              </a:prstGeom>
              <a:solidFill>
                <a:schemeClr val="accent4"/>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defRPr/>
                </a:pPr>
                <a:endParaRPr lang="en-US">
                  <a:solidFill>
                    <a:srgbClr val="FFFFFF"/>
                  </a:solidFill>
                </a:endParaRPr>
              </a:p>
            </p:txBody>
          </p:sp>
          <p:sp>
            <p:nvSpPr>
              <p:cNvPr id="80943" name="AutoShape 8"/>
              <p:cNvSpPr>
                <a:spLocks noChangeArrowheads="1"/>
              </p:cNvSpPr>
              <p:nvPr/>
            </p:nvSpPr>
            <p:spPr bwMode="auto">
              <a:xfrm flipH="1">
                <a:off x="4577251" y="2181008"/>
                <a:ext cx="189024" cy="32465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0944" name="AutoShape 9"/>
              <p:cNvSpPr>
                <a:spLocks noChangeArrowheads="1"/>
              </p:cNvSpPr>
              <p:nvPr/>
            </p:nvSpPr>
            <p:spPr bwMode="auto">
              <a:xfrm rot="13139611">
                <a:off x="4407781" y="2133071"/>
                <a:ext cx="67354" cy="71904"/>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sp>
        <p:nvSpPr>
          <p:cNvPr id="75" name="TextBox 74"/>
          <p:cNvSpPr txBox="1"/>
          <p:nvPr/>
        </p:nvSpPr>
        <p:spPr>
          <a:xfrm>
            <a:off x="2895600" y="2066092"/>
            <a:ext cx="890125" cy="369332"/>
          </a:xfrm>
          <a:prstGeom prst="rect">
            <a:avLst/>
          </a:prstGeom>
          <a:noFill/>
        </p:spPr>
        <p:txBody>
          <a:bodyPr wrap="none">
            <a:spAutoFit/>
          </a:bodyPr>
          <a:lstStyle/>
          <a:p>
            <a:pPr defTabSz="457200">
              <a:defRPr/>
            </a:pPr>
            <a:r>
              <a:rPr lang="en-US" sz="1800" b="1" dirty="0">
                <a:solidFill>
                  <a:srgbClr val="003367">
                    <a:lumMod val="75000"/>
                  </a:srgbClr>
                </a:solidFill>
              </a:rPr>
              <a:t>parent</a:t>
            </a:r>
          </a:p>
        </p:txBody>
      </p:sp>
      <p:grpSp>
        <p:nvGrpSpPr>
          <p:cNvPr id="53" name="Group 52"/>
          <p:cNvGrpSpPr/>
          <p:nvPr/>
        </p:nvGrpSpPr>
        <p:grpSpPr>
          <a:xfrm>
            <a:off x="2950368" y="4509255"/>
            <a:ext cx="776288" cy="757237"/>
            <a:chOff x="5548312" y="3048000"/>
            <a:chExt cx="776288" cy="757237"/>
          </a:xfrm>
        </p:grpSpPr>
        <p:sp>
          <p:nvSpPr>
            <p:cNvPr id="54" name="Rectangle 4"/>
            <p:cNvSpPr>
              <a:spLocks noChangeArrowheads="1"/>
            </p:cNvSpPr>
            <p:nvPr/>
          </p:nvSpPr>
          <p:spPr bwMode="auto">
            <a:xfrm>
              <a:off x="5548312" y="3048000"/>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55" name="Group 15"/>
            <p:cNvGrpSpPr>
              <a:grpSpLocks/>
            </p:cNvGrpSpPr>
            <p:nvPr/>
          </p:nvGrpSpPr>
          <p:grpSpPr bwMode="auto">
            <a:xfrm>
              <a:off x="5678487" y="3140074"/>
              <a:ext cx="547688" cy="547688"/>
              <a:chOff x="3689" y="1658"/>
              <a:chExt cx="576" cy="576"/>
            </a:xfrm>
          </p:grpSpPr>
          <p:grpSp>
            <p:nvGrpSpPr>
              <p:cNvPr id="57" name="Group 16"/>
              <p:cNvGrpSpPr>
                <a:grpSpLocks/>
              </p:cNvGrpSpPr>
              <p:nvPr/>
            </p:nvGrpSpPr>
            <p:grpSpPr bwMode="auto">
              <a:xfrm>
                <a:off x="3689" y="1658"/>
                <a:ext cx="576" cy="576"/>
                <a:chOff x="4269" y="2781"/>
                <a:chExt cx="576" cy="576"/>
              </a:xfrm>
            </p:grpSpPr>
            <p:sp>
              <p:nvSpPr>
                <p:cNvPr id="60" name="Oval 17"/>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61" name="AutoShape 18"/>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59" name="AutoShape 19"/>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cxnSp>
        <p:nvCxnSpPr>
          <p:cNvPr id="64" name="Straight Connector 63"/>
          <p:cNvCxnSpPr/>
          <p:nvPr/>
        </p:nvCxnSpPr>
        <p:spPr bwMode="auto">
          <a:xfrm rot="16200000" flipH="1">
            <a:off x="2705100" y="3856792"/>
            <a:ext cx="12954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08" name="Text Box 93"/>
          <p:cNvSpPr txBox="1">
            <a:spLocks noChangeArrowheads="1"/>
          </p:cNvSpPr>
          <p:nvPr/>
        </p:nvSpPr>
        <p:spPr bwMode="auto">
          <a:xfrm>
            <a:off x="2590800" y="4047292"/>
            <a:ext cx="8382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stdin</a:t>
            </a:r>
            <a:endParaRPr lang="en-US" sz="1800" b="1" kern="0" dirty="0">
              <a:solidFill>
                <a:srgbClr val="000000"/>
              </a:solidFill>
            </a:endParaRPr>
          </a:p>
        </p:txBody>
      </p:sp>
      <p:cxnSp>
        <p:nvCxnSpPr>
          <p:cNvPr id="110" name="Straight Connector 109"/>
          <p:cNvCxnSpPr/>
          <p:nvPr/>
        </p:nvCxnSpPr>
        <p:spPr bwMode="auto">
          <a:xfrm>
            <a:off x="3733800" y="3056692"/>
            <a:ext cx="8382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11" name="Text Box 93"/>
          <p:cNvSpPr txBox="1">
            <a:spLocks noChangeArrowheads="1"/>
          </p:cNvSpPr>
          <p:nvPr/>
        </p:nvSpPr>
        <p:spPr bwMode="auto">
          <a:xfrm>
            <a:off x="3733800" y="2685179"/>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stderr</a:t>
            </a:r>
            <a:endParaRPr lang="en-US" sz="1800" b="1" kern="0" dirty="0">
              <a:solidFill>
                <a:srgbClr val="000000"/>
              </a:solidFill>
            </a:endParaRPr>
          </a:p>
        </p:txBody>
      </p:sp>
      <p:cxnSp>
        <p:nvCxnSpPr>
          <p:cNvPr id="113" name="Straight Connector 112"/>
          <p:cNvCxnSpPr/>
          <p:nvPr/>
        </p:nvCxnSpPr>
        <p:spPr bwMode="auto">
          <a:xfrm>
            <a:off x="3733800" y="2675692"/>
            <a:ext cx="8382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14" name="Text Box 93"/>
          <p:cNvSpPr txBox="1">
            <a:spLocks noChangeArrowheads="1"/>
          </p:cNvSpPr>
          <p:nvPr/>
        </p:nvSpPr>
        <p:spPr bwMode="auto">
          <a:xfrm>
            <a:off x="3733800" y="2294692"/>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endParaRPr lang="en-US" sz="1800" b="1" kern="0" dirty="0">
              <a:solidFill>
                <a:srgbClr val="000000"/>
              </a:solidFill>
            </a:endParaRPr>
          </a:p>
        </p:txBody>
      </p:sp>
      <p:cxnSp>
        <p:nvCxnSpPr>
          <p:cNvPr id="118" name="Straight Connector 117"/>
          <p:cNvCxnSpPr/>
          <p:nvPr/>
        </p:nvCxnSpPr>
        <p:spPr bwMode="auto">
          <a:xfrm>
            <a:off x="2133600" y="2828092"/>
            <a:ext cx="8382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19" name="Text Box 93"/>
          <p:cNvSpPr txBox="1">
            <a:spLocks noChangeArrowheads="1"/>
          </p:cNvSpPr>
          <p:nvPr/>
        </p:nvSpPr>
        <p:spPr bwMode="auto">
          <a:xfrm>
            <a:off x="2133600" y="2447092"/>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stdin</a:t>
            </a:r>
            <a:endParaRPr lang="en-US" sz="1800" b="1" kern="0" dirty="0">
              <a:solidFill>
                <a:srgbClr val="000000"/>
              </a:solidFill>
            </a:endParaRPr>
          </a:p>
        </p:txBody>
      </p:sp>
      <p:cxnSp>
        <p:nvCxnSpPr>
          <p:cNvPr id="120" name="Straight Connector 119"/>
          <p:cNvCxnSpPr/>
          <p:nvPr/>
        </p:nvCxnSpPr>
        <p:spPr bwMode="auto">
          <a:xfrm>
            <a:off x="3733800" y="5190292"/>
            <a:ext cx="8382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21" name="Text Box 93"/>
          <p:cNvSpPr txBox="1">
            <a:spLocks noChangeArrowheads="1"/>
          </p:cNvSpPr>
          <p:nvPr/>
        </p:nvSpPr>
        <p:spPr bwMode="auto">
          <a:xfrm>
            <a:off x="3733800" y="4818779"/>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stderr</a:t>
            </a:r>
            <a:endParaRPr lang="en-US" sz="1800" b="1" kern="0" dirty="0">
              <a:solidFill>
                <a:srgbClr val="000000"/>
              </a:solidFill>
            </a:endParaRPr>
          </a:p>
        </p:txBody>
      </p:sp>
      <p:cxnSp>
        <p:nvCxnSpPr>
          <p:cNvPr id="122" name="Straight Connector 121"/>
          <p:cNvCxnSpPr/>
          <p:nvPr/>
        </p:nvCxnSpPr>
        <p:spPr bwMode="auto">
          <a:xfrm>
            <a:off x="3733800" y="4809292"/>
            <a:ext cx="8382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23" name="Text Box 93"/>
          <p:cNvSpPr txBox="1">
            <a:spLocks noChangeArrowheads="1"/>
          </p:cNvSpPr>
          <p:nvPr/>
        </p:nvSpPr>
        <p:spPr bwMode="auto">
          <a:xfrm>
            <a:off x="3733800" y="4428292"/>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endParaRPr lang="en-US" sz="1800" b="1" kern="0" dirty="0">
              <a:solidFill>
                <a:srgbClr val="000000"/>
              </a:solidFill>
            </a:endParaRPr>
          </a:p>
        </p:txBody>
      </p:sp>
      <p:sp>
        <p:nvSpPr>
          <p:cNvPr id="124" name="TextBox 123"/>
          <p:cNvSpPr txBox="1"/>
          <p:nvPr/>
        </p:nvSpPr>
        <p:spPr>
          <a:xfrm>
            <a:off x="2743200" y="5266492"/>
            <a:ext cx="1120957" cy="369332"/>
          </a:xfrm>
          <a:prstGeom prst="rect">
            <a:avLst/>
          </a:prstGeom>
          <a:noFill/>
        </p:spPr>
        <p:txBody>
          <a:bodyPr wrap="none">
            <a:spAutoFit/>
          </a:bodyPr>
          <a:lstStyle/>
          <a:p>
            <a:pPr defTabSz="457200">
              <a:defRPr/>
            </a:pPr>
            <a:r>
              <a:rPr lang="en-US" sz="1800" b="1" dirty="0">
                <a:solidFill>
                  <a:srgbClr val="003367">
                    <a:lumMod val="75000"/>
                  </a:srgbClr>
                </a:solidFill>
              </a:rPr>
              <a:t>child </a:t>
            </a:r>
            <a:r>
              <a:rPr lang="en-US" sz="1800" b="1" dirty="0" err="1">
                <a:solidFill>
                  <a:srgbClr val="003367">
                    <a:lumMod val="75000"/>
                  </a:srgbClr>
                </a:solidFill>
              </a:rPr>
              <a:t>cid</a:t>
            </a:r>
            <a:endParaRPr lang="en-US" sz="1800" b="1" dirty="0">
              <a:solidFill>
                <a:srgbClr val="003367">
                  <a:lumMod val="75000"/>
                </a:srgbClr>
              </a:solidFill>
            </a:endParaRPr>
          </a:p>
        </p:txBody>
      </p:sp>
      <p:sp>
        <p:nvSpPr>
          <p:cNvPr id="125" name="Rectangle 124"/>
          <p:cNvSpPr/>
          <p:nvPr/>
        </p:nvSpPr>
        <p:spPr>
          <a:xfrm>
            <a:off x="124358" y="2187476"/>
            <a:ext cx="2637632" cy="1323439"/>
          </a:xfrm>
          <a:prstGeom prst="rect">
            <a:avLst/>
          </a:prstGeom>
        </p:spPr>
        <p:txBody>
          <a:bodyPr wrap="square">
            <a:spAutoFit/>
          </a:bodyPr>
          <a:lstStyle/>
          <a:p>
            <a:pPr defTabSz="457200"/>
            <a:r>
              <a:rPr lang="en-US" sz="2000" u="sng" dirty="0">
                <a:solidFill>
                  <a:srgbClr val="738300">
                    <a:lumMod val="50000"/>
                  </a:srgbClr>
                </a:solidFill>
              </a:rPr>
              <a:t>P</a:t>
            </a:r>
            <a:r>
              <a:rPr lang="nl-NL" sz="2000" u="sng" dirty="0" err="1">
                <a:solidFill>
                  <a:srgbClr val="738300">
                    <a:lumMod val="50000"/>
                  </a:srgbClr>
                </a:solidFill>
              </a:rPr>
              <a:t>arent</a:t>
            </a:r>
            <a:endParaRPr lang="nl-NL" sz="2000" u="sng" dirty="0">
              <a:solidFill>
                <a:srgbClr val="738300">
                  <a:lumMod val="50000"/>
                </a:srgbClr>
              </a:solidFill>
            </a:endParaRPr>
          </a:p>
          <a:p>
            <a:pPr defTabSz="457200"/>
            <a:r>
              <a:rPr lang="nl-NL" sz="2000" dirty="0">
                <a:solidFill>
                  <a:srgbClr val="738300">
                    <a:lumMod val="50000"/>
                  </a:srgbClr>
                </a:solidFill>
              </a:rPr>
              <a:t>int </a:t>
            </a:r>
            <a:r>
              <a:rPr lang="nl-NL" sz="2000" dirty="0" err="1">
                <a:solidFill>
                  <a:srgbClr val="738300">
                    <a:lumMod val="50000"/>
                  </a:srgbClr>
                </a:solidFill>
              </a:rPr>
              <a:t>ifd</a:t>
            </a:r>
            <a:r>
              <a:rPr lang="nl-NL" sz="2000" dirty="0">
                <a:solidFill>
                  <a:srgbClr val="738300">
                    <a:lumMod val="50000"/>
                  </a:srgbClr>
                </a:solidFill>
              </a:rPr>
              <a:t>[2] = {0, 0};</a:t>
            </a:r>
          </a:p>
          <a:p>
            <a:pPr defTabSz="457200"/>
            <a:r>
              <a:rPr lang="en-US" sz="2000" dirty="0">
                <a:solidFill>
                  <a:srgbClr val="738300">
                    <a:lumMod val="50000"/>
                  </a:srgbClr>
                </a:solidFill>
              </a:rPr>
              <a:t>pipe(</a:t>
            </a:r>
            <a:r>
              <a:rPr lang="en-US" sz="2000" dirty="0" err="1">
                <a:solidFill>
                  <a:srgbClr val="738300">
                    <a:lumMod val="50000"/>
                  </a:srgbClr>
                </a:solidFill>
              </a:rPr>
              <a:t>ifd</a:t>
            </a:r>
            <a:r>
              <a:rPr lang="en-US" sz="2000" dirty="0">
                <a:solidFill>
                  <a:srgbClr val="738300">
                    <a:lumMod val="50000"/>
                  </a:srgbClr>
                </a:solidFill>
              </a:rPr>
              <a:t>); /* sets </a:t>
            </a:r>
            <a:r>
              <a:rPr lang="en-US" sz="2000" dirty="0" err="1">
                <a:solidFill>
                  <a:srgbClr val="738300">
                    <a:lumMod val="50000"/>
                  </a:srgbClr>
                </a:solidFill>
              </a:rPr>
              <a:t>fds</a:t>
            </a:r>
            <a:r>
              <a:rPr lang="en-US" sz="2000" dirty="0">
                <a:solidFill>
                  <a:srgbClr val="738300">
                    <a:lumMod val="50000"/>
                  </a:srgbClr>
                </a:solidFill>
              </a:rPr>
              <a:t> */</a:t>
            </a:r>
          </a:p>
          <a:p>
            <a:pPr defTabSz="457200"/>
            <a:r>
              <a:rPr lang="en-US" sz="2000" dirty="0" err="1">
                <a:solidFill>
                  <a:srgbClr val="738300">
                    <a:lumMod val="50000"/>
                  </a:srgbClr>
                </a:solidFill>
              </a:rPr>
              <a:t>cid</a:t>
            </a:r>
            <a:r>
              <a:rPr lang="en-US" sz="2000" dirty="0">
                <a:solidFill>
                  <a:srgbClr val="738300">
                    <a:lumMod val="50000"/>
                  </a:srgbClr>
                </a:solidFill>
              </a:rPr>
              <a:t> = fork();</a:t>
            </a:r>
          </a:p>
        </p:txBody>
      </p:sp>
      <p:sp>
        <p:nvSpPr>
          <p:cNvPr id="126" name="Rectangle 125"/>
          <p:cNvSpPr/>
          <p:nvPr/>
        </p:nvSpPr>
        <p:spPr>
          <a:xfrm>
            <a:off x="5181600" y="1905000"/>
            <a:ext cx="6400800" cy="1938992"/>
          </a:xfrm>
          <a:prstGeom prst="rect">
            <a:avLst/>
          </a:prstGeom>
        </p:spPr>
        <p:txBody>
          <a:bodyPr wrap="square">
            <a:spAutoFit/>
          </a:bodyPr>
          <a:lstStyle/>
          <a:p>
            <a:pPr defTabSz="457200"/>
            <a:r>
              <a:rPr lang="en-US" sz="2000" u="sng" dirty="0">
                <a:solidFill>
                  <a:srgbClr val="738300">
                    <a:lumMod val="50000"/>
                  </a:srgbClr>
                </a:solidFill>
              </a:rPr>
              <a:t>Parent</a:t>
            </a:r>
          </a:p>
          <a:p>
            <a:pPr defTabSz="457200"/>
            <a:r>
              <a:rPr lang="en-US" sz="2000" dirty="0">
                <a:solidFill>
                  <a:srgbClr val="738300">
                    <a:lumMod val="50000"/>
                  </a:srgbClr>
                </a:solidFill>
              </a:rPr>
              <a:t>close(</a:t>
            </a:r>
            <a:r>
              <a:rPr lang="en-US" sz="2000" dirty="0" err="1">
                <a:solidFill>
                  <a:srgbClr val="738300">
                    <a:lumMod val="50000"/>
                  </a:srgbClr>
                </a:solidFill>
              </a:rPr>
              <a:t>ifd</a:t>
            </a:r>
            <a:r>
              <a:rPr lang="en-US" sz="2000" dirty="0">
                <a:solidFill>
                  <a:srgbClr val="738300">
                    <a:lumMod val="50000"/>
                  </a:srgbClr>
                </a:solidFill>
              </a:rPr>
              <a:t>[0]);</a:t>
            </a:r>
          </a:p>
          <a:p>
            <a:pPr defTabSz="457200"/>
            <a:r>
              <a:rPr lang="en-US" sz="2000" dirty="0">
                <a:solidFill>
                  <a:srgbClr val="738300">
                    <a:lumMod val="50000"/>
                  </a:srgbClr>
                </a:solidFill>
              </a:rPr>
              <a:t>count = read(0, </a:t>
            </a:r>
            <a:r>
              <a:rPr lang="en-US" sz="2000" dirty="0" err="1">
                <a:solidFill>
                  <a:srgbClr val="738300">
                    <a:lumMod val="50000"/>
                  </a:srgbClr>
                </a:solidFill>
              </a:rPr>
              <a:t>buf</a:t>
            </a:r>
            <a:r>
              <a:rPr lang="en-US" sz="2000" dirty="0">
                <a:solidFill>
                  <a:srgbClr val="738300">
                    <a:lumMod val="50000"/>
                  </a:srgbClr>
                </a:solidFill>
              </a:rPr>
              <a:t>, 5);</a:t>
            </a:r>
          </a:p>
          <a:p>
            <a:pPr defTabSz="457200"/>
            <a:r>
              <a:rPr lang="en-US" sz="2000" dirty="0">
                <a:solidFill>
                  <a:srgbClr val="738300">
                    <a:lumMod val="50000"/>
                  </a:srgbClr>
                </a:solidFill>
              </a:rPr>
              <a:t>count = write(</a:t>
            </a:r>
            <a:r>
              <a:rPr lang="en-US" sz="2000" dirty="0" err="1">
                <a:solidFill>
                  <a:srgbClr val="738300">
                    <a:lumMod val="50000"/>
                  </a:srgbClr>
                </a:solidFill>
              </a:rPr>
              <a:t>ifd</a:t>
            </a:r>
            <a:r>
              <a:rPr lang="en-US" sz="2000" dirty="0">
                <a:solidFill>
                  <a:srgbClr val="738300">
                    <a:lumMod val="50000"/>
                  </a:srgbClr>
                </a:solidFill>
              </a:rPr>
              <a:t>[1], </a:t>
            </a:r>
            <a:r>
              <a:rPr lang="en-US" sz="2000" dirty="0" err="1">
                <a:solidFill>
                  <a:srgbClr val="738300">
                    <a:lumMod val="50000"/>
                  </a:srgbClr>
                </a:solidFill>
              </a:rPr>
              <a:t>buf</a:t>
            </a:r>
            <a:r>
              <a:rPr lang="en-US" sz="2000" dirty="0">
                <a:solidFill>
                  <a:srgbClr val="738300">
                    <a:lumMod val="50000"/>
                  </a:srgbClr>
                </a:solidFill>
              </a:rPr>
              <a:t>, 5);</a:t>
            </a:r>
          </a:p>
          <a:p>
            <a:pPr defTabSz="457200"/>
            <a:r>
              <a:rPr lang="en-US" sz="2000" dirty="0" err="1">
                <a:solidFill>
                  <a:srgbClr val="738300">
                    <a:lumMod val="50000"/>
                  </a:srgbClr>
                </a:solidFill>
              </a:rPr>
              <a:t>waitpid</a:t>
            </a:r>
            <a:r>
              <a:rPr lang="en-US" sz="2000" dirty="0">
                <a:solidFill>
                  <a:srgbClr val="738300">
                    <a:lumMod val="50000"/>
                  </a:srgbClr>
                </a:solidFill>
              </a:rPr>
              <a:t>(</a:t>
            </a:r>
            <a:r>
              <a:rPr lang="en-US" sz="2000" dirty="0" err="1">
                <a:solidFill>
                  <a:srgbClr val="738300">
                    <a:lumMod val="50000"/>
                  </a:srgbClr>
                </a:solidFill>
              </a:rPr>
              <a:t>cid</a:t>
            </a:r>
            <a:r>
              <a:rPr lang="en-US" sz="2000" dirty="0">
                <a:solidFill>
                  <a:srgbClr val="738300">
                    <a:lumMod val="50000"/>
                  </a:srgbClr>
                </a:solidFill>
              </a:rPr>
              <a:t>, &amp;status, 0);</a:t>
            </a:r>
          </a:p>
          <a:p>
            <a:pPr defTabSz="457200"/>
            <a:r>
              <a:rPr lang="en-US" sz="2000" dirty="0" err="1">
                <a:solidFill>
                  <a:srgbClr val="738300">
                    <a:lumMod val="50000"/>
                  </a:srgbClr>
                </a:solidFill>
              </a:rPr>
              <a:t>printf</a:t>
            </a:r>
            <a:r>
              <a:rPr lang="en-US" sz="2000" dirty="0">
                <a:solidFill>
                  <a:srgbClr val="738300">
                    <a:lumMod val="50000"/>
                  </a:srgbClr>
                </a:solidFill>
              </a:rPr>
              <a:t>("child %d exited…”);</a:t>
            </a:r>
          </a:p>
        </p:txBody>
      </p:sp>
      <p:sp>
        <p:nvSpPr>
          <p:cNvPr id="127" name="Rectangle 126"/>
          <p:cNvSpPr/>
          <p:nvPr/>
        </p:nvSpPr>
        <p:spPr>
          <a:xfrm>
            <a:off x="609600" y="4123492"/>
            <a:ext cx="2057400" cy="2246769"/>
          </a:xfrm>
          <a:prstGeom prst="rect">
            <a:avLst/>
          </a:prstGeom>
        </p:spPr>
        <p:txBody>
          <a:bodyPr wrap="square">
            <a:spAutoFit/>
          </a:bodyPr>
          <a:lstStyle/>
          <a:p>
            <a:pPr defTabSz="457200"/>
            <a:r>
              <a:rPr lang="en-US" sz="2000" u="sng" dirty="0">
                <a:solidFill>
                  <a:srgbClr val="738300">
                    <a:lumMod val="50000"/>
                  </a:srgbClr>
                </a:solidFill>
              </a:rPr>
              <a:t>Child</a:t>
            </a:r>
          </a:p>
          <a:p>
            <a:pPr defTabSz="457200"/>
            <a:r>
              <a:rPr lang="en-US" sz="2000" dirty="0">
                <a:solidFill>
                  <a:srgbClr val="738300">
                    <a:lumMod val="50000"/>
                  </a:srgbClr>
                </a:solidFill>
              </a:rPr>
              <a:t>close(0);</a:t>
            </a:r>
          </a:p>
          <a:p>
            <a:pPr defTabSz="457200"/>
            <a:r>
              <a:rPr lang="en-US" sz="2000" dirty="0">
                <a:solidFill>
                  <a:srgbClr val="738300">
                    <a:lumMod val="50000"/>
                  </a:srgbClr>
                </a:solidFill>
              </a:rPr>
              <a:t>close(</a:t>
            </a:r>
            <a:r>
              <a:rPr lang="en-US" sz="2000" dirty="0" err="1">
                <a:solidFill>
                  <a:srgbClr val="738300">
                    <a:lumMod val="50000"/>
                  </a:srgbClr>
                </a:solidFill>
              </a:rPr>
              <a:t>ifd</a:t>
            </a:r>
            <a:r>
              <a:rPr lang="en-US" sz="2000" dirty="0">
                <a:solidFill>
                  <a:srgbClr val="738300">
                    <a:lumMod val="50000"/>
                  </a:srgbClr>
                </a:solidFill>
              </a:rPr>
              <a:t>[1]);</a:t>
            </a:r>
          </a:p>
          <a:p>
            <a:pPr defTabSz="457200"/>
            <a:r>
              <a:rPr lang="en-US" sz="2000" b="1" dirty="0">
                <a:solidFill>
                  <a:srgbClr val="800000"/>
                </a:solidFill>
              </a:rPr>
              <a:t>dup2</a:t>
            </a:r>
            <a:r>
              <a:rPr lang="en-US" sz="2000" dirty="0">
                <a:solidFill>
                  <a:srgbClr val="738300">
                    <a:lumMod val="50000"/>
                  </a:srgbClr>
                </a:solidFill>
              </a:rPr>
              <a:t>(</a:t>
            </a:r>
            <a:r>
              <a:rPr lang="en-US" sz="2000" dirty="0" err="1">
                <a:solidFill>
                  <a:srgbClr val="738300">
                    <a:lumMod val="50000"/>
                  </a:srgbClr>
                </a:solidFill>
              </a:rPr>
              <a:t>ifd</a:t>
            </a:r>
            <a:r>
              <a:rPr lang="en-US" sz="2000" dirty="0">
                <a:solidFill>
                  <a:srgbClr val="738300">
                    <a:lumMod val="50000"/>
                  </a:srgbClr>
                </a:solidFill>
              </a:rPr>
              <a:t>[0],0);</a:t>
            </a:r>
          </a:p>
          <a:p>
            <a:pPr defTabSz="457200"/>
            <a:r>
              <a:rPr lang="en-US" sz="2000" dirty="0">
                <a:solidFill>
                  <a:srgbClr val="738300">
                    <a:lumMod val="50000"/>
                  </a:srgbClr>
                </a:solidFill>
              </a:rPr>
              <a:t>close(</a:t>
            </a:r>
            <a:r>
              <a:rPr lang="en-US" sz="2000" dirty="0" err="1">
                <a:solidFill>
                  <a:srgbClr val="738300">
                    <a:lumMod val="50000"/>
                  </a:srgbClr>
                </a:solidFill>
              </a:rPr>
              <a:t>ifd</a:t>
            </a:r>
            <a:r>
              <a:rPr lang="en-US" sz="2000" dirty="0">
                <a:solidFill>
                  <a:srgbClr val="738300">
                    <a:lumMod val="50000"/>
                  </a:srgbClr>
                </a:solidFill>
              </a:rPr>
              <a:t>[0]);</a:t>
            </a:r>
          </a:p>
          <a:p>
            <a:pPr defTabSz="457200"/>
            <a:r>
              <a:rPr lang="en-US" sz="2000" dirty="0" err="1">
                <a:solidFill>
                  <a:srgbClr val="738300">
                    <a:lumMod val="50000"/>
                  </a:srgbClr>
                </a:solidFill>
              </a:rPr>
              <a:t>execve</a:t>
            </a:r>
            <a:r>
              <a:rPr lang="en-US" sz="2000" dirty="0">
                <a:solidFill>
                  <a:srgbClr val="738300">
                    <a:lumMod val="50000"/>
                  </a:srgbClr>
                </a:solidFill>
              </a:rPr>
              <a:t>(…);</a:t>
            </a:r>
          </a:p>
          <a:p>
            <a:pPr defTabSz="457200"/>
            <a:r>
              <a:rPr lang="en-US" sz="2000" dirty="0">
                <a:solidFill>
                  <a:srgbClr val="738300">
                    <a:lumMod val="50000"/>
                  </a:srgbClr>
                </a:solidFill>
              </a:rPr>
              <a:t>  </a:t>
            </a:r>
          </a:p>
        </p:txBody>
      </p:sp>
      <p:sp>
        <p:nvSpPr>
          <p:cNvPr id="128" name="Rectangle 127"/>
          <p:cNvSpPr/>
          <p:nvPr/>
        </p:nvSpPr>
        <p:spPr>
          <a:xfrm>
            <a:off x="5257800" y="4168676"/>
            <a:ext cx="4572000" cy="2308324"/>
          </a:xfrm>
          <a:prstGeom prst="rect">
            <a:avLst/>
          </a:prstGeom>
        </p:spPr>
        <p:txBody>
          <a:bodyPr>
            <a:spAutoFit/>
          </a:bodyPr>
          <a:lstStyle/>
          <a:p>
            <a:pPr defTabSz="457200"/>
            <a:r>
              <a:rPr lang="en-US" sz="1800" dirty="0">
                <a:solidFill>
                  <a:srgbClr val="0000FF"/>
                </a:solidFill>
              </a:rPr>
              <a:t>chase$ man dup2</a:t>
            </a:r>
          </a:p>
          <a:p>
            <a:pPr defTabSz="457200"/>
            <a:r>
              <a:rPr lang="en-US" sz="1800" dirty="0">
                <a:solidFill>
                  <a:srgbClr val="0000FF"/>
                </a:solidFill>
              </a:rPr>
              <a:t>chase$ cc -o </a:t>
            </a:r>
            <a:r>
              <a:rPr lang="en-US" sz="1800" dirty="0" err="1">
                <a:solidFill>
                  <a:srgbClr val="0000FF"/>
                </a:solidFill>
              </a:rPr>
              <a:t>childin</a:t>
            </a:r>
            <a:r>
              <a:rPr lang="en-US" sz="1800" dirty="0">
                <a:solidFill>
                  <a:srgbClr val="0000FF"/>
                </a:solidFill>
              </a:rPr>
              <a:t> </a:t>
            </a:r>
            <a:r>
              <a:rPr lang="en-US" sz="1800" dirty="0" err="1">
                <a:solidFill>
                  <a:srgbClr val="0000FF"/>
                </a:solidFill>
              </a:rPr>
              <a:t>childin.c</a:t>
            </a:r>
            <a:endParaRPr lang="en-US" sz="1800" dirty="0">
              <a:solidFill>
                <a:srgbClr val="0000FF"/>
              </a:solidFill>
            </a:endParaRPr>
          </a:p>
          <a:p>
            <a:pPr defTabSz="457200"/>
            <a:r>
              <a:rPr lang="en-US" sz="1800" dirty="0">
                <a:solidFill>
                  <a:srgbClr val="0000FF"/>
                </a:solidFill>
              </a:rPr>
              <a:t>chase$ ./</a:t>
            </a:r>
            <a:r>
              <a:rPr lang="en-US" sz="1800" dirty="0" err="1">
                <a:solidFill>
                  <a:srgbClr val="0000FF"/>
                </a:solidFill>
              </a:rPr>
              <a:t>childin</a:t>
            </a:r>
            <a:r>
              <a:rPr lang="en-US" sz="1800" dirty="0">
                <a:solidFill>
                  <a:srgbClr val="0000FF"/>
                </a:solidFill>
              </a:rPr>
              <a:t> cat5</a:t>
            </a:r>
          </a:p>
          <a:p>
            <a:pPr defTabSz="457200"/>
            <a:r>
              <a:rPr lang="en-US" sz="1800" dirty="0">
                <a:solidFill>
                  <a:srgbClr val="3A4200"/>
                </a:solidFill>
              </a:rPr>
              <a:t>12345</a:t>
            </a:r>
          </a:p>
          <a:p>
            <a:pPr defTabSz="457200"/>
            <a:r>
              <a:rPr lang="en-US" sz="1800" dirty="0">
                <a:solidFill>
                  <a:srgbClr val="0000FF"/>
                </a:solidFill>
              </a:rPr>
              <a:t>12345</a:t>
            </a:r>
          </a:p>
          <a:p>
            <a:pPr defTabSz="457200"/>
            <a:r>
              <a:rPr lang="en-US" sz="1800" dirty="0">
                <a:solidFill>
                  <a:srgbClr val="0000FF"/>
                </a:solidFill>
              </a:rPr>
              <a:t>5 bytes moved</a:t>
            </a:r>
          </a:p>
          <a:p>
            <a:pPr defTabSz="457200"/>
            <a:r>
              <a:rPr lang="en-US" sz="1800" dirty="0">
                <a:solidFill>
                  <a:srgbClr val="0000FF"/>
                </a:solidFill>
              </a:rPr>
              <a:t>child 23185 exited with status 0</a:t>
            </a:r>
          </a:p>
          <a:p>
            <a:pPr defTabSz="457200"/>
            <a:r>
              <a:rPr lang="en-US" sz="1800" dirty="0">
                <a:solidFill>
                  <a:srgbClr val="0000FF"/>
                </a:solidFill>
              </a:rPr>
              <a:t>chase$ </a:t>
            </a:r>
          </a:p>
        </p:txBody>
      </p:sp>
      <p:pic>
        <p:nvPicPr>
          <p:cNvPr id="129" name="Picture 7"/>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0" y="3429000"/>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0" name="Text Box 93"/>
          <p:cNvSpPr txBox="1">
            <a:spLocks noChangeArrowheads="1"/>
          </p:cNvSpPr>
          <p:nvPr/>
        </p:nvSpPr>
        <p:spPr bwMode="auto">
          <a:xfrm>
            <a:off x="2514600" y="38100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pipe</a:t>
            </a:r>
          </a:p>
        </p:txBody>
      </p:sp>
      <p:cxnSp>
        <p:nvCxnSpPr>
          <p:cNvPr id="36" name="Straight Arrow Connector 35">
            <a:extLst>
              <a:ext uri="{FF2B5EF4-FFF2-40B4-BE49-F238E27FC236}">
                <a16:creationId xmlns:a16="http://schemas.microsoft.com/office/drawing/2014/main" id="{4BC2FDC7-24CA-0C43-BA65-4D5FA304F5A3}"/>
              </a:ext>
            </a:extLst>
          </p:cNvPr>
          <p:cNvCxnSpPr>
            <a:cxnSpLocks/>
          </p:cNvCxnSpPr>
          <p:nvPr/>
        </p:nvCxnSpPr>
        <p:spPr bwMode="auto">
          <a:xfrm flipH="1" flipV="1">
            <a:off x="7353301" y="5004536"/>
            <a:ext cx="266699" cy="261956"/>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37" name="Text Box 93">
            <a:extLst>
              <a:ext uri="{FF2B5EF4-FFF2-40B4-BE49-F238E27FC236}">
                <a16:creationId xmlns:a16="http://schemas.microsoft.com/office/drawing/2014/main" id="{9BC80D58-BA0A-634D-B0EC-CE30700E2B21}"/>
              </a:ext>
            </a:extLst>
          </p:cNvPr>
          <p:cNvSpPr txBox="1">
            <a:spLocks noChangeArrowheads="1"/>
          </p:cNvSpPr>
          <p:nvPr/>
        </p:nvSpPr>
        <p:spPr bwMode="auto">
          <a:xfrm>
            <a:off x="7353300" y="5219774"/>
            <a:ext cx="2057400" cy="309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400" kern="0" dirty="0">
                <a:solidFill>
                  <a:srgbClr val="000000"/>
                </a:solidFill>
              </a:rPr>
              <a:t>Program to exec</a:t>
            </a:r>
          </a:p>
        </p:txBody>
      </p:sp>
    </p:spTree>
    <p:extLst>
      <p:ext uri="{BB962C8B-B14F-4D97-AF65-F5344CB8AC3E}">
        <p14:creationId xmlns:p14="http://schemas.microsoft.com/office/powerpoint/2010/main" val="1220754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CDB7-1BBC-A14B-8103-FED9C457D611}"/>
              </a:ext>
            </a:extLst>
          </p:cNvPr>
          <p:cNvSpPr>
            <a:spLocks noGrp="1"/>
          </p:cNvSpPr>
          <p:nvPr>
            <p:ph type="title"/>
          </p:nvPr>
        </p:nvSpPr>
        <p:spPr/>
        <p:txBody>
          <a:bodyPr/>
          <a:lstStyle/>
          <a:p>
            <a:r>
              <a:rPr lang="en-US" sz="3200" dirty="0"/>
              <a:t>Pipeline setup: spelling it out</a:t>
            </a:r>
          </a:p>
        </p:txBody>
      </p:sp>
      <p:sp>
        <p:nvSpPr>
          <p:cNvPr id="3" name="Content Placeholder 2">
            <a:extLst>
              <a:ext uri="{FF2B5EF4-FFF2-40B4-BE49-F238E27FC236}">
                <a16:creationId xmlns:a16="http://schemas.microsoft.com/office/drawing/2014/main" id="{90084406-54AC-7747-A8C0-ECED3D8F120B}"/>
              </a:ext>
            </a:extLst>
          </p:cNvPr>
          <p:cNvSpPr>
            <a:spLocks noGrp="1"/>
          </p:cNvSpPr>
          <p:nvPr>
            <p:ph idx="1"/>
          </p:nvPr>
        </p:nvSpPr>
        <p:spPr>
          <a:xfrm>
            <a:off x="304800" y="1447800"/>
            <a:ext cx="8458200" cy="1882776"/>
          </a:xfrm>
        </p:spPr>
        <p:txBody>
          <a:bodyPr/>
          <a:lstStyle/>
          <a:p>
            <a:r>
              <a:rPr lang="en-US" sz="2000" b="0" dirty="0"/>
              <a:t>The pipe() </a:t>
            </a:r>
            <a:r>
              <a:rPr lang="en-US" sz="2000" b="0" dirty="0" err="1"/>
              <a:t>syscall</a:t>
            </a:r>
            <a:r>
              <a:rPr lang="en-US" sz="2000" b="0" dirty="0"/>
              <a:t> returns two integer file descriptors.</a:t>
            </a:r>
          </a:p>
          <a:p>
            <a:pPr lvl="1"/>
            <a:r>
              <a:rPr lang="en-US" sz="1800" dirty="0"/>
              <a:t>read end</a:t>
            </a:r>
            <a:r>
              <a:rPr lang="en-US" sz="1800" b="0" dirty="0">
                <a:sym typeface="Wingdings" pitchFamily="2" charset="2"/>
              </a:rPr>
              <a:t>  references an I/O channel to read data out of this pipe.</a:t>
            </a:r>
          </a:p>
          <a:p>
            <a:pPr lvl="1"/>
            <a:r>
              <a:rPr lang="en-US" sz="1800" dirty="0">
                <a:sym typeface="Wingdings" pitchFamily="2" charset="2"/>
              </a:rPr>
              <a:t>write end</a:t>
            </a:r>
            <a:r>
              <a:rPr lang="en-US" sz="1800" b="0" dirty="0">
                <a:sym typeface="Wingdings" pitchFamily="2" charset="2"/>
              </a:rPr>
              <a:t>  references an I/O channel to write data into this pipe.</a:t>
            </a:r>
            <a:endParaRPr lang="en-US" sz="2000" b="0" dirty="0"/>
          </a:p>
          <a:p>
            <a:r>
              <a:rPr lang="en-US" sz="2000" b="0" dirty="0"/>
              <a:t>Parent creates one pipe for each pair of forked children in a pipeline.</a:t>
            </a:r>
          </a:p>
          <a:p>
            <a:pPr lvl="1"/>
            <a:r>
              <a:rPr lang="en-US" sz="1800" b="0" dirty="0"/>
              <a:t>Parent (e.g., shell) passes pipe ends to children (C1, C2) via fork().</a:t>
            </a:r>
          </a:p>
          <a:p>
            <a:pPr lvl="1"/>
            <a:r>
              <a:rPr lang="en-US" sz="1800" b="0" dirty="0"/>
              <a:t>C1 dups write end onto its </a:t>
            </a:r>
            <a:r>
              <a:rPr lang="en-US" sz="1800" b="0" dirty="0" err="1"/>
              <a:t>stdout</a:t>
            </a:r>
            <a:r>
              <a:rPr lang="en-US" sz="1800" b="0" dirty="0"/>
              <a:t>; C2 dups read end onto its stdin.</a:t>
            </a:r>
            <a:endParaRPr lang="en-US" sz="2000" b="0" dirty="0"/>
          </a:p>
          <a:p>
            <a:pPr lvl="1"/>
            <a:r>
              <a:rPr lang="en-US" sz="1800" b="0" dirty="0"/>
              <a:t>C1 and C2 exec*() programs that know nothing of the pipe: </a:t>
            </a:r>
            <a:r>
              <a:rPr lang="en-US" sz="1800" dirty="0"/>
              <a:t>it just works</a:t>
            </a:r>
            <a:r>
              <a:rPr lang="en-US" sz="1800" b="0" dirty="0"/>
              <a:t>.</a:t>
            </a:r>
          </a:p>
        </p:txBody>
      </p:sp>
      <p:pic>
        <p:nvPicPr>
          <p:cNvPr id="4" name="Picture 7">
            <a:extLst>
              <a:ext uri="{FF2B5EF4-FFF2-40B4-BE49-F238E27FC236}">
                <a16:creationId xmlns:a16="http://schemas.microsoft.com/office/drawing/2014/main" id="{753BC94F-34FC-2847-84AB-C1E7174F191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43700" y="492439"/>
            <a:ext cx="1044575" cy="6014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4F6B177-F704-3247-B0F2-28FC282038AF}"/>
              </a:ext>
            </a:extLst>
          </p:cNvPr>
          <p:cNvSpPr/>
          <p:nvPr/>
        </p:nvSpPr>
        <p:spPr bwMode="auto">
          <a:xfrm>
            <a:off x="2095500" y="5062962"/>
            <a:ext cx="4648200" cy="1143000"/>
          </a:xfrm>
          <a:prstGeom prst="rect">
            <a:avLst/>
          </a:prstGeom>
          <a:solidFill>
            <a:schemeClr val="bg1">
              <a:lumMod val="75000"/>
            </a:schemeClr>
          </a:solidFill>
          <a:ln w="9525" cap="flat" cmpd="sng" algn="ctr">
            <a:no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7" name="Rectangle 3">
            <a:extLst>
              <a:ext uri="{FF2B5EF4-FFF2-40B4-BE49-F238E27FC236}">
                <a16:creationId xmlns:a16="http://schemas.microsoft.com/office/drawing/2014/main" id="{374BC2D3-5B41-E444-AC4D-702304660ADC}"/>
              </a:ext>
            </a:extLst>
          </p:cNvPr>
          <p:cNvSpPr>
            <a:spLocks noChangeArrowheads="1"/>
          </p:cNvSpPr>
          <p:nvPr/>
        </p:nvSpPr>
        <p:spPr bwMode="auto">
          <a:xfrm>
            <a:off x="2514600" y="5162975"/>
            <a:ext cx="776288" cy="755650"/>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8" name="Rectangle 4">
            <a:extLst>
              <a:ext uri="{FF2B5EF4-FFF2-40B4-BE49-F238E27FC236}">
                <a16:creationId xmlns:a16="http://schemas.microsoft.com/office/drawing/2014/main" id="{5C28B83E-775C-4F4F-AA1B-AFB8FD7DCFDA}"/>
              </a:ext>
            </a:extLst>
          </p:cNvPr>
          <p:cNvSpPr>
            <a:spLocks noChangeArrowheads="1"/>
          </p:cNvSpPr>
          <p:nvPr/>
        </p:nvSpPr>
        <p:spPr bwMode="auto">
          <a:xfrm>
            <a:off x="5548312" y="5143925"/>
            <a:ext cx="776288" cy="757237"/>
          </a:xfrm>
          <a:prstGeom prst="rect">
            <a:avLst/>
          </a:prstGeom>
          <a:solidFill>
            <a:schemeClr val="bg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nvGrpSpPr>
          <p:cNvPr id="9" name="Group 10">
            <a:extLst>
              <a:ext uri="{FF2B5EF4-FFF2-40B4-BE49-F238E27FC236}">
                <a16:creationId xmlns:a16="http://schemas.microsoft.com/office/drawing/2014/main" id="{3F04DF30-4A89-4140-BACA-E2728DC5DD4A}"/>
              </a:ext>
            </a:extLst>
          </p:cNvPr>
          <p:cNvGrpSpPr>
            <a:grpSpLocks/>
          </p:cNvGrpSpPr>
          <p:nvPr/>
        </p:nvGrpSpPr>
        <p:grpSpPr bwMode="auto">
          <a:xfrm>
            <a:off x="2613025" y="5280450"/>
            <a:ext cx="547688" cy="547687"/>
            <a:chOff x="3689" y="1658"/>
            <a:chExt cx="576" cy="576"/>
          </a:xfrm>
        </p:grpSpPr>
        <p:grpSp>
          <p:nvGrpSpPr>
            <p:cNvPr id="10" name="Group 11">
              <a:extLst>
                <a:ext uri="{FF2B5EF4-FFF2-40B4-BE49-F238E27FC236}">
                  <a16:creationId xmlns:a16="http://schemas.microsoft.com/office/drawing/2014/main" id="{2CDAF3DA-2B5D-FC4A-8EA2-7CA933FA7777}"/>
                </a:ext>
              </a:extLst>
            </p:cNvPr>
            <p:cNvGrpSpPr>
              <a:grpSpLocks/>
            </p:cNvGrpSpPr>
            <p:nvPr/>
          </p:nvGrpSpPr>
          <p:grpSpPr bwMode="auto">
            <a:xfrm>
              <a:off x="3689" y="1658"/>
              <a:ext cx="576" cy="576"/>
              <a:chOff x="4269" y="2781"/>
              <a:chExt cx="576" cy="576"/>
            </a:xfrm>
          </p:grpSpPr>
          <p:sp>
            <p:nvSpPr>
              <p:cNvPr id="12" name="Oval 12">
                <a:extLst>
                  <a:ext uri="{FF2B5EF4-FFF2-40B4-BE49-F238E27FC236}">
                    <a16:creationId xmlns:a16="http://schemas.microsoft.com/office/drawing/2014/main" id="{C05DB683-C607-7E4B-8964-94EC067ED0D3}"/>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3" name="AutoShape 13">
                <a:extLst>
                  <a:ext uri="{FF2B5EF4-FFF2-40B4-BE49-F238E27FC236}">
                    <a16:creationId xmlns:a16="http://schemas.microsoft.com/office/drawing/2014/main" id="{6C43CC13-BB39-CA46-8A69-87DEF262282C}"/>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1" name="AutoShape 14">
              <a:extLst>
                <a:ext uri="{FF2B5EF4-FFF2-40B4-BE49-F238E27FC236}">
                  <a16:creationId xmlns:a16="http://schemas.microsoft.com/office/drawing/2014/main" id="{4824ECB8-57F0-F74F-AC08-ED8E63903754}"/>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grpSp>
        <p:nvGrpSpPr>
          <p:cNvPr id="14" name="Group 15">
            <a:extLst>
              <a:ext uri="{FF2B5EF4-FFF2-40B4-BE49-F238E27FC236}">
                <a16:creationId xmlns:a16="http://schemas.microsoft.com/office/drawing/2014/main" id="{BAB3C70F-D982-D246-BFC5-D5E8D4A336DA}"/>
              </a:ext>
            </a:extLst>
          </p:cNvPr>
          <p:cNvGrpSpPr>
            <a:grpSpLocks/>
          </p:cNvGrpSpPr>
          <p:nvPr/>
        </p:nvGrpSpPr>
        <p:grpSpPr bwMode="auto">
          <a:xfrm>
            <a:off x="5678487" y="5240762"/>
            <a:ext cx="547688" cy="547688"/>
            <a:chOff x="3689" y="1658"/>
            <a:chExt cx="576" cy="576"/>
          </a:xfrm>
        </p:grpSpPr>
        <p:grpSp>
          <p:nvGrpSpPr>
            <p:cNvPr id="15" name="Group 16">
              <a:extLst>
                <a:ext uri="{FF2B5EF4-FFF2-40B4-BE49-F238E27FC236}">
                  <a16:creationId xmlns:a16="http://schemas.microsoft.com/office/drawing/2014/main" id="{361D97E9-CEDC-6B41-94C8-22B27452AB7C}"/>
                </a:ext>
              </a:extLst>
            </p:cNvPr>
            <p:cNvGrpSpPr>
              <a:grpSpLocks/>
            </p:cNvGrpSpPr>
            <p:nvPr/>
          </p:nvGrpSpPr>
          <p:grpSpPr bwMode="auto">
            <a:xfrm>
              <a:off x="3689" y="1658"/>
              <a:ext cx="576" cy="576"/>
              <a:chOff x="4269" y="2781"/>
              <a:chExt cx="576" cy="576"/>
            </a:xfrm>
          </p:grpSpPr>
          <p:sp>
            <p:nvSpPr>
              <p:cNvPr id="17" name="Oval 17">
                <a:extLst>
                  <a:ext uri="{FF2B5EF4-FFF2-40B4-BE49-F238E27FC236}">
                    <a16:creationId xmlns:a16="http://schemas.microsoft.com/office/drawing/2014/main" id="{5AF927B4-A52B-F544-B731-F37DFDC9629F}"/>
                  </a:ext>
                </a:extLst>
              </p:cNvPr>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sp>
            <p:nvSpPr>
              <p:cNvPr id="18" name="AutoShape 18">
                <a:extLst>
                  <a:ext uri="{FF2B5EF4-FFF2-40B4-BE49-F238E27FC236}">
                    <a16:creationId xmlns:a16="http://schemas.microsoft.com/office/drawing/2014/main" id="{DA246CD3-BDD5-C64D-BEBA-1D333CA37FA4}"/>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6" name="AutoShape 19">
              <a:extLst>
                <a:ext uri="{FF2B5EF4-FFF2-40B4-BE49-F238E27FC236}">
                  <a16:creationId xmlns:a16="http://schemas.microsoft.com/office/drawing/2014/main" id="{90C833E0-1F6C-9141-91A8-AAFC31370EC1}"/>
                </a:ext>
              </a:extLst>
            </p:cNvPr>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defTabSz="457200">
                <a:buClr>
                  <a:srgbClr val="000000"/>
                </a:buClr>
                <a:buSzPct val="100000"/>
                <a:buFont typeface="Times New Roman" charset="0"/>
                <a:buNone/>
              </a:pPr>
              <a:endParaRPr lang="en-US">
                <a:solidFill>
                  <a:srgbClr val="FFFFFF"/>
                </a:solidFill>
              </a:endParaRPr>
            </a:p>
          </p:txBody>
        </p:sp>
      </p:grpSp>
      <p:sp>
        <p:nvSpPr>
          <p:cNvPr id="19" name="TextBox 18">
            <a:extLst>
              <a:ext uri="{FF2B5EF4-FFF2-40B4-BE49-F238E27FC236}">
                <a16:creationId xmlns:a16="http://schemas.microsoft.com/office/drawing/2014/main" id="{CEFD122C-AEC0-A240-82B0-C513A7E9DEE1}"/>
              </a:ext>
            </a:extLst>
          </p:cNvPr>
          <p:cNvSpPr txBox="1"/>
          <p:nvPr/>
        </p:nvSpPr>
        <p:spPr>
          <a:xfrm>
            <a:off x="2644456" y="5848775"/>
            <a:ext cx="479744" cy="369332"/>
          </a:xfrm>
          <a:prstGeom prst="rect">
            <a:avLst/>
          </a:prstGeom>
          <a:noFill/>
        </p:spPr>
        <p:txBody>
          <a:bodyPr wrap="none">
            <a:spAutoFit/>
          </a:bodyPr>
          <a:lstStyle/>
          <a:p>
            <a:pPr defTabSz="457200">
              <a:defRPr/>
            </a:pPr>
            <a:r>
              <a:rPr lang="en-US" sz="1800" dirty="0">
                <a:solidFill>
                  <a:srgbClr val="003367">
                    <a:lumMod val="75000"/>
                  </a:srgbClr>
                </a:solidFill>
              </a:rPr>
              <a:t>C1</a:t>
            </a:r>
          </a:p>
        </p:txBody>
      </p:sp>
      <p:sp>
        <p:nvSpPr>
          <p:cNvPr id="20" name="TextBox 19">
            <a:extLst>
              <a:ext uri="{FF2B5EF4-FFF2-40B4-BE49-F238E27FC236}">
                <a16:creationId xmlns:a16="http://schemas.microsoft.com/office/drawing/2014/main" id="{CCDF4849-E8C4-C545-9E71-CF3FB32DB71C}"/>
              </a:ext>
            </a:extLst>
          </p:cNvPr>
          <p:cNvSpPr txBox="1"/>
          <p:nvPr/>
        </p:nvSpPr>
        <p:spPr>
          <a:xfrm>
            <a:off x="5692456" y="5859887"/>
            <a:ext cx="479744" cy="369332"/>
          </a:xfrm>
          <a:prstGeom prst="rect">
            <a:avLst/>
          </a:prstGeom>
          <a:noFill/>
        </p:spPr>
        <p:txBody>
          <a:bodyPr wrap="none">
            <a:spAutoFit/>
          </a:bodyPr>
          <a:lstStyle/>
          <a:p>
            <a:pPr defTabSz="457200">
              <a:defRPr/>
            </a:pPr>
            <a:r>
              <a:rPr lang="en-US" sz="1800" dirty="0">
                <a:solidFill>
                  <a:srgbClr val="003367">
                    <a:lumMod val="75000"/>
                  </a:srgbClr>
                </a:solidFill>
              </a:rPr>
              <a:t>C2</a:t>
            </a:r>
          </a:p>
        </p:txBody>
      </p:sp>
      <p:cxnSp>
        <p:nvCxnSpPr>
          <p:cNvPr id="21" name="Straight Connector 20">
            <a:extLst>
              <a:ext uri="{FF2B5EF4-FFF2-40B4-BE49-F238E27FC236}">
                <a16:creationId xmlns:a16="http://schemas.microsoft.com/office/drawing/2014/main" id="{C84BB996-3377-C74F-AB30-218ACCC1D2A3}"/>
              </a:ext>
            </a:extLst>
          </p:cNvPr>
          <p:cNvCxnSpPr>
            <a:endCxn id="8" idx="1"/>
          </p:cNvCxnSpPr>
          <p:nvPr/>
        </p:nvCxnSpPr>
        <p:spPr bwMode="auto">
          <a:xfrm flipV="1">
            <a:off x="3276600" y="5522544"/>
            <a:ext cx="2271712" cy="21431"/>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22" name="Straight Connector 21">
            <a:extLst>
              <a:ext uri="{FF2B5EF4-FFF2-40B4-BE49-F238E27FC236}">
                <a16:creationId xmlns:a16="http://schemas.microsoft.com/office/drawing/2014/main" id="{EC6A0A27-A244-4647-992E-E30F28F46158}"/>
              </a:ext>
            </a:extLst>
          </p:cNvPr>
          <p:cNvCxnSpPr/>
          <p:nvPr/>
        </p:nvCxnSpPr>
        <p:spPr bwMode="auto">
          <a:xfrm>
            <a:off x="1371600" y="5555087"/>
            <a:ext cx="1128712" cy="1"/>
          </a:xfrm>
          <a:prstGeom prst="line">
            <a:avLst/>
          </a:prstGeom>
          <a:solidFill>
            <a:srgbClr val="00B8FF"/>
          </a:solidFill>
          <a:ln w="22225" cap="flat" cmpd="sng" algn="ctr">
            <a:solidFill>
              <a:schemeClr val="tx1"/>
            </a:solidFill>
            <a:prstDash val="solid"/>
            <a:round/>
            <a:headEnd type="none" w="med" len="med"/>
            <a:tailEnd type="triangle" w="med" len="med"/>
          </a:ln>
          <a:effectLst/>
        </p:spPr>
      </p:cxnSp>
      <p:cxnSp>
        <p:nvCxnSpPr>
          <p:cNvPr id="23" name="Straight Connector 22">
            <a:extLst>
              <a:ext uri="{FF2B5EF4-FFF2-40B4-BE49-F238E27FC236}">
                <a16:creationId xmlns:a16="http://schemas.microsoft.com/office/drawing/2014/main" id="{C8ABE884-F866-AF4F-950F-AF9F981111B0}"/>
              </a:ext>
            </a:extLst>
          </p:cNvPr>
          <p:cNvCxnSpPr/>
          <p:nvPr/>
        </p:nvCxnSpPr>
        <p:spPr bwMode="auto">
          <a:xfrm flipV="1">
            <a:off x="6324600" y="5555087"/>
            <a:ext cx="1371600" cy="1"/>
          </a:xfrm>
          <a:prstGeom prst="line">
            <a:avLst/>
          </a:prstGeom>
          <a:solidFill>
            <a:srgbClr val="00B8FF"/>
          </a:solidFill>
          <a:ln w="22225" cap="flat" cmpd="sng" algn="ctr">
            <a:solidFill>
              <a:schemeClr val="tx1"/>
            </a:solidFill>
            <a:prstDash val="solid"/>
            <a:round/>
            <a:headEnd type="none" w="med" len="med"/>
            <a:tailEnd type="triangle" w="med" len="med"/>
          </a:ln>
          <a:effectLst/>
        </p:spPr>
      </p:cxnSp>
      <p:sp>
        <p:nvSpPr>
          <p:cNvPr id="26"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685800" y="53264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29" name="Text Box 93">
            <a:extLst>
              <a:ext uri="{FF2B5EF4-FFF2-40B4-BE49-F238E27FC236}">
                <a16:creationId xmlns:a16="http://schemas.microsoft.com/office/drawing/2014/main" id="{917C1DE2-3666-1C42-BCDD-DD5703AE5DFE}"/>
              </a:ext>
            </a:extLst>
          </p:cNvPr>
          <p:cNvSpPr txBox="1">
            <a:spLocks noChangeArrowheads="1"/>
          </p:cNvSpPr>
          <p:nvPr/>
        </p:nvSpPr>
        <p:spPr bwMode="auto">
          <a:xfrm>
            <a:off x="7467600" y="53264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tty</a:t>
            </a:r>
            <a:endParaRPr lang="en-US" sz="1800" b="1" kern="0" dirty="0">
              <a:solidFill>
                <a:srgbClr val="000000"/>
              </a:solidFill>
            </a:endParaRPr>
          </a:p>
        </p:txBody>
      </p:sp>
      <p:sp>
        <p:nvSpPr>
          <p:cNvPr id="32" name="Rectangle 31">
            <a:extLst>
              <a:ext uri="{FF2B5EF4-FFF2-40B4-BE49-F238E27FC236}">
                <a16:creationId xmlns:a16="http://schemas.microsoft.com/office/drawing/2014/main" id="{08066952-6F39-644A-A964-DCC42CB33C6A}"/>
              </a:ext>
            </a:extLst>
          </p:cNvPr>
          <p:cNvSpPr/>
          <p:nvPr/>
        </p:nvSpPr>
        <p:spPr>
          <a:xfrm>
            <a:off x="3657600" y="6249153"/>
            <a:ext cx="1332416" cy="406265"/>
          </a:xfrm>
          <a:prstGeom prst="rect">
            <a:avLst/>
          </a:prstGeom>
        </p:spPr>
        <p:txBody>
          <a:bodyPr wrap="none">
            <a:spAutoFit/>
          </a:bodyPr>
          <a:lstStyle/>
          <a:p>
            <a:pPr defTabSz="914400" fontAlgn="auto">
              <a:lnSpc>
                <a:spcPct val="85000"/>
              </a:lnSpc>
              <a:spcBef>
                <a:spcPts val="0"/>
              </a:spcBef>
              <a:spcAft>
                <a:spcPts val="0"/>
              </a:spcAft>
              <a:defRPr/>
            </a:pPr>
            <a:r>
              <a:rPr lang="en-US" b="1" kern="0" dirty="0">
                <a:solidFill>
                  <a:srgbClr val="0036A6"/>
                </a:solidFill>
              </a:rPr>
              <a:t>cat | cat</a:t>
            </a:r>
          </a:p>
        </p:txBody>
      </p:sp>
      <p:cxnSp>
        <p:nvCxnSpPr>
          <p:cNvPr id="39" name="Straight Arrow Connector 38"/>
          <p:cNvCxnSpPr>
            <a:cxnSpLocks/>
            <a:endCxn id="26" idx="0"/>
          </p:cNvCxnSpPr>
          <p:nvPr/>
        </p:nvCxnSpPr>
        <p:spPr bwMode="auto">
          <a:xfrm flipH="1">
            <a:off x="1143000" y="4923473"/>
            <a:ext cx="207964" cy="40301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a:cxnSpLocks/>
          </p:cNvCxnSpPr>
          <p:nvPr/>
        </p:nvCxnSpPr>
        <p:spPr bwMode="auto">
          <a:xfrm>
            <a:off x="7408068" y="4988771"/>
            <a:ext cx="288132" cy="40055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2"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3276600" y="5523688"/>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write end</a:t>
            </a:r>
          </a:p>
        </p:txBody>
      </p:sp>
      <p:sp>
        <p:nvSpPr>
          <p:cNvPr id="43" name="Text Box 93">
            <a:extLst>
              <a:ext uri="{FF2B5EF4-FFF2-40B4-BE49-F238E27FC236}">
                <a16:creationId xmlns:a16="http://schemas.microsoft.com/office/drawing/2014/main" id="{002ABCFB-3056-0E49-87FD-D838CF1E9A3F}"/>
              </a:ext>
            </a:extLst>
          </p:cNvPr>
          <p:cNvSpPr txBox="1">
            <a:spLocks noChangeArrowheads="1"/>
          </p:cNvSpPr>
          <p:nvPr/>
        </p:nvSpPr>
        <p:spPr bwMode="auto">
          <a:xfrm>
            <a:off x="4800600" y="5523688"/>
            <a:ext cx="914400"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read end</a:t>
            </a:r>
          </a:p>
        </p:txBody>
      </p:sp>
      <p:sp>
        <p:nvSpPr>
          <p:cNvPr id="34" name="Text Box 93">
            <a:extLst>
              <a:ext uri="{FF2B5EF4-FFF2-40B4-BE49-F238E27FC236}">
                <a16:creationId xmlns:a16="http://schemas.microsoft.com/office/drawing/2014/main" id="{6ECCCB3B-89A0-464C-B4C8-2006C9287590}"/>
              </a:ext>
            </a:extLst>
          </p:cNvPr>
          <p:cNvSpPr txBox="1">
            <a:spLocks noChangeArrowheads="1"/>
          </p:cNvSpPr>
          <p:nvPr/>
        </p:nvSpPr>
        <p:spPr bwMode="auto">
          <a:xfrm>
            <a:off x="1697832"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stdin</a:t>
            </a:r>
          </a:p>
        </p:txBody>
      </p:sp>
      <p:sp>
        <p:nvSpPr>
          <p:cNvPr id="36" name="Text Box 93">
            <a:extLst>
              <a:ext uri="{FF2B5EF4-FFF2-40B4-BE49-F238E27FC236}">
                <a16:creationId xmlns:a16="http://schemas.microsoft.com/office/drawing/2014/main" id="{F93AC292-7A85-8C41-B1F5-ABBE2328E3FC}"/>
              </a:ext>
            </a:extLst>
          </p:cNvPr>
          <p:cNvSpPr txBox="1">
            <a:spLocks noChangeArrowheads="1"/>
          </p:cNvSpPr>
          <p:nvPr/>
        </p:nvSpPr>
        <p:spPr bwMode="auto">
          <a:xfrm>
            <a:off x="489518" y="4343400"/>
            <a:ext cx="3396682"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dirty="0">
                <a:solidFill>
                  <a:srgbClr val="000000"/>
                </a:solidFill>
              </a:rPr>
              <a:t>Leftmost child reads input from terminal, outputs to pipe.</a:t>
            </a:r>
          </a:p>
        </p:txBody>
      </p:sp>
      <p:sp>
        <p:nvSpPr>
          <p:cNvPr id="37" name="Text Box 93">
            <a:extLst>
              <a:ext uri="{FF2B5EF4-FFF2-40B4-BE49-F238E27FC236}">
                <a16:creationId xmlns:a16="http://schemas.microsoft.com/office/drawing/2014/main" id="{822BABB6-BCF1-E64D-B726-507EA2F46299}"/>
              </a:ext>
            </a:extLst>
          </p:cNvPr>
          <p:cNvSpPr txBox="1">
            <a:spLocks noChangeArrowheads="1"/>
          </p:cNvSpPr>
          <p:nvPr/>
        </p:nvSpPr>
        <p:spPr bwMode="auto">
          <a:xfrm>
            <a:off x="4038600" y="5495887"/>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pipe</a:t>
            </a:r>
          </a:p>
        </p:txBody>
      </p:sp>
      <p:sp>
        <p:nvSpPr>
          <p:cNvPr id="38" name="Text Box 93">
            <a:extLst>
              <a:ext uri="{FF2B5EF4-FFF2-40B4-BE49-F238E27FC236}">
                <a16:creationId xmlns:a16="http://schemas.microsoft.com/office/drawing/2014/main" id="{6CFC23B0-381C-694A-8B9B-764ADD1E5670}"/>
              </a:ext>
            </a:extLst>
          </p:cNvPr>
          <p:cNvSpPr txBox="1">
            <a:spLocks noChangeArrowheads="1"/>
          </p:cNvSpPr>
          <p:nvPr/>
        </p:nvSpPr>
        <p:spPr bwMode="auto">
          <a:xfrm>
            <a:off x="327660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r>
              <a:rPr lang="en-US" sz="1800" b="1" kern="0" dirty="0">
                <a:solidFill>
                  <a:srgbClr val="000000"/>
                </a:solidFill>
              </a:rPr>
              <a:t> </a:t>
            </a:r>
          </a:p>
        </p:txBody>
      </p:sp>
      <p:sp>
        <p:nvSpPr>
          <p:cNvPr id="41" name="Text Box 93">
            <a:extLst>
              <a:ext uri="{FF2B5EF4-FFF2-40B4-BE49-F238E27FC236}">
                <a16:creationId xmlns:a16="http://schemas.microsoft.com/office/drawing/2014/main" id="{460BE368-90F8-B44D-B1CE-285A547FE384}"/>
              </a:ext>
            </a:extLst>
          </p:cNvPr>
          <p:cNvSpPr txBox="1">
            <a:spLocks noChangeArrowheads="1"/>
          </p:cNvSpPr>
          <p:nvPr/>
        </p:nvSpPr>
        <p:spPr bwMode="auto">
          <a:xfrm>
            <a:off x="480060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stdin </a:t>
            </a:r>
          </a:p>
        </p:txBody>
      </p:sp>
      <p:sp>
        <p:nvSpPr>
          <p:cNvPr id="44" name="Text Box 93">
            <a:extLst>
              <a:ext uri="{FF2B5EF4-FFF2-40B4-BE49-F238E27FC236}">
                <a16:creationId xmlns:a16="http://schemas.microsoft.com/office/drawing/2014/main" id="{E1E9B396-A2D3-FD45-8170-8E536B88B2DF}"/>
              </a:ext>
            </a:extLst>
          </p:cNvPr>
          <p:cNvSpPr txBox="1">
            <a:spLocks noChangeArrowheads="1"/>
          </p:cNvSpPr>
          <p:nvPr/>
        </p:nvSpPr>
        <p:spPr bwMode="auto">
          <a:xfrm>
            <a:off x="6303950" y="5181600"/>
            <a:ext cx="91440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err="1">
                <a:solidFill>
                  <a:srgbClr val="000000"/>
                </a:solidFill>
              </a:rPr>
              <a:t>stdout</a:t>
            </a:r>
            <a:r>
              <a:rPr lang="en-US" sz="1800" b="1" kern="0" dirty="0">
                <a:solidFill>
                  <a:srgbClr val="000000"/>
                </a:solidFill>
              </a:rPr>
              <a:t> </a:t>
            </a:r>
          </a:p>
        </p:txBody>
      </p:sp>
      <p:sp>
        <p:nvSpPr>
          <p:cNvPr id="45" name="Text Box 93">
            <a:extLst>
              <a:ext uri="{FF2B5EF4-FFF2-40B4-BE49-F238E27FC236}">
                <a16:creationId xmlns:a16="http://schemas.microsoft.com/office/drawing/2014/main" id="{FC0E22C8-D207-4243-8937-F3E62CA1A825}"/>
              </a:ext>
            </a:extLst>
          </p:cNvPr>
          <p:cNvSpPr txBox="1">
            <a:spLocks noChangeArrowheads="1"/>
          </p:cNvSpPr>
          <p:nvPr/>
        </p:nvSpPr>
        <p:spPr bwMode="auto">
          <a:xfrm>
            <a:off x="5747321" y="4380688"/>
            <a:ext cx="3396679"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dirty="0">
                <a:solidFill>
                  <a:srgbClr val="000000"/>
                </a:solidFill>
              </a:rPr>
              <a:t>Rightmost child reads from pipe, outputs to terminal.</a:t>
            </a:r>
          </a:p>
        </p:txBody>
      </p:sp>
    </p:spTree>
    <p:extLst>
      <p:ext uri="{BB962C8B-B14F-4D97-AF65-F5344CB8AC3E}">
        <p14:creationId xmlns:p14="http://schemas.microsoft.com/office/powerpoint/2010/main" val="150066619"/>
      </p:ext>
    </p:extLst>
  </p:cSld>
  <p:clrMapOvr>
    <a:masterClrMapping/>
  </p:clrMapOvr>
</p:sld>
</file>

<file path=ppt/theme/theme1.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GENI Presentation Theme (new)">
  <a:themeElements>
    <a:clrScheme name="Custom 9">
      <a:dk1>
        <a:srgbClr val="000000"/>
      </a:dk1>
      <a:lt1>
        <a:srgbClr val="0000FF"/>
      </a:lt1>
      <a:dk2>
        <a:srgbClr val="000000"/>
      </a:dk2>
      <a:lt2>
        <a:srgbClr val="808080"/>
      </a:lt2>
      <a:accent1>
        <a:srgbClr val="DBFFB6"/>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9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1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3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Franklin Gothic Medium"/>
        <a:ea typeface=""/>
        <a:cs typeface=""/>
      </a:majorFont>
      <a:minorFont>
        <a:latin typeface="Franklin Gothic Medium"/>
        <a:ea typeface="Kozuka Gothic Pro L"/>
        <a:cs typeface="Kozuka Gothic Pro 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template.pot</Template>
  <TotalTime>240958</TotalTime>
  <Words>2609</Words>
  <Application>Microsoft Office PowerPoint</Application>
  <PresentationFormat>On-screen Show (4:3)</PresentationFormat>
  <Paragraphs>329</Paragraphs>
  <Slides>23</Slides>
  <Notes>1</Notes>
  <HiddenSlides>0</HiddenSlides>
  <MMClips>0</MMClips>
  <ScaleCrop>false</ScaleCrop>
  <HeadingPairs>
    <vt:vector size="6" baseType="variant">
      <vt:variant>
        <vt:lpstr>Fonts Used</vt:lpstr>
      </vt:variant>
      <vt:variant>
        <vt:i4>7</vt:i4>
      </vt:variant>
      <vt:variant>
        <vt:lpstr>Theme</vt:lpstr>
      </vt:variant>
      <vt:variant>
        <vt:i4>19</vt:i4>
      </vt:variant>
      <vt:variant>
        <vt:lpstr>Slide Titles</vt:lpstr>
      </vt:variant>
      <vt:variant>
        <vt:i4>23</vt:i4>
      </vt:variant>
    </vt:vector>
  </HeadingPairs>
  <TitlesOfParts>
    <vt:vector size="49" baseType="lpstr">
      <vt:lpstr>Consolas</vt:lpstr>
      <vt:lpstr>Lucida Sans Unicode</vt:lpstr>
      <vt:lpstr>Times New Roman</vt:lpstr>
      <vt:lpstr>Calibri</vt:lpstr>
      <vt:lpstr>Franklin Gothic Medium</vt:lpstr>
      <vt:lpstr>Gill Sans MT</vt:lpstr>
      <vt:lpstr>Arial</vt:lpstr>
      <vt:lpstr>template</vt:lpstr>
      <vt:lpstr>2_Default Design</vt:lpstr>
      <vt:lpstr>3_Default Design</vt:lpstr>
      <vt:lpstr>4_Default Design</vt:lpstr>
      <vt:lpstr>6_Default Design</vt:lpstr>
      <vt:lpstr>5_Default Design</vt:lpstr>
      <vt:lpstr>7_Default Design</vt:lpstr>
      <vt:lpstr>8_Default Design</vt:lpstr>
      <vt:lpstr>10_Default Design</vt:lpstr>
      <vt:lpstr>GENI Presentation Theme (new)</vt:lpstr>
      <vt:lpstr>11_Default Design</vt:lpstr>
      <vt:lpstr>12_Default Design</vt:lpstr>
      <vt:lpstr>9_Default Design</vt:lpstr>
      <vt:lpstr>Office Theme</vt:lpstr>
      <vt:lpstr>1_Office Theme</vt:lpstr>
      <vt:lpstr>16_Default Design</vt:lpstr>
      <vt:lpstr>Default Design</vt:lpstr>
      <vt:lpstr>1_Default Design</vt:lpstr>
      <vt:lpstr>13_Default Design</vt:lpstr>
      <vt:lpstr>PowerPoint Presentation</vt:lpstr>
      <vt:lpstr>Unix process: parents rule</vt:lpstr>
      <vt:lpstr>Unix process view: data</vt:lpstr>
      <vt:lpstr>Standard I/O descriptors</vt:lpstr>
      <vt:lpstr>A key idea: Unix pipes</vt:lpstr>
      <vt:lpstr>Message Passing: pipe</vt:lpstr>
      <vt:lpstr>How to plumb a pipe?</vt:lpstr>
      <vt:lpstr>Simpler example Feeding a child through a pipe</vt:lpstr>
      <vt:lpstr>Pipeline setup: spelling it out</vt:lpstr>
      <vt:lpstr>Pipeline teardown (1)</vt:lpstr>
      <vt:lpstr>Pipeline teardown (2)</vt:lpstr>
      <vt:lpstr>Close it!</vt:lpstr>
      <vt:lpstr>Reference counting</vt:lpstr>
      <vt:lpstr>Processes reference objects</vt:lpstr>
      <vt:lpstr>Fork clones all references</vt:lpstr>
      <vt:lpstr>“File” (I/O) descriptors in Unix</vt:lpstr>
      <vt:lpstr>Unix dup* syscall</vt:lpstr>
      <vt:lpstr>Unix dup* syscall</vt:lpstr>
      <vt:lpstr>Unix dup* syscall</vt:lpstr>
      <vt:lpstr>Unix dup* syscall</vt:lpstr>
      <vt:lpstr>Notes on reference counting</vt:lpstr>
      <vt:lpstr>Notes on pipes</vt:lpstr>
      <vt:lpstr>More not to miss about pipes+refcounts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Hewner, Mike</cp:lastModifiedBy>
  <cp:revision>5734</cp:revision>
  <cp:lastPrinted>2019-11-16T16:59:01Z</cp:lastPrinted>
  <dcterms:created xsi:type="dcterms:W3CDTF">2012-02-15T21:40:23Z</dcterms:created>
  <dcterms:modified xsi:type="dcterms:W3CDTF">2020-09-18T14:32:11Z</dcterms:modified>
  <cp:category/>
</cp:coreProperties>
</file>