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7973" r:id="rId2"/>
    <p:sldMasterId id="2147488031" r:id="rId3"/>
    <p:sldMasterId id="2147488057" r:id="rId4"/>
  </p:sldMasterIdLst>
  <p:notesMasterIdLst>
    <p:notesMasterId r:id="rId29"/>
  </p:notesMasterIdLst>
  <p:handoutMasterIdLst>
    <p:handoutMasterId r:id="rId30"/>
  </p:handoutMasterIdLst>
  <p:sldIdLst>
    <p:sldId id="256" r:id="rId5"/>
    <p:sldId id="1633" r:id="rId6"/>
    <p:sldId id="1627" r:id="rId7"/>
    <p:sldId id="1940" r:id="rId8"/>
    <p:sldId id="1626" r:id="rId9"/>
    <p:sldId id="1628" r:id="rId10"/>
    <p:sldId id="1941" r:id="rId11"/>
    <p:sldId id="1629" r:id="rId12"/>
    <p:sldId id="1895" r:id="rId13"/>
    <p:sldId id="1938" r:id="rId14"/>
    <p:sldId id="1896" r:id="rId15"/>
    <p:sldId id="1618" r:id="rId16"/>
    <p:sldId id="1620" r:id="rId17"/>
    <p:sldId id="1494" r:id="rId18"/>
    <p:sldId id="1594" r:id="rId19"/>
    <p:sldId id="1619" r:id="rId20"/>
    <p:sldId id="1885" r:id="rId21"/>
    <p:sldId id="1624" r:id="rId22"/>
    <p:sldId id="1884" r:id="rId23"/>
    <p:sldId id="1887" r:id="rId24"/>
    <p:sldId id="263" r:id="rId25"/>
    <p:sldId id="260" r:id="rId26"/>
    <p:sldId id="261" r:id="rId27"/>
    <p:sldId id="1623" r:id="rId28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27A"/>
    <a:srgbClr val="00785A"/>
    <a:srgbClr val="FFFFFF"/>
    <a:srgbClr val="5A8DFB"/>
    <a:srgbClr val="618FFD"/>
    <a:srgbClr val="00264D"/>
    <a:srgbClr val="636464"/>
    <a:srgbClr val="F3F3F3"/>
    <a:srgbClr val="46FF77"/>
    <a:srgbClr val="E81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1224" autoAdjust="0"/>
  </p:normalViewPr>
  <p:slideViewPr>
    <p:cSldViewPr>
      <p:cViewPr varScale="1">
        <p:scale>
          <a:sx n="103" d="100"/>
          <a:sy n="103" d="100"/>
        </p:scale>
        <p:origin x="1416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7232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10/6/20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0ED531-658C-4640-BF33-A8FA3EEF0D5A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5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8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38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0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B7102-0CB9-2C4E-AEDB-C4FD3D7C4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25733-1B8F-5449-9ECF-042DB0F49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3069C-7532-0A4A-B02D-62BF9FBF5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A5223-C332-5245-A96F-DC10F9F2F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8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92C28-389E-D14B-B82F-305FC6877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06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C00B1-3557-B143-BB4A-6D53182C1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4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655C-271A-2642-B6AB-CDB6F2DA9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9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4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59861-D434-8847-B793-6F241F813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3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BD444-948A-3A40-AE17-80DA105D5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76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E0CA-B7DA-114B-83D5-49769E672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2F85D-B1F7-FC4F-8C68-78C02B1CE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2BB55-2680-014F-ACC2-4CFE9D65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82DC-0EEE-AD44-99EB-D96EF795A01F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0604-3B80-114F-BB3E-3A98393A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6E17B-C062-A24A-B4B4-B6AE1CDB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9114-A2D3-FA40-B0BA-AE730529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9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C252-33AE-4449-9412-7FB78AAC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DDCD-5196-E342-A71D-17BF1965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3703-959C-9247-B55C-1D1CDD9C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82DC-0EEE-AD44-99EB-D96EF795A01F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7A8C2-F0DE-2F41-9A87-3002F989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B88F6-F611-1B43-9352-28AFB004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9114-A2D3-FA40-B0BA-AE730529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2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D7740E11-9CFB-B54D-84A8-E9F7C80E41CB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70411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CE80-3B69-EE4F-A945-07995274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B21FB-72FF-AE47-AF75-4037BCB8D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522A-6701-2049-86EA-C75AA55C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82DC-0EEE-AD44-99EB-D96EF795A01F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9238-772A-0A45-8894-806EF58C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1B4CD-791F-364D-9E55-E5091EE1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9114-A2D3-FA40-B0BA-AE730529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14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9109-E0DD-404B-827A-CD7C4837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14C1-AB06-7D45-8AD7-B1490F913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EF17-6252-2F4D-8323-59E6435A6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ED079-1DF8-B542-AFFE-62734801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82DC-0EEE-AD44-99EB-D96EF795A01F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511F1-918D-6B41-8CBB-8B4A91C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A7C6E-8FD4-1647-952F-B7FD3154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9114-A2D3-FA40-B0BA-AE730529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4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EEF0-FD5F-1A4E-A8DA-8A89FF6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37061-5C28-BA4D-8551-CA26BBCC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B5E9D-649A-8A42-A036-7A6EF3CA6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53E84-8D55-454D-9432-C7F968F58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804F1-8FF1-7542-8C8D-0F84C65E3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5321F-918D-6D42-BD9C-A3435448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82DC-0EEE-AD44-99EB-D96EF795A01F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43E90-79F4-594B-B075-3E82FFFD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F0A5F-4909-774F-A9CD-BF3150C4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9114-A2D3-FA40-B0BA-AE730529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39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2215-15D9-5943-96D3-FB4EB646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263E1-557B-E140-AE6C-3CC86A80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82DC-0EEE-AD44-99EB-D96EF795A01F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33F41-D2B8-FB49-B5C5-ECD58E00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D9020-5B49-6B49-9AA8-0D14AF7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9114-A2D3-FA40-B0BA-AE730529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17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47F97-B504-414E-B3B3-BB36DBBC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82DC-0EEE-AD44-99EB-D96EF795A01F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D5A34-75BD-2146-84B9-93331E6F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49436-2786-2749-8B66-E4F71DBC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9114-A2D3-FA40-B0BA-AE730529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89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4D55-A9C1-B14B-804F-CB804D1B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4180A-4E4D-2143-BF3A-490E0E12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CE167-D85D-6745-A577-14C99CE2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793A0-08CA-B749-B0E6-704BD427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82DC-0EEE-AD44-99EB-D96EF795A01F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C1EAF-5B63-2C4F-9456-B2F3982A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9EE81-FCF6-3344-B7C3-0BBE9EC5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9114-A2D3-FA40-B0BA-AE730529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8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849C-C9D3-4546-98E9-F4EEE639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4910D-BED8-1E40-8002-2A7CB5EFF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B2AA9-35FA-E04E-B123-D9279DF9F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4AC21-9A22-B447-BC37-A6F7D37C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82DC-0EEE-AD44-99EB-D96EF795A01F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E4EC-52BE-F044-AB94-53307D3B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EA456-0B66-0540-A858-B065BB2D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9114-A2D3-FA40-B0BA-AE730529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1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24FF-4762-BA4D-94C0-89E4D869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51B48-07C8-A747-BDC0-EB1EEF4EE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0ECC-36DB-254B-9A66-E61F9AC8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82DC-0EEE-AD44-99EB-D96EF795A01F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688C6-F89D-C244-95FA-56DD3FD2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59CC-CB6E-D54D-BDFA-049FB07B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9114-A2D3-FA40-B0BA-AE730529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20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7DBAC-35E3-3F4A-90F5-B936704FF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770A5-D6CD-8F4F-911E-6A0951129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6B3C8-2009-604C-BF93-64DD5CCF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82DC-0EEE-AD44-99EB-D96EF795A01F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944D2-0E80-4B4A-ABB4-CD91F4F1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7F29A-E55B-3143-9B0E-A7C42B2A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9114-A2D3-FA40-B0BA-AE730529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8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09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93E3D-F40E-5E49-AE61-FB4A0F70F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1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BE530-3E2A-7240-84D3-6888A7CE5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8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400" b="0" baseline="0"/>
            </a:lvl4pPr>
            <a:lvl5pPr>
              <a:defRPr sz="24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7C24571C-B371-CC4A-8428-B01298E573C2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428951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A231B-5FB3-5A40-BE9D-42A9501D0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7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521AB-964B-6343-9853-22B16767F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0D95B-840C-0D40-8AC9-68A719E9E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797" r:id="rId1"/>
    <p:sldLayoutId id="2147487798" r:id="rId2"/>
    <p:sldLayoutId id="2147487784" r:id="rId3"/>
    <p:sldLayoutId id="2147487799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0813"/>
            <a:ext cx="838835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0724" name="Picture 4" descr="WinHec-Logo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639050" y="6130925"/>
            <a:ext cx="11207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462930"/>
      </p:ext>
    </p:extLst>
  </p:cSld>
  <p:clrMap bg1="dk2" tx1="lt1" bg2="dk1" tx2="lt2" accent1="accent1" accent2="accent2" accent3="accent3" accent4="accent4" accent5="accent5" accent6="accent6" hlink="hlink" folHlink="folHlink"/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3pPr>
      <a:lvl4pPr marL="1770063" indent="-33972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4pPr>
      <a:lvl5pPr marL="2052638" indent="-2809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5pPr>
      <a:lvl6pPr marL="2509838" indent="-2809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2"/>
        <a:buBlip>
          <a:blip r:embed="rId5"/>
        </a:buBlip>
        <a:defRPr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2967038" indent="-2809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2"/>
        <a:buBlip>
          <a:blip r:embed="rId5"/>
        </a:buBlip>
        <a:defRPr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424238" indent="-2809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2"/>
        <a:buBlip>
          <a:blip r:embed="rId5"/>
        </a:buBlip>
        <a:defRPr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3881438" indent="-2809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2"/>
        <a:buBlip>
          <a:blip r:embed="rId5"/>
        </a:buBlip>
        <a:defRPr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724FCD50-430D-1349-82F6-750682815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1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32" r:id="rId1"/>
    <p:sldLayoutId id="2147488033" r:id="rId2"/>
    <p:sldLayoutId id="2147488034" r:id="rId3"/>
    <p:sldLayoutId id="2147488035" r:id="rId4"/>
    <p:sldLayoutId id="2147488036" r:id="rId5"/>
    <p:sldLayoutId id="2147488037" r:id="rId6"/>
    <p:sldLayoutId id="2147488038" r:id="rId7"/>
    <p:sldLayoutId id="2147488039" r:id="rId8"/>
    <p:sldLayoutId id="2147488040" r:id="rId9"/>
    <p:sldLayoutId id="2147488041" r:id="rId10"/>
    <p:sldLayoutId id="2147488042" r:id="rId11"/>
    <p:sldLayoutId id="2147488043" r:id="rId12"/>
    <p:sldLayoutId id="2147488044" r:id="rId13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575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575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E90B9-F1A2-D74A-A32C-6D3D2203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746FE-2CC2-0745-A4DD-F59EFAAEA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2CEAC-D874-844C-A425-5E07BD9D4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82DC-0EEE-AD44-99EB-D96EF795A01F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F8FC-78F6-0E48-8AAA-951F9A2C3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DC9DC-8BBC-344D-8078-5D1DAA7DC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A9114-A2D3-FA40-B0BA-AE7305293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58" r:id="rId1"/>
    <p:sldLayoutId id="2147488059" r:id="rId2"/>
    <p:sldLayoutId id="2147488060" r:id="rId3"/>
    <p:sldLayoutId id="2147488061" r:id="rId4"/>
    <p:sldLayoutId id="2147488062" r:id="rId5"/>
    <p:sldLayoutId id="2147488063" r:id="rId6"/>
    <p:sldLayoutId id="2147488064" r:id="rId7"/>
    <p:sldLayoutId id="2147488065" r:id="rId8"/>
    <p:sldLayoutId id="2147488066" r:id="rId9"/>
    <p:sldLayoutId id="2147488067" r:id="rId10"/>
    <p:sldLayoutId id="214748806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6/06/hacker-lexicon-password-hashing/" TargetMode="External"/><Relationship Id="rId2" Type="http://schemas.openxmlformats.org/officeDocument/2006/relationships/hyperlink" Target="https://www.wired.com/2011/12/army-manning-hearing/" TargetMode="Externa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7162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3600" b="1" dirty="0">
                <a:solidFill>
                  <a:srgbClr val="161645"/>
                </a:solidFill>
                <a:latin typeface="Calibri" charset="0"/>
              </a:rPr>
              <a:t>Authentication, Part 1: Passwords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b="1" dirty="0">
              <a:solidFill>
                <a:srgbClr val="161645"/>
              </a:solidFill>
              <a:latin typeface="Calibri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3581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Jeff Chase</a:t>
            </a:r>
          </a:p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Duke University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14" y="4800600"/>
            <a:ext cx="1841985" cy="12065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632FB8-ADC6-C640-9B6A-682407A96143}"/>
              </a:ext>
            </a:extLst>
          </p:cNvPr>
          <p:cNvSpPr txBox="1"/>
          <p:nvPr/>
        </p:nvSpPr>
        <p:spPr>
          <a:xfrm>
            <a:off x="304800" y="5867400"/>
            <a:ext cx="848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About 1000 Duke NetID accounts compromised, 100 entered by hackers.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91B797-409B-6549-91CF-82D24A14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Egregious password leak example #3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19F1C-7BCE-024C-B451-52BAC1D0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" y="76200"/>
            <a:ext cx="9144000" cy="534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0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F46071-9CA9-8A40-8C67-DF6276B8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Egregious password leak example #4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A700E-A3B9-9A48-AD9D-21E9DF62A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371"/>
            <a:ext cx="9144000" cy="532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6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Defense: hashed password file</a:t>
            </a:r>
          </a:p>
        </p:txBody>
      </p:sp>
      <p:pic>
        <p:nvPicPr>
          <p:cNvPr id="9421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3116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TextBox 5"/>
          <p:cNvSpPr txBox="1">
            <a:spLocks noChangeArrowheads="1"/>
          </p:cNvSpPr>
          <p:nvPr/>
        </p:nvSpPr>
        <p:spPr bwMode="auto">
          <a:xfrm>
            <a:off x="228600" y="4800600"/>
            <a:ext cx="6934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This is a line from the standard Unix /</a:t>
            </a:r>
            <a:r>
              <a:rPr lang="en-US" sz="2000" dirty="0" err="1">
                <a:solidFill>
                  <a:schemeClr val="tx1"/>
                </a:solidFill>
              </a:rPr>
              <a:t>etc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passwd</a:t>
            </a:r>
            <a:r>
              <a:rPr lang="en-US" sz="2000" dirty="0">
                <a:solidFill>
                  <a:schemeClr val="tx1"/>
                </a:solidFill>
              </a:rPr>
              <a:t> file for user Fred Flintstone.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login</a:t>
            </a:r>
            <a:r>
              <a:rPr lang="en-US" sz="2000" dirty="0">
                <a:solidFill>
                  <a:schemeClr val="tx1"/>
                </a:solidFill>
              </a:rPr>
              <a:t> uses this record to validate the user’s password.</a:t>
            </a:r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The file is public, but Fred’s password is secret.</a:t>
            </a:r>
          </a:p>
          <a:p>
            <a:pPr eaLnBrk="1" hangingPunct="1"/>
            <a:r>
              <a:rPr lang="en-US" sz="2000" dirty="0">
                <a:solidFill>
                  <a:schemeClr val="tx1"/>
                </a:solidFill>
              </a:rPr>
              <a:t>Or is it?</a:t>
            </a:r>
          </a:p>
        </p:txBody>
      </p:sp>
      <p:sp>
        <p:nvSpPr>
          <p:cNvPr id="94213" name="TextBox 7"/>
          <p:cNvSpPr txBox="1">
            <a:spLocks noChangeArrowheads="1"/>
          </p:cNvSpPr>
          <p:nvPr/>
        </p:nvSpPr>
        <p:spPr bwMode="auto">
          <a:xfrm>
            <a:off x="1565275" y="3714750"/>
            <a:ext cx="10255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3367"/>
                </a:solidFill>
              </a:rPr>
              <a:t>hashed</a:t>
            </a:r>
            <a:endParaRPr lang="en-US" dirty="0">
              <a:solidFill>
                <a:srgbClr val="003367"/>
              </a:solidFill>
            </a:endParaRPr>
          </a:p>
        </p:txBody>
      </p:sp>
      <p:pic>
        <p:nvPicPr>
          <p:cNvPr id="94214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50" y="4191000"/>
            <a:ext cx="189865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0" y="2035314"/>
            <a:ext cx="59508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i="1" dirty="0">
                <a:solidFill>
                  <a:srgbClr val="738300">
                    <a:lumMod val="75000"/>
                  </a:srgbClr>
                </a:solidFill>
                <a:ea typeface="ＭＳ Ｐゴシック" charset="-128"/>
                <a:cs typeface="ＭＳ Ｐゴシック" charset="-128"/>
              </a:rPr>
              <a:t>#</a:t>
            </a:r>
            <a:endParaRPr lang="en-US" sz="3200" b="1" i="1" dirty="0">
              <a:solidFill>
                <a:srgbClr val="738300">
                  <a:lumMod val="75000"/>
                </a:srgbClr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Freeform 4"/>
          <p:cNvSpPr>
            <a:spLocks noChangeArrowheads="1"/>
          </p:cNvSpPr>
          <p:nvPr/>
        </p:nvSpPr>
        <p:spPr bwMode="auto">
          <a:xfrm>
            <a:off x="1524000" y="2590800"/>
            <a:ext cx="1828800" cy="685800"/>
          </a:xfrm>
          <a:custGeom>
            <a:avLst/>
            <a:gdLst>
              <a:gd name="T0" fmla="*/ 1558608 w 1804908"/>
              <a:gd name="T1" fmla="*/ 145281 h 510567"/>
              <a:gd name="T2" fmla="*/ 1212251 w 1804908"/>
              <a:gd name="T3" fmla="*/ 87412 h 510567"/>
              <a:gd name="T4" fmla="*/ 1058314 w 1804908"/>
              <a:gd name="T5" fmla="*/ 48832 h 510567"/>
              <a:gd name="T6" fmla="*/ 1000589 w 1804908"/>
              <a:gd name="T7" fmla="*/ 29543 h 510567"/>
              <a:gd name="T8" fmla="*/ 865894 w 1804908"/>
              <a:gd name="T9" fmla="*/ 10253 h 510567"/>
              <a:gd name="T10" fmla="*/ 153937 w 1804908"/>
              <a:gd name="T11" fmla="*/ 68122 h 510567"/>
              <a:gd name="T12" fmla="*/ 96210 w 1804908"/>
              <a:gd name="T13" fmla="*/ 87412 h 510567"/>
              <a:gd name="T14" fmla="*/ 19242 w 1804908"/>
              <a:gd name="T15" fmla="*/ 125991 h 510567"/>
              <a:gd name="T16" fmla="*/ 0 w 1804908"/>
              <a:gd name="T17" fmla="*/ 183860 h 510567"/>
              <a:gd name="T18" fmla="*/ 19242 w 1804908"/>
              <a:gd name="T19" fmla="*/ 396046 h 510567"/>
              <a:gd name="T20" fmla="*/ 115452 w 1804908"/>
              <a:gd name="T21" fmla="*/ 473204 h 510567"/>
              <a:gd name="T22" fmla="*/ 442567 w 1804908"/>
              <a:gd name="T23" fmla="*/ 511784 h 510567"/>
              <a:gd name="T24" fmla="*/ 942862 w 1804908"/>
              <a:gd name="T25" fmla="*/ 492494 h 510567"/>
              <a:gd name="T26" fmla="*/ 1269978 w 1804908"/>
              <a:gd name="T27" fmla="*/ 473204 h 510567"/>
              <a:gd name="T28" fmla="*/ 1712546 w 1804908"/>
              <a:gd name="T29" fmla="*/ 453915 h 510567"/>
              <a:gd name="T30" fmla="*/ 1770271 w 1804908"/>
              <a:gd name="T31" fmla="*/ 415335 h 510567"/>
              <a:gd name="T32" fmla="*/ 1770271 w 1804908"/>
              <a:gd name="T33" fmla="*/ 241729 h 510567"/>
              <a:gd name="T34" fmla="*/ 1712546 w 1804908"/>
              <a:gd name="T35" fmla="*/ 183860 h 510567"/>
              <a:gd name="T36" fmla="*/ 1539366 w 1804908"/>
              <a:gd name="T37" fmla="*/ 106702 h 510567"/>
              <a:gd name="T38" fmla="*/ 1481641 w 1804908"/>
              <a:gd name="T39" fmla="*/ 87412 h 510567"/>
              <a:gd name="T40" fmla="*/ 1327704 w 1804908"/>
              <a:gd name="T41" fmla="*/ 87412 h 510567"/>
              <a:gd name="T42" fmla="*/ 1327704 w 1804908"/>
              <a:gd name="T43" fmla="*/ 87412 h 51056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04908"/>
              <a:gd name="T67" fmla="*/ 0 h 510567"/>
              <a:gd name="T68" fmla="*/ 1804908 w 1804908"/>
              <a:gd name="T69" fmla="*/ 510567 h 51056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04908" h="510567">
                <a:moveTo>
                  <a:pt x="1558472" y="144935"/>
                </a:moveTo>
                <a:cubicBezTo>
                  <a:pt x="1443030" y="125691"/>
                  <a:pt x="1327074" y="109310"/>
                  <a:pt x="1212145" y="87204"/>
                </a:cubicBezTo>
                <a:cubicBezTo>
                  <a:pt x="1160210" y="77215"/>
                  <a:pt x="1108395" y="65443"/>
                  <a:pt x="1058222" y="48716"/>
                </a:cubicBezTo>
                <a:cubicBezTo>
                  <a:pt x="1038982" y="42302"/>
                  <a:pt x="1020388" y="33451"/>
                  <a:pt x="1000501" y="29473"/>
                </a:cubicBezTo>
                <a:cubicBezTo>
                  <a:pt x="956032" y="20578"/>
                  <a:pt x="910712" y="16644"/>
                  <a:pt x="865818" y="10229"/>
                </a:cubicBezTo>
                <a:cubicBezTo>
                  <a:pt x="564078" y="28519"/>
                  <a:pt x="391739" y="0"/>
                  <a:pt x="153923" y="67960"/>
                </a:cubicBezTo>
                <a:cubicBezTo>
                  <a:pt x="134422" y="73533"/>
                  <a:pt x="114843" y="79214"/>
                  <a:pt x="96202" y="87204"/>
                </a:cubicBezTo>
                <a:cubicBezTo>
                  <a:pt x="69839" y="98504"/>
                  <a:pt x="44894" y="112862"/>
                  <a:pt x="19240" y="125691"/>
                </a:cubicBezTo>
                <a:cubicBezTo>
                  <a:pt x="12827" y="144935"/>
                  <a:pt x="0" y="163138"/>
                  <a:pt x="0" y="183423"/>
                </a:cubicBezTo>
                <a:cubicBezTo>
                  <a:pt x="0" y="254274"/>
                  <a:pt x="4397" y="325825"/>
                  <a:pt x="19240" y="395104"/>
                </a:cubicBezTo>
                <a:cubicBezTo>
                  <a:pt x="31002" y="450004"/>
                  <a:pt x="69077" y="462804"/>
                  <a:pt x="115442" y="472079"/>
                </a:cubicBezTo>
                <a:cubicBezTo>
                  <a:pt x="200513" y="489096"/>
                  <a:pt x="366197" y="502932"/>
                  <a:pt x="442529" y="510567"/>
                </a:cubicBezTo>
                <a:lnTo>
                  <a:pt x="942780" y="491323"/>
                </a:lnTo>
                <a:cubicBezTo>
                  <a:pt x="1051879" y="486248"/>
                  <a:pt x="1160785" y="477534"/>
                  <a:pt x="1269866" y="472079"/>
                </a:cubicBezTo>
                <a:lnTo>
                  <a:pt x="1712396" y="452836"/>
                </a:lnTo>
                <a:cubicBezTo>
                  <a:pt x="1731636" y="440007"/>
                  <a:pt x="1755672" y="432407"/>
                  <a:pt x="1770117" y="414348"/>
                </a:cubicBezTo>
                <a:cubicBezTo>
                  <a:pt x="1804908" y="370851"/>
                  <a:pt x="1786508" y="278040"/>
                  <a:pt x="1770117" y="241154"/>
                </a:cubicBezTo>
                <a:cubicBezTo>
                  <a:pt x="1759067" y="216286"/>
                  <a:pt x="1733300" y="200846"/>
                  <a:pt x="1712396" y="183423"/>
                </a:cubicBezTo>
                <a:cubicBezTo>
                  <a:pt x="1651415" y="132597"/>
                  <a:pt x="1623133" y="134420"/>
                  <a:pt x="1539232" y="106448"/>
                </a:cubicBezTo>
                <a:cubicBezTo>
                  <a:pt x="1519992" y="100033"/>
                  <a:pt x="1501792" y="87204"/>
                  <a:pt x="1481511" y="87204"/>
                </a:cubicBezTo>
                <a:lnTo>
                  <a:pt x="1327588" y="8720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 dirty="0">
              <a:ln>
                <a:solidFill>
                  <a:srgbClr val="FF0000"/>
                </a:solidFill>
              </a:ln>
              <a:solidFill>
                <a:srgbClr val="FF33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1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Cryptographic hashes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>
          <a:xfrm>
            <a:off x="457200" y="1985963"/>
            <a:ext cx="8382000" cy="4111625"/>
          </a:xfrm>
        </p:spPr>
        <p:txBody>
          <a:bodyPr/>
          <a:lstStyle/>
          <a:p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buFont typeface="Wingdings 3" charset="0"/>
              <a:buNone/>
            </a:pPr>
            <a:endParaRPr lang="en-US" sz="2400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buFont typeface="Times New Roman" charset="0"/>
              <a:buNone/>
            </a:pPr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Also called a </a:t>
            </a:r>
            <a:r>
              <a:rPr lang="en-US" sz="24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Arial" charset="0"/>
              </a:rPr>
              <a:t>secure hash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or </a:t>
            </a:r>
            <a:r>
              <a:rPr lang="en-US" sz="24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Arial" charset="0"/>
              </a:rPr>
              <a:t>one-way hash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The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hash function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h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 takes a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byte sequence M 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as input.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E.g., SHA0, MD5, SHA1, SHA2/SHA-256,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charset="0"/>
                <a:cs typeface="Arial" charset="0"/>
              </a:rPr>
              <a:t>SHA3, MD6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SHA-x: S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ecure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H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ashing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lgorithm</a:t>
            </a:r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Very efficient, produces a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small fixed-width result: h(M)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Result is called a </a:t>
            </a:r>
            <a:r>
              <a:rPr lang="en-US" sz="240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hash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, </a:t>
            </a:r>
            <a:r>
              <a:rPr lang="en-US" sz="240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checksum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, </a:t>
            </a:r>
            <a:r>
              <a:rPr lang="en-US" sz="240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fingerprint, digest</a:t>
            </a:r>
          </a:p>
        </p:txBody>
      </p:sp>
      <p:pic>
        <p:nvPicPr>
          <p:cNvPr id="105475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476" name="Straight Arrow Connector 7"/>
          <p:cNvCxnSpPr>
            <a:cxnSpLocks noChangeShapeType="1"/>
            <a:stCxn id="10" idx="3"/>
          </p:cNvCxnSpPr>
          <p:nvPr/>
        </p:nvCxnSpPr>
        <p:spPr bwMode="auto">
          <a:xfrm>
            <a:off x="4953000" y="2438400"/>
            <a:ext cx="685800" cy="1588"/>
          </a:xfrm>
          <a:prstGeom prst="straightConnector1">
            <a:avLst/>
          </a:prstGeom>
          <a:noFill/>
          <a:ln w="57150">
            <a:solidFill>
              <a:srgbClr val="00264D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3124200" y="2133600"/>
            <a:ext cx="1828800" cy="609600"/>
          </a:xfrm>
          <a:prstGeom prst="roundRect">
            <a:avLst>
              <a:gd name="adj" fmla="val 16667"/>
            </a:avLst>
          </a:prstGeom>
          <a:solidFill>
            <a:srgbClr val="A3A3E0"/>
          </a:solidFill>
          <a:ln w="57150">
            <a:solidFill>
              <a:srgbClr val="7575D1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 dirty="0" err="1">
                <a:solidFill>
                  <a:prstClr val="white"/>
                </a:solidFill>
                <a:latin typeface="Calibri" charset="0"/>
                <a:ea typeface="Arial" charset="0"/>
                <a:cs typeface="Arial" charset="0"/>
              </a:rPr>
              <a:t>SHAx</a:t>
            </a:r>
            <a:r>
              <a:rPr lang="en-US" sz="2800" b="1" dirty="0">
                <a:solidFill>
                  <a:prstClr val="white"/>
                </a:solidFill>
                <a:latin typeface="Calibri" charset="0"/>
                <a:ea typeface="Arial" charset="0"/>
                <a:cs typeface="Arial" charset="0"/>
              </a:rPr>
              <a:t> hash</a:t>
            </a:r>
          </a:p>
        </p:txBody>
      </p:sp>
      <p:sp>
        <p:nvSpPr>
          <p:cNvPr id="105478" name="TextBox 12"/>
          <p:cNvSpPr txBox="1">
            <a:spLocks noChangeArrowheads="1"/>
          </p:cNvSpPr>
          <p:nvPr/>
        </p:nvSpPr>
        <p:spPr bwMode="auto">
          <a:xfrm>
            <a:off x="5105400" y="2895600"/>
            <a:ext cx="26339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999FF"/>
                </a:solidFill>
                <a:latin typeface="Calibri" charset="0"/>
                <a:cs typeface="Arial" charset="0"/>
              </a:rPr>
              <a:t>Fixed, e.g., 256 bits</a:t>
            </a:r>
          </a:p>
        </p:txBody>
      </p:sp>
      <p:cxnSp>
        <p:nvCxnSpPr>
          <p:cNvPr id="105479" name="Straight Arrow Connector 14"/>
          <p:cNvCxnSpPr>
            <a:cxnSpLocks noChangeShapeType="1"/>
          </p:cNvCxnSpPr>
          <p:nvPr/>
        </p:nvCxnSpPr>
        <p:spPr bwMode="auto">
          <a:xfrm>
            <a:off x="2362200" y="2438400"/>
            <a:ext cx="685800" cy="1588"/>
          </a:xfrm>
          <a:prstGeom prst="straightConnector1">
            <a:avLst/>
          </a:prstGeom>
          <a:noFill/>
          <a:ln w="57150">
            <a:solidFill>
              <a:srgbClr val="00264D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5480" name="TextBox 10"/>
          <p:cNvSpPr txBox="1">
            <a:spLocks noChangeArrowheads="1"/>
          </p:cNvSpPr>
          <p:nvPr/>
        </p:nvSpPr>
        <p:spPr bwMode="auto">
          <a:xfrm>
            <a:off x="790575" y="2895600"/>
            <a:ext cx="2200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9999FF"/>
                </a:solidFill>
                <a:latin typeface="Calibri" charset="0"/>
                <a:cs typeface="Arial" charset="0"/>
              </a:rPr>
              <a:t>Arbitrarily large</a:t>
            </a:r>
          </a:p>
        </p:txBody>
      </p:sp>
      <p:sp>
        <p:nvSpPr>
          <p:cNvPr id="105481" name="TextBox 11"/>
          <p:cNvSpPr txBox="1">
            <a:spLocks noChangeArrowheads="1"/>
          </p:cNvSpPr>
          <p:nvPr/>
        </p:nvSpPr>
        <p:spPr bwMode="auto">
          <a:xfrm>
            <a:off x="5638800" y="2133600"/>
            <a:ext cx="25066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3367"/>
                </a:solidFill>
                <a:latin typeface="Calibri" charset="0"/>
                <a:cs typeface="Arial" charset="0"/>
              </a:rPr>
              <a:t>“Hash digest”</a:t>
            </a:r>
          </a:p>
        </p:txBody>
      </p:sp>
      <p:pic>
        <p:nvPicPr>
          <p:cNvPr id="10548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667000"/>
            <a:ext cx="1203325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477000" y="1038225"/>
            <a:ext cx="10048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i="1" dirty="0">
                <a:solidFill>
                  <a:srgbClr val="738300">
                    <a:lumMod val="75000"/>
                  </a:srgbClr>
                </a:solidFill>
                <a:ea typeface="ＭＳ Ｐゴシック" charset="-128"/>
                <a:cs typeface="ＭＳ Ｐゴシック" charset="-128"/>
              </a:rPr>
              <a:t>#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828800" y="4953000"/>
            <a:ext cx="838200" cy="7620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E8161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667000" y="4953000"/>
            <a:ext cx="68580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E8161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3429000" y="4953000"/>
            <a:ext cx="685800" cy="7620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E8161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9503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Properties of Secure Hashing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6425" cy="4111625"/>
          </a:xfrm>
        </p:spPr>
        <p:txBody>
          <a:bodyPr/>
          <a:lstStyle/>
          <a:p>
            <a:pPr eaLnBrk="1" hangingPunct="1"/>
            <a:r>
              <a:rPr lang="en-US" sz="2400" u="sng" dirty="0">
                <a:latin typeface="Arial" charset="0"/>
                <a:ea typeface="ＭＳ Ｐゴシック" charset="0"/>
              </a:rPr>
              <a:t>Collision-resistant</a:t>
            </a: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</a:rPr>
              <a:t>Sure, there exist distinct </a:t>
            </a:r>
            <a:r>
              <a:rPr lang="en-US" sz="2000" dirty="0">
                <a:solidFill>
                  <a:srgbClr val="660066"/>
                </a:solidFill>
                <a:latin typeface="Arial" charset="0"/>
                <a:ea typeface="ＭＳ Ｐゴシック" charset="0"/>
              </a:rPr>
              <a:t>M</a:t>
            </a:r>
            <a:r>
              <a:rPr lang="en-US" sz="2000" baseline="-25000" dirty="0">
                <a:solidFill>
                  <a:srgbClr val="660066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2000" dirty="0">
                <a:latin typeface="Arial" charset="0"/>
                <a:ea typeface="ＭＳ Ｐゴシック" charset="0"/>
              </a:rPr>
              <a:t> and </a:t>
            </a:r>
            <a:r>
              <a:rPr lang="en-US" sz="2000" dirty="0">
                <a:solidFill>
                  <a:srgbClr val="660066"/>
                </a:solidFill>
                <a:latin typeface="Arial" charset="0"/>
                <a:ea typeface="ＭＳ Ｐゴシック" charset="0"/>
              </a:rPr>
              <a:t>M</a:t>
            </a:r>
            <a:r>
              <a:rPr lang="en-US" sz="2000" baseline="-25000" dirty="0">
                <a:solidFill>
                  <a:srgbClr val="660066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</a:rPr>
              <a:t> such that </a:t>
            </a:r>
            <a:r>
              <a:rPr lang="en-US" sz="2000" dirty="0">
                <a:solidFill>
                  <a:srgbClr val="660066"/>
                </a:solidFill>
                <a:latin typeface="Arial" charset="0"/>
                <a:ea typeface="ＭＳ Ｐゴシック" charset="0"/>
              </a:rPr>
              <a:t>h(M</a:t>
            </a:r>
            <a:r>
              <a:rPr lang="en-US" sz="2000" baseline="-25000" dirty="0">
                <a:solidFill>
                  <a:srgbClr val="660066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2000" dirty="0">
                <a:solidFill>
                  <a:srgbClr val="660066"/>
                </a:solidFill>
                <a:latin typeface="Arial" charset="0"/>
                <a:ea typeface="ＭＳ Ｐゴシック" charset="0"/>
              </a:rPr>
              <a:t>) == h(M</a:t>
            </a:r>
            <a:r>
              <a:rPr lang="en-US" sz="2000" baseline="-25000" dirty="0">
                <a:solidFill>
                  <a:srgbClr val="660066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2000" dirty="0">
                <a:solidFill>
                  <a:srgbClr val="660066"/>
                </a:solidFill>
                <a:latin typeface="Arial" charset="0"/>
                <a:ea typeface="ＭＳ Ｐゴシック" charset="0"/>
              </a:rPr>
              <a:t>).</a:t>
            </a: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</a:rPr>
              <a:t>But such collisions are “very hard” to find.</a:t>
            </a:r>
          </a:p>
          <a:p>
            <a:pPr eaLnBrk="1" hangingPunct="1"/>
            <a:r>
              <a:rPr lang="en-US" sz="2400" u="sng" dirty="0">
                <a:latin typeface="Arial" charset="0"/>
                <a:ea typeface="ＭＳ Ｐゴシック" charset="0"/>
              </a:rPr>
              <a:t>One way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solidFill>
                  <a:srgbClr val="660066"/>
                </a:solidFill>
                <a:latin typeface="Arial" charset="0"/>
                <a:ea typeface="ＭＳ Ｐゴシック" charset="0"/>
              </a:rPr>
              <a:t>digest</a:t>
            </a:r>
            <a:r>
              <a:rPr lang="en-US" sz="2000" dirty="0">
                <a:latin typeface="Arial" charset="0"/>
                <a:ea typeface="ＭＳ Ｐゴシック" charset="0"/>
              </a:rPr>
              <a:t>, cannot generate an </a:t>
            </a:r>
            <a:r>
              <a:rPr lang="en-US" sz="2000" dirty="0">
                <a:solidFill>
                  <a:srgbClr val="660066"/>
                </a:solidFill>
                <a:latin typeface="Arial" charset="0"/>
                <a:ea typeface="ＭＳ Ｐゴシック" charset="0"/>
              </a:rPr>
              <a:t>M</a:t>
            </a:r>
            <a:r>
              <a:rPr lang="en-US" sz="2000" dirty="0">
                <a:latin typeface="Arial" charset="0"/>
                <a:ea typeface="ＭＳ Ｐゴシック" charset="0"/>
              </a:rPr>
              <a:t> with </a:t>
            </a:r>
            <a:r>
              <a:rPr lang="en-US" sz="2000" dirty="0">
                <a:solidFill>
                  <a:srgbClr val="660066"/>
                </a:solidFill>
                <a:latin typeface="Arial" charset="0"/>
                <a:ea typeface="ＭＳ Ｐゴシック" charset="0"/>
              </a:rPr>
              <a:t>h(M) == digest</a:t>
            </a:r>
            <a:r>
              <a:rPr lang="en-US" sz="2000" dirty="0">
                <a:latin typeface="Arial" charset="0"/>
                <a:ea typeface="ＭＳ Ｐゴシック" charset="0"/>
              </a:rPr>
              <a:t>.</a:t>
            </a: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</a:rPr>
              <a:t>Such collisions are “very hard” to find.</a:t>
            </a:r>
          </a:p>
          <a:p>
            <a:pPr eaLnBrk="1" hangingPunct="1"/>
            <a:r>
              <a:rPr lang="en-US" sz="2400" u="sng" dirty="0">
                <a:latin typeface="Arial" charset="0"/>
                <a:ea typeface="ＭＳ Ｐゴシック" charset="0"/>
              </a:rPr>
              <a:t>Secure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</a:rPr>
              <a:t>The </a:t>
            </a:r>
            <a:r>
              <a:rPr lang="en-US" sz="2000" dirty="0">
                <a:solidFill>
                  <a:srgbClr val="660066"/>
                </a:solidFill>
                <a:latin typeface="Arial" charset="0"/>
                <a:ea typeface="ＭＳ Ｐゴシック" charset="0"/>
              </a:rPr>
              <a:t>digest</a:t>
            </a:r>
            <a:r>
              <a:rPr lang="en-US" sz="2000" dirty="0">
                <a:latin typeface="Arial" charset="0"/>
                <a:ea typeface="ＭＳ Ｐゴシック" charset="0"/>
              </a:rPr>
              <a:t> does not help to discover any part of </a:t>
            </a:r>
            <a:r>
              <a:rPr lang="en-US" sz="2000" dirty="0">
                <a:solidFill>
                  <a:srgbClr val="660066"/>
                </a:solidFill>
                <a:latin typeface="Arial" charset="0"/>
                <a:ea typeface="ＭＳ Ｐゴシック" charset="0"/>
              </a:rPr>
              <a:t>M</a:t>
            </a:r>
            <a:r>
              <a:rPr lang="en-US" sz="2000" dirty="0">
                <a:latin typeface="Arial" charset="0"/>
                <a:ea typeface="ＭＳ Ｐゴシック" charset="0"/>
              </a:rPr>
              <a:t>.</a:t>
            </a:r>
          </a:p>
          <a:p>
            <a:pPr lvl="2" eaLnBrk="1" hangingPunct="1">
              <a:buFontTx/>
              <a:buNone/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73732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676400" y="5486400"/>
            <a:ext cx="1066800" cy="609600"/>
          </a:xfrm>
          <a:prstGeom prst="roundRect">
            <a:avLst>
              <a:gd name="adj" fmla="val 16667"/>
            </a:avLst>
          </a:prstGeom>
          <a:solidFill>
            <a:srgbClr val="A3A3E0"/>
          </a:solidFill>
          <a:ln w="57150">
            <a:solidFill>
              <a:srgbClr val="7575D1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 dirty="0" err="1">
                <a:solidFill>
                  <a:prstClr val="white"/>
                </a:solidFill>
                <a:latin typeface="Calibri" charset="0"/>
                <a:ea typeface="Arial" charset="0"/>
                <a:cs typeface="Arial" charset="0"/>
              </a:rPr>
              <a:t>SHAx</a:t>
            </a:r>
            <a:endParaRPr lang="en-US" sz="2800" b="1" dirty="0">
              <a:solidFill>
                <a:prstClr val="white"/>
              </a:solidFill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73734" name="Straight Arrow Connector 14"/>
          <p:cNvCxnSpPr>
            <a:cxnSpLocks noChangeShapeType="1"/>
            <a:endCxn id="6" idx="1"/>
          </p:cNvCxnSpPr>
          <p:nvPr/>
        </p:nvCxnSpPr>
        <p:spPr bwMode="auto">
          <a:xfrm>
            <a:off x="1143000" y="5791200"/>
            <a:ext cx="533400" cy="1588"/>
          </a:xfrm>
          <a:prstGeom prst="straightConnector1">
            <a:avLst/>
          </a:prstGeom>
          <a:noFill/>
          <a:ln w="57150">
            <a:solidFill>
              <a:srgbClr val="00264D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3735" name="Straight Arrow Connector 14"/>
          <p:cNvCxnSpPr>
            <a:cxnSpLocks noChangeShapeType="1"/>
          </p:cNvCxnSpPr>
          <p:nvPr/>
        </p:nvCxnSpPr>
        <p:spPr bwMode="auto">
          <a:xfrm>
            <a:off x="2743200" y="5791200"/>
            <a:ext cx="533400" cy="1588"/>
          </a:xfrm>
          <a:prstGeom prst="straightConnector1">
            <a:avLst/>
          </a:prstGeom>
          <a:noFill/>
          <a:ln w="57150">
            <a:solidFill>
              <a:srgbClr val="00264D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73736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3340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6096000" y="5486400"/>
            <a:ext cx="1066800" cy="609600"/>
          </a:xfrm>
          <a:prstGeom prst="roundRect">
            <a:avLst>
              <a:gd name="adj" fmla="val 16667"/>
            </a:avLst>
          </a:prstGeom>
          <a:solidFill>
            <a:srgbClr val="A3A3E0"/>
          </a:solidFill>
          <a:ln w="57150">
            <a:solidFill>
              <a:srgbClr val="7575D1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 dirty="0" err="1">
                <a:solidFill>
                  <a:prstClr val="white"/>
                </a:solidFill>
                <a:latin typeface="Calibri" charset="0"/>
                <a:ea typeface="Arial" charset="0"/>
                <a:cs typeface="Arial" charset="0"/>
              </a:rPr>
              <a:t>SHAx</a:t>
            </a:r>
            <a:endParaRPr lang="en-US" sz="2800" b="1" dirty="0">
              <a:solidFill>
                <a:prstClr val="white"/>
              </a:solidFill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73738" name="Straight Arrow Connector 14"/>
          <p:cNvCxnSpPr>
            <a:cxnSpLocks noChangeShapeType="1"/>
          </p:cNvCxnSpPr>
          <p:nvPr/>
        </p:nvCxnSpPr>
        <p:spPr bwMode="auto">
          <a:xfrm flipH="1">
            <a:off x="5562600" y="5791200"/>
            <a:ext cx="533400" cy="1588"/>
          </a:xfrm>
          <a:prstGeom prst="straightConnector1">
            <a:avLst/>
          </a:prstGeom>
          <a:noFill/>
          <a:ln w="57150">
            <a:solidFill>
              <a:srgbClr val="00264D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3739" name="Straight Arrow Connector 14"/>
          <p:cNvCxnSpPr>
            <a:cxnSpLocks noChangeShapeType="1"/>
          </p:cNvCxnSpPr>
          <p:nvPr/>
        </p:nvCxnSpPr>
        <p:spPr bwMode="auto">
          <a:xfrm flipH="1">
            <a:off x="7162800" y="5791200"/>
            <a:ext cx="533400" cy="1588"/>
          </a:xfrm>
          <a:prstGeom prst="straightConnector1">
            <a:avLst/>
          </a:prstGeom>
          <a:noFill/>
          <a:ln w="57150">
            <a:solidFill>
              <a:srgbClr val="00264D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3740" name="TextBox 42"/>
          <p:cNvSpPr txBox="1">
            <a:spLocks noChangeArrowheads="1"/>
          </p:cNvSpPr>
          <p:nvPr/>
        </p:nvSpPr>
        <p:spPr bwMode="auto">
          <a:xfrm>
            <a:off x="5486400" y="5105400"/>
            <a:ext cx="8683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0">
                <a:solidFill>
                  <a:srgbClr val="E8161F"/>
                </a:solidFill>
              </a:rPr>
              <a:t>X</a:t>
            </a:r>
            <a:endParaRPr lang="en-US">
              <a:solidFill>
                <a:srgbClr val="E8161F"/>
              </a:solidFill>
            </a:endParaRPr>
          </a:p>
        </p:txBody>
      </p:sp>
      <p:sp>
        <p:nvSpPr>
          <p:cNvPr id="73741" name="TextBox 43"/>
          <p:cNvSpPr txBox="1">
            <a:spLocks noChangeArrowheads="1"/>
          </p:cNvSpPr>
          <p:nvPr/>
        </p:nvSpPr>
        <p:spPr bwMode="auto">
          <a:xfrm>
            <a:off x="7086600" y="5105400"/>
            <a:ext cx="8683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0">
                <a:solidFill>
                  <a:srgbClr val="E8161F"/>
                </a:solidFill>
              </a:rPr>
              <a:t>X</a:t>
            </a:r>
            <a:endParaRPr lang="en-US">
              <a:solidFill>
                <a:srgbClr val="E8161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0400" y="5105400"/>
            <a:ext cx="10048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i="1" dirty="0">
                <a:solidFill>
                  <a:srgbClr val="738300">
                    <a:lumMod val="75000"/>
                  </a:srgbClr>
                </a:solidFill>
                <a:ea typeface="ＭＳ Ｐゴシック" charset="-128"/>
                <a:cs typeface="ＭＳ Ｐゴシック" charset="-128"/>
              </a:rPr>
              <a:t>#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96200" y="5105400"/>
            <a:ext cx="10048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i="1" dirty="0">
                <a:solidFill>
                  <a:srgbClr val="738300">
                    <a:lumMod val="75000"/>
                  </a:srgbClr>
                </a:solidFill>
                <a:ea typeface="ＭＳ Ｐゴシック" charset="-128"/>
                <a:cs typeface="ＭＳ Ｐゴシック" charset="-128"/>
              </a:rPr>
              <a:t>#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1676400" y="6248400"/>
            <a:ext cx="9685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Cheap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4760203" y="6248400"/>
            <a:ext cx="36979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“Computationally infeasible”</a:t>
            </a:r>
          </a:p>
        </p:txBody>
      </p:sp>
    </p:spTree>
    <p:extLst>
      <p:ext uri="{BB962C8B-B14F-4D97-AF65-F5344CB8AC3E}">
        <p14:creationId xmlns:p14="http://schemas.microsoft.com/office/powerpoint/2010/main" val="295948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t-has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80209" y="-1208809"/>
            <a:ext cx="7183582" cy="929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5276" y="6321623"/>
            <a:ext cx="5660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http://</a:t>
            </a:r>
            <a:r>
              <a:rPr lang="en-US" sz="1400" dirty="0" err="1">
                <a:solidFill>
                  <a:schemeClr val="tx1"/>
                </a:solidFill>
              </a:rPr>
              <a:t>www.oditorium.com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ou</a:t>
            </a:r>
            <a:r>
              <a:rPr lang="en-US" sz="1400" dirty="0">
                <a:solidFill>
                  <a:schemeClr val="tx1"/>
                </a:solidFill>
              </a:rPr>
              <a:t>/courses/various/introduction-to-</a:t>
            </a:r>
            <a:r>
              <a:rPr lang="en-US" sz="1400" dirty="0" err="1">
                <a:solidFill>
                  <a:schemeClr val="tx1"/>
                </a:solidFill>
              </a:rPr>
              <a:t>bitcoins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3130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6363"/>
            <a:ext cx="8226425" cy="1554163"/>
          </a:xfrm>
        </p:spPr>
        <p:txBody>
          <a:bodyPr/>
          <a:lstStyle/>
          <a:p>
            <a:r>
              <a:rPr lang="en-US" sz="3600" dirty="0"/>
              <a:t>Example: hashed passwords</a:t>
            </a:r>
            <a:br>
              <a:rPr lang="en-US" sz="3600" dirty="0"/>
            </a:b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450975"/>
            <a:ext cx="8226425" cy="4111625"/>
          </a:xfrm>
        </p:spPr>
        <p:txBody>
          <a:bodyPr/>
          <a:lstStyle/>
          <a:p>
            <a:r>
              <a:rPr lang="en-US" sz="2000" b="0" dirty="0">
                <a:solidFill>
                  <a:schemeClr val="accent6"/>
                </a:solidFill>
              </a:rPr>
              <a:t>This protocol takes place over an encrypted connection.  The connection is established first, e.g., using SSL/TLS.  (later)</a:t>
            </a:r>
          </a:p>
          <a:p>
            <a:r>
              <a:rPr lang="en-US" sz="2000" dirty="0"/>
              <a:t>Threat model</a:t>
            </a:r>
            <a:r>
              <a:rPr lang="en-US" sz="2000" b="0" dirty="0"/>
              <a:t>: attacker steals stored password from server.</a:t>
            </a:r>
          </a:p>
          <a:p>
            <a:r>
              <a:rPr lang="en-US" sz="2000" dirty="0"/>
              <a:t>Defense</a:t>
            </a:r>
            <a:r>
              <a:rPr lang="en-US" sz="2000" b="0" dirty="0"/>
              <a:t>: the server stores a hash of the password, and not the password itself.  So an attacker cannot steal the password.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286000" y="4044950"/>
            <a:ext cx="0" cy="2508250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2301875" y="4138613"/>
            <a:ext cx="4937125" cy="204787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301875" y="4724400"/>
            <a:ext cx="4937125" cy="233363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438400" y="4343400"/>
            <a:ext cx="4621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solidFill>
                  <a:srgbClr val="0033CC"/>
                </a:solidFill>
                <a:latin typeface="+mj-lt"/>
              </a:rPr>
              <a:t>“I’m </a:t>
            </a:r>
            <a:r>
              <a:rPr lang="en-US" sz="1800" dirty="0" err="1">
                <a:solidFill>
                  <a:srgbClr val="660066"/>
                </a:solidFill>
                <a:latin typeface="+mj-lt"/>
              </a:rPr>
              <a:t>fflintstone</a:t>
            </a:r>
            <a:r>
              <a:rPr lang="en-US" sz="1800" dirty="0">
                <a:solidFill>
                  <a:srgbClr val="0033CC"/>
                </a:solidFill>
                <a:latin typeface="+mj-lt"/>
              </a:rPr>
              <a:t>.  Password: </a:t>
            </a:r>
            <a:r>
              <a:rPr lang="en-US" sz="1800" dirty="0" err="1">
                <a:solidFill>
                  <a:srgbClr val="660066"/>
                </a:solidFill>
                <a:latin typeface="+mj-lt"/>
              </a:rPr>
              <a:t>yabbadabbado</a:t>
            </a:r>
            <a:r>
              <a:rPr lang="en-US" sz="1800" dirty="0">
                <a:solidFill>
                  <a:srgbClr val="0033CC"/>
                </a:solidFill>
                <a:latin typeface="+mj-lt"/>
              </a:rPr>
              <a:t>.”</a:t>
            </a:r>
            <a:endParaRPr lang="en-US" sz="1800" dirty="0">
              <a:latin typeface="+mj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239000" y="4044950"/>
            <a:ext cx="0" cy="2508250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80396" y="6015335"/>
            <a:ext cx="8722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3367"/>
                </a:solidFill>
                <a:latin typeface="Comic Sans MS" charset="0"/>
              </a:rPr>
              <a:t>Fred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512051" y="5470525"/>
            <a:ext cx="13271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3367"/>
                </a:solidFill>
                <a:latin typeface="Comic Sans MS" charset="0"/>
              </a:rPr>
              <a:t>Server</a:t>
            </a:r>
          </a:p>
          <a:p>
            <a:r>
              <a:rPr lang="en-US" sz="1600" b="1" dirty="0">
                <a:solidFill>
                  <a:srgbClr val="003367"/>
                </a:solidFill>
                <a:latin typeface="Comic Sans MS" charset="0"/>
              </a:rPr>
              <a:t>(e.g., login program)</a:t>
            </a: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2301875" y="6043613"/>
            <a:ext cx="4937125" cy="204787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572000" y="63246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33CC"/>
                </a:solidFill>
                <a:latin typeface="Times New Roman" charset="0"/>
              </a:rPr>
              <a:t>…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438400" y="6172200"/>
            <a:ext cx="2864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solidFill>
                  <a:srgbClr val="0033CC"/>
                </a:solidFill>
                <a:latin typeface="+mj-lt"/>
              </a:rPr>
              <a:t>“Hi Fred.  Welcome back.”</a:t>
            </a:r>
          </a:p>
        </p:txBody>
      </p:sp>
      <p:pic>
        <p:nvPicPr>
          <p:cNvPr id="19" name="Picture 16" descr="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191000"/>
            <a:ext cx="10668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78262"/>
            <a:ext cx="1508945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2362200" y="3810000"/>
            <a:ext cx="353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solidFill>
                  <a:srgbClr val="0033CC"/>
                </a:solidFill>
                <a:latin typeface="+mj-lt"/>
              </a:rPr>
              <a:t>“Hi, this is </a:t>
            </a:r>
            <a:r>
              <a:rPr lang="en-US" sz="1800" dirty="0">
                <a:solidFill>
                  <a:srgbClr val="660066"/>
                </a:solidFill>
                <a:latin typeface="+mj-lt"/>
              </a:rPr>
              <a:t>server</a:t>
            </a:r>
            <a:r>
              <a:rPr lang="en-US" sz="1800" dirty="0">
                <a:solidFill>
                  <a:srgbClr val="0033CC"/>
                </a:solidFill>
                <a:latin typeface="+mj-lt"/>
              </a:rPr>
              <a:t>.  Login please.”</a:t>
            </a:r>
            <a:endParaRPr lang="en-US" sz="1800" dirty="0">
              <a:latin typeface="+mj-lt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2438400" y="4876800"/>
            <a:ext cx="5562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Server code:</a:t>
            </a:r>
          </a:p>
          <a:p>
            <a:pPr eaLnBrk="0" hangingPunct="0"/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phash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=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SHAx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(“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yabbadabbado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”);</a:t>
            </a:r>
          </a:p>
          <a:p>
            <a:pPr eaLnBrk="0" hangingPunct="0"/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shash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=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getStoredHash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(“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fflintstone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”);</a:t>
            </a:r>
          </a:p>
          <a:p>
            <a:pPr eaLnBrk="0" hangingPunct="0"/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verify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shash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==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phash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247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3E511C-EA66-A14D-BBA8-4432D456309D}"/>
              </a:ext>
            </a:extLst>
          </p:cNvPr>
          <p:cNvSpPr/>
          <p:nvPr/>
        </p:nvSpPr>
        <p:spPr>
          <a:xfrm>
            <a:off x="457200" y="1524000"/>
            <a:ext cx="82296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chase$ cat /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etc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/passwd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##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# User Database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# 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# Note that this file is consulted directly only when the system # is running in single-user mode. …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##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nobody:*:-2:-2:Unprivileged User:/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/empty:/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usr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/bin/false</a:t>
            </a:r>
          </a:p>
          <a:p>
            <a:r>
              <a:rPr lang="en-US" sz="1600" dirty="0">
                <a:solidFill>
                  <a:srgbClr val="C00000"/>
                </a:solidFill>
                <a:latin typeface="Menlo" panose="020B0609030804020204" pitchFamily="49" charset="0"/>
              </a:rPr>
              <a:t>root:*:0:0:System Administrator:/</a:t>
            </a:r>
            <a:r>
              <a:rPr lang="en-US" sz="1600" dirty="0" err="1">
                <a:solidFill>
                  <a:srgbClr val="C00000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C00000"/>
                </a:solidFill>
                <a:latin typeface="Menlo" panose="020B0609030804020204" pitchFamily="49" charset="0"/>
              </a:rPr>
              <a:t>/root:/bin/</a:t>
            </a:r>
            <a:r>
              <a:rPr lang="en-US" sz="1600" dirty="0" err="1">
                <a:solidFill>
                  <a:srgbClr val="C00000"/>
                </a:solidFill>
                <a:latin typeface="Menlo" panose="020B0609030804020204" pitchFamily="49" charset="0"/>
              </a:rPr>
              <a:t>sh</a:t>
            </a:r>
            <a:endParaRPr lang="en-US" sz="1600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daemon:*:1:1:System Services:/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/root:/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usr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/bin/false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uucp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:*:4:4:Unix to Unix Copy Protocol:/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/spool/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uucp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:/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usr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sbin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uucico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taskgated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:*:13:13:Task Gate Daemon:/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/empty:/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usr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/bin/false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networkd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:*:24:24:Network Services:/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networkd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:/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usr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/bin/false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747CB2-C32D-1648-ACD9-8EB47978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file (example)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E5F7E-3274-5F42-8D8F-8DEE5CF931FC}"/>
              </a:ext>
            </a:extLst>
          </p:cNvPr>
          <p:cNvSpPr txBox="1"/>
          <p:nvPr/>
        </p:nvSpPr>
        <p:spPr>
          <a:xfrm>
            <a:off x="381000" y="54864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See also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/shadow on Linux.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What if a rogue admin or hacker gets a copy of the file?  Then they can try a list of candidate passwords offline….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728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8532361" cy="6858000"/>
          </a:xfrm>
          <a:prstGeom prst="rect">
            <a:avLst/>
          </a:prstGeom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04800" y="6457890"/>
            <a:ext cx="350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3367"/>
                </a:solidFill>
              </a:rPr>
              <a:t>abstrusegoose.com</a:t>
            </a:r>
            <a:endParaRPr lang="en-US" sz="1800" dirty="0">
              <a:solidFill>
                <a:srgbClr val="0033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25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Just to spell it out…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dirty="0"/>
              <a:t>Pick a candidate password P, e.g., from a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dirty="0"/>
              <a:t>Compute h(P) or look it up in a table of precomputed hashes (</a:t>
            </a:r>
            <a:r>
              <a:rPr lang="en-US" sz="2400" b="0" i="1" dirty="0"/>
              <a:t>see also </a:t>
            </a:r>
            <a:r>
              <a:rPr lang="en-US" sz="2400" b="0" dirty="0"/>
              <a:t>“rainbow table”).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dirty="0"/>
              <a:t>Compare h(P) to the hashed password.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dirty="0"/>
              <a:t>If it’s a match, then </a:t>
            </a:r>
            <a:r>
              <a:rPr lang="en-US" sz="2400" dirty="0"/>
              <a:t>you win</a:t>
            </a:r>
            <a:r>
              <a:rPr lang="en-US" sz="2400" b="0" dirty="0"/>
              <a:t>: the victim’s “secret” password is P.  Use P to masquerade as the victim.  </a:t>
            </a:r>
            <a:r>
              <a:rPr lang="en-US" sz="2400" dirty="0"/>
              <a:t>The victim loses</a:t>
            </a:r>
            <a:r>
              <a:rPr lang="en-US" sz="2400" b="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0" dirty="0"/>
              <a:t>Else go to step 1.   Repeat as necessary.</a:t>
            </a:r>
          </a:p>
          <a:p>
            <a:pPr marL="0" indent="0">
              <a:buNone/>
            </a:pPr>
            <a:r>
              <a:rPr lang="en-US" sz="2400" dirty="0"/>
              <a:t>Defenses:</a:t>
            </a:r>
            <a:endParaRPr lang="en-US" sz="2400" b="0" dirty="0"/>
          </a:p>
          <a:p>
            <a:pPr marL="0" indent="0">
              <a:buNone/>
            </a:pPr>
            <a:r>
              <a:rPr lang="en-US" sz="2400" b="0" dirty="0"/>
              <a:t>(1) Pick a secret P that is “hard to guess”.  (2) Add “salt”.</a:t>
            </a:r>
          </a:p>
        </p:txBody>
      </p:sp>
      <p:sp>
        <p:nvSpPr>
          <p:cNvPr id="4" name="Smiley Face 3"/>
          <p:cNvSpPr/>
          <p:nvPr/>
        </p:nvSpPr>
        <p:spPr bwMode="auto">
          <a:xfrm>
            <a:off x="4495800" y="1524000"/>
            <a:ext cx="533400" cy="533400"/>
          </a:xfrm>
          <a:prstGeom prst="smileyFace">
            <a:avLst/>
          </a:prstGeom>
          <a:solidFill>
            <a:srgbClr val="E8E1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8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The First Principle of Security</a:t>
            </a:r>
          </a:p>
        </p:txBody>
      </p:sp>
      <p:sp>
        <p:nvSpPr>
          <p:cNvPr id="149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“Security is at least as much a social problem as it is a technical problem.”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Translation: humans are the weak link.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</a:rPr>
              <a:t>Never lose sight of the social dimension.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Keys left in lock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Phishing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Executable attachments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Trojan software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Post-it passwords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Bribes, torture, etc.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Etc.</a:t>
            </a:r>
          </a:p>
        </p:txBody>
      </p:sp>
      <p:pic>
        <p:nvPicPr>
          <p:cNvPr id="1495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59163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712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11163"/>
            <a:ext cx="8226425" cy="1554163"/>
          </a:xfrm>
        </p:spPr>
        <p:txBody>
          <a:bodyPr/>
          <a:lstStyle/>
          <a:p>
            <a:r>
              <a:rPr lang="en-US" sz="3600" dirty="0"/>
              <a:t>Password hashing: add salt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450975"/>
            <a:ext cx="8226425" cy="4111625"/>
          </a:xfrm>
        </p:spPr>
        <p:txBody>
          <a:bodyPr/>
          <a:lstStyle/>
          <a:p>
            <a:r>
              <a:rPr lang="en-US" sz="2000" dirty="0"/>
              <a:t>Threat model</a:t>
            </a:r>
            <a:r>
              <a:rPr lang="en-US" sz="2000" b="0" dirty="0"/>
              <a:t>: attacker steals hashed password from server, looks up the hashed password in a table of hashes of likely passwords (precomputed at high cost), and obtains a (candidate) password.</a:t>
            </a:r>
          </a:p>
          <a:p>
            <a:r>
              <a:rPr lang="en-US" sz="2000" dirty="0"/>
              <a:t>Defense</a:t>
            </a:r>
            <a:r>
              <a:rPr lang="en-US" sz="2000" b="0" dirty="0"/>
              <a:t>: concatenate password with a </a:t>
            </a:r>
            <a:r>
              <a:rPr lang="en-US" sz="2000" dirty="0"/>
              <a:t>salt</a:t>
            </a:r>
            <a:r>
              <a:rPr lang="en-US" sz="2000" b="0" dirty="0"/>
              <a:t> (a per-user value) before hashing.  Then a standard (precomputed) table is useless.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286000" y="3724275"/>
            <a:ext cx="0" cy="2508250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2301875" y="3817938"/>
            <a:ext cx="4937125" cy="204787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301875" y="4403725"/>
            <a:ext cx="4937125" cy="233363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438400" y="4022725"/>
            <a:ext cx="46217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solidFill>
                  <a:srgbClr val="0033CC"/>
                </a:solidFill>
                <a:latin typeface="+mj-lt"/>
              </a:rPr>
              <a:t>“I’m </a:t>
            </a:r>
            <a:r>
              <a:rPr lang="en-US" sz="1800" dirty="0" err="1">
                <a:solidFill>
                  <a:srgbClr val="660066"/>
                </a:solidFill>
                <a:latin typeface="+mj-lt"/>
              </a:rPr>
              <a:t>fflintstone</a:t>
            </a:r>
            <a:r>
              <a:rPr lang="en-US" sz="1800" dirty="0">
                <a:solidFill>
                  <a:srgbClr val="0033CC"/>
                </a:solidFill>
                <a:latin typeface="+mj-lt"/>
              </a:rPr>
              <a:t>.  Password: </a:t>
            </a:r>
            <a:r>
              <a:rPr lang="en-US" sz="1800" dirty="0" err="1">
                <a:solidFill>
                  <a:srgbClr val="660066"/>
                </a:solidFill>
                <a:latin typeface="+mj-lt"/>
              </a:rPr>
              <a:t>yabbadabbado</a:t>
            </a:r>
            <a:r>
              <a:rPr lang="en-US" sz="1800" dirty="0">
                <a:solidFill>
                  <a:srgbClr val="0033CC"/>
                </a:solidFill>
                <a:latin typeface="+mj-lt"/>
              </a:rPr>
              <a:t>.”</a:t>
            </a:r>
            <a:endParaRPr lang="en-US" sz="1800" dirty="0">
              <a:latin typeface="+mj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239000" y="3724275"/>
            <a:ext cx="0" cy="2508250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80396" y="5694660"/>
            <a:ext cx="8722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3367"/>
                </a:solidFill>
                <a:latin typeface="Comic Sans MS" charset="0"/>
              </a:rPr>
              <a:t>Fred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512051" y="5149850"/>
            <a:ext cx="13271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3367"/>
                </a:solidFill>
                <a:latin typeface="Comic Sans MS" charset="0"/>
              </a:rPr>
              <a:t>Server</a:t>
            </a:r>
          </a:p>
          <a:p>
            <a:r>
              <a:rPr lang="en-US" sz="1600" b="1" dirty="0">
                <a:solidFill>
                  <a:srgbClr val="003367"/>
                </a:solidFill>
                <a:latin typeface="Comic Sans MS" charset="0"/>
              </a:rPr>
              <a:t>(e.g., login program)</a:t>
            </a: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2301875" y="5722938"/>
            <a:ext cx="4937125" cy="204787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572000" y="60039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33CC"/>
                </a:solidFill>
                <a:latin typeface="Times New Roman" charset="0"/>
              </a:rPr>
              <a:t>…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438400" y="5851525"/>
            <a:ext cx="2864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solidFill>
                  <a:srgbClr val="0033CC"/>
                </a:solidFill>
                <a:latin typeface="+mj-lt"/>
              </a:rPr>
              <a:t>“Hi Fred.  Welcome back.”</a:t>
            </a:r>
          </a:p>
        </p:txBody>
      </p:sp>
      <p:pic>
        <p:nvPicPr>
          <p:cNvPr id="19" name="Picture 16" descr="no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70325"/>
            <a:ext cx="10668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57587"/>
            <a:ext cx="1508945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2362200" y="3489325"/>
            <a:ext cx="35330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solidFill>
                  <a:srgbClr val="0033CC"/>
                </a:solidFill>
                <a:latin typeface="+mj-lt"/>
              </a:rPr>
              <a:t>“Hi, this is </a:t>
            </a:r>
            <a:r>
              <a:rPr lang="en-US" sz="1800" dirty="0">
                <a:solidFill>
                  <a:srgbClr val="660066"/>
                </a:solidFill>
                <a:latin typeface="+mj-lt"/>
              </a:rPr>
              <a:t>server</a:t>
            </a:r>
            <a:r>
              <a:rPr lang="en-US" sz="1800" dirty="0">
                <a:solidFill>
                  <a:srgbClr val="0033CC"/>
                </a:solidFill>
                <a:latin typeface="+mj-lt"/>
              </a:rPr>
              <a:t>.  Login please.”</a:t>
            </a:r>
            <a:endParaRPr lang="en-US" sz="1800" dirty="0">
              <a:latin typeface="+mj-lt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2438400" y="4556125"/>
            <a:ext cx="5562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Server code:</a:t>
            </a:r>
          </a:p>
          <a:p>
            <a:pPr eaLnBrk="0" hangingPunct="0"/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phash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=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SHAx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(“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yabbadabbado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” || “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fflintstone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”);</a:t>
            </a:r>
          </a:p>
          <a:p>
            <a:pPr eaLnBrk="0" hangingPunct="0"/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shash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=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getStoredHash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(“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fflintstone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”);</a:t>
            </a:r>
          </a:p>
          <a:p>
            <a:pPr eaLnBrk="0" hangingPunct="0"/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verify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shash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==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phash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;</a:t>
            </a:r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A476A6CA-12B5-FA43-AE94-7E530BFBF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4333" y="4627208"/>
            <a:ext cx="1828800" cy="685800"/>
          </a:xfrm>
          <a:custGeom>
            <a:avLst/>
            <a:gdLst>
              <a:gd name="T0" fmla="*/ 1558608 w 1804908"/>
              <a:gd name="T1" fmla="*/ 145281 h 510567"/>
              <a:gd name="T2" fmla="*/ 1212251 w 1804908"/>
              <a:gd name="T3" fmla="*/ 87412 h 510567"/>
              <a:gd name="T4" fmla="*/ 1058314 w 1804908"/>
              <a:gd name="T5" fmla="*/ 48832 h 510567"/>
              <a:gd name="T6" fmla="*/ 1000589 w 1804908"/>
              <a:gd name="T7" fmla="*/ 29543 h 510567"/>
              <a:gd name="T8" fmla="*/ 865894 w 1804908"/>
              <a:gd name="T9" fmla="*/ 10253 h 510567"/>
              <a:gd name="T10" fmla="*/ 153937 w 1804908"/>
              <a:gd name="T11" fmla="*/ 68122 h 510567"/>
              <a:gd name="T12" fmla="*/ 96210 w 1804908"/>
              <a:gd name="T13" fmla="*/ 87412 h 510567"/>
              <a:gd name="T14" fmla="*/ 19242 w 1804908"/>
              <a:gd name="T15" fmla="*/ 125991 h 510567"/>
              <a:gd name="T16" fmla="*/ 0 w 1804908"/>
              <a:gd name="T17" fmla="*/ 183860 h 510567"/>
              <a:gd name="T18" fmla="*/ 19242 w 1804908"/>
              <a:gd name="T19" fmla="*/ 396046 h 510567"/>
              <a:gd name="T20" fmla="*/ 115452 w 1804908"/>
              <a:gd name="T21" fmla="*/ 473204 h 510567"/>
              <a:gd name="T22" fmla="*/ 442567 w 1804908"/>
              <a:gd name="T23" fmla="*/ 511784 h 510567"/>
              <a:gd name="T24" fmla="*/ 942862 w 1804908"/>
              <a:gd name="T25" fmla="*/ 492494 h 510567"/>
              <a:gd name="T26" fmla="*/ 1269978 w 1804908"/>
              <a:gd name="T27" fmla="*/ 473204 h 510567"/>
              <a:gd name="T28" fmla="*/ 1712546 w 1804908"/>
              <a:gd name="T29" fmla="*/ 453915 h 510567"/>
              <a:gd name="T30" fmla="*/ 1770271 w 1804908"/>
              <a:gd name="T31" fmla="*/ 415335 h 510567"/>
              <a:gd name="T32" fmla="*/ 1770271 w 1804908"/>
              <a:gd name="T33" fmla="*/ 241729 h 510567"/>
              <a:gd name="T34" fmla="*/ 1712546 w 1804908"/>
              <a:gd name="T35" fmla="*/ 183860 h 510567"/>
              <a:gd name="T36" fmla="*/ 1539366 w 1804908"/>
              <a:gd name="T37" fmla="*/ 106702 h 510567"/>
              <a:gd name="T38" fmla="*/ 1481641 w 1804908"/>
              <a:gd name="T39" fmla="*/ 87412 h 510567"/>
              <a:gd name="T40" fmla="*/ 1327704 w 1804908"/>
              <a:gd name="T41" fmla="*/ 87412 h 510567"/>
              <a:gd name="T42" fmla="*/ 1327704 w 1804908"/>
              <a:gd name="T43" fmla="*/ 87412 h 51056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04908"/>
              <a:gd name="T67" fmla="*/ 0 h 510567"/>
              <a:gd name="T68" fmla="*/ 1804908 w 1804908"/>
              <a:gd name="T69" fmla="*/ 510567 h 51056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04908" h="510567">
                <a:moveTo>
                  <a:pt x="1558472" y="144935"/>
                </a:moveTo>
                <a:cubicBezTo>
                  <a:pt x="1443030" y="125691"/>
                  <a:pt x="1327074" y="109310"/>
                  <a:pt x="1212145" y="87204"/>
                </a:cubicBezTo>
                <a:cubicBezTo>
                  <a:pt x="1160210" y="77215"/>
                  <a:pt x="1108395" y="65443"/>
                  <a:pt x="1058222" y="48716"/>
                </a:cubicBezTo>
                <a:cubicBezTo>
                  <a:pt x="1038982" y="42302"/>
                  <a:pt x="1020388" y="33451"/>
                  <a:pt x="1000501" y="29473"/>
                </a:cubicBezTo>
                <a:cubicBezTo>
                  <a:pt x="956032" y="20578"/>
                  <a:pt x="910712" y="16644"/>
                  <a:pt x="865818" y="10229"/>
                </a:cubicBezTo>
                <a:cubicBezTo>
                  <a:pt x="564078" y="28519"/>
                  <a:pt x="391739" y="0"/>
                  <a:pt x="153923" y="67960"/>
                </a:cubicBezTo>
                <a:cubicBezTo>
                  <a:pt x="134422" y="73533"/>
                  <a:pt x="114843" y="79214"/>
                  <a:pt x="96202" y="87204"/>
                </a:cubicBezTo>
                <a:cubicBezTo>
                  <a:pt x="69839" y="98504"/>
                  <a:pt x="44894" y="112862"/>
                  <a:pt x="19240" y="125691"/>
                </a:cubicBezTo>
                <a:cubicBezTo>
                  <a:pt x="12827" y="144935"/>
                  <a:pt x="0" y="163138"/>
                  <a:pt x="0" y="183423"/>
                </a:cubicBezTo>
                <a:cubicBezTo>
                  <a:pt x="0" y="254274"/>
                  <a:pt x="4397" y="325825"/>
                  <a:pt x="19240" y="395104"/>
                </a:cubicBezTo>
                <a:cubicBezTo>
                  <a:pt x="31002" y="450004"/>
                  <a:pt x="69077" y="462804"/>
                  <a:pt x="115442" y="472079"/>
                </a:cubicBezTo>
                <a:cubicBezTo>
                  <a:pt x="200513" y="489096"/>
                  <a:pt x="366197" y="502932"/>
                  <a:pt x="442529" y="510567"/>
                </a:cubicBezTo>
                <a:lnTo>
                  <a:pt x="942780" y="491323"/>
                </a:lnTo>
                <a:cubicBezTo>
                  <a:pt x="1051879" y="486248"/>
                  <a:pt x="1160785" y="477534"/>
                  <a:pt x="1269866" y="472079"/>
                </a:cubicBezTo>
                <a:lnTo>
                  <a:pt x="1712396" y="452836"/>
                </a:lnTo>
                <a:cubicBezTo>
                  <a:pt x="1731636" y="440007"/>
                  <a:pt x="1755672" y="432407"/>
                  <a:pt x="1770117" y="414348"/>
                </a:cubicBezTo>
                <a:cubicBezTo>
                  <a:pt x="1804908" y="370851"/>
                  <a:pt x="1786508" y="278040"/>
                  <a:pt x="1770117" y="241154"/>
                </a:cubicBezTo>
                <a:cubicBezTo>
                  <a:pt x="1759067" y="216286"/>
                  <a:pt x="1733300" y="200846"/>
                  <a:pt x="1712396" y="183423"/>
                </a:cubicBezTo>
                <a:cubicBezTo>
                  <a:pt x="1651415" y="132597"/>
                  <a:pt x="1623133" y="134420"/>
                  <a:pt x="1539232" y="106448"/>
                </a:cubicBezTo>
                <a:cubicBezTo>
                  <a:pt x="1519992" y="100033"/>
                  <a:pt x="1501792" y="87204"/>
                  <a:pt x="1481511" y="87204"/>
                </a:cubicBezTo>
                <a:lnTo>
                  <a:pt x="1327588" y="8720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 dirty="0">
              <a:ln>
                <a:solidFill>
                  <a:srgbClr val="FF0000"/>
                </a:solidFill>
              </a:ln>
              <a:solidFill>
                <a:srgbClr val="FF33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3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8747E9-6FF3-3C48-B725-F1E05234A7E4}"/>
              </a:ext>
            </a:extLst>
          </p:cNvPr>
          <p:cNvSpPr/>
          <p:nvPr/>
        </p:nvSpPr>
        <p:spPr>
          <a:xfrm>
            <a:off x="278799" y="2908203"/>
            <a:ext cx="87128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As WIRED 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2"/>
              </a:rPr>
              <a:t>first reported in 2011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prosecutors in Chelsea Manning's case asserted at the time that Assange had offered to help Manning crack a password "hash," a form of scrambling designed to protect stored passwords from abuse. 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3"/>
              </a:rPr>
              <a:t>Hashing irreversibly converts a password into another string of characters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but hackers often use lists of pre-computed hashes from millions of passwords, known as rainbow tables, to search for a matching hash, revealing the hidden password.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 a pretrial hearing in Manning's case, prosecutors presented evidence that Manning had asked Assange…if he had experience cracking hashes. Assange allegedly responded that he </a:t>
            </a:r>
            <a:r>
              <a:rPr lang="en-US" sz="1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possessed rainbow tables for that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and Manning </a:t>
            </a:r>
            <a:r>
              <a:rPr lang="en-US" sz="1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sent him a hashed password string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 According to Thursday's unsealed indictment, Assange followed up two days later asking for more information about the password, and writing that he'd had </a:t>
            </a:r>
            <a:r>
              <a:rPr lang="en-US" sz="1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"no luck so far."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The indictment further alleges that Assange actively encouraged Manning to gather even more information, after Manning said she had given all she had.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It's not clear if Assange ever successfully cracked the password.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8F7AE-D293-B244-883D-F42AA25A5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00" y="1066800"/>
            <a:ext cx="6899104" cy="1913871"/>
          </a:xfrm>
          <a:prstGeom prst="rect">
            <a:avLst/>
          </a:prstGeom>
        </p:spPr>
      </p:pic>
      <p:pic>
        <p:nvPicPr>
          <p:cNvPr id="5122" name="Picture 2" descr="Image result for wired logo">
            <a:extLst>
              <a:ext uri="{FF2B5EF4-FFF2-40B4-BE49-F238E27FC236}">
                <a16:creationId xmlns:a16="http://schemas.microsoft.com/office/drawing/2014/main" id="{CBF278C7-7412-0A4A-8248-5C759359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7" y="273555"/>
            <a:ext cx="3895539" cy="79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93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2E956-A8D0-E647-BB76-FBF2213BD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53"/>
          <a:stretch/>
        </p:blipFill>
        <p:spPr>
          <a:xfrm>
            <a:off x="152400" y="-762000"/>
            <a:ext cx="8610600" cy="7526852"/>
          </a:xfrm>
          <a:prstGeom prst="rect">
            <a:avLst/>
          </a:prstGeom>
        </p:spPr>
      </p:pic>
      <p:sp>
        <p:nvSpPr>
          <p:cNvPr id="4" name="Freeform 4">
            <a:extLst>
              <a:ext uri="{FF2B5EF4-FFF2-40B4-BE49-F238E27FC236}">
                <a16:creationId xmlns:a16="http://schemas.microsoft.com/office/drawing/2014/main" id="{11E15AD5-3AA6-794F-92FF-DDA71646E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15626"/>
            <a:ext cx="2667000" cy="685800"/>
          </a:xfrm>
          <a:custGeom>
            <a:avLst/>
            <a:gdLst>
              <a:gd name="T0" fmla="*/ 1558608 w 1804908"/>
              <a:gd name="T1" fmla="*/ 145281 h 510567"/>
              <a:gd name="T2" fmla="*/ 1212251 w 1804908"/>
              <a:gd name="T3" fmla="*/ 87412 h 510567"/>
              <a:gd name="T4" fmla="*/ 1058314 w 1804908"/>
              <a:gd name="T5" fmla="*/ 48832 h 510567"/>
              <a:gd name="T6" fmla="*/ 1000589 w 1804908"/>
              <a:gd name="T7" fmla="*/ 29543 h 510567"/>
              <a:gd name="T8" fmla="*/ 865894 w 1804908"/>
              <a:gd name="T9" fmla="*/ 10253 h 510567"/>
              <a:gd name="T10" fmla="*/ 153937 w 1804908"/>
              <a:gd name="T11" fmla="*/ 68122 h 510567"/>
              <a:gd name="T12" fmla="*/ 96210 w 1804908"/>
              <a:gd name="T13" fmla="*/ 87412 h 510567"/>
              <a:gd name="T14" fmla="*/ 19242 w 1804908"/>
              <a:gd name="T15" fmla="*/ 125991 h 510567"/>
              <a:gd name="T16" fmla="*/ 0 w 1804908"/>
              <a:gd name="T17" fmla="*/ 183860 h 510567"/>
              <a:gd name="T18" fmla="*/ 19242 w 1804908"/>
              <a:gd name="T19" fmla="*/ 396046 h 510567"/>
              <a:gd name="T20" fmla="*/ 115452 w 1804908"/>
              <a:gd name="T21" fmla="*/ 473204 h 510567"/>
              <a:gd name="T22" fmla="*/ 442567 w 1804908"/>
              <a:gd name="T23" fmla="*/ 511784 h 510567"/>
              <a:gd name="T24" fmla="*/ 942862 w 1804908"/>
              <a:gd name="T25" fmla="*/ 492494 h 510567"/>
              <a:gd name="T26" fmla="*/ 1269978 w 1804908"/>
              <a:gd name="T27" fmla="*/ 473204 h 510567"/>
              <a:gd name="T28" fmla="*/ 1712546 w 1804908"/>
              <a:gd name="T29" fmla="*/ 453915 h 510567"/>
              <a:gd name="T30" fmla="*/ 1770271 w 1804908"/>
              <a:gd name="T31" fmla="*/ 415335 h 510567"/>
              <a:gd name="T32" fmla="*/ 1770271 w 1804908"/>
              <a:gd name="T33" fmla="*/ 241729 h 510567"/>
              <a:gd name="T34" fmla="*/ 1712546 w 1804908"/>
              <a:gd name="T35" fmla="*/ 183860 h 510567"/>
              <a:gd name="T36" fmla="*/ 1539366 w 1804908"/>
              <a:gd name="T37" fmla="*/ 106702 h 510567"/>
              <a:gd name="T38" fmla="*/ 1481641 w 1804908"/>
              <a:gd name="T39" fmla="*/ 87412 h 510567"/>
              <a:gd name="T40" fmla="*/ 1327704 w 1804908"/>
              <a:gd name="T41" fmla="*/ 87412 h 510567"/>
              <a:gd name="T42" fmla="*/ 1327704 w 1804908"/>
              <a:gd name="T43" fmla="*/ 87412 h 51056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04908"/>
              <a:gd name="T67" fmla="*/ 0 h 510567"/>
              <a:gd name="T68" fmla="*/ 1804908 w 1804908"/>
              <a:gd name="T69" fmla="*/ 510567 h 51056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04908" h="510567">
                <a:moveTo>
                  <a:pt x="1558472" y="144935"/>
                </a:moveTo>
                <a:cubicBezTo>
                  <a:pt x="1443030" y="125691"/>
                  <a:pt x="1327074" y="109310"/>
                  <a:pt x="1212145" y="87204"/>
                </a:cubicBezTo>
                <a:cubicBezTo>
                  <a:pt x="1160210" y="77215"/>
                  <a:pt x="1108395" y="65443"/>
                  <a:pt x="1058222" y="48716"/>
                </a:cubicBezTo>
                <a:cubicBezTo>
                  <a:pt x="1038982" y="42302"/>
                  <a:pt x="1020388" y="33451"/>
                  <a:pt x="1000501" y="29473"/>
                </a:cubicBezTo>
                <a:cubicBezTo>
                  <a:pt x="956032" y="20578"/>
                  <a:pt x="910712" y="16644"/>
                  <a:pt x="865818" y="10229"/>
                </a:cubicBezTo>
                <a:cubicBezTo>
                  <a:pt x="564078" y="28519"/>
                  <a:pt x="391739" y="0"/>
                  <a:pt x="153923" y="67960"/>
                </a:cubicBezTo>
                <a:cubicBezTo>
                  <a:pt x="134422" y="73533"/>
                  <a:pt x="114843" y="79214"/>
                  <a:pt x="96202" y="87204"/>
                </a:cubicBezTo>
                <a:cubicBezTo>
                  <a:pt x="69839" y="98504"/>
                  <a:pt x="44894" y="112862"/>
                  <a:pt x="19240" y="125691"/>
                </a:cubicBezTo>
                <a:cubicBezTo>
                  <a:pt x="12827" y="144935"/>
                  <a:pt x="0" y="163138"/>
                  <a:pt x="0" y="183423"/>
                </a:cubicBezTo>
                <a:cubicBezTo>
                  <a:pt x="0" y="254274"/>
                  <a:pt x="4397" y="325825"/>
                  <a:pt x="19240" y="395104"/>
                </a:cubicBezTo>
                <a:cubicBezTo>
                  <a:pt x="31002" y="450004"/>
                  <a:pt x="69077" y="462804"/>
                  <a:pt x="115442" y="472079"/>
                </a:cubicBezTo>
                <a:cubicBezTo>
                  <a:pt x="200513" y="489096"/>
                  <a:pt x="366197" y="502932"/>
                  <a:pt x="442529" y="510567"/>
                </a:cubicBezTo>
                <a:lnTo>
                  <a:pt x="942780" y="491323"/>
                </a:lnTo>
                <a:cubicBezTo>
                  <a:pt x="1051879" y="486248"/>
                  <a:pt x="1160785" y="477534"/>
                  <a:pt x="1269866" y="472079"/>
                </a:cubicBezTo>
                <a:lnTo>
                  <a:pt x="1712396" y="452836"/>
                </a:lnTo>
                <a:cubicBezTo>
                  <a:pt x="1731636" y="440007"/>
                  <a:pt x="1755672" y="432407"/>
                  <a:pt x="1770117" y="414348"/>
                </a:cubicBezTo>
                <a:cubicBezTo>
                  <a:pt x="1804908" y="370851"/>
                  <a:pt x="1786508" y="278040"/>
                  <a:pt x="1770117" y="241154"/>
                </a:cubicBezTo>
                <a:cubicBezTo>
                  <a:pt x="1759067" y="216286"/>
                  <a:pt x="1733300" y="200846"/>
                  <a:pt x="1712396" y="183423"/>
                </a:cubicBezTo>
                <a:cubicBezTo>
                  <a:pt x="1651415" y="132597"/>
                  <a:pt x="1623133" y="134420"/>
                  <a:pt x="1539232" y="106448"/>
                </a:cubicBezTo>
                <a:cubicBezTo>
                  <a:pt x="1519992" y="100033"/>
                  <a:pt x="1501792" y="87204"/>
                  <a:pt x="1481511" y="87204"/>
                </a:cubicBezTo>
                <a:lnTo>
                  <a:pt x="1327588" y="8720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 dirty="0">
              <a:ln>
                <a:solidFill>
                  <a:srgbClr val="FF0000"/>
                </a:solidFill>
              </a:ln>
              <a:solidFill>
                <a:srgbClr val="FF33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949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2B9108-E77A-8341-8EBF-6AA80EB05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97" b="10882"/>
          <a:stretch/>
        </p:blipFill>
        <p:spPr>
          <a:xfrm>
            <a:off x="6096" y="304800"/>
            <a:ext cx="6562690" cy="1950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50834-62BC-CB47-A2E6-FBF47DEF7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83" b="52808"/>
          <a:stretch/>
        </p:blipFill>
        <p:spPr>
          <a:xfrm>
            <a:off x="3048" y="1475216"/>
            <a:ext cx="6653342" cy="2316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999EA5-538C-1544-B822-B4DA6AEF3D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56" b="39803"/>
          <a:stretch/>
        </p:blipFill>
        <p:spPr>
          <a:xfrm>
            <a:off x="152400" y="2971800"/>
            <a:ext cx="7162800" cy="375790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8E8BE9-7237-734B-82A4-714BEBDB7DCB}"/>
              </a:ext>
            </a:extLst>
          </p:cNvPr>
          <p:cNvCxnSpPr/>
          <p:nvPr/>
        </p:nvCxnSpPr>
        <p:spPr>
          <a:xfrm flipV="1">
            <a:off x="533400" y="1371600"/>
            <a:ext cx="5486400" cy="10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6742D8-FAFA-F64A-B3FD-A46925C7277B}"/>
              </a:ext>
            </a:extLst>
          </p:cNvPr>
          <p:cNvCxnSpPr/>
          <p:nvPr/>
        </p:nvCxnSpPr>
        <p:spPr>
          <a:xfrm flipV="1">
            <a:off x="533400" y="2868184"/>
            <a:ext cx="5486400" cy="10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4">
            <a:extLst>
              <a:ext uri="{FF2B5EF4-FFF2-40B4-BE49-F238E27FC236}">
                <a16:creationId xmlns:a16="http://schemas.microsoft.com/office/drawing/2014/main" id="{4DA1EFE6-273C-3940-87C9-15AFA074D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41" y="1639959"/>
            <a:ext cx="1132159" cy="493641"/>
          </a:xfrm>
          <a:custGeom>
            <a:avLst/>
            <a:gdLst>
              <a:gd name="T0" fmla="*/ 1558608 w 1804908"/>
              <a:gd name="T1" fmla="*/ 145281 h 510567"/>
              <a:gd name="T2" fmla="*/ 1212251 w 1804908"/>
              <a:gd name="T3" fmla="*/ 87412 h 510567"/>
              <a:gd name="T4" fmla="*/ 1058314 w 1804908"/>
              <a:gd name="T5" fmla="*/ 48832 h 510567"/>
              <a:gd name="T6" fmla="*/ 1000589 w 1804908"/>
              <a:gd name="T7" fmla="*/ 29543 h 510567"/>
              <a:gd name="T8" fmla="*/ 865894 w 1804908"/>
              <a:gd name="T9" fmla="*/ 10253 h 510567"/>
              <a:gd name="T10" fmla="*/ 153937 w 1804908"/>
              <a:gd name="T11" fmla="*/ 68122 h 510567"/>
              <a:gd name="T12" fmla="*/ 96210 w 1804908"/>
              <a:gd name="T13" fmla="*/ 87412 h 510567"/>
              <a:gd name="T14" fmla="*/ 19242 w 1804908"/>
              <a:gd name="T15" fmla="*/ 125991 h 510567"/>
              <a:gd name="T16" fmla="*/ 0 w 1804908"/>
              <a:gd name="T17" fmla="*/ 183860 h 510567"/>
              <a:gd name="T18" fmla="*/ 19242 w 1804908"/>
              <a:gd name="T19" fmla="*/ 396046 h 510567"/>
              <a:gd name="T20" fmla="*/ 115452 w 1804908"/>
              <a:gd name="T21" fmla="*/ 473204 h 510567"/>
              <a:gd name="T22" fmla="*/ 442567 w 1804908"/>
              <a:gd name="T23" fmla="*/ 511784 h 510567"/>
              <a:gd name="T24" fmla="*/ 942862 w 1804908"/>
              <a:gd name="T25" fmla="*/ 492494 h 510567"/>
              <a:gd name="T26" fmla="*/ 1269978 w 1804908"/>
              <a:gd name="T27" fmla="*/ 473204 h 510567"/>
              <a:gd name="T28" fmla="*/ 1712546 w 1804908"/>
              <a:gd name="T29" fmla="*/ 453915 h 510567"/>
              <a:gd name="T30" fmla="*/ 1770271 w 1804908"/>
              <a:gd name="T31" fmla="*/ 415335 h 510567"/>
              <a:gd name="T32" fmla="*/ 1770271 w 1804908"/>
              <a:gd name="T33" fmla="*/ 241729 h 510567"/>
              <a:gd name="T34" fmla="*/ 1712546 w 1804908"/>
              <a:gd name="T35" fmla="*/ 183860 h 510567"/>
              <a:gd name="T36" fmla="*/ 1539366 w 1804908"/>
              <a:gd name="T37" fmla="*/ 106702 h 510567"/>
              <a:gd name="T38" fmla="*/ 1481641 w 1804908"/>
              <a:gd name="T39" fmla="*/ 87412 h 510567"/>
              <a:gd name="T40" fmla="*/ 1327704 w 1804908"/>
              <a:gd name="T41" fmla="*/ 87412 h 510567"/>
              <a:gd name="T42" fmla="*/ 1327704 w 1804908"/>
              <a:gd name="T43" fmla="*/ 87412 h 51056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04908"/>
              <a:gd name="T67" fmla="*/ 0 h 510567"/>
              <a:gd name="T68" fmla="*/ 1804908 w 1804908"/>
              <a:gd name="T69" fmla="*/ 510567 h 51056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04908" h="510567">
                <a:moveTo>
                  <a:pt x="1558472" y="144935"/>
                </a:moveTo>
                <a:cubicBezTo>
                  <a:pt x="1443030" y="125691"/>
                  <a:pt x="1327074" y="109310"/>
                  <a:pt x="1212145" y="87204"/>
                </a:cubicBezTo>
                <a:cubicBezTo>
                  <a:pt x="1160210" y="77215"/>
                  <a:pt x="1108395" y="65443"/>
                  <a:pt x="1058222" y="48716"/>
                </a:cubicBezTo>
                <a:cubicBezTo>
                  <a:pt x="1038982" y="42302"/>
                  <a:pt x="1020388" y="33451"/>
                  <a:pt x="1000501" y="29473"/>
                </a:cubicBezTo>
                <a:cubicBezTo>
                  <a:pt x="956032" y="20578"/>
                  <a:pt x="910712" y="16644"/>
                  <a:pt x="865818" y="10229"/>
                </a:cubicBezTo>
                <a:cubicBezTo>
                  <a:pt x="564078" y="28519"/>
                  <a:pt x="391739" y="0"/>
                  <a:pt x="153923" y="67960"/>
                </a:cubicBezTo>
                <a:cubicBezTo>
                  <a:pt x="134422" y="73533"/>
                  <a:pt x="114843" y="79214"/>
                  <a:pt x="96202" y="87204"/>
                </a:cubicBezTo>
                <a:cubicBezTo>
                  <a:pt x="69839" y="98504"/>
                  <a:pt x="44894" y="112862"/>
                  <a:pt x="19240" y="125691"/>
                </a:cubicBezTo>
                <a:cubicBezTo>
                  <a:pt x="12827" y="144935"/>
                  <a:pt x="0" y="163138"/>
                  <a:pt x="0" y="183423"/>
                </a:cubicBezTo>
                <a:cubicBezTo>
                  <a:pt x="0" y="254274"/>
                  <a:pt x="4397" y="325825"/>
                  <a:pt x="19240" y="395104"/>
                </a:cubicBezTo>
                <a:cubicBezTo>
                  <a:pt x="31002" y="450004"/>
                  <a:pt x="69077" y="462804"/>
                  <a:pt x="115442" y="472079"/>
                </a:cubicBezTo>
                <a:cubicBezTo>
                  <a:pt x="200513" y="489096"/>
                  <a:pt x="366197" y="502932"/>
                  <a:pt x="442529" y="510567"/>
                </a:cubicBezTo>
                <a:lnTo>
                  <a:pt x="942780" y="491323"/>
                </a:lnTo>
                <a:cubicBezTo>
                  <a:pt x="1051879" y="486248"/>
                  <a:pt x="1160785" y="477534"/>
                  <a:pt x="1269866" y="472079"/>
                </a:cubicBezTo>
                <a:lnTo>
                  <a:pt x="1712396" y="452836"/>
                </a:lnTo>
                <a:cubicBezTo>
                  <a:pt x="1731636" y="440007"/>
                  <a:pt x="1755672" y="432407"/>
                  <a:pt x="1770117" y="414348"/>
                </a:cubicBezTo>
                <a:cubicBezTo>
                  <a:pt x="1804908" y="370851"/>
                  <a:pt x="1786508" y="278040"/>
                  <a:pt x="1770117" y="241154"/>
                </a:cubicBezTo>
                <a:cubicBezTo>
                  <a:pt x="1759067" y="216286"/>
                  <a:pt x="1733300" y="200846"/>
                  <a:pt x="1712396" y="183423"/>
                </a:cubicBezTo>
                <a:cubicBezTo>
                  <a:pt x="1651415" y="132597"/>
                  <a:pt x="1623133" y="134420"/>
                  <a:pt x="1539232" y="106448"/>
                </a:cubicBezTo>
                <a:cubicBezTo>
                  <a:pt x="1519992" y="100033"/>
                  <a:pt x="1501792" y="87204"/>
                  <a:pt x="1481511" y="87204"/>
                </a:cubicBezTo>
                <a:lnTo>
                  <a:pt x="1327588" y="8720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 dirty="0">
              <a:ln>
                <a:solidFill>
                  <a:srgbClr val="FF0000"/>
                </a:solidFill>
              </a:ln>
              <a:solidFill>
                <a:srgbClr val="FF3300"/>
              </a:solidFill>
              <a:ea typeface="Arial" charset="0"/>
              <a:cs typeface="Arial" charset="0"/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18FFA264-A549-9C45-BB4B-00B6F326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67266"/>
            <a:ext cx="3048000" cy="493641"/>
          </a:xfrm>
          <a:custGeom>
            <a:avLst/>
            <a:gdLst>
              <a:gd name="T0" fmla="*/ 1558608 w 1804908"/>
              <a:gd name="T1" fmla="*/ 145281 h 510567"/>
              <a:gd name="T2" fmla="*/ 1212251 w 1804908"/>
              <a:gd name="T3" fmla="*/ 87412 h 510567"/>
              <a:gd name="T4" fmla="*/ 1058314 w 1804908"/>
              <a:gd name="T5" fmla="*/ 48832 h 510567"/>
              <a:gd name="T6" fmla="*/ 1000589 w 1804908"/>
              <a:gd name="T7" fmla="*/ 29543 h 510567"/>
              <a:gd name="T8" fmla="*/ 865894 w 1804908"/>
              <a:gd name="T9" fmla="*/ 10253 h 510567"/>
              <a:gd name="T10" fmla="*/ 153937 w 1804908"/>
              <a:gd name="T11" fmla="*/ 68122 h 510567"/>
              <a:gd name="T12" fmla="*/ 96210 w 1804908"/>
              <a:gd name="T13" fmla="*/ 87412 h 510567"/>
              <a:gd name="T14" fmla="*/ 19242 w 1804908"/>
              <a:gd name="T15" fmla="*/ 125991 h 510567"/>
              <a:gd name="T16" fmla="*/ 0 w 1804908"/>
              <a:gd name="T17" fmla="*/ 183860 h 510567"/>
              <a:gd name="T18" fmla="*/ 19242 w 1804908"/>
              <a:gd name="T19" fmla="*/ 396046 h 510567"/>
              <a:gd name="T20" fmla="*/ 115452 w 1804908"/>
              <a:gd name="T21" fmla="*/ 473204 h 510567"/>
              <a:gd name="T22" fmla="*/ 442567 w 1804908"/>
              <a:gd name="T23" fmla="*/ 511784 h 510567"/>
              <a:gd name="T24" fmla="*/ 942862 w 1804908"/>
              <a:gd name="T25" fmla="*/ 492494 h 510567"/>
              <a:gd name="T26" fmla="*/ 1269978 w 1804908"/>
              <a:gd name="T27" fmla="*/ 473204 h 510567"/>
              <a:gd name="T28" fmla="*/ 1712546 w 1804908"/>
              <a:gd name="T29" fmla="*/ 453915 h 510567"/>
              <a:gd name="T30" fmla="*/ 1770271 w 1804908"/>
              <a:gd name="T31" fmla="*/ 415335 h 510567"/>
              <a:gd name="T32" fmla="*/ 1770271 w 1804908"/>
              <a:gd name="T33" fmla="*/ 241729 h 510567"/>
              <a:gd name="T34" fmla="*/ 1712546 w 1804908"/>
              <a:gd name="T35" fmla="*/ 183860 h 510567"/>
              <a:gd name="T36" fmla="*/ 1539366 w 1804908"/>
              <a:gd name="T37" fmla="*/ 106702 h 510567"/>
              <a:gd name="T38" fmla="*/ 1481641 w 1804908"/>
              <a:gd name="T39" fmla="*/ 87412 h 510567"/>
              <a:gd name="T40" fmla="*/ 1327704 w 1804908"/>
              <a:gd name="T41" fmla="*/ 87412 h 510567"/>
              <a:gd name="T42" fmla="*/ 1327704 w 1804908"/>
              <a:gd name="T43" fmla="*/ 87412 h 51056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04908"/>
              <a:gd name="T67" fmla="*/ 0 h 510567"/>
              <a:gd name="T68" fmla="*/ 1804908 w 1804908"/>
              <a:gd name="T69" fmla="*/ 510567 h 51056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04908" h="510567">
                <a:moveTo>
                  <a:pt x="1558472" y="144935"/>
                </a:moveTo>
                <a:cubicBezTo>
                  <a:pt x="1443030" y="125691"/>
                  <a:pt x="1327074" y="109310"/>
                  <a:pt x="1212145" y="87204"/>
                </a:cubicBezTo>
                <a:cubicBezTo>
                  <a:pt x="1160210" y="77215"/>
                  <a:pt x="1108395" y="65443"/>
                  <a:pt x="1058222" y="48716"/>
                </a:cubicBezTo>
                <a:cubicBezTo>
                  <a:pt x="1038982" y="42302"/>
                  <a:pt x="1020388" y="33451"/>
                  <a:pt x="1000501" y="29473"/>
                </a:cubicBezTo>
                <a:cubicBezTo>
                  <a:pt x="956032" y="20578"/>
                  <a:pt x="910712" y="16644"/>
                  <a:pt x="865818" y="10229"/>
                </a:cubicBezTo>
                <a:cubicBezTo>
                  <a:pt x="564078" y="28519"/>
                  <a:pt x="391739" y="0"/>
                  <a:pt x="153923" y="67960"/>
                </a:cubicBezTo>
                <a:cubicBezTo>
                  <a:pt x="134422" y="73533"/>
                  <a:pt x="114843" y="79214"/>
                  <a:pt x="96202" y="87204"/>
                </a:cubicBezTo>
                <a:cubicBezTo>
                  <a:pt x="69839" y="98504"/>
                  <a:pt x="44894" y="112862"/>
                  <a:pt x="19240" y="125691"/>
                </a:cubicBezTo>
                <a:cubicBezTo>
                  <a:pt x="12827" y="144935"/>
                  <a:pt x="0" y="163138"/>
                  <a:pt x="0" y="183423"/>
                </a:cubicBezTo>
                <a:cubicBezTo>
                  <a:pt x="0" y="254274"/>
                  <a:pt x="4397" y="325825"/>
                  <a:pt x="19240" y="395104"/>
                </a:cubicBezTo>
                <a:cubicBezTo>
                  <a:pt x="31002" y="450004"/>
                  <a:pt x="69077" y="462804"/>
                  <a:pt x="115442" y="472079"/>
                </a:cubicBezTo>
                <a:cubicBezTo>
                  <a:pt x="200513" y="489096"/>
                  <a:pt x="366197" y="502932"/>
                  <a:pt x="442529" y="510567"/>
                </a:cubicBezTo>
                <a:lnTo>
                  <a:pt x="942780" y="491323"/>
                </a:lnTo>
                <a:cubicBezTo>
                  <a:pt x="1051879" y="486248"/>
                  <a:pt x="1160785" y="477534"/>
                  <a:pt x="1269866" y="472079"/>
                </a:cubicBezTo>
                <a:lnTo>
                  <a:pt x="1712396" y="452836"/>
                </a:lnTo>
                <a:cubicBezTo>
                  <a:pt x="1731636" y="440007"/>
                  <a:pt x="1755672" y="432407"/>
                  <a:pt x="1770117" y="414348"/>
                </a:cubicBezTo>
                <a:cubicBezTo>
                  <a:pt x="1804908" y="370851"/>
                  <a:pt x="1786508" y="278040"/>
                  <a:pt x="1770117" y="241154"/>
                </a:cubicBezTo>
                <a:cubicBezTo>
                  <a:pt x="1759067" y="216286"/>
                  <a:pt x="1733300" y="200846"/>
                  <a:pt x="1712396" y="183423"/>
                </a:cubicBezTo>
                <a:cubicBezTo>
                  <a:pt x="1651415" y="132597"/>
                  <a:pt x="1623133" y="134420"/>
                  <a:pt x="1539232" y="106448"/>
                </a:cubicBezTo>
                <a:cubicBezTo>
                  <a:pt x="1519992" y="100033"/>
                  <a:pt x="1501792" y="87204"/>
                  <a:pt x="1481511" y="87204"/>
                </a:cubicBezTo>
                <a:lnTo>
                  <a:pt x="1327588" y="8720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 dirty="0">
              <a:ln>
                <a:solidFill>
                  <a:srgbClr val="FF0000"/>
                </a:solidFill>
              </a:ln>
              <a:solidFill>
                <a:srgbClr val="FF3300"/>
              </a:solidFill>
              <a:ea typeface="Arial" charset="0"/>
              <a:cs typeface="Arial" charset="0"/>
            </a:endParaRPr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EE2FEF3C-A17C-114A-9A4E-784FE638D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30263"/>
            <a:ext cx="5741990" cy="999444"/>
          </a:xfrm>
          <a:custGeom>
            <a:avLst/>
            <a:gdLst>
              <a:gd name="T0" fmla="*/ 1558608 w 1804908"/>
              <a:gd name="T1" fmla="*/ 145281 h 510567"/>
              <a:gd name="T2" fmla="*/ 1212251 w 1804908"/>
              <a:gd name="T3" fmla="*/ 87412 h 510567"/>
              <a:gd name="T4" fmla="*/ 1058314 w 1804908"/>
              <a:gd name="T5" fmla="*/ 48832 h 510567"/>
              <a:gd name="T6" fmla="*/ 1000589 w 1804908"/>
              <a:gd name="T7" fmla="*/ 29543 h 510567"/>
              <a:gd name="T8" fmla="*/ 865894 w 1804908"/>
              <a:gd name="T9" fmla="*/ 10253 h 510567"/>
              <a:gd name="T10" fmla="*/ 153937 w 1804908"/>
              <a:gd name="T11" fmla="*/ 68122 h 510567"/>
              <a:gd name="T12" fmla="*/ 96210 w 1804908"/>
              <a:gd name="T13" fmla="*/ 87412 h 510567"/>
              <a:gd name="T14" fmla="*/ 19242 w 1804908"/>
              <a:gd name="T15" fmla="*/ 125991 h 510567"/>
              <a:gd name="T16" fmla="*/ 0 w 1804908"/>
              <a:gd name="T17" fmla="*/ 183860 h 510567"/>
              <a:gd name="T18" fmla="*/ 19242 w 1804908"/>
              <a:gd name="T19" fmla="*/ 396046 h 510567"/>
              <a:gd name="T20" fmla="*/ 115452 w 1804908"/>
              <a:gd name="T21" fmla="*/ 473204 h 510567"/>
              <a:gd name="T22" fmla="*/ 442567 w 1804908"/>
              <a:gd name="T23" fmla="*/ 511784 h 510567"/>
              <a:gd name="T24" fmla="*/ 942862 w 1804908"/>
              <a:gd name="T25" fmla="*/ 492494 h 510567"/>
              <a:gd name="T26" fmla="*/ 1269978 w 1804908"/>
              <a:gd name="T27" fmla="*/ 473204 h 510567"/>
              <a:gd name="T28" fmla="*/ 1712546 w 1804908"/>
              <a:gd name="T29" fmla="*/ 453915 h 510567"/>
              <a:gd name="T30" fmla="*/ 1770271 w 1804908"/>
              <a:gd name="T31" fmla="*/ 415335 h 510567"/>
              <a:gd name="T32" fmla="*/ 1770271 w 1804908"/>
              <a:gd name="T33" fmla="*/ 241729 h 510567"/>
              <a:gd name="T34" fmla="*/ 1712546 w 1804908"/>
              <a:gd name="T35" fmla="*/ 183860 h 510567"/>
              <a:gd name="T36" fmla="*/ 1539366 w 1804908"/>
              <a:gd name="T37" fmla="*/ 106702 h 510567"/>
              <a:gd name="T38" fmla="*/ 1481641 w 1804908"/>
              <a:gd name="T39" fmla="*/ 87412 h 510567"/>
              <a:gd name="T40" fmla="*/ 1327704 w 1804908"/>
              <a:gd name="T41" fmla="*/ 87412 h 510567"/>
              <a:gd name="T42" fmla="*/ 1327704 w 1804908"/>
              <a:gd name="T43" fmla="*/ 87412 h 51056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04908"/>
              <a:gd name="T67" fmla="*/ 0 h 510567"/>
              <a:gd name="T68" fmla="*/ 1804908 w 1804908"/>
              <a:gd name="T69" fmla="*/ 510567 h 51056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04908" h="510567">
                <a:moveTo>
                  <a:pt x="1558472" y="144935"/>
                </a:moveTo>
                <a:cubicBezTo>
                  <a:pt x="1443030" y="125691"/>
                  <a:pt x="1327074" y="109310"/>
                  <a:pt x="1212145" y="87204"/>
                </a:cubicBezTo>
                <a:cubicBezTo>
                  <a:pt x="1160210" y="77215"/>
                  <a:pt x="1108395" y="65443"/>
                  <a:pt x="1058222" y="48716"/>
                </a:cubicBezTo>
                <a:cubicBezTo>
                  <a:pt x="1038982" y="42302"/>
                  <a:pt x="1020388" y="33451"/>
                  <a:pt x="1000501" y="29473"/>
                </a:cubicBezTo>
                <a:cubicBezTo>
                  <a:pt x="956032" y="20578"/>
                  <a:pt x="910712" y="16644"/>
                  <a:pt x="865818" y="10229"/>
                </a:cubicBezTo>
                <a:cubicBezTo>
                  <a:pt x="564078" y="28519"/>
                  <a:pt x="391739" y="0"/>
                  <a:pt x="153923" y="67960"/>
                </a:cubicBezTo>
                <a:cubicBezTo>
                  <a:pt x="134422" y="73533"/>
                  <a:pt x="114843" y="79214"/>
                  <a:pt x="96202" y="87204"/>
                </a:cubicBezTo>
                <a:cubicBezTo>
                  <a:pt x="69839" y="98504"/>
                  <a:pt x="44894" y="112862"/>
                  <a:pt x="19240" y="125691"/>
                </a:cubicBezTo>
                <a:cubicBezTo>
                  <a:pt x="12827" y="144935"/>
                  <a:pt x="0" y="163138"/>
                  <a:pt x="0" y="183423"/>
                </a:cubicBezTo>
                <a:cubicBezTo>
                  <a:pt x="0" y="254274"/>
                  <a:pt x="4397" y="325825"/>
                  <a:pt x="19240" y="395104"/>
                </a:cubicBezTo>
                <a:cubicBezTo>
                  <a:pt x="31002" y="450004"/>
                  <a:pt x="69077" y="462804"/>
                  <a:pt x="115442" y="472079"/>
                </a:cubicBezTo>
                <a:cubicBezTo>
                  <a:pt x="200513" y="489096"/>
                  <a:pt x="366197" y="502932"/>
                  <a:pt x="442529" y="510567"/>
                </a:cubicBezTo>
                <a:lnTo>
                  <a:pt x="942780" y="491323"/>
                </a:lnTo>
                <a:cubicBezTo>
                  <a:pt x="1051879" y="486248"/>
                  <a:pt x="1160785" y="477534"/>
                  <a:pt x="1269866" y="472079"/>
                </a:cubicBezTo>
                <a:lnTo>
                  <a:pt x="1712396" y="452836"/>
                </a:lnTo>
                <a:cubicBezTo>
                  <a:pt x="1731636" y="440007"/>
                  <a:pt x="1755672" y="432407"/>
                  <a:pt x="1770117" y="414348"/>
                </a:cubicBezTo>
                <a:cubicBezTo>
                  <a:pt x="1804908" y="370851"/>
                  <a:pt x="1786508" y="278040"/>
                  <a:pt x="1770117" y="241154"/>
                </a:cubicBezTo>
                <a:cubicBezTo>
                  <a:pt x="1759067" y="216286"/>
                  <a:pt x="1733300" y="200846"/>
                  <a:pt x="1712396" y="183423"/>
                </a:cubicBezTo>
                <a:cubicBezTo>
                  <a:pt x="1651415" y="132597"/>
                  <a:pt x="1623133" y="134420"/>
                  <a:pt x="1539232" y="106448"/>
                </a:cubicBezTo>
                <a:cubicBezTo>
                  <a:pt x="1519992" y="100033"/>
                  <a:pt x="1501792" y="87204"/>
                  <a:pt x="1481511" y="87204"/>
                </a:cubicBezTo>
                <a:lnTo>
                  <a:pt x="1327588" y="8720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 dirty="0">
              <a:ln>
                <a:solidFill>
                  <a:srgbClr val="FF0000"/>
                </a:solidFill>
              </a:ln>
              <a:solidFill>
                <a:srgbClr val="FF33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2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6425" cy="1554163"/>
          </a:xfrm>
        </p:spPr>
        <p:txBody>
          <a:bodyPr/>
          <a:lstStyle/>
          <a:p>
            <a:r>
              <a:rPr lang="en-US" dirty="0"/>
              <a:t>Let’s get this right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50975"/>
            <a:ext cx="8226425" cy="4111625"/>
          </a:xfrm>
        </p:spPr>
        <p:txBody>
          <a:bodyPr/>
          <a:lstStyle/>
          <a:p>
            <a:r>
              <a:rPr lang="en-US" sz="2400" dirty="0"/>
              <a:t>Hashing is not encryption.</a:t>
            </a:r>
          </a:p>
          <a:p>
            <a:pPr lvl="1"/>
            <a:r>
              <a:rPr lang="en-US" sz="2000" b="0" dirty="0"/>
              <a:t>“One way” </a:t>
            </a:r>
            <a:r>
              <a:rPr lang="en-US" sz="2000" b="0" dirty="0">
                <a:sym typeface="Wingdings"/>
              </a:rPr>
              <a:t> </a:t>
            </a:r>
            <a:r>
              <a:rPr lang="en-US" sz="2000" b="0" dirty="0"/>
              <a:t>No way to decrypt! </a:t>
            </a:r>
          </a:p>
          <a:p>
            <a:pPr lvl="1"/>
            <a:r>
              <a:rPr lang="en-US" sz="2000" b="0" dirty="0"/>
              <a:t>No keys!</a:t>
            </a:r>
          </a:p>
          <a:p>
            <a:r>
              <a:rPr lang="en-US" sz="2400" dirty="0"/>
              <a:t>Client uses password to login, and not the hash.  </a:t>
            </a:r>
          </a:p>
          <a:p>
            <a:pPr lvl="1"/>
            <a:r>
              <a:rPr lang="en-US" sz="2000" b="0" dirty="0"/>
              <a:t>If the hash alone is sufficient to log in, then an attacker who gains access to the hashed password file can compromise all accounts, even without knowing the “real” passwords!</a:t>
            </a:r>
          </a:p>
          <a:p>
            <a:pPr lvl="1"/>
            <a:r>
              <a:rPr lang="en-US" sz="2000" b="0" dirty="0"/>
              <a:t>The goal is not to protect the password in transit: we use encryption for that.  We want to protect it “at rest” on the server.</a:t>
            </a:r>
          </a:p>
          <a:p>
            <a:pPr lvl="1"/>
            <a:r>
              <a:rPr lang="en-US" sz="2000" b="0" dirty="0"/>
              <a:t>Server must remember something about a password so that it can verify it, but a hash is “good enough”: the server doesn’t need to remember the password itself.  </a:t>
            </a:r>
          </a:p>
          <a:p>
            <a:pPr lvl="1"/>
            <a:r>
              <a:rPr lang="en-US" sz="2000" b="0" dirty="0"/>
              <a:t>So: server stores the hash, and forgets the password. </a:t>
            </a:r>
          </a:p>
        </p:txBody>
      </p:sp>
      <p:pic>
        <p:nvPicPr>
          <p:cNvPr id="10" name="Picture 5" descr="docu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954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705600" y="1447800"/>
            <a:ext cx="1066800" cy="609600"/>
          </a:xfrm>
          <a:prstGeom prst="roundRect">
            <a:avLst>
              <a:gd name="adj" fmla="val 16667"/>
            </a:avLst>
          </a:prstGeom>
          <a:solidFill>
            <a:srgbClr val="A3A3E0"/>
          </a:solidFill>
          <a:ln w="57150">
            <a:solidFill>
              <a:srgbClr val="7575D1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b="1" dirty="0">
                <a:solidFill>
                  <a:prstClr val="white"/>
                </a:solidFill>
                <a:latin typeface="Calibri" charset="0"/>
                <a:ea typeface="Arial" charset="0"/>
                <a:cs typeface="Arial" charset="0"/>
              </a:rPr>
              <a:t>SHA1</a:t>
            </a:r>
          </a:p>
        </p:txBody>
      </p:sp>
      <p:cxnSp>
        <p:nvCxnSpPr>
          <p:cNvPr id="12" name="Straight Arrow Connector 14"/>
          <p:cNvCxnSpPr>
            <a:cxnSpLocks noChangeShapeType="1"/>
          </p:cNvCxnSpPr>
          <p:nvPr/>
        </p:nvCxnSpPr>
        <p:spPr bwMode="auto">
          <a:xfrm flipH="1">
            <a:off x="6172200" y="1752600"/>
            <a:ext cx="533400" cy="1588"/>
          </a:xfrm>
          <a:prstGeom prst="straightConnector1">
            <a:avLst/>
          </a:prstGeom>
          <a:noFill/>
          <a:ln w="57150">
            <a:solidFill>
              <a:srgbClr val="00264D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4"/>
          <p:cNvCxnSpPr>
            <a:cxnSpLocks noChangeShapeType="1"/>
          </p:cNvCxnSpPr>
          <p:nvPr/>
        </p:nvCxnSpPr>
        <p:spPr bwMode="auto">
          <a:xfrm flipH="1">
            <a:off x="7772400" y="1752600"/>
            <a:ext cx="533400" cy="1588"/>
          </a:xfrm>
          <a:prstGeom prst="straightConnector1">
            <a:avLst/>
          </a:prstGeom>
          <a:noFill/>
          <a:ln w="57150">
            <a:solidFill>
              <a:srgbClr val="00264D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" name="TextBox 42"/>
          <p:cNvSpPr txBox="1">
            <a:spLocks noChangeArrowheads="1"/>
          </p:cNvSpPr>
          <p:nvPr/>
        </p:nvSpPr>
        <p:spPr bwMode="auto">
          <a:xfrm>
            <a:off x="6096000" y="1066800"/>
            <a:ext cx="8683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0">
                <a:solidFill>
                  <a:srgbClr val="E8161F"/>
                </a:solidFill>
              </a:rPr>
              <a:t>X</a:t>
            </a:r>
            <a:endParaRPr lang="en-US">
              <a:solidFill>
                <a:srgbClr val="E8161F"/>
              </a:solidFill>
            </a:endParaRPr>
          </a:p>
        </p:txBody>
      </p:sp>
      <p:sp>
        <p:nvSpPr>
          <p:cNvPr id="15" name="TextBox 43"/>
          <p:cNvSpPr txBox="1">
            <a:spLocks noChangeArrowheads="1"/>
          </p:cNvSpPr>
          <p:nvPr/>
        </p:nvSpPr>
        <p:spPr bwMode="auto">
          <a:xfrm>
            <a:off x="7696200" y="1066800"/>
            <a:ext cx="8683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0">
                <a:solidFill>
                  <a:srgbClr val="E8161F"/>
                </a:solidFill>
              </a:rPr>
              <a:t>X</a:t>
            </a:r>
            <a:endParaRPr lang="en-US">
              <a:solidFill>
                <a:srgbClr val="E8161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05800" y="1066800"/>
            <a:ext cx="10048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i="1" dirty="0">
                <a:solidFill>
                  <a:srgbClr val="738300">
                    <a:lumMod val="75000"/>
                  </a:srgbClr>
                </a:solidFill>
                <a:ea typeface="ＭＳ Ｐゴシック" charset="-128"/>
                <a:cs typeface="ＭＳ Ｐゴシック" charset="-128"/>
              </a:rPr>
              <a:t>#</a:t>
            </a: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5369803" y="2209800"/>
            <a:ext cx="36979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“Computationally infeasible”</a:t>
            </a:r>
          </a:p>
        </p:txBody>
      </p:sp>
    </p:spTree>
    <p:extLst>
      <p:ext uri="{BB962C8B-B14F-4D97-AF65-F5344CB8AC3E}">
        <p14:creationId xmlns:p14="http://schemas.microsoft.com/office/powerpoint/2010/main" val="379038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01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0116C5F-6207-4147-B974-2FF653B31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29F813-3BD3-274C-9D68-40111A4B597C}"/>
              </a:ext>
            </a:extLst>
          </p:cNvPr>
          <p:cNvSpPr/>
          <p:nvPr/>
        </p:nvSpPr>
        <p:spPr bwMode="auto">
          <a:xfrm>
            <a:off x="6781800" y="8238"/>
            <a:ext cx="2448697" cy="6858000"/>
          </a:xfrm>
          <a:prstGeom prst="rect">
            <a:avLst/>
          </a:prstGeom>
          <a:solidFill>
            <a:srgbClr val="00A2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7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49" name="Group 4"/>
          <p:cNvGrpSpPr>
            <a:grpSpLocks/>
          </p:cNvGrpSpPr>
          <p:nvPr/>
        </p:nvGrpSpPr>
        <p:grpSpPr bwMode="auto">
          <a:xfrm>
            <a:off x="4191000" y="0"/>
            <a:ext cx="4953000" cy="6902450"/>
            <a:chOff x="2955386" y="685800"/>
            <a:chExt cx="3505200" cy="5105400"/>
          </a:xfrm>
        </p:grpSpPr>
        <p:pic>
          <p:nvPicPr>
            <p:cNvPr id="4" name="Picture 3" descr="bad-passwords.tiff"/>
            <p:cNvPicPr>
              <a:picLocks noChangeAspect="1"/>
            </p:cNvPicPr>
            <p:nvPr/>
          </p:nvPicPr>
          <p:blipFill>
            <a:blip r:embed="rId2"/>
            <a:srcRect l="28333" t="14487" r="33333" b="3465"/>
            <a:stretch>
              <a:fillRect/>
            </a:stretch>
          </p:blipFill>
          <p:spPr bwMode="auto">
            <a:xfrm>
              <a:off x="2955386" y="685800"/>
              <a:ext cx="3505200" cy="510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</p:pic>
        <p:sp>
          <p:nvSpPr>
            <p:cNvPr id="155652" name="Rectangle 8"/>
            <p:cNvSpPr>
              <a:spLocks noChangeArrowheads="1"/>
            </p:cNvSpPr>
            <p:nvPr/>
          </p:nvSpPr>
          <p:spPr bwMode="auto">
            <a:xfrm>
              <a:off x="3336386" y="1756666"/>
              <a:ext cx="457200" cy="1524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en-US" b="1">
                <a:cs typeface="Arial" charset="0"/>
              </a:endParaRPr>
            </a:p>
          </p:txBody>
        </p:sp>
        <p:sp>
          <p:nvSpPr>
            <p:cNvPr id="155653" name="Rectangle 9"/>
            <p:cNvSpPr>
              <a:spLocks noChangeArrowheads="1"/>
            </p:cNvSpPr>
            <p:nvPr/>
          </p:nvSpPr>
          <p:spPr bwMode="auto">
            <a:xfrm>
              <a:off x="3336386" y="4953000"/>
              <a:ext cx="457200" cy="72625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algn="ctr"/>
              <a:endParaRPr lang="en-US" b="1">
                <a:cs typeface="Arial" charset="0"/>
              </a:endParaRPr>
            </a:p>
          </p:txBody>
        </p:sp>
      </p:grp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33400" y="324415"/>
            <a:ext cx="3505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3367"/>
                </a:solidFill>
              </a:rPr>
              <a:t>Obviously these popular passwords are not “hard to guess”.  No meaningful password is hard to guess, because there is a limited number of meaningful passwords to choose from.</a:t>
            </a:r>
            <a:endParaRPr lang="en-US" sz="1800" dirty="0">
              <a:solidFill>
                <a:srgbClr val="00336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19009-2BCA-3A4F-B8FF-62A0B8ECED9B}"/>
              </a:ext>
            </a:extLst>
          </p:cNvPr>
          <p:cNvSpPr txBox="1"/>
          <p:nvPr/>
        </p:nvSpPr>
        <p:spPr>
          <a:xfrm>
            <a:off x="541467" y="2819400"/>
            <a:ext cx="319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Duke OIT slogan: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“I’m an 11+”.</a:t>
            </a:r>
          </a:p>
        </p:txBody>
      </p:sp>
      <p:pic>
        <p:nvPicPr>
          <p:cNvPr id="8194" name="Picture 2" descr="Image result for lastpass logo">
            <a:extLst>
              <a:ext uri="{FF2B5EF4-FFF2-40B4-BE49-F238E27FC236}">
                <a16:creationId xmlns:a16="http://schemas.microsoft.com/office/drawing/2014/main" id="{01365A98-0D3D-1D4F-B013-30C33DF6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7" y="5431224"/>
            <a:ext cx="3684292" cy="135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B7B87-D9A8-4C42-89B0-4964984B9657}"/>
              </a:ext>
            </a:extLst>
          </p:cNvPr>
          <p:cNvSpPr txBox="1"/>
          <p:nvPr/>
        </p:nvSpPr>
        <p:spPr>
          <a:xfrm>
            <a:off x="533400" y="3886200"/>
            <a:ext cx="3192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Generate passwords randomly; remember them with a password manager.  (?)</a:t>
            </a:r>
          </a:p>
        </p:txBody>
      </p:sp>
    </p:spTree>
    <p:extLst>
      <p:ext uri="{BB962C8B-B14F-4D97-AF65-F5344CB8AC3E}">
        <p14:creationId xmlns:p14="http://schemas.microsoft.com/office/powerpoint/2010/main" val="125018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418" y="4343399"/>
            <a:ext cx="2481581" cy="2481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1625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What if I use a hard-to-guess password, don’t write it down, and I am wise to </a:t>
            </a:r>
            <a:r>
              <a:rPr lang="en-US" sz="2400" dirty="0"/>
              <a:t>phishing</a:t>
            </a:r>
            <a:r>
              <a:rPr lang="en-US" sz="2400" b="0" dirty="0"/>
              <a:t>?  </a:t>
            </a:r>
            <a:r>
              <a:rPr lang="en-US" sz="2400" dirty="0"/>
              <a:t>Am I safe?  </a:t>
            </a:r>
            <a:endParaRPr lang="en-US" sz="2400" b="0" dirty="0"/>
          </a:p>
          <a:p>
            <a:r>
              <a:rPr lang="en-US" sz="2400" b="0" dirty="0"/>
              <a:t>Can an attacker intercept the password on the network?</a:t>
            </a:r>
          </a:p>
          <a:p>
            <a:pPr lvl="1"/>
            <a:r>
              <a:rPr lang="en-US" sz="2000" dirty="0"/>
              <a:t>Defense</a:t>
            </a:r>
            <a:r>
              <a:rPr lang="en-US" sz="2000" b="0" dirty="0"/>
              <a:t>: Secure sockets (SSL)/Transport-layer Security (TLS)</a:t>
            </a:r>
            <a:endParaRPr lang="en-US" sz="1200" b="0" dirty="0"/>
          </a:p>
          <a:p>
            <a:r>
              <a:rPr lang="en-US" sz="2400" b="0" dirty="0"/>
              <a:t>Does the server store a copy to steal or leak?  </a:t>
            </a:r>
          </a:p>
          <a:p>
            <a:pPr lvl="1"/>
            <a:r>
              <a:rPr lang="en-US" sz="2000" dirty="0"/>
              <a:t>Defense</a:t>
            </a:r>
            <a:r>
              <a:rPr lang="en-US" sz="2000" b="0" dirty="0"/>
              <a:t>: Hashing (with salt) on server</a:t>
            </a:r>
          </a:p>
          <a:p>
            <a:pPr lvl="1"/>
            <a:r>
              <a:rPr lang="en-US" sz="2000" b="0" dirty="0"/>
              <a:t>Also: Don’t use the same password at multiple sites.</a:t>
            </a:r>
          </a:p>
          <a:p>
            <a:pPr lvl="1"/>
            <a:r>
              <a:rPr lang="en-US" sz="2000" b="0" dirty="0"/>
              <a:t>And use MFA: multi-factor authentication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181600"/>
            <a:ext cx="55625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Warning</a:t>
            </a:r>
            <a:r>
              <a:rPr lang="en-US" dirty="0">
                <a:solidFill>
                  <a:schemeClr val="tx1"/>
                </a:solidFill>
              </a:rPr>
              <a:t>: if you are a high-value target (politics, technology, activism, financial, journalist), you </a:t>
            </a:r>
            <a:r>
              <a:rPr lang="en-US" b="1" dirty="0">
                <a:solidFill>
                  <a:schemeClr val="tx1"/>
                </a:solidFill>
              </a:rPr>
              <a:t>will</a:t>
            </a:r>
            <a:r>
              <a:rPr lang="en-US" dirty="0">
                <a:solidFill>
                  <a:schemeClr val="tx1"/>
                </a:solidFill>
              </a:rPr>
              <a:t> be targeted!</a:t>
            </a:r>
          </a:p>
        </p:txBody>
      </p:sp>
    </p:spTree>
    <p:extLst>
      <p:ext uri="{BB962C8B-B14F-4D97-AF65-F5344CB8AC3E}">
        <p14:creationId xmlns:p14="http://schemas.microsoft.com/office/powerpoint/2010/main" val="170264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7B2C-B032-B44B-8291-8F27B398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for passwords at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DF64-C5EF-9D43-8AAD-4097D5066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 security is our intro to cryptosystems.</a:t>
            </a:r>
          </a:p>
          <a:p>
            <a:r>
              <a:rPr lang="en-US" dirty="0"/>
              <a:t>One element of crypto is </a:t>
            </a:r>
            <a:r>
              <a:rPr lang="en-US" b="1" dirty="0"/>
              <a:t>secure hashing</a:t>
            </a:r>
            <a:r>
              <a:rPr lang="en-US" dirty="0"/>
              <a:t>.</a:t>
            </a:r>
          </a:p>
          <a:p>
            <a:r>
              <a:rPr lang="en-US" dirty="0"/>
              <a:t>It has many uses.   We illustrate its use to protect </a:t>
            </a:r>
            <a:r>
              <a:rPr lang="en-US" b="1" dirty="0"/>
              <a:t>passwords at rest </a:t>
            </a:r>
            <a:r>
              <a:rPr lang="en-US" dirty="0"/>
              <a:t>in storage, e.g., on a server.</a:t>
            </a:r>
          </a:p>
          <a:p>
            <a:r>
              <a:rPr lang="en-US" dirty="0"/>
              <a:t>A server must “know” your password to check it.</a:t>
            </a:r>
          </a:p>
          <a:p>
            <a:r>
              <a:rPr lang="en-US" dirty="0"/>
              <a:t>If a server stores passwords in a file, and an attacker steals the file, it is a disaster.</a:t>
            </a:r>
          </a:p>
          <a:p>
            <a:r>
              <a:rPr lang="en-US" dirty="0"/>
              <a:t>So server stores </a:t>
            </a:r>
            <a:r>
              <a:rPr lang="en-US" b="1" dirty="0"/>
              <a:t>password hashes </a:t>
            </a:r>
            <a:r>
              <a:rPr lang="en-US" dirty="0"/>
              <a:t>instead of clear text.</a:t>
            </a:r>
          </a:p>
          <a:p>
            <a:r>
              <a:rPr lang="en-US" dirty="0"/>
              <a:t>The server can still check the passwords easily, but it makes it much harder to leak/steal them.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9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589E8-FB82-A341-975F-C9ED3156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Egregious password leak example #1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7509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4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60450-0E1B-C54F-A4E7-23A4C090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3352800" cy="1554163"/>
          </a:xfrm>
        </p:spPr>
        <p:txBody>
          <a:bodyPr/>
          <a:lstStyle/>
          <a:p>
            <a:r>
              <a:rPr lang="en-US" sz="3200" dirty="0"/>
              <a:t>Egregious password leak example #2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39FB27-4AA8-8C4A-8FA1-6CA79227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75958"/>
            <a:ext cx="5613568" cy="67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6890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nHec Template v10">
  <a:themeElements>
    <a:clrScheme name="WinHec Template v10 1">
      <a:dk1>
        <a:srgbClr val="000000"/>
      </a:dk1>
      <a:lt1>
        <a:srgbClr val="FFFFFF"/>
      </a:lt1>
      <a:dk2>
        <a:srgbClr val="00478E"/>
      </a:dk2>
      <a:lt2>
        <a:srgbClr val="F7AB3B"/>
      </a:lt2>
      <a:accent1>
        <a:srgbClr val="F2D468"/>
      </a:accent1>
      <a:accent2>
        <a:srgbClr val="F5862B"/>
      </a:accent2>
      <a:accent3>
        <a:srgbClr val="AAB1C6"/>
      </a:accent3>
      <a:accent4>
        <a:srgbClr val="DADADA"/>
      </a:accent4>
      <a:accent5>
        <a:srgbClr val="F7E6B9"/>
      </a:accent5>
      <a:accent6>
        <a:srgbClr val="DE7926"/>
      </a:accent6>
      <a:hlink>
        <a:srgbClr val="4FC95B"/>
      </a:hlink>
      <a:folHlink>
        <a:srgbClr val="40A1F2"/>
      </a:folHlink>
    </a:clrScheme>
    <a:fontScheme name="WinHec Template v1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WinHec Template v10 1">
        <a:dk1>
          <a:srgbClr val="000000"/>
        </a:dk1>
        <a:lt1>
          <a:srgbClr val="FFFFFF"/>
        </a:lt1>
        <a:dk2>
          <a:srgbClr val="00478E"/>
        </a:dk2>
        <a:lt2>
          <a:srgbClr val="F7AB3B"/>
        </a:lt2>
        <a:accent1>
          <a:srgbClr val="F2D468"/>
        </a:accent1>
        <a:accent2>
          <a:srgbClr val="F5862B"/>
        </a:accent2>
        <a:accent3>
          <a:srgbClr val="AAB1C6"/>
        </a:accent3>
        <a:accent4>
          <a:srgbClr val="DADADA"/>
        </a:accent4>
        <a:accent5>
          <a:srgbClr val="F7E6B9"/>
        </a:accent5>
        <a:accent6>
          <a:srgbClr val="DE7926"/>
        </a:accent6>
        <a:hlink>
          <a:srgbClr val="4FC95B"/>
        </a:hlink>
        <a:folHlink>
          <a:srgbClr val="40A1F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plate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206695</TotalTime>
  <Words>1508</Words>
  <Application>Microsoft Macintosh PowerPoint</Application>
  <PresentationFormat>On-screen Show (4:3)</PresentationFormat>
  <Paragraphs>156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Calibri Light</vt:lpstr>
      <vt:lpstr>Comic Sans MS</vt:lpstr>
      <vt:lpstr>Gill Sans MT</vt:lpstr>
      <vt:lpstr>Menlo</vt:lpstr>
      <vt:lpstr>Times New Roman</vt:lpstr>
      <vt:lpstr>Wingdings</vt:lpstr>
      <vt:lpstr>Wingdings 3</vt:lpstr>
      <vt:lpstr>Default Design</vt:lpstr>
      <vt:lpstr>WinHec Template v10</vt:lpstr>
      <vt:lpstr>template</vt:lpstr>
      <vt:lpstr>1_Office Theme</vt:lpstr>
      <vt:lpstr>PowerPoint Presentation</vt:lpstr>
      <vt:lpstr>The First Principle of Security</vt:lpstr>
      <vt:lpstr>PowerPoint Presentation</vt:lpstr>
      <vt:lpstr>PowerPoint Presentation</vt:lpstr>
      <vt:lpstr>PowerPoint Presentation</vt:lpstr>
      <vt:lpstr>Password security</vt:lpstr>
      <vt:lpstr>Hashing for passwords at rest</vt:lpstr>
      <vt:lpstr>Egregious password leak example #1</vt:lpstr>
      <vt:lpstr>Egregious password leak example #2</vt:lpstr>
      <vt:lpstr>Egregious password leak example #3</vt:lpstr>
      <vt:lpstr>Egregious password leak example #4</vt:lpstr>
      <vt:lpstr>Defense: hashed password file</vt:lpstr>
      <vt:lpstr>Cryptographic hashes</vt:lpstr>
      <vt:lpstr>Properties of Secure Hashing</vt:lpstr>
      <vt:lpstr>PowerPoint Presentation</vt:lpstr>
      <vt:lpstr>Example: hashed passwords </vt:lpstr>
      <vt:lpstr>Password file (example)</vt:lpstr>
      <vt:lpstr>PowerPoint Presentation</vt:lpstr>
      <vt:lpstr>Dictionary attack</vt:lpstr>
      <vt:lpstr>Password hashing: add salt</vt:lpstr>
      <vt:lpstr>PowerPoint Presentation</vt:lpstr>
      <vt:lpstr>PowerPoint Presentation</vt:lpstr>
      <vt:lpstr>PowerPoint Presentation</vt:lpstr>
      <vt:lpstr>Let’s get this right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Jeff Chase</cp:lastModifiedBy>
  <cp:revision>5633</cp:revision>
  <cp:lastPrinted>2019-11-22T19:52:04Z</cp:lastPrinted>
  <dcterms:created xsi:type="dcterms:W3CDTF">2011-04-11T18:52:21Z</dcterms:created>
  <dcterms:modified xsi:type="dcterms:W3CDTF">2020-10-06T18:09:17Z</dcterms:modified>
  <cp:category/>
</cp:coreProperties>
</file>