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7973" r:id="rId2"/>
    <p:sldMasterId id="2147488031" r:id="rId3"/>
  </p:sldMasterIdLst>
  <p:notesMasterIdLst>
    <p:notesMasterId r:id="rId27"/>
  </p:notesMasterIdLst>
  <p:handoutMasterIdLst>
    <p:handoutMasterId r:id="rId28"/>
  </p:handoutMasterIdLst>
  <p:sldIdLst>
    <p:sldId id="256" r:id="rId4"/>
    <p:sldId id="1589" r:id="rId5"/>
    <p:sldId id="1593" r:id="rId6"/>
    <p:sldId id="1592" r:id="rId7"/>
    <p:sldId id="1502" r:id="rId8"/>
    <p:sldId id="1499" r:id="rId9"/>
    <p:sldId id="1500" r:id="rId10"/>
    <p:sldId id="1501" r:id="rId11"/>
    <p:sldId id="1940" r:id="rId12"/>
    <p:sldId id="1591" r:id="rId13"/>
    <p:sldId id="1574" r:id="rId14"/>
    <p:sldId id="1318" r:id="rId15"/>
    <p:sldId id="1941" r:id="rId16"/>
    <p:sldId id="1503" r:id="rId17"/>
    <p:sldId id="1504" r:id="rId18"/>
    <p:sldId id="1497" r:id="rId19"/>
    <p:sldId id="1531" r:id="rId20"/>
    <p:sldId id="1521" r:id="rId21"/>
    <p:sldId id="1587" r:id="rId22"/>
    <p:sldId id="1590" r:id="rId23"/>
    <p:sldId id="1943" r:id="rId24"/>
    <p:sldId id="1939" r:id="rId25"/>
    <p:sldId id="1634" r:id="rId26"/>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A27A"/>
    <a:srgbClr val="00785A"/>
    <a:srgbClr val="FFFFFF"/>
    <a:srgbClr val="5A8DFB"/>
    <a:srgbClr val="618FFD"/>
    <a:srgbClr val="00264D"/>
    <a:srgbClr val="636464"/>
    <a:srgbClr val="F3F3F3"/>
    <a:srgbClr val="46FF77"/>
    <a:srgbClr val="E8161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76"/>
    <p:restoredTop sz="81224" autoAdjust="0"/>
  </p:normalViewPr>
  <p:slideViewPr>
    <p:cSldViewPr>
      <p:cViewPr varScale="1">
        <p:scale>
          <a:sx n="103" d="100"/>
          <a:sy n="103" d="100"/>
        </p:scale>
        <p:origin x="592" y="16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00" d="100"/>
        <a:sy n="100" d="100"/>
      </p:scale>
      <p:origin x="0" y="723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48D443D6-FB5E-7C42-B16E-7EDDCD870E40}" type="datetime1">
              <a:rPr lang="en-US"/>
              <a:pPr>
                <a:defRPr/>
              </a:pPr>
              <a:t>9/27/20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E037FB44-4180-0044-AD26-22E8151291E6}" type="slidenum">
              <a:rPr lang="en-US"/>
              <a:pPr>
                <a:defRPr/>
              </a:pPr>
              <a:t>‹#›</a:t>
            </a:fld>
            <a:endParaRPr lang="en-US"/>
          </a:p>
        </p:txBody>
      </p:sp>
    </p:spTree>
    <p:extLst>
      <p:ext uri="{BB962C8B-B14F-4D97-AF65-F5344CB8AC3E}">
        <p14:creationId xmlns:p14="http://schemas.microsoft.com/office/powerpoint/2010/main" val="411081166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7"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21508" name="Text Box 3"/>
          <p:cNvSpPr txBox="1">
            <a:spLocks noChangeArrowheads="1"/>
          </p:cNvSpPr>
          <p:nvPr/>
        </p:nvSpPr>
        <p:spPr bwMode="auto">
          <a:xfrm>
            <a:off x="0" y="0"/>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21510"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21512"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D7113CB9-9A72-F24E-8D2E-4CA3AFA73C24}" type="slidenum">
              <a:rPr lang="en-US"/>
              <a:pPr>
                <a:defRPr/>
              </a:pPr>
              <a:t>‹#›</a:t>
            </a:fld>
            <a:endParaRPr lang="en-US"/>
          </a:p>
        </p:txBody>
      </p:sp>
    </p:spTree>
    <p:extLst>
      <p:ext uri="{BB962C8B-B14F-4D97-AF65-F5344CB8AC3E}">
        <p14:creationId xmlns:p14="http://schemas.microsoft.com/office/powerpoint/2010/main" val="188909305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670ED531-658C-4640-BF33-A8FA3EEF0D5A}"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2355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23556" name="Rectangle 2"/>
          <p:cNvSpPr>
            <a:spLocks noGrp="1" noChangeArrowheads="1"/>
          </p:cNvSpPr>
          <p:nvPr>
            <p:ph type="body"/>
          </p:nvPr>
        </p:nvSpPr>
        <p:spPr>
          <a:xfrm>
            <a:off x="685800" y="4343400"/>
            <a:ext cx="5484813" cy="4114800"/>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1007552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365B7102-0CB9-2C4E-AEDB-C4FD3D7C4C68}" type="slidenum">
              <a:rPr lang="en-US"/>
              <a:pPr>
                <a:defRPr/>
              </a:pPr>
              <a:t>‹#›</a:t>
            </a:fld>
            <a:endParaRPr lang="en-US"/>
          </a:p>
        </p:txBody>
      </p:sp>
    </p:spTree>
    <p:extLst>
      <p:ext uri="{BB962C8B-B14F-4D97-AF65-F5344CB8AC3E}">
        <p14:creationId xmlns:p14="http://schemas.microsoft.com/office/powerpoint/2010/main" val="400640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1725733-1B8F-5449-9ECF-042DB0F4900F}" type="slidenum">
              <a:rPr lang="en-US"/>
              <a:pPr>
                <a:defRPr/>
              </a:pPr>
              <a:t>‹#›</a:t>
            </a:fld>
            <a:endParaRPr lang="en-US"/>
          </a:p>
        </p:txBody>
      </p:sp>
    </p:spTree>
    <p:extLst>
      <p:ext uri="{BB962C8B-B14F-4D97-AF65-F5344CB8AC3E}">
        <p14:creationId xmlns:p14="http://schemas.microsoft.com/office/powerpoint/2010/main" val="1152292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9B43069C-7532-0A4A-B02D-62BF9FBF5EC4}" type="slidenum">
              <a:rPr lang="en-US"/>
              <a:pPr>
                <a:defRPr/>
              </a:pPr>
              <a:t>‹#›</a:t>
            </a:fld>
            <a:endParaRPr lang="en-US"/>
          </a:p>
        </p:txBody>
      </p:sp>
    </p:spTree>
    <p:extLst>
      <p:ext uri="{BB962C8B-B14F-4D97-AF65-F5344CB8AC3E}">
        <p14:creationId xmlns:p14="http://schemas.microsoft.com/office/powerpoint/2010/main" val="213220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B1CA5223-C332-5245-A96F-DC10F9F2F1FE}" type="slidenum">
              <a:rPr lang="en-US"/>
              <a:pPr>
                <a:defRPr/>
              </a:pPr>
              <a:t>‹#›</a:t>
            </a:fld>
            <a:endParaRPr lang="en-US"/>
          </a:p>
        </p:txBody>
      </p:sp>
    </p:spTree>
    <p:extLst>
      <p:ext uri="{BB962C8B-B14F-4D97-AF65-F5344CB8AC3E}">
        <p14:creationId xmlns:p14="http://schemas.microsoft.com/office/powerpoint/2010/main" val="27747897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BA592C28-389E-D14B-B82F-305FC6877BE8}" type="slidenum">
              <a:rPr lang="en-US"/>
              <a:pPr>
                <a:defRPr/>
              </a:pPr>
              <a:t>‹#›</a:t>
            </a:fld>
            <a:endParaRPr lang="en-US"/>
          </a:p>
        </p:txBody>
      </p:sp>
    </p:spTree>
    <p:extLst>
      <p:ext uri="{BB962C8B-B14F-4D97-AF65-F5344CB8AC3E}">
        <p14:creationId xmlns:p14="http://schemas.microsoft.com/office/powerpoint/2010/main" val="780106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296C00B1-3557-B143-BB4A-6D53182C1372}" type="slidenum">
              <a:rPr lang="en-US"/>
              <a:pPr>
                <a:defRPr/>
              </a:pPr>
              <a:t>‹#›</a:t>
            </a:fld>
            <a:endParaRPr lang="en-US"/>
          </a:p>
        </p:txBody>
      </p:sp>
    </p:spTree>
    <p:extLst>
      <p:ext uri="{BB962C8B-B14F-4D97-AF65-F5344CB8AC3E}">
        <p14:creationId xmlns:p14="http://schemas.microsoft.com/office/powerpoint/2010/main" val="185687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8E7B655C-271A-2642-B6AB-CDB6F2DA9D96}" type="slidenum">
              <a:rPr lang="en-US"/>
              <a:pPr>
                <a:defRPr/>
              </a:pPr>
              <a:t>‹#›</a:t>
            </a:fld>
            <a:endParaRPr lang="en-US"/>
          </a:p>
        </p:txBody>
      </p:sp>
    </p:spTree>
    <p:extLst>
      <p:ext uri="{BB962C8B-B14F-4D97-AF65-F5344CB8AC3E}">
        <p14:creationId xmlns:p14="http://schemas.microsoft.com/office/powerpoint/2010/main" val="4283459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71459861-D434-8847-B793-6F241F81396B}" type="slidenum">
              <a:rPr lang="en-US"/>
              <a:pPr>
                <a:defRPr/>
              </a:pPr>
              <a:t>‹#›</a:t>
            </a:fld>
            <a:endParaRPr lang="en-US"/>
          </a:p>
        </p:txBody>
      </p:sp>
    </p:spTree>
    <p:extLst>
      <p:ext uri="{BB962C8B-B14F-4D97-AF65-F5344CB8AC3E}">
        <p14:creationId xmlns:p14="http://schemas.microsoft.com/office/powerpoint/2010/main" val="1134730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9FBD444-948A-3A40-AE17-80DA105D5622}" type="slidenum">
              <a:rPr lang="en-US"/>
              <a:pPr>
                <a:defRPr/>
              </a:pPr>
              <a:t>‹#›</a:t>
            </a:fld>
            <a:endParaRPr lang="en-US"/>
          </a:p>
        </p:txBody>
      </p:sp>
    </p:spTree>
    <p:extLst>
      <p:ext uri="{BB962C8B-B14F-4D97-AF65-F5344CB8AC3E}">
        <p14:creationId xmlns:p14="http://schemas.microsoft.com/office/powerpoint/2010/main" val="2098776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D7740E11-9CFB-B54D-84A8-E9F7C80E41CB}" type="slidenum">
              <a:rPr lang="en-US"/>
              <a:pPr>
                <a:defRPr/>
              </a:pPr>
              <a:t>‹#›</a:t>
            </a:fld>
            <a:r>
              <a:rPr lang="en-US"/>
              <a:t> of 12</a:t>
            </a:r>
          </a:p>
        </p:txBody>
      </p:sp>
    </p:spTree>
    <p:extLst>
      <p:ext uri="{BB962C8B-B14F-4D97-AF65-F5344CB8AC3E}">
        <p14:creationId xmlns:p14="http://schemas.microsoft.com/office/powerpoint/2010/main" val="170411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0991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58E93E3D-F40E-5E49-AE61-FB4A0F70F1C0}" type="slidenum">
              <a:rPr lang="en-US"/>
              <a:pPr>
                <a:defRPr/>
              </a:pPr>
              <a:t>‹#›</a:t>
            </a:fld>
            <a:endParaRPr lang="en-US"/>
          </a:p>
        </p:txBody>
      </p:sp>
    </p:spTree>
    <p:extLst>
      <p:ext uri="{BB962C8B-B14F-4D97-AF65-F5344CB8AC3E}">
        <p14:creationId xmlns:p14="http://schemas.microsoft.com/office/powerpoint/2010/main" val="3793015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3DABE530-3E2A-7240-84D3-6888A7CE5524}" type="slidenum">
              <a:rPr lang="en-US"/>
              <a:pPr>
                <a:defRPr/>
              </a:pPr>
              <a:t>‹#›</a:t>
            </a:fld>
            <a:endParaRPr lang="en-US"/>
          </a:p>
        </p:txBody>
      </p:sp>
    </p:spTree>
    <p:extLst>
      <p:ext uri="{BB962C8B-B14F-4D97-AF65-F5344CB8AC3E}">
        <p14:creationId xmlns:p14="http://schemas.microsoft.com/office/powerpoint/2010/main" val="1727289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7C24571C-B371-CC4A-8428-B01298E573C2}" type="slidenum">
              <a:rPr lang="en-US"/>
              <a:pPr>
                <a:defRPr/>
              </a:pPr>
              <a:t>‹#›</a:t>
            </a:fld>
            <a:r>
              <a:rPr lang="en-US"/>
              <a:t> of 12</a:t>
            </a:r>
          </a:p>
        </p:txBody>
      </p:sp>
    </p:spTree>
    <p:extLst>
      <p:ext uri="{BB962C8B-B14F-4D97-AF65-F5344CB8AC3E}">
        <p14:creationId xmlns:p14="http://schemas.microsoft.com/office/powerpoint/2010/main" val="4289515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C3FA231B-5FB3-5A40-BE9D-42A9501D0B21}" type="slidenum">
              <a:rPr lang="en-US"/>
              <a:pPr>
                <a:defRPr/>
              </a:pPr>
              <a:t>‹#›</a:t>
            </a:fld>
            <a:endParaRPr lang="en-US"/>
          </a:p>
        </p:txBody>
      </p:sp>
    </p:spTree>
    <p:extLst>
      <p:ext uri="{BB962C8B-B14F-4D97-AF65-F5344CB8AC3E}">
        <p14:creationId xmlns:p14="http://schemas.microsoft.com/office/powerpoint/2010/main" val="4283173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C48521AB-964B-6343-9853-22B16767F21B}" type="slidenum">
              <a:rPr lang="en-US"/>
              <a:pPr>
                <a:defRPr/>
              </a:pPr>
              <a:t>‹#›</a:t>
            </a:fld>
            <a:endParaRPr lang="en-US"/>
          </a:p>
        </p:txBody>
      </p:sp>
    </p:spTree>
    <p:extLst>
      <p:ext uri="{BB962C8B-B14F-4D97-AF65-F5344CB8AC3E}">
        <p14:creationId xmlns:p14="http://schemas.microsoft.com/office/powerpoint/2010/main" val="3855653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52C0D95B-840C-0D40-8AC9-68A719E9EF8F}" type="slidenum">
              <a:rPr lang="en-US"/>
              <a:pPr>
                <a:defRPr/>
              </a:pPr>
              <a:t>‹#›</a:t>
            </a:fld>
            <a:endParaRPr lang="en-US"/>
          </a:p>
        </p:txBody>
      </p:sp>
    </p:spTree>
    <p:extLst>
      <p:ext uri="{BB962C8B-B14F-4D97-AF65-F5344CB8AC3E}">
        <p14:creationId xmlns:p14="http://schemas.microsoft.com/office/powerpoint/2010/main" val="281178825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theme" Target="../theme/theme2.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Tree>
  </p:cSld>
  <p:clrMap bg1="lt1" tx1="dk1" bg2="lt2" tx2="dk2" accent1="accent1" accent2="accent2" accent3="accent3" accent4="accent4" accent5="accent5" accent6="accent6" hlink="hlink" folHlink="folHlink"/>
  <p:sldLayoutIdLst>
    <p:sldLayoutId id="2147487797" r:id="rId1"/>
    <p:sldLayoutId id="2147487798" r:id="rId2"/>
    <p:sldLayoutId id="2147487784" r:id="rId3"/>
    <p:sldLayoutId id="2147487799"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90146" name="Rectangle 2"/>
          <p:cNvSpPr>
            <a:spLocks noGrp="1" noChangeArrowheads="1"/>
          </p:cNvSpPr>
          <p:nvPr>
            <p:ph type="title"/>
          </p:nvPr>
        </p:nvSpPr>
        <p:spPr bwMode="auto">
          <a:xfrm>
            <a:off x="381000" y="228600"/>
            <a:ext cx="8393113" cy="750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Title Slide</a:t>
            </a:r>
          </a:p>
        </p:txBody>
      </p:sp>
      <p:sp>
        <p:nvSpPr>
          <p:cNvPr id="390147" name="Rectangle 3"/>
          <p:cNvSpPr>
            <a:spLocks noGrp="1" noChangeArrowheads="1"/>
          </p:cNvSpPr>
          <p:nvPr>
            <p:ph type="body" idx="1"/>
          </p:nvPr>
        </p:nvSpPr>
        <p:spPr bwMode="auto">
          <a:xfrm>
            <a:off x="381000" y="1420813"/>
            <a:ext cx="8388350" cy="2178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0724" name="Picture 4" descr="WinHec-Logo-Smal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black">
          <a:xfrm>
            <a:off x="7639050" y="6130925"/>
            <a:ext cx="1120775" cy="498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1462930"/>
      </p:ext>
    </p:extLst>
  </p:cSld>
  <p:clrMap bg1="dk2" tx1="lt1" bg2="dk1" tx2="lt2" accent1="accent1" accent2="accent2" accent3="accent3" accent4="accent4" accent5="accent5" accent6="accent6" hlink="hlink" folHlink="folHlink"/>
  <p:transition>
    <p:fade/>
  </p:transition>
  <p:txStyles>
    <p:titleStyle>
      <a:lvl1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mj-lt"/>
          <a:ea typeface="ＭＳ Ｐゴシック" charset="-128"/>
          <a:cs typeface="ＭＳ Ｐゴシック" charset="-128"/>
        </a:defRPr>
      </a:lvl1pPr>
      <a:lvl2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2pPr>
      <a:lvl3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3pPr>
      <a:lvl4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4pPr>
      <a:lvl5pPr algn="l" rtl="0" eaLnBrk="0" fontAlgn="base" hangingPunct="0">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ea typeface="ＭＳ Ｐゴシック" charset="-128"/>
          <a:cs typeface="ＭＳ Ｐゴシック" charset="-128"/>
        </a:defRPr>
      </a:lvl5pPr>
      <a:lvl6pPr marL="4572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defRPr>
      </a:lvl6pPr>
      <a:lvl7pPr marL="9144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defRPr>
      </a:lvl7pPr>
      <a:lvl8pPr marL="13716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defRPr>
      </a:lvl8pPr>
      <a:lvl9pPr marL="1828800" algn="l" rtl="0" fontAlgn="base">
        <a:lnSpc>
          <a:spcPct val="90000"/>
        </a:lnSpc>
        <a:spcBef>
          <a:spcPct val="30000"/>
        </a:spcBef>
        <a:spcAft>
          <a:spcPct val="0"/>
        </a:spcAft>
        <a:defRPr sz="4800" b="1">
          <a:solidFill>
            <a:schemeClr val="tx2"/>
          </a:solidFill>
          <a:effectLst>
            <a:outerShdw blurRad="38100" dist="38100" dir="2700000" algn="tl">
              <a:srgbClr val="000000"/>
            </a:outerShdw>
          </a:effectLst>
          <a:latin typeface="Arial" charset="0"/>
        </a:defRPr>
      </a:lvl9pPr>
    </p:titleStyle>
    <p:bodyStyle>
      <a:lvl1pPr marL="571500" indent="-571500" algn="l" rtl="0" eaLnBrk="0" fontAlgn="base" hangingPunct="0">
        <a:lnSpc>
          <a:spcPct val="90000"/>
        </a:lnSpc>
        <a:spcBef>
          <a:spcPct val="30000"/>
        </a:spcBef>
        <a:spcAft>
          <a:spcPct val="0"/>
        </a:spcAft>
        <a:buClr>
          <a:schemeClr val="tx2"/>
        </a:buClr>
        <a:buSzPct val="95000"/>
        <a:buFont typeface="Wingdings" charset="0"/>
        <a:buBlip>
          <a:blip r:embed="rId4"/>
        </a:buBlip>
        <a:defRPr sz="3200">
          <a:solidFill>
            <a:schemeClr val="tx1"/>
          </a:solidFill>
          <a:effectLst>
            <a:outerShdw blurRad="38100" dist="38100" dir="2700000" algn="tl">
              <a:srgbClr val="000000"/>
            </a:outerShdw>
          </a:effectLst>
          <a:latin typeface="+mn-lt"/>
          <a:ea typeface="ＭＳ Ｐゴシック" charset="-128"/>
          <a:cs typeface="ＭＳ Ｐゴシック" charset="-128"/>
        </a:defRPr>
      </a:lvl1pPr>
      <a:lvl2pPr marL="1028700" indent="-455613" algn="l" rtl="0" eaLnBrk="0" fontAlgn="base" hangingPunct="0">
        <a:lnSpc>
          <a:spcPct val="90000"/>
        </a:lnSpc>
        <a:spcBef>
          <a:spcPct val="30000"/>
        </a:spcBef>
        <a:spcAft>
          <a:spcPct val="0"/>
        </a:spcAft>
        <a:buClr>
          <a:schemeClr val="tx2"/>
        </a:buClr>
        <a:buSzPct val="95000"/>
        <a:buFont typeface="Wingdings" charset="0"/>
        <a:buBlip>
          <a:blip r:embed="rId5"/>
        </a:buBlip>
        <a:defRPr sz="2800">
          <a:solidFill>
            <a:schemeClr val="tx1"/>
          </a:solidFill>
          <a:effectLst>
            <a:outerShdw blurRad="38100" dist="38100" dir="2700000" algn="tl">
              <a:srgbClr val="000000"/>
            </a:outerShdw>
          </a:effectLst>
          <a:latin typeface="+mn-lt"/>
          <a:ea typeface="ＭＳ Ｐゴシック" charset="-128"/>
        </a:defRPr>
      </a:lvl2pPr>
      <a:lvl3pPr marL="1428750" indent="-398463" algn="l" rtl="0" eaLnBrk="0" fontAlgn="base" hangingPunct="0">
        <a:lnSpc>
          <a:spcPct val="90000"/>
        </a:lnSpc>
        <a:spcBef>
          <a:spcPct val="30000"/>
        </a:spcBef>
        <a:spcAft>
          <a:spcPct val="0"/>
        </a:spcAft>
        <a:buClr>
          <a:schemeClr val="tx2"/>
        </a:buClr>
        <a:buSzPct val="95000"/>
        <a:buFont typeface="Wingdings" charset="0"/>
        <a:buBlip>
          <a:blip r:embed="rId5"/>
        </a:buBlip>
        <a:defRPr sz="2400">
          <a:solidFill>
            <a:schemeClr val="tx1"/>
          </a:solidFill>
          <a:effectLst>
            <a:outerShdw blurRad="38100" dist="38100" dir="2700000" algn="tl">
              <a:srgbClr val="000000"/>
            </a:outerShdw>
          </a:effectLst>
          <a:latin typeface="+mn-lt"/>
          <a:ea typeface="ＭＳ Ｐゴシック" charset="-128"/>
        </a:defRPr>
      </a:lvl3pPr>
      <a:lvl4pPr marL="1770063" indent="-339725" algn="l" rtl="0" eaLnBrk="0" fontAlgn="base" hangingPunct="0">
        <a:lnSpc>
          <a:spcPct val="90000"/>
        </a:lnSpc>
        <a:spcBef>
          <a:spcPct val="30000"/>
        </a:spcBef>
        <a:spcAft>
          <a:spcPct val="0"/>
        </a:spcAft>
        <a:buClr>
          <a:schemeClr val="tx2"/>
        </a:buClr>
        <a:buSzPct val="95000"/>
        <a:buFont typeface="Wingdings" charset="0"/>
        <a:buBlip>
          <a:blip r:embed="rId5"/>
        </a:buBlip>
        <a:defRPr sz="2000">
          <a:solidFill>
            <a:schemeClr val="tx1"/>
          </a:solidFill>
          <a:effectLst>
            <a:outerShdw blurRad="38100" dist="38100" dir="2700000" algn="tl">
              <a:srgbClr val="000000"/>
            </a:outerShdw>
          </a:effectLst>
          <a:latin typeface="+mn-lt"/>
          <a:ea typeface="ＭＳ Ｐゴシック" charset="-128"/>
        </a:defRPr>
      </a:lvl4pPr>
      <a:lvl5pPr marL="2052638" indent="-280988" algn="l" rtl="0" eaLnBrk="0" fontAlgn="base" hangingPunct="0">
        <a:lnSpc>
          <a:spcPct val="90000"/>
        </a:lnSpc>
        <a:spcBef>
          <a:spcPct val="30000"/>
        </a:spcBef>
        <a:spcAft>
          <a:spcPct val="0"/>
        </a:spcAft>
        <a:buClr>
          <a:schemeClr val="tx2"/>
        </a:buClr>
        <a:buSzPct val="95000"/>
        <a:buFont typeface="Wingdings" charset="0"/>
        <a:buBlip>
          <a:blip r:embed="rId5"/>
        </a:buBlip>
        <a:defRPr sz="2000">
          <a:solidFill>
            <a:schemeClr val="tx1"/>
          </a:solidFill>
          <a:effectLst>
            <a:outerShdw blurRad="38100" dist="38100" dir="2700000" algn="tl">
              <a:srgbClr val="000000"/>
            </a:outerShdw>
          </a:effectLst>
          <a:latin typeface="+mn-lt"/>
          <a:ea typeface="ＭＳ Ｐゴシック" charset="-128"/>
        </a:defRPr>
      </a:lvl5pPr>
      <a:lvl6pPr marL="2509838" indent="-280988" algn="l" rtl="0" fontAlgn="base">
        <a:lnSpc>
          <a:spcPct val="90000"/>
        </a:lnSpc>
        <a:spcBef>
          <a:spcPct val="30000"/>
        </a:spcBef>
        <a:spcAft>
          <a:spcPct val="0"/>
        </a:spcAft>
        <a:buClr>
          <a:schemeClr val="tx2"/>
        </a:buClr>
        <a:buSzPct val="95000"/>
        <a:buFont typeface="Wingdings" charset="2"/>
        <a:buBlip>
          <a:blip r:embed="rId5"/>
        </a:buBlip>
        <a:defRPr>
          <a:solidFill>
            <a:schemeClr val="tx1"/>
          </a:solidFill>
          <a:effectLst>
            <a:outerShdw blurRad="38100" dist="38100" dir="2700000" algn="tl">
              <a:srgbClr val="000000"/>
            </a:outerShdw>
          </a:effectLst>
          <a:latin typeface="+mn-lt"/>
          <a:ea typeface="ＭＳ Ｐゴシック" charset="-128"/>
        </a:defRPr>
      </a:lvl6pPr>
      <a:lvl7pPr marL="2967038" indent="-280988" algn="l" rtl="0" fontAlgn="base">
        <a:lnSpc>
          <a:spcPct val="90000"/>
        </a:lnSpc>
        <a:spcBef>
          <a:spcPct val="30000"/>
        </a:spcBef>
        <a:spcAft>
          <a:spcPct val="0"/>
        </a:spcAft>
        <a:buClr>
          <a:schemeClr val="tx2"/>
        </a:buClr>
        <a:buSzPct val="95000"/>
        <a:buFont typeface="Wingdings" charset="2"/>
        <a:buBlip>
          <a:blip r:embed="rId5"/>
        </a:buBlip>
        <a:defRPr>
          <a:solidFill>
            <a:schemeClr val="tx1"/>
          </a:solidFill>
          <a:effectLst>
            <a:outerShdw blurRad="38100" dist="38100" dir="2700000" algn="tl">
              <a:srgbClr val="000000"/>
            </a:outerShdw>
          </a:effectLst>
          <a:latin typeface="+mn-lt"/>
          <a:ea typeface="ＭＳ Ｐゴシック" charset="-128"/>
        </a:defRPr>
      </a:lvl7pPr>
      <a:lvl8pPr marL="3424238" indent="-280988" algn="l" rtl="0" fontAlgn="base">
        <a:lnSpc>
          <a:spcPct val="90000"/>
        </a:lnSpc>
        <a:spcBef>
          <a:spcPct val="30000"/>
        </a:spcBef>
        <a:spcAft>
          <a:spcPct val="0"/>
        </a:spcAft>
        <a:buClr>
          <a:schemeClr val="tx2"/>
        </a:buClr>
        <a:buSzPct val="95000"/>
        <a:buFont typeface="Wingdings" charset="2"/>
        <a:buBlip>
          <a:blip r:embed="rId5"/>
        </a:buBlip>
        <a:defRPr>
          <a:solidFill>
            <a:schemeClr val="tx1"/>
          </a:solidFill>
          <a:effectLst>
            <a:outerShdw blurRad="38100" dist="38100" dir="2700000" algn="tl">
              <a:srgbClr val="000000"/>
            </a:outerShdw>
          </a:effectLst>
          <a:latin typeface="+mn-lt"/>
          <a:ea typeface="ＭＳ Ｐゴシック" charset="-128"/>
        </a:defRPr>
      </a:lvl8pPr>
      <a:lvl9pPr marL="3881438" indent="-280988" algn="l" rtl="0" fontAlgn="base">
        <a:lnSpc>
          <a:spcPct val="90000"/>
        </a:lnSpc>
        <a:spcBef>
          <a:spcPct val="30000"/>
        </a:spcBef>
        <a:spcAft>
          <a:spcPct val="0"/>
        </a:spcAft>
        <a:buClr>
          <a:schemeClr val="tx2"/>
        </a:buClr>
        <a:buSzPct val="95000"/>
        <a:buFont typeface="Wingdings" charset="2"/>
        <a:buBlip>
          <a:blip r:embed="rId5"/>
        </a:buBlip>
        <a:defRPr>
          <a:solidFill>
            <a:schemeClr val="tx1"/>
          </a:solidFill>
          <a:effectLst>
            <a:outerShdw blurRad="38100" dist="38100" dir="2700000" algn="tl">
              <a:srgbClr val="000000"/>
            </a:outerShdw>
          </a:effectLst>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724FCD50-430D-1349-82F6-75068281572A}" type="slidenum">
              <a:rPr lang="en-US"/>
              <a:pPr>
                <a:defRPr/>
              </a:pPr>
              <a:t>‹#›</a:t>
            </a:fld>
            <a:endParaRPr lang="en-US"/>
          </a:p>
        </p:txBody>
      </p:sp>
    </p:spTree>
    <p:extLst>
      <p:ext uri="{BB962C8B-B14F-4D97-AF65-F5344CB8AC3E}">
        <p14:creationId xmlns:p14="http://schemas.microsoft.com/office/powerpoint/2010/main" val="1117514036"/>
      </p:ext>
    </p:extLst>
  </p:cSld>
  <p:clrMap bg1="lt1" tx1="dk1" bg2="lt2" tx2="dk2" accent1="accent1" accent2="accent2" accent3="accent3" accent4="accent4" accent5="accent5" accent6="accent6" hlink="hlink" folHlink="folHlink"/>
  <p:sldLayoutIdLst>
    <p:sldLayoutId id="2147488032" r:id="rId1"/>
    <p:sldLayoutId id="2147488033" r:id="rId2"/>
    <p:sldLayoutId id="2147488034" r:id="rId3"/>
    <p:sldLayoutId id="2147488035" r:id="rId4"/>
    <p:sldLayoutId id="2147488036" r:id="rId5"/>
    <p:sldLayoutId id="2147488037" r:id="rId6"/>
    <p:sldLayoutId id="2147488038" r:id="rId7"/>
    <p:sldLayoutId id="2147488039" r:id="rId8"/>
    <p:sldLayoutId id="2147488040" r:id="rId9"/>
    <p:sldLayoutId id="2147488041" r:id="rId10"/>
    <p:sldLayoutId id="2147488042" r:id="rId11"/>
    <p:sldLayoutId id="2147488043" r:id="rId12"/>
    <p:sldLayoutId id="2147488044"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4.tiff"/><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0.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 Id="rId5" Type="http://schemas.openxmlformats.org/officeDocument/2006/relationships/image" Target="../media/image17.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1066800" y="1524000"/>
            <a:ext cx="71628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3600" b="1" dirty="0">
                <a:solidFill>
                  <a:srgbClr val="161645"/>
                </a:solidFill>
                <a:latin typeface="Calibri" charset="0"/>
              </a:rPr>
              <a:t>Crypto for Busy People</a:t>
            </a:r>
          </a:p>
          <a:p>
            <a:pPr algn="ctr" eaLnBrk="1" hangingPunct="1">
              <a:buClr>
                <a:srgbClr val="000000"/>
              </a:buClr>
              <a:buSzPct val="100000"/>
              <a:buFont typeface="Times New Roman" charset="0"/>
              <a:buNone/>
            </a:pPr>
            <a:endParaRPr lang="en-US" b="1" dirty="0">
              <a:solidFill>
                <a:srgbClr val="161645"/>
              </a:solidFill>
              <a:latin typeface="Calibri" charset="0"/>
            </a:endParaRPr>
          </a:p>
        </p:txBody>
      </p:sp>
      <p:sp>
        <p:nvSpPr>
          <p:cNvPr id="22530" name="Text Box 2"/>
          <p:cNvSpPr txBox="1">
            <a:spLocks noChangeArrowheads="1"/>
          </p:cNvSpPr>
          <p:nvPr/>
        </p:nvSpPr>
        <p:spPr bwMode="auto">
          <a:xfrm>
            <a:off x="152400" y="35814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Jeff Chase</a:t>
            </a:r>
          </a:p>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Duke University</a:t>
            </a:r>
          </a:p>
        </p:txBody>
      </p:sp>
      <p:pic>
        <p:nvPicPr>
          <p:cNvPr id="4" name="Picture 3"/>
          <p:cNvPicPr>
            <a:picLocks noChangeAspect="1"/>
          </p:cNvPicPr>
          <p:nvPr/>
        </p:nvPicPr>
        <p:blipFill>
          <a:blip r:embed="rId3"/>
          <a:stretch>
            <a:fillRect/>
          </a:stretch>
        </p:blipFill>
        <p:spPr>
          <a:xfrm>
            <a:off x="850414" y="4800600"/>
            <a:ext cx="1841985" cy="12065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3500" y="0"/>
            <a:ext cx="8998857" cy="6858000"/>
          </a:xfrm>
          <a:prstGeom prst="rect">
            <a:avLst/>
          </a:prstGeom>
        </p:spPr>
      </p:pic>
      <p:sp>
        <p:nvSpPr>
          <p:cNvPr id="6" name="TextBox 5"/>
          <p:cNvSpPr txBox="1"/>
          <p:nvPr/>
        </p:nvSpPr>
        <p:spPr>
          <a:xfrm>
            <a:off x="3368216" y="6400800"/>
            <a:ext cx="2422984" cy="400110"/>
          </a:xfrm>
          <a:prstGeom prst="rect">
            <a:avLst/>
          </a:prstGeom>
          <a:noFill/>
        </p:spPr>
        <p:txBody>
          <a:bodyPr wrap="none" rtlCol="0">
            <a:spAutoFit/>
          </a:bodyPr>
          <a:lstStyle/>
          <a:p>
            <a:r>
              <a:rPr lang="en-US" sz="2000" dirty="0" err="1">
                <a:solidFill>
                  <a:schemeClr val="tx1"/>
                </a:solidFill>
              </a:rPr>
              <a:t>abstrusegoose.com</a:t>
            </a:r>
            <a:endParaRPr lang="en-US" sz="2000" dirty="0">
              <a:solidFill>
                <a:schemeClr val="tx1"/>
              </a:solidFill>
            </a:endParaRPr>
          </a:p>
        </p:txBody>
      </p:sp>
    </p:spTree>
    <p:extLst>
      <p:ext uri="{BB962C8B-B14F-4D97-AF65-F5344CB8AC3E}">
        <p14:creationId xmlns:p14="http://schemas.microsoft.com/office/powerpoint/2010/main" val="748420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Spelling it out</a:t>
            </a:r>
          </a:p>
        </p:txBody>
      </p:sp>
      <p:sp>
        <p:nvSpPr>
          <p:cNvPr id="4" name="Content Placeholder 3"/>
          <p:cNvSpPr>
            <a:spLocks noGrp="1"/>
          </p:cNvSpPr>
          <p:nvPr>
            <p:ph idx="1"/>
          </p:nvPr>
        </p:nvSpPr>
        <p:spPr>
          <a:xfrm>
            <a:off x="457200" y="1524000"/>
            <a:ext cx="8226425" cy="4111625"/>
          </a:xfrm>
        </p:spPr>
        <p:txBody>
          <a:bodyPr/>
          <a:lstStyle/>
          <a:p>
            <a:r>
              <a:rPr lang="en-US" sz="2400" b="1" dirty="0"/>
              <a:t>Do</a:t>
            </a:r>
            <a:r>
              <a:rPr lang="en-US" sz="2400" b="0" dirty="0"/>
              <a:t> encrypt message </a:t>
            </a:r>
            <a:r>
              <a:rPr lang="en-US" sz="2400" dirty="0"/>
              <a:t>M</a:t>
            </a:r>
            <a:r>
              <a:rPr lang="en-US" sz="2400" b="0" dirty="0"/>
              <a:t> with </a:t>
            </a:r>
            <a:r>
              <a:rPr lang="en-US" sz="2400" dirty="0"/>
              <a:t>your</a:t>
            </a:r>
            <a:r>
              <a:rPr lang="en-US" sz="2400" b="0" dirty="0"/>
              <a:t> </a:t>
            </a:r>
            <a:r>
              <a:rPr lang="en-US" sz="2400" dirty="0"/>
              <a:t>private</a:t>
            </a:r>
            <a:r>
              <a:rPr lang="en-US" sz="2400" b="0" dirty="0"/>
              <a:t> key to </a:t>
            </a:r>
            <a:r>
              <a:rPr lang="en-US" sz="2400" dirty="0"/>
              <a:t>authenticate</a:t>
            </a:r>
            <a:r>
              <a:rPr lang="en-US" sz="2400" b="0" dirty="0"/>
              <a:t> it, i.e., to convince the recipient that </a:t>
            </a:r>
            <a:r>
              <a:rPr lang="en-US" sz="2400" dirty="0"/>
              <a:t>M</a:t>
            </a:r>
            <a:r>
              <a:rPr lang="en-US" sz="2400" b="0" dirty="0"/>
              <a:t> really came from you.</a:t>
            </a:r>
          </a:p>
          <a:p>
            <a:pPr lvl="1"/>
            <a:r>
              <a:rPr lang="en-US" sz="2000" b="0" dirty="0"/>
              <a:t>Better yet, digitally sign </a:t>
            </a:r>
            <a:r>
              <a:rPr lang="en-US" sz="2000" dirty="0"/>
              <a:t>M</a:t>
            </a:r>
            <a:r>
              <a:rPr lang="en-US" sz="2000" b="0" dirty="0"/>
              <a:t>: that’s faster (later).</a:t>
            </a:r>
          </a:p>
          <a:p>
            <a:r>
              <a:rPr lang="en-US" sz="2400" b="1" dirty="0"/>
              <a:t>Do</a:t>
            </a:r>
            <a:r>
              <a:rPr lang="en-US" sz="2400" b="0" dirty="0"/>
              <a:t> encrypt </a:t>
            </a:r>
            <a:r>
              <a:rPr lang="en-US" sz="2400" dirty="0"/>
              <a:t>M</a:t>
            </a:r>
            <a:r>
              <a:rPr lang="en-US" sz="2400" b="0" dirty="0"/>
              <a:t> with the </a:t>
            </a:r>
            <a:r>
              <a:rPr lang="en-US" sz="2400" dirty="0"/>
              <a:t>recipient’s</a:t>
            </a:r>
            <a:r>
              <a:rPr lang="en-US" sz="2400" b="0" dirty="0"/>
              <a:t> </a:t>
            </a:r>
            <a:r>
              <a:rPr lang="en-US" sz="2400" dirty="0"/>
              <a:t>public</a:t>
            </a:r>
            <a:r>
              <a:rPr lang="en-US" sz="2400" b="0" dirty="0"/>
              <a:t> key to keep it </a:t>
            </a:r>
            <a:r>
              <a:rPr lang="en-US" sz="2400" dirty="0"/>
              <a:t>secret</a:t>
            </a:r>
            <a:r>
              <a:rPr lang="en-US" sz="2400" b="0" dirty="0"/>
              <a:t>: only the intended recipient can decrypt it.</a:t>
            </a:r>
          </a:p>
          <a:p>
            <a:r>
              <a:rPr lang="en-US" sz="2400" b="1" dirty="0"/>
              <a:t>Don’t</a:t>
            </a:r>
            <a:r>
              <a:rPr lang="en-US" sz="2400" b="0" dirty="0"/>
              <a:t> encrypt </a:t>
            </a:r>
            <a:r>
              <a:rPr lang="en-US" sz="2400" dirty="0"/>
              <a:t>M</a:t>
            </a:r>
            <a:r>
              <a:rPr lang="en-US" sz="2400" b="0" dirty="0"/>
              <a:t> with your public key: it’s just weird and pointless, since nobody else can read the encrypted message.  Bob probably blew his chances with Alice.</a:t>
            </a:r>
          </a:p>
          <a:p>
            <a:r>
              <a:rPr lang="en-US" sz="2400" b="1" dirty="0"/>
              <a:t>Don</a:t>
            </a:r>
            <a:r>
              <a:rPr lang="fr-FR" sz="2400" b="1" dirty="0"/>
              <a:t>’</a:t>
            </a:r>
            <a:r>
              <a:rPr lang="en-US" sz="2400" b="1" dirty="0"/>
              <a:t>t</a:t>
            </a:r>
            <a:r>
              <a:rPr lang="en-US" sz="2400" b="0" dirty="0"/>
              <a:t> encrypt </a:t>
            </a:r>
            <a:r>
              <a:rPr lang="en-US" sz="2400" dirty="0"/>
              <a:t>M</a:t>
            </a:r>
            <a:r>
              <a:rPr lang="en-US" sz="2400" b="0" dirty="0"/>
              <a:t> with the recipient’s private key: if you know someone’s private key then you should not use it!  Forget it and don’t tell anyone.</a:t>
            </a:r>
            <a:endParaRPr lang="en-US" b="0" dirty="0"/>
          </a:p>
        </p:txBody>
      </p:sp>
    </p:spTree>
    <p:extLst>
      <p:ext uri="{BB962C8B-B14F-4D97-AF65-F5344CB8AC3E}">
        <p14:creationId xmlns:p14="http://schemas.microsoft.com/office/powerpoint/2010/main" val="99746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0">
            <a:extLst>
              <a:ext uri="{FF2B5EF4-FFF2-40B4-BE49-F238E27FC236}">
                <a16:creationId xmlns:a16="http://schemas.microsoft.com/office/drawing/2014/main" id="{E33AAFC7-DA05-514B-A226-3C5EBE871D25}"/>
              </a:ext>
            </a:extLst>
          </p:cNvPr>
          <p:cNvSpPr>
            <a:spLocks noChangeArrowheads="1"/>
          </p:cNvSpPr>
          <p:nvPr/>
        </p:nvSpPr>
        <p:spPr bwMode="auto">
          <a:xfrm>
            <a:off x="4191000" y="4419600"/>
            <a:ext cx="3581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a:r>
              <a:rPr lang="en-US" sz="2000" b="1" dirty="0">
                <a:solidFill>
                  <a:srgbClr val="003367"/>
                </a:solidFill>
              </a:rPr>
              <a:t>Anyone can mint a </a:t>
            </a:r>
            <a:r>
              <a:rPr lang="en-US" sz="2000" b="1" dirty="0" err="1">
                <a:solidFill>
                  <a:srgbClr val="003367"/>
                </a:solidFill>
              </a:rPr>
              <a:t>keypair</a:t>
            </a:r>
            <a:r>
              <a:rPr lang="en-US" sz="2000" b="1" dirty="0">
                <a:solidFill>
                  <a:srgbClr val="003367"/>
                </a:solidFill>
              </a:rPr>
              <a:t>.</a:t>
            </a:r>
          </a:p>
        </p:txBody>
      </p:sp>
      <p:sp>
        <p:nvSpPr>
          <p:cNvPr id="2" name="Title 1">
            <a:extLst>
              <a:ext uri="{FF2B5EF4-FFF2-40B4-BE49-F238E27FC236}">
                <a16:creationId xmlns:a16="http://schemas.microsoft.com/office/drawing/2014/main" id="{2C07F2DB-8F89-1841-B6DC-51C7B721CB59}"/>
              </a:ext>
            </a:extLst>
          </p:cNvPr>
          <p:cNvSpPr>
            <a:spLocks noGrp="1"/>
          </p:cNvSpPr>
          <p:nvPr>
            <p:ph type="title"/>
          </p:nvPr>
        </p:nvSpPr>
        <p:spPr/>
        <p:txBody>
          <a:bodyPr/>
          <a:lstStyle/>
          <a:p>
            <a:r>
              <a:rPr lang="en-US" dirty="0" err="1"/>
              <a:t>ssh@git</a:t>
            </a:r>
            <a:endParaRPr lang="en-US" dirty="0"/>
          </a:p>
        </p:txBody>
      </p:sp>
      <p:pic>
        <p:nvPicPr>
          <p:cNvPr id="4" name="Picture 3"/>
          <p:cNvPicPr>
            <a:picLocks noChangeAspect="1"/>
          </p:cNvPicPr>
          <p:nvPr/>
        </p:nvPicPr>
        <p:blipFill>
          <a:blip r:embed="rId2"/>
          <a:stretch>
            <a:fillRect/>
          </a:stretch>
        </p:blipFill>
        <p:spPr>
          <a:xfrm>
            <a:off x="0" y="152400"/>
            <a:ext cx="9144000" cy="5932770"/>
          </a:xfrm>
          <a:prstGeom prst="rect">
            <a:avLst/>
          </a:prstGeom>
        </p:spPr>
      </p:pic>
    </p:spTree>
    <p:extLst>
      <p:ext uri="{BB962C8B-B14F-4D97-AF65-F5344CB8AC3E}">
        <p14:creationId xmlns:p14="http://schemas.microsoft.com/office/powerpoint/2010/main" val="324091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F789-2D6A-B043-A76E-EA18510458E6}"/>
              </a:ext>
            </a:extLst>
          </p:cNvPr>
          <p:cNvSpPr>
            <a:spLocks noGrp="1"/>
          </p:cNvSpPr>
          <p:nvPr>
            <p:ph type="title"/>
          </p:nvPr>
        </p:nvSpPr>
        <p:spPr/>
        <p:txBody>
          <a:bodyPr/>
          <a:lstStyle/>
          <a:p>
            <a:r>
              <a:rPr lang="en-US" dirty="0"/>
              <a:t>Example: </a:t>
            </a:r>
            <a:r>
              <a:rPr lang="en-US" dirty="0" err="1"/>
              <a:t>ssh@git</a:t>
            </a:r>
            <a:endParaRPr lang="en-US" dirty="0"/>
          </a:p>
        </p:txBody>
      </p:sp>
      <p:sp>
        <p:nvSpPr>
          <p:cNvPr id="3" name="Content Placeholder 2">
            <a:extLst>
              <a:ext uri="{FF2B5EF4-FFF2-40B4-BE49-F238E27FC236}">
                <a16:creationId xmlns:a16="http://schemas.microsoft.com/office/drawing/2014/main" id="{621733E3-FD85-7E40-9A77-7622B6A64226}"/>
              </a:ext>
            </a:extLst>
          </p:cNvPr>
          <p:cNvSpPr>
            <a:spLocks noGrp="1"/>
          </p:cNvSpPr>
          <p:nvPr>
            <p:ph idx="1"/>
          </p:nvPr>
        </p:nvSpPr>
        <p:spPr/>
        <p:txBody>
          <a:bodyPr/>
          <a:lstStyle/>
          <a:p>
            <a:r>
              <a:rPr lang="en-US" dirty="0"/>
              <a:t>The git process (command) knows your </a:t>
            </a:r>
            <a:r>
              <a:rPr lang="en-US" b="1" dirty="0"/>
              <a:t>private</a:t>
            </a:r>
            <a:r>
              <a:rPr lang="en-US" dirty="0"/>
              <a:t> key.</a:t>
            </a:r>
          </a:p>
          <a:p>
            <a:pPr lvl="1"/>
            <a:r>
              <a:rPr lang="en-US" dirty="0"/>
              <a:t>It is in a file in directory ~/.</a:t>
            </a:r>
            <a:r>
              <a:rPr lang="en-US" dirty="0" err="1"/>
              <a:t>ssh</a:t>
            </a:r>
            <a:r>
              <a:rPr lang="en-US" dirty="0"/>
              <a:t>.</a:t>
            </a:r>
          </a:p>
          <a:p>
            <a:pPr lvl="1"/>
            <a:r>
              <a:rPr lang="en-US" dirty="0"/>
              <a:t>It might be password-protected (or not).</a:t>
            </a:r>
          </a:p>
          <a:p>
            <a:r>
              <a:rPr lang="en-US" dirty="0"/>
              <a:t>The git server (</a:t>
            </a:r>
            <a:r>
              <a:rPr lang="en-US" dirty="0" err="1"/>
              <a:t>gitlab</a:t>
            </a:r>
            <a:r>
              <a:rPr lang="en-US" dirty="0"/>
              <a:t>, </a:t>
            </a:r>
            <a:r>
              <a:rPr lang="en-US" dirty="0" err="1"/>
              <a:t>github</a:t>
            </a:r>
            <a:r>
              <a:rPr lang="en-US" dirty="0"/>
              <a:t>) knows your </a:t>
            </a:r>
            <a:r>
              <a:rPr lang="en-US" b="1" dirty="0"/>
              <a:t>public</a:t>
            </a:r>
            <a:r>
              <a:rPr lang="en-US" dirty="0"/>
              <a:t> key.</a:t>
            </a:r>
          </a:p>
          <a:p>
            <a:pPr lvl="1"/>
            <a:r>
              <a:rPr lang="en-US" dirty="0"/>
              <a:t>You told the server.</a:t>
            </a:r>
          </a:p>
          <a:p>
            <a:pPr lvl="1"/>
            <a:r>
              <a:rPr lang="en-US" dirty="0"/>
              <a:t>The server knows it was you.</a:t>
            </a:r>
          </a:p>
          <a:p>
            <a:pPr lvl="1"/>
            <a:r>
              <a:rPr lang="en-US" dirty="0"/>
              <a:t>Because you logged in with your password.</a:t>
            </a:r>
          </a:p>
          <a:p>
            <a:pPr lvl="1"/>
            <a:r>
              <a:rPr lang="en-US" dirty="0"/>
              <a:t>And your server session was “secure” (later).</a:t>
            </a:r>
          </a:p>
          <a:p>
            <a:r>
              <a:rPr lang="en-US" dirty="0"/>
              <a:t>Thus the server can know that your pushes and pulls come from you and have not been tampered. </a:t>
            </a:r>
          </a:p>
          <a:p>
            <a:pPr lvl="1"/>
            <a:endParaRPr lang="en-US" dirty="0"/>
          </a:p>
        </p:txBody>
      </p:sp>
    </p:spTree>
    <p:extLst>
      <p:ext uri="{BB962C8B-B14F-4D97-AF65-F5344CB8AC3E}">
        <p14:creationId xmlns:p14="http://schemas.microsoft.com/office/powerpoint/2010/main" val="3244360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Rectangle 2"/>
          <p:cNvSpPr>
            <a:spLocks noGrp="1" noChangeArrowheads="1"/>
          </p:cNvSpPr>
          <p:nvPr>
            <p:ph type="title"/>
          </p:nvPr>
        </p:nvSpPr>
        <p:spPr/>
        <p:txBody>
          <a:bodyPr/>
          <a:lstStyle/>
          <a:p>
            <a:pPr eaLnBrk="1" hangingPunct="1"/>
            <a:r>
              <a:rPr lang="en-US" dirty="0">
                <a:latin typeface="Arial" charset="0"/>
                <a:ea typeface="ＭＳ Ｐゴシック" charset="0"/>
                <a:cs typeface="Arial" charset="0"/>
              </a:rPr>
              <a:t>Symmetric Crypto</a:t>
            </a:r>
          </a:p>
        </p:txBody>
      </p:sp>
      <p:sp>
        <p:nvSpPr>
          <p:cNvPr id="95234" name="Rectangle 3"/>
          <p:cNvSpPr>
            <a:spLocks noGrp="1" noChangeArrowheads="1"/>
          </p:cNvSpPr>
          <p:nvPr>
            <p:ph type="body" idx="1"/>
          </p:nvPr>
        </p:nvSpPr>
        <p:spPr/>
        <p:txBody>
          <a:bodyPr/>
          <a:lstStyle/>
          <a:p>
            <a:pPr eaLnBrk="1" hangingPunct="1"/>
            <a:r>
              <a:rPr lang="en-US" dirty="0">
                <a:latin typeface="Arial" charset="0"/>
                <a:ea typeface="ＭＳ Ｐゴシック" charset="0"/>
                <a:cs typeface="Arial" charset="0"/>
              </a:rPr>
              <a:t>“Secret key” or “private key” cryptography.</a:t>
            </a:r>
          </a:p>
          <a:p>
            <a:pPr lvl="1" eaLnBrk="1" hangingPunct="1"/>
            <a:r>
              <a:rPr lang="en-US" dirty="0">
                <a:latin typeface="Arial" charset="0"/>
                <a:ea typeface="ＭＳ Ｐゴシック" charset="0"/>
                <a:cs typeface="Arial" charset="0"/>
              </a:rPr>
              <a:t>DES, 3DES, DESX, IDEA, AES</a:t>
            </a:r>
          </a:p>
          <a:p>
            <a:pPr eaLnBrk="1" hangingPunct="1"/>
            <a:r>
              <a:rPr lang="en-US" sz="2400" dirty="0">
                <a:latin typeface="Arial" charset="0"/>
                <a:ea typeface="ＭＳ Ｐゴシック" charset="0"/>
                <a:cs typeface="Arial" charset="0"/>
              </a:rPr>
              <a:t>Sender and receiver must possess a </a:t>
            </a:r>
            <a:r>
              <a:rPr lang="en-US" sz="2400" dirty="0">
                <a:solidFill>
                  <a:srgbClr val="CC3300"/>
                </a:solidFill>
                <a:latin typeface="Arial" charset="0"/>
                <a:ea typeface="ＭＳ Ｐゴシック" charset="0"/>
                <a:cs typeface="Arial" charset="0"/>
              </a:rPr>
              <a:t>shared secret</a:t>
            </a:r>
          </a:p>
          <a:p>
            <a:pPr lvl="1" eaLnBrk="1" hangingPunct="1"/>
            <a:r>
              <a:rPr lang="en-US" dirty="0">
                <a:latin typeface="Arial" charset="0"/>
                <a:ea typeface="ＭＳ Ｐゴシック" charset="0"/>
                <a:cs typeface="Arial" charset="0"/>
              </a:rPr>
              <a:t>Shared key K </a:t>
            </a:r>
            <a:r>
              <a:rPr lang="en-US" b="0" dirty="0">
                <a:latin typeface="Arial" charset="0"/>
                <a:ea typeface="ＭＳ Ｐゴシック" charset="0"/>
                <a:cs typeface="Arial" charset="0"/>
              </a:rPr>
              <a:t>[a random bit string of chosen length]</a:t>
            </a:r>
          </a:p>
          <a:p>
            <a:pPr lvl="1" eaLnBrk="1" hangingPunct="1"/>
            <a:r>
              <a:rPr lang="en-US" dirty="0">
                <a:latin typeface="Arial" charset="0"/>
                <a:ea typeface="ＭＳ Ｐゴシック" charset="0"/>
                <a:cs typeface="Arial" charset="0"/>
              </a:rPr>
              <a:t>K = K1 = K2</a:t>
            </a:r>
          </a:p>
          <a:p>
            <a:pPr eaLnBrk="1" hangingPunct="1"/>
            <a:r>
              <a:rPr lang="en-US" dirty="0">
                <a:latin typeface="Arial" charset="0"/>
                <a:ea typeface="ＭＳ Ｐゴシック" charset="0"/>
                <a:cs typeface="Arial" charset="0"/>
              </a:rPr>
              <a:t>Message M, Key K</a:t>
            </a:r>
          </a:p>
          <a:p>
            <a:pPr lvl="2" eaLnBrk="1" hangingPunct="1">
              <a:buFontTx/>
              <a:buNone/>
            </a:pPr>
            <a:r>
              <a:rPr lang="en-US" dirty="0">
                <a:solidFill>
                  <a:srgbClr val="660066"/>
                </a:solidFill>
                <a:latin typeface="Arial" charset="0"/>
                <a:ea typeface="ＭＳ Ｐゴシック" charset="0"/>
                <a:cs typeface="Arial" charset="0"/>
              </a:rPr>
              <a:t>{M}</a:t>
            </a:r>
            <a:r>
              <a:rPr lang="en-US" baseline="-25000" dirty="0">
                <a:solidFill>
                  <a:srgbClr val="660066"/>
                </a:solidFill>
                <a:latin typeface="Arial" charset="0"/>
                <a:ea typeface="ＭＳ Ｐゴシック" charset="0"/>
                <a:cs typeface="Arial" charset="0"/>
              </a:rPr>
              <a:t>K</a:t>
            </a:r>
            <a:r>
              <a:rPr lang="en-US" dirty="0">
                <a:solidFill>
                  <a:srgbClr val="660066"/>
                </a:solidFill>
                <a:latin typeface="Arial" charset="0"/>
                <a:ea typeface="ＭＳ Ｐゴシック" charset="0"/>
                <a:cs typeface="Arial" charset="0"/>
              </a:rPr>
              <a:t> = Encrypt(M, K)</a:t>
            </a:r>
          </a:p>
          <a:p>
            <a:pPr lvl="2" eaLnBrk="1" hangingPunct="1">
              <a:buFontTx/>
              <a:buNone/>
            </a:pPr>
            <a:r>
              <a:rPr lang="en-US" dirty="0">
                <a:solidFill>
                  <a:srgbClr val="660066"/>
                </a:solidFill>
                <a:latin typeface="Arial" charset="0"/>
                <a:ea typeface="ＭＳ Ｐゴシック" charset="0"/>
                <a:cs typeface="Arial" charset="0"/>
              </a:rPr>
              <a:t>M = Decrypt({M}</a:t>
            </a:r>
            <a:r>
              <a:rPr lang="en-US" baseline="-25000" dirty="0">
                <a:solidFill>
                  <a:srgbClr val="660066"/>
                </a:solidFill>
                <a:latin typeface="Arial" charset="0"/>
                <a:ea typeface="ＭＳ Ｐゴシック" charset="0"/>
                <a:cs typeface="Arial" charset="0"/>
              </a:rPr>
              <a:t>K</a:t>
            </a:r>
            <a:r>
              <a:rPr lang="en-US" dirty="0">
                <a:solidFill>
                  <a:srgbClr val="660066"/>
                </a:solidFill>
                <a:latin typeface="Arial" charset="0"/>
                <a:ea typeface="ＭＳ Ｐゴシック" charset="0"/>
                <a:cs typeface="Arial" charset="0"/>
              </a:rPr>
              <a:t> , K)</a:t>
            </a:r>
          </a:p>
        </p:txBody>
      </p:sp>
    </p:spTree>
    <p:extLst>
      <p:ext uri="{BB962C8B-B14F-4D97-AF65-F5344CB8AC3E}">
        <p14:creationId xmlns:p14="http://schemas.microsoft.com/office/powerpoint/2010/main" val="3882074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8200" y="1642208"/>
            <a:ext cx="7391400" cy="4453792"/>
          </a:xfrm>
          <a:prstGeom prst="rect">
            <a:avLst/>
          </a:prstGeom>
        </p:spPr>
      </p:pic>
      <p:sp>
        <p:nvSpPr>
          <p:cNvPr id="5" name="Title 4"/>
          <p:cNvSpPr>
            <a:spLocks noGrp="1"/>
          </p:cNvSpPr>
          <p:nvPr>
            <p:ph type="title"/>
          </p:nvPr>
        </p:nvSpPr>
        <p:spPr/>
        <p:txBody>
          <a:bodyPr/>
          <a:lstStyle/>
          <a:p>
            <a:r>
              <a:rPr lang="en-US" dirty="0"/>
              <a:t>Symmetric crypto</a:t>
            </a:r>
          </a:p>
        </p:txBody>
      </p:sp>
      <p:sp>
        <p:nvSpPr>
          <p:cNvPr id="6" name="Rectangle 5"/>
          <p:cNvSpPr/>
          <p:nvPr/>
        </p:nvSpPr>
        <p:spPr>
          <a:xfrm>
            <a:off x="165100" y="6400800"/>
            <a:ext cx="8991600" cy="307777"/>
          </a:xfrm>
          <a:prstGeom prst="rect">
            <a:avLst/>
          </a:prstGeom>
        </p:spPr>
        <p:txBody>
          <a:bodyPr wrap="square">
            <a:spAutoFit/>
          </a:bodyPr>
          <a:lstStyle/>
          <a:p>
            <a:r>
              <a:rPr lang="fi-FI" sz="1400" dirty="0" err="1">
                <a:solidFill>
                  <a:srgbClr val="4E4339"/>
                </a:solidFill>
              </a:rPr>
              <a:t>Borrowed</a:t>
            </a:r>
            <a:r>
              <a:rPr lang="fi-FI" sz="1400" dirty="0">
                <a:solidFill>
                  <a:srgbClr val="4E4339"/>
                </a:solidFill>
              </a:rPr>
              <a:t> </a:t>
            </a:r>
            <a:r>
              <a:rPr lang="fi-FI" sz="1400" dirty="0" err="1">
                <a:solidFill>
                  <a:srgbClr val="4E4339"/>
                </a:solidFill>
              </a:rPr>
              <a:t>from</a:t>
            </a:r>
            <a:r>
              <a:rPr lang="fi-FI" sz="1400" dirty="0">
                <a:solidFill>
                  <a:srgbClr val="4E4339"/>
                </a:solidFill>
              </a:rPr>
              <a:t> https://spideroak.com/blog/20130523083520-drink-your-ovaltine-intro-to-encryption-101</a:t>
            </a:r>
            <a:endParaRPr lang="en-US" sz="1400" dirty="0">
              <a:solidFill>
                <a:srgbClr val="4E4339"/>
              </a:solidFill>
            </a:endParaRPr>
          </a:p>
        </p:txBody>
      </p:sp>
    </p:spTree>
    <p:extLst>
      <p:ext uri="{BB962C8B-B14F-4D97-AF65-F5344CB8AC3E}">
        <p14:creationId xmlns:p14="http://schemas.microsoft.com/office/powerpoint/2010/main" val="33543814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cryptosystems</a:t>
            </a:r>
          </a:p>
        </p:txBody>
      </p:sp>
      <p:sp>
        <p:nvSpPr>
          <p:cNvPr id="3" name="Content Placeholder 2"/>
          <p:cNvSpPr>
            <a:spLocks noGrp="1"/>
          </p:cNvSpPr>
          <p:nvPr>
            <p:ph idx="1"/>
          </p:nvPr>
        </p:nvSpPr>
        <p:spPr>
          <a:xfrm>
            <a:off x="457200" y="1603376"/>
            <a:ext cx="8458200" cy="3092986"/>
          </a:xfrm>
        </p:spPr>
        <p:txBody>
          <a:bodyPr/>
          <a:lstStyle/>
          <a:p>
            <a:r>
              <a:rPr lang="en-US" sz="2400" b="0" dirty="0"/>
              <a:t>Symmetric crypto is </a:t>
            </a:r>
            <a:r>
              <a:rPr lang="en-US" sz="2400" dirty="0"/>
              <a:t>much</a:t>
            </a:r>
            <a:r>
              <a:rPr lang="en-US" sz="2400" b="0" dirty="0"/>
              <a:t> cheaper than asymmetric (10Kx).</a:t>
            </a:r>
          </a:p>
          <a:p>
            <a:r>
              <a:rPr lang="en-US" sz="2400" b="0" dirty="0"/>
              <a:t>But asymmetric is useful to “bootstrap” communication.</a:t>
            </a:r>
          </a:p>
          <a:p>
            <a:pPr lvl="1"/>
            <a:r>
              <a:rPr lang="en-US" sz="2000" b="0" dirty="0"/>
              <a:t>All it takes is knowledge of another party’s public key, and it is not necessary to keep the public keys secret. </a:t>
            </a:r>
          </a:p>
          <a:p>
            <a:r>
              <a:rPr lang="en-US" sz="2400" b="0" dirty="0"/>
              <a:t>These properties motivate hybrid cryptosystems that combine techniques for practical solutions.</a:t>
            </a:r>
          </a:p>
        </p:txBody>
      </p:sp>
      <p:sp>
        <p:nvSpPr>
          <p:cNvPr id="4" name="Rectangle 3"/>
          <p:cNvSpPr/>
          <p:nvPr/>
        </p:nvSpPr>
        <p:spPr>
          <a:xfrm>
            <a:off x="381000" y="4696361"/>
            <a:ext cx="8534400" cy="1323439"/>
          </a:xfrm>
          <a:prstGeom prst="rect">
            <a:avLst/>
          </a:prstGeom>
          <a:solidFill>
            <a:schemeClr val="tx1">
              <a:lumMod val="20000"/>
              <a:lumOff val="80000"/>
            </a:schemeClr>
          </a:solidFill>
        </p:spPr>
        <p:txBody>
          <a:bodyPr wrap="square">
            <a:spAutoFit/>
          </a:bodyPr>
          <a:lstStyle/>
          <a:p>
            <a:r>
              <a:rPr lang="en-US" sz="1600" dirty="0">
                <a:solidFill>
                  <a:schemeClr val="bg2">
                    <a:lumMod val="50000"/>
                  </a:schemeClr>
                </a:solidFill>
              </a:rPr>
              <a:t>“As for </a:t>
            </a:r>
            <a:r>
              <a:rPr lang="en-US" sz="1600" dirty="0" err="1">
                <a:solidFill>
                  <a:schemeClr val="bg2">
                    <a:lumMod val="50000"/>
                  </a:schemeClr>
                </a:solidFill>
              </a:rPr>
              <a:t>SpiderOak</a:t>
            </a:r>
            <a:r>
              <a:rPr lang="en-US" sz="1600" dirty="0">
                <a:solidFill>
                  <a:schemeClr val="bg2">
                    <a:lumMod val="50000"/>
                  </a:schemeClr>
                </a:solidFill>
              </a:rPr>
              <a:t>, our old clients used a combination of 2048 bit RSA and 256 bit AES. Now new clients use 3072-bit RSA combined with 256 bit AES to meet industry recommendations. We use this mixture of techniques where each is best suited: asymmetric encryption for communications channel setup and key exchange, and symmetric encryption for internal data structures and improved client performance.”</a:t>
            </a:r>
          </a:p>
        </p:txBody>
      </p:sp>
      <p:sp>
        <p:nvSpPr>
          <p:cNvPr id="5" name="Rectangle 4"/>
          <p:cNvSpPr/>
          <p:nvPr/>
        </p:nvSpPr>
        <p:spPr>
          <a:xfrm>
            <a:off x="381000" y="6096000"/>
            <a:ext cx="8991600" cy="307777"/>
          </a:xfrm>
          <a:prstGeom prst="rect">
            <a:avLst/>
          </a:prstGeom>
        </p:spPr>
        <p:txBody>
          <a:bodyPr wrap="square">
            <a:spAutoFit/>
          </a:bodyPr>
          <a:lstStyle/>
          <a:p>
            <a:r>
              <a:rPr lang="fi-FI" sz="1400" dirty="0">
                <a:solidFill>
                  <a:srgbClr val="4E4339"/>
                </a:solidFill>
              </a:rPr>
              <a:t>August 2013:  https://spideroak.com/blog/20130523083520-drink-your-ovaltine-intro-to-encryption-101</a:t>
            </a:r>
            <a:endParaRPr lang="en-US" sz="1400" dirty="0">
              <a:solidFill>
                <a:srgbClr val="4E4339"/>
              </a:solidFill>
            </a:endParaRPr>
          </a:p>
        </p:txBody>
      </p:sp>
    </p:spTree>
    <p:extLst>
      <p:ext uri="{BB962C8B-B14F-4D97-AF65-F5344CB8AC3E}">
        <p14:creationId xmlns:p14="http://schemas.microsoft.com/office/powerpoint/2010/main" val="3632199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p:cNvSpPr>
            <a:spLocks noGrp="1" noChangeArrowheads="1"/>
          </p:cNvSpPr>
          <p:nvPr>
            <p:ph type="title"/>
          </p:nvPr>
        </p:nvSpPr>
        <p:spPr/>
        <p:txBody>
          <a:bodyPr/>
          <a:lstStyle/>
          <a:p>
            <a:pPr eaLnBrk="1" hangingPunct="1"/>
            <a:r>
              <a:rPr lang="en-US" sz="3200" dirty="0">
                <a:latin typeface="Arial" charset="0"/>
                <a:ea typeface="ＭＳ Ｐゴシック" charset="0"/>
                <a:cs typeface="ＭＳ Ｐゴシック" charset="0"/>
              </a:rPr>
              <a:t>Better together</a:t>
            </a:r>
          </a:p>
        </p:txBody>
      </p:sp>
      <p:sp>
        <p:nvSpPr>
          <p:cNvPr id="116738" name="Rectangle 3"/>
          <p:cNvSpPr>
            <a:spLocks noGrp="1" noChangeArrowheads="1"/>
          </p:cNvSpPr>
          <p:nvPr>
            <p:ph type="body" idx="1"/>
          </p:nvPr>
        </p:nvSpPr>
        <p:spPr>
          <a:xfrm>
            <a:off x="457200" y="1371600"/>
            <a:ext cx="8229600" cy="1676400"/>
          </a:xfrm>
        </p:spPr>
        <p:txBody>
          <a:bodyPr/>
          <a:lstStyle/>
          <a:p>
            <a:pPr eaLnBrk="1" hangingPunct="1"/>
            <a:r>
              <a:rPr lang="en-US" sz="2000" dirty="0">
                <a:latin typeface="Arial" charset="0"/>
                <a:ea typeface="ＭＳ Ｐゴシック" charset="0"/>
                <a:cs typeface="ＭＳ Ｐゴシック" charset="0"/>
              </a:rPr>
              <a:t>Use </a:t>
            </a:r>
            <a:r>
              <a:rPr lang="en-US" sz="2000" dirty="0">
                <a:solidFill>
                  <a:srgbClr val="651222"/>
                </a:solidFill>
                <a:latin typeface="Arial" charset="0"/>
                <a:ea typeface="ＭＳ Ｐゴシック" charset="0"/>
                <a:cs typeface="ＭＳ Ｐゴシック" charset="0"/>
              </a:rPr>
              <a:t>asymmetric crypto </a:t>
            </a:r>
            <a:r>
              <a:rPr lang="en-US" sz="2000" dirty="0">
                <a:latin typeface="Arial" charset="0"/>
                <a:ea typeface="ＭＳ Ｐゴシック" charset="0"/>
                <a:cs typeface="ＭＳ Ｐゴシック" charset="0"/>
              </a:rPr>
              <a:t>to “handshake” and establish a  secret session key (slow, but allows for key distribution).</a:t>
            </a:r>
          </a:p>
          <a:p>
            <a:pPr eaLnBrk="1" hangingPunct="1"/>
            <a:r>
              <a:rPr lang="en-US" sz="2000" dirty="0">
                <a:latin typeface="Arial" charset="0"/>
                <a:ea typeface="ＭＳ Ｐゴシック" charset="0"/>
                <a:cs typeface="ＭＳ Ｐゴシック" charset="0"/>
              </a:rPr>
              <a:t>Then use the session key for </a:t>
            </a:r>
            <a:r>
              <a:rPr lang="en-US" sz="2000" dirty="0">
                <a:solidFill>
                  <a:srgbClr val="651222"/>
                </a:solidFill>
                <a:latin typeface="Arial" charset="0"/>
                <a:ea typeface="ＭＳ Ｐゴシック" charset="0"/>
                <a:cs typeface="ＭＳ Ｐゴシック" charset="0"/>
              </a:rPr>
              <a:t>symmetric crypto </a:t>
            </a:r>
            <a:r>
              <a:rPr lang="en-US" sz="2000" dirty="0">
                <a:solidFill>
                  <a:schemeClr val="tx1"/>
                </a:solidFill>
                <a:latin typeface="Arial" charset="0"/>
                <a:ea typeface="ＭＳ Ｐゴシック" charset="0"/>
                <a:cs typeface="ＭＳ Ｐゴシック" charset="0"/>
              </a:rPr>
              <a:t>(fast and cheap)</a:t>
            </a:r>
          </a:p>
          <a:p>
            <a:pPr eaLnBrk="1" hangingPunct="1"/>
            <a:r>
              <a:rPr lang="en-US" sz="2000" u="sng" dirty="0">
                <a:latin typeface="Arial" charset="0"/>
                <a:ea typeface="ＭＳ Ｐゴシック" charset="0"/>
                <a:cs typeface="ＭＳ Ｐゴシック" charset="0"/>
              </a:rPr>
              <a:t>Example</a:t>
            </a:r>
            <a:r>
              <a:rPr lang="en-US" sz="2000" dirty="0">
                <a:latin typeface="Arial" charset="0"/>
                <a:ea typeface="ＭＳ Ｐゴシック" charset="0"/>
                <a:cs typeface="ＭＳ Ｐゴシック" charset="0"/>
              </a:rPr>
              <a:t>: Secure Sockets Layer (SSL) or Transport-Layer Security (TLS), used in HTTPS (Secure HTTP), SSH, SCP, etc.</a:t>
            </a:r>
          </a:p>
        </p:txBody>
      </p:sp>
      <p:sp>
        <p:nvSpPr>
          <p:cNvPr id="116739" name="Line 6"/>
          <p:cNvSpPr>
            <a:spLocks noChangeShapeType="1"/>
          </p:cNvSpPr>
          <p:nvPr/>
        </p:nvSpPr>
        <p:spPr bwMode="auto">
          <a:xfrm>
            <a:off x="2286000" y="3648075"/>
            <a:ext cx="0" cy="2508250"/>
          </a:xfrm>
          <a:prstGeom prst="line">
            <a:avLst/>
          </a:prstGeom>
          <a:noFill/>
          <a:ln w="15875">
            <a:solidFill>
              <a:srgbClr val="333399"/>
            </a:solidFill>
            <a:round/>
            <a:headEnd type="none" w="sm" len="sm"/>
            <a:tailEnd type="stealth"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16740" name="Line 7"/>
          <p:cNvSpPr>
            <a:spLocks noChangeShapeType="1"/>
          </p:cNvSpPr>
          <p:nvPr/>
        </p:nvSpPr>
        <p:spPr bwMode="auto">
          <a:xfrm flipH="1">
            <a:off x="2301875" y="4398963"/>
            <a:ext cx="4937125" cy="204787"/>
          </a:xfrm>
          <a:prstGeom prst="line">
            <a:avLst/>
          </a:prstGeom>
          <a:noFill/>
          <a:ln w="15875">
            <a:solidFill>
              <a:srgbClr val="333399"/>
            </a:solidFill>
            <a:round/>
            <a:headEnd type="none" w="sm" len="sm"/>
            <a:tailEnd type="triangle" w="sm"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16741" name="Line 8"/>
          <p:cNvSpPr>
            <a:spLocks noChangeShapeType="1"/>
          </p:cNvSpPr>
          <p:nvPr/>
        </p:nvSpPr>
        <p:spPr bwMode="auto">
          <a:xfrm>
            <a:off x="2301875" y="3724275"/>
            <a:ext cx="4937125" cy="233363"/>
          </a:xfrm>
          <a:prstGeom prst="line">
            <a:avLst/>
          </a:prstGeom>
          <a:noFill/>
          <a:ln w="15875">
            <a:solidFill>
              <a:srgbClr val="333399"/>
            </a:solidFill>
            <a:round/>
            <a:headEnd type="none" w="sm" len="sm"/>
            <a:tailEnd type="triangle" w="sm"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16742" name="Text Box 9"/>
          <p:cNvSpPr txBox="1">
            <a:spLocks noChangeArrowheads="1"/>
          </p:cNvSpPr>
          <p:nvPr/>
        </p:nvSpPr>
        <p:spPr bwMode="auto">
          <a:xfrm>
            <a:off x="4025900" y="3416300"/>
            <a:ext cx="1941707"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dirty="0">
                <a:solidFill>
                  <a:srgbClr val="0033CC"/>
                </a:solidFill>
                <a:latin typeface="Times New Roman" charset="0"/>
              </a:rPr>
              <a:t>“TCP SYN, etc.”</a:t>
            </a:r>
            <a:endParaRPr lang="en-US" sz="2000" dirty="0">
              <a:latin typeface="Times New Roman" charset="0"/>
            </a:endParaRPr>
          </a:p>
        </p:txBody>
      </p:sp>
      <p:sp>
        <p:nvSpPr>
          <p:cNvPr id="116743" name="Text Box 10"/>
          <p:cNvSpPr txBox="1">
            <a:spLocks noChangeArrowheads="1"/>
          </p:cNvSpPr>
          <p:nvPr/>
        </p:nvSpPr>
        <p:spPr bwMode="auto">
          <a:xfrm>
            <a:off x="3513138" y="4098925"/>
            <a:ext cx="24320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CC"/>
                </a:solidFill>
                <a:latin typeface="Times New Roman" charset="0"/>
              </a:rPr>
              <a:t>“My public key is </a:t>
            </a:r>
            <a:r>
              <a:rPr lang="en-US" sz="2000">
                <a:solidFill>
                  <a:srgbClr val="660066"/>
                </a:solidFill>
                <a:latin typeface="Times New Roman" charset="0"/>
              </a:rPr>
              <a:t>K</a:t>
            </a:r>
            <a:r>
              <a:rPr lang="en-US" sz="2000">
                <a:solidFill>
                  <a:srgbClr val="0033CC"/>
                </a:solidFill>
                <a:latin typeface="Times New Roman" charset="0"/>
              </a:rPr>
              <a:t>.”</a:t>
            </a:r>
            <a:endParaRPr lang="en-US" sz="2000">
              <a:latin typeface="Times New Roman" charset="0"/>
            </a:endParaRPr>
          </a:p>
        </p:txBody>
      </p:sp>
      <p:sp>
        <p:nvSpPr>
          <p:cNvPr id="116744" name="Line 11"/>
          <p:cNvSpPr>
            <a:spLocks noChangeShapeType="1"/>
          </p:cNvSpPr>
          <p:nvPr/>
        </p:nvSpPr>
        <p:spPr bwMode="auto">
          <a:xfrm>
            <a:off x="7239000" y="3648075"/>
            <a:ext cx="0" cy="2508250"/>
          </a:xfrm>
          <a:prstGeom prst="line">
            <a:avLst/>
          </a:prstGeom>
          <a:noFill/>
          <a:ln w="15875">
            <a:solidFill>
              <a:srgbClr val="333399"/>
            </a:solidFill>
            <a:round/>
            <a:headEnd type="none" w="sm" len="sm"/>
            <a:tailEnd type="stealth" w="med"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16745" name="Rectangle 12"/>
          <p:cNvSpPr>
            <a:spLocks noChangeArrowheads="1"/>
          </p:cNvSpPr>
          <p:nvPr/>
        </p:nvSpPr>
        <p:spPr bwMode="auto">
          <a:xfrm>
            <a:off x="539750" y="5094288"/>
            <a:ext cx="1016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p>
            <a:r>
              <a:rPr lang="en-US" b="1">
                <a:solidFill>
                  <a:srgbClr val="003367"/>
                </a:solidFill>
                <a:latin typeface="Comic Sans MS" charset="0"/>
              </a:rPr>
              <a:t>Client</a:t>
            </a:r>
          </a:p>
        </p:txBody>
      </p:sp>
      <p:sp>
        <p:nvSpPr>
          <p:cNvPr id="116746" name="Rectangle 13"/>
          <p:cNvSpPr>
            <a:spLocks noChangeArrowheads="1"/>
          </p:cNvSpPr>
          <p:nvPr/>
        </p:nvSpPr>
        <p:spPr bwMode="auto">
          <a:xfrm>
            <a:off x="7512050" y="5073650"/>
            <a:ext cx="118745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a:spAutoFit/>
          </a:bodyPr>
          <a:lstStyle/>
          <a:p>
            <a:r>
              <a:rPr lang="en-US" b="1">
                <a:solidFill>
                  <a:srgbClr val="003367"/>
                </a:solidFill>
                <a:latin typeface="Comic Sans MS" charset="0"/>
              </a:rPr>
              <a:t>Server</a:t>
            </a:r>
          </a:p>
        </p:txBody>
      </p:sp>
      <p:sp>
        <p:nvSpPr>
          <p:cNvPr id="116747" name="Line 14"/>
          <p:cNvSpPr>
            <a:spLocks noChangeShapeType="1"/>
          </p:cNvSpPr>
          <p:nvPr/>
        </p:nvSpPr>
        <p:spPr bwMode="auto">
          <a:xfrm>
            <a:off x="2286000" y="4943475"/>
            <a:ext cx="4953000" cy="236538"/>
          </a:xfrm>
          <a:prstGeom prst="line">
            <a:avLst/>
          </a:prstGeom>
          <a:noFill/>
          <a:ln w="15875">
            <a:solidFill>
              <a:srgbClr val="333399"/>
            </a:solidFill>
            <a:round/>
            <a:headEnd type="none" w="sm" len="sm"/>
            <a:tailEnd type="triangle" w="sm"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16748" name="Text Box 15"/>
          <p:cNvSpPr txBox="1">
            <a:spLocks noChangeArrowheads="1"/>
          </p:cNvSpPr>
          <p:nvPr/>
        </p:nvSpPr>
        <p:spPr bwMode="auto">
          <a:xfrm>
            <a:off x="2833688" y="4632325"/>
            <a:ext cx="39481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CC"/>
                </a:solidFill>
                <a:latin typeface="Times New Roman" charset="0"/>
              </a:rPr>
              <a:t>“Let’s establish a session key: </a:t>
            </a:r>
            <a:r>
              <a:rPr lang="en-US">
                <a:solidFill>
                  <a:srgbClr val="660066"/>
                </a:solidFill>
              </a:rPr>
              <a:t>{S}</a:t>
            </a:r>
            <a:r>
              <a:rPr lang="en-US" baseline="-25000">
                <a:solidFill>
                  <a:srgbClr val="660066"/>
                </a:solidFill>
              </a:rPr>
              <a:t>K</a:t>
            </a:r>
            <a:r>
              <a:rPr lang="en-US"/>
              <a:t> </a:t>
            </a:r>
            <a:r>
              <a:rPr lang="en-US" sz="2000">
                <a:solidFill>
                  <a:srgbClr val="0033CC"/>
                </a:solidFill>
                <a:latin typeface="Times New Roman" charset="0"/>
              </a:rPr>
              <a:t>.”</a:t>
            </a:r>
          </a:p>
        </p:txBody>
      </p:sp>
      <p:sp>
        <p:nvSpPr>
          <p:cNvPr id="116749" name="Line 16"/>
          <p:cNvSpPr>
            <a:spLocks noChangeShapeType="1"/>
          </p:cNvSpPr>
          <p:nvPr/>
        </p:nvSpPr>
        <p:spPr bwMode="auto">
          <a:xfrm flipH="1">
            <a:off x="2301875" y="5418138"/>
            <a:ext cx="4937125" cy="204787"/>
          </a:xfrm>
          <a:prstGeom prst="line">
            <a:avLst/>
          </a:prstGeom>
          <a:noFill/>
          <a:ln w="15875">
            <a:solidFill>
              <a:srgbClr val="333399"/>
            </a:solidFill>
            <a:round/>
            <a:headEnd type="none" w="sm" len="sm"/>
            <a:tailEnd type="triangle" w="sm" len="med"/>
          </a:ln>
          <a:extLst>
            <a:ext uri="{909E8E84-426E-40dd-AFC4-6F175D3DCCD1}">
              <a14:hiddenFill xmlns="" xmlns:a14="http://schemas.microsoft.com/office/drawing/2010/main">
                <a:noFill/>
              </a14:hiddenFill>
            </a:ext>
          </a:extLst>
        </p:spPr>
        <p:txBody>
          <a:bodyPr anchor="ctr">
            <a:spAutoFit/>
          </a:bodyPr>
          <a:lstStyle/>
          <a:p>
            <a:endParaRPr lang="en-US"/>
          </a:p>
        </p:txBody>
      </p:sp>
      <p:sp>
        <p:nvSpPr>
          <p:cNvPr id="116750" name="Rectangle 17"/>
          <p:cNvSpPr>
            <a:spLocks noChangeArrowheads="1"/>
          </p:cNvSpPr>
          <p:nvPr/>
        </p:nvSpPr>
        <p:spPr bwMode="auto">
          <a:xfrm>
            <a:off x="4400550" y="5089525"/>
            <a:ext cx="628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r>
              <a:rPr lang="en-US">
                <a:solidFill>
                  <a:srgbClr val="660066"/>
                </a:solidFill>
              </a:rPr>
              <a:t>{M}</a:t>
            </a:r>
            <a:r>
              <a:rPr lang="en-US" baseline="-25000">
                <a:solidFill>
                  <a:srgbClr val="660066"/>
                </a:solidFill>
              </a:rPr>
              <a:t>S</a:t>
            </a:r>
          </a:p>
        </p:txBody>
      </p:sp>
      <p:sp>
        <p:nvSpPr>
          <p:cNvPr id="116751" name="Text Box 18"/>
          <p:cNvSpPr txBox="1">
            <a:spLocks noChangeArrowheads="1"/>
          </p:cNvSpPr>
          <p:nvPr/>
        </p:nvSpPr>
        <p:spPr bwMode="auto">
          <a:xfrm>
            <a:off x="4572000" y="5927725"/>
            <a:ext cx="4381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CC"/>
                </a:solidFill>
                <a:latin typeface="Times New Roman" charset="0"/>
              </a:rPr>
              <a:t>…</a:t>
            </a:r>
          </a:p>
        </p:txBody>
      </p:sp>
      <p:sp>
        <p:nvSpPr>
          <p:cNvPr id="116752" name="Text Box 15"/>
          <p:cNvSpPr txBox="1">
            <a:spLocks noChangeArrowheads="1"/>
          </p:cNvSpPr>
          <p:nvPr/>
        </p:nvSpPr>
        <p:spPr bwMode="auto">
          <a:xfrm>
            <a:off x="3429000" y="5546725"/>
            <a:ext cx="29543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5875">
                <a:solidFill>
                  <a:srgbClr val="000000"/>
                </a:solidFill>
                <a:miter lim="800000"/>
                <a:headEnd type="none" w="sm" len="sm"/>
                <a:tailEnd type="none" w="sm" len="sm"/>
              </a14:hiddenLine>
            </a:ext>
          </a:extLst>
        </p:spPr>
        <p:txBody>
          <a:bodyPr wrap="none">
            <a:spAutoFit/>
          </a:bodyPr>
          <a:lstStyle/>
          <a:p>
            <a:pPr eaLnBrk="0" hangingPunct="0"/>
            <a:r>
              <a:rPr lang="en-US" sz="2000">
                <a:solidFill>
                  <a:srgbClr val="0033CC"/>
                </a:solidFill>
                <a:latin typeface="Times New Roman" charset="0"/>
              </a:rPr>
              <a:t>[encrypted data or content]</a:t>
            </a:r>
          </a:p>
        </p:txBody>
      </p:sp>
      <p:pic>
        <p:nvPicPr>
          <p:cNvPr id="116753" name="Picture 16" descr="no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3717925"/>
            <a:ext cx="1066800" cy="119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6754" name="Picture 16" descr="node.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67600" y="3794125"/>
            <a:ext cx="1066800" cy="1196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2E51F48E-E74A-F84E-8B2A-510C5A580D09}"/>
              </a:ext>
            </a:extLst>
          </p:cNvPr>
          <p:cNvSpPr txBox="1"/>
          <p:nvPr/>
        </p:nvSpPr>
        <p:spPr>
          <a:xfrm>
            <a:off x="414658" y="6434947"/>
            <a:ext cx="7738016" cy="369332"/>
          </a:xfrm>
          <a:prstGeom prst="rect">
            <a:avLst/>
          </a:prstGeom>
          <a:noFill/>
        </p:spPr>
        <p:txBody>
          <a:bodyPr wrap="none" rtlCol="0">
            <a:spAutoFit/>
          </a:bodyPr>
          <a:lstStyle/>
          <a:p>
            <a:r>
              <a:rPr lang="en-US" sz="1800" b="1" dirty="0">
                <a:solidFill>
                  <a:schemeClr val="accent6">
                    <a:lumMod val="50000"/>
                  </a:schemeClr>
                </a:solidFill>
              </a:rPr>
              <a:t>Note</a:t>
            </a:r>
            <a:r>
              <a:rPr lang="en-US" sz="1800" dirty="0">
                <a:solidFill>
                  <a:schemeClr val="accent6">
                    <a:lumMod val="50000"/>
                  </a:schemeClr>
                </a:solidFill>
              </a:rPr>
              <a:t>: this depiction of SSL/TLS is cartoonishly oversimplified (more later).</a:t>
            </a:r>
          </a:p>
        </p:txBody>
      </p:sp>
    </p:spTree>
    <p:extLst>
      <p:ext uri="{BB962C8B-B14F-4D97-AF65-F5344CB8AC3E}">
        <p14:creationId xmlns:p14="http://schemas.microsoft.com/office/powerpoint/2010/main" val="139667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“Key points” about basic cryptosystems</a:t>
            </a:r>
          </a:p>
        </p:txBody>
      </p:sp>
      <p:sp>
        <p:nvSpPr>
          <p:cNvPr id="3" name="Content Placeholder 2"/>
          <p:cNvSpPr>
            <a:spLocks noGrp="1"/>
          </p:cNvSpPr>
          <p:nvPr>
            <p:ph idx="1"/>
          </p:nvPr>
        </p:nvSpPr>
        <p:spPr/>
        <p:txBody>
          <a:bodyPr/>
          <a:lstStyle/>
          <a:p>
            <a:r>
              <a:rPr lang="en-US" sz="2000" b="1" dirty="0"/>
              <a:t>Anyone can generate a key or a </a:t>
            </a:r>
            <a:r>
              <a:rPr lang="en-US" sz="2000" b="1" dirty="0" err="1"/>
              <a:t>keypair</a:t>
            </a:r>
            <a:r>
              <a:rPr lang="en-US" sz="2000" b="0" dirty="0"/>
              <a:t>.  It’s cheap enough to be practical.  (But generating </a:t>
            </a:r>
            <a:r>
              <a:rPr lang="en-US" sz="2000" b="0" dirty="0" err="1"/>
              <a:t>keypairs</a:t>
            </a:r>
            <a:r>
              <a:rPr lang="en-US" sz="2000" b="0" dirty="0"/>
              <a:t> is costly enough to try to avoid.)</a:t>
            </a:r>
          </a:p>
          <a:p>
            <a:r>
              <a:rPr lang="en-US" sz="2000" b="1" dirty="0"/>
              <a:t>Choose your key length wisely</a:t>
            </a:r>
            <a:r>
              <a:rPr lang="en-US" sz="2000" b="0" dirty="0"/>
              <a:t>.  Smaller keys are cheaper to generate and use, but also easier to break.</a:t>
            </a:r>
          </a:p>
          <a:p>
            <a:r>
              <a:rPr lang="en-US" sz="2000" b="0" dirty="0"/>
              <a:t>All cryptosystems rely on </a:t>
            </a:r>
            <a:r>
              <a:rPr lang="en-US" sz="2000" b="1" dirty="0"/>
              <a:t>two basic assumptions</a:t>
            </a:r>
            <a:r>
              <a:rPr lang="en-US" sz="2000" b="0" dirty="0"/>
              <a:t>: the parties know their shared keys, and nobody else knows their secret keys.</a:t>
            </a:r>
          </a:p>
          <a:p>
            <a:pPr lvl="1"/>
            <a:r>
              <a:rPr lang="en-US" sz="1800" b="0" dirty="0"/>
              <a:t>Never forget it: crypto is only as secure as the keys.  A well-resourced adversary can penetrate your system to “recover” stored keys.</a:t>
            </a:r>
          </a:p>
          <a:p>
            <a:r>
              <a:rPr lang="en-US" sz="2000" b="1" dirty="0"/>
              <a:t>Change (rotate) keys as appropriate</a:t>
            </a:r>
            <a:r>
              <a:rPr lang="en-US" sz="2000" b="0" dirty="0"/>
              <a:t>.  The longer they are in use, the more likely they are to be compromised.</a:t>
            </a:r>
          </a:p>
          <a:p>
            <a:r>
              <a:rPr lang="en-US" sz="2000" b="0" dirty="0"/>
              <a:t>Protocols must be designed to defend from </a:t>
            </a:r>
            <a:r>
              <a:rPr lang="en-US" sz="2000" b="1" dirty="0"/>
              <a:t>replay attacks</a:t>
            </a:r>
            <a:r>
              <a:rPr lang="en-US" sz="2000" b="0" dirty="0"/>
              <a:t>, in which an attacker can subvert the protocol without breaking the crypto! </a:t>
            </a:r>
          </a:p>
        </p:txBody>
      </p:sp>
    </p:spTree>
    <p:extLst>
      <p:ext uri="{BB962C8B-B14F-4D97-AF65-F5344CB8AC3E}">
        <p14:creationId xmlns:p14="http://schemas.microsoft.com/office/powerpoint/2010/main" val="2187447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1644316"/>
            <a:ext cx="9144000" cy="1479884"/>
          </a:xfrm>
          <a:prstGeom prst="rect">
            <a:avLst/>
          </a:prstGeom>
        </p:spPr>
      </p:pic>
      <p:pic>
        <p:nvPicPr>
          <p:cNvPr id="4" name="Picture 3"/>
          <p:cNvPicPr>
            <a:picLocks noChangeAspect="1"/>
          </p:cNvPicPr>
          <p:nvPr/>
        </p:nvPicPr>
        <p:blipFill>
          <a:blip r:embed="rId3"/>
          <a:stretch>
            <a:fillRect/>
          </a:stretch>
        </p:blipFill>
        <p:spPr>
          <a:xfrm>
            <a:off x="0" y="152400"/>
            <a:ext cx="3152986" cy="1447800"/>
          </a:xfrm>
          <a:prstGeom prst="rect">
            <a:avLst/>
          </a:prstGeom>
        </p:spPr>
      </p:pic>
      <p:sp>
        <p:nvSpPr>
          <p:cNvPr id="6" name="Rectangle 5"/>
          <p:cNvSpPr/>
          <p:nvPr/>
        </p:nvSpPr>
        <p:spPr>
          <a:xfrm>
            <a:off x="152400" y="3429000"/>
            <a:ext cx="8750300" cy="2923878"/>
          </a:xfrm>
          <a:prstGeom prst="rect">
            <a:avLst/>
          </a:prstGeom>
        </p:spPr>
        <p:txBody>
          <a:bodyPr wrap="square">
            <a:spAutoFit/>
          </a:bodyPr>
          <a:lstStyle/>
          <a:p>
            <a:r>
              <a:rPr lang="en-US" sz="2000" b="1" dirty="0">
                <a:solidFill>
                  <a:srgbClr val="001934"/>
                </a:solidFill>
              </a:rPr>
              <a:t>Cryptographic Key Management Project</a:t>
            </a:r>
          </a:p>
          <a:p>
            <a:endParaRPr lang="en-US" sz="2000" dirty="0"/>
          </a:p>
          <a:p>
            <a:r>
              <a:rPr lang="en-US" sz="1800" dirty="0">
                <a:solidFill>
                  <a:schemeClr val="accent6">
                    <a:lumMod val="50000"/>
                  </a:schemeClr>
                </a:solidFill>
              </a:rPr>
              <a:t>Cryptographic Key Management (CKM) is a fundamental part of cryptographic technology and is considered one of the most difficult aspects associated with its use. Of particular concern are the scalability of the methods used to distribute keys and the usability of these methods. NIST has undertaken an effort to improve the overall key management strategies used by the public and private sectors in order to enhance the usability of cryptographic technology, provide scalability across cryptographic technologies, and support a global cryptographic key management infrastructure.</a:t>
            </a:r>
          </a:p>
        </p:txBody>
      </p:sp>
      <p:sp>
        <p:nvSpPr>
          <p:cNvPr id="7" name="Rectangle 6"/>
          <p:cNvSpPr/>
          <p:nvPr/>
        </p:nvSpPr>
        <p:spPr>
          <a:xfrm>
            <a:off x="3962400" y="6400800"/>
            <a:ext cx="5943600" cy="369332"/>
          </a:xfrm>
          <a:prstGeom prst="rect">
            <a:avLst/>
          </a:prstGeom>
        </p:spPr>
        <p:txBody>
          <a:bodyPr wrap="square">
            <a:spAutoFit/>
          </a:bodyPr>
          <a:lstStyle/>
          <a:p>
            <a:r>
              <a:rPr lang="en-US" sz="1800" dirty="0">
                <a:solidFill>
                  <a:srgbClr val="001934"/>
                </a:solidFill>
              </a:rPr>
              <a:t>[http://</a:t>
            </a:r>
            <a:r>
              <a:rPr lang="en-US" sz="1800" dirty="0" err="1">
                <a:solidFill>
                  <a:srgbClr val="001934"/>
                </a:solidFill>
              </a:rPr>
              <a:t>csrc.nist.gov</a:t>
            </a:r>
            <a:r>
              <a:rPr lang="en-US" sz="1800" dirty="0">
                <a:solidFill>
                  <a:srgbClr val="001934"/>
                </a:solidFill>
              </a:rPr>
              <a:t>/groups/ST/</a:t>
            </a:r>
            <a:r>
              <a:rPr lang="en-US" sz="1800" dirty="0" err="1">
                <a:solidFill>
                  <a:srgbClr val="001934"/>
                </a:solidFill>
              </a:rPr>
              <a:t>key_mgmt</a:t>
            </a:r>
            <a:r>
              <a:rPr lang="en-US" sz="1800" dirty="0">
                <a:solidFill>
                  <a:srgbClr val="001934"/>
                </a:solidFill>
              </a:rPr>
              <a:t>/]</a:t>
            </a:r>
          </a:p>
        </p:txBody>
      </p:sp>
      <p:sp>
        <p:nvSpPr>
          <p:cNvPr id="8" name="TextBox 7"/>
          <p:cNvSpPr txBox="1"/>
          <p:nvPr/>
        </p:nvSpPr>
        <p:spPr>
          <a:xfrm>
            <a:off x="3810000" y="152400"/>
            <a:ext cx="5334000" cy="1323439"/>
          </a:xfrm>
          <a:prstGeom prst="rect">
            <a:avLst/>
          </a:prstGeom>
          <a:noFill/>
        </p:spPr>
        <p:txBody>
          <a:bodyPr wrap="square" rtlCol="0">
            <a:spAutoFit/>
          </a:bodyPr>
          <a:lstStyle/>
          <a:p>
            <a:r>
              <a:rPr lang="en-US" sz="2000" b="1" dirty="0">
                <a:solidFill>
                  <a:srgbClr val="000090"/>
                </a:solidFill>
              </a:rPr>
              <a:t>Follow best practices for crypto, from authoritative sources.  Best practices change frequently!  Key sizes must grow as computational power increases.</a:t>
            </a:r>
          </a:p>
        </p:txBody>
      </p:sp>
    </p:spTree>
    <p:extLst>
      <p:ext uri="{BB962C8B-B14F-4D97-AF65-F5344CB8AC3E}">
        <p14:creationId xmlns:p14="http://schemas.microsoft.com/office/powerpoint/2010/main" val="3179918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p:cNvPicPr>
            <a:picLocks noChangeAspect="1"/>
          </p:cNvPicPr>
          <p:nvPr/>
        </p:nvPicPr>
        <p:blipFill>
          <a:blip r:embed="rId2"/>
          <a:stretch>
            <a:fillRect/>
          </a:stretch>
        </p:blipFill>
        <p:spPr>
          <a:xfrm>
            <a:off x="1524000" y="4247591"/>
            <a:ext cx="1353261" cy="2204009"/>
          </a:xfrm>
          <a:prstGeom prst="rect">
            <a:avLst/>
          </a:prstGeom>
        </p:spPr>
      </p:pic>
      <p:sp>
        <p:nvSpPr>
          <p:cNvPr id="92161" name="Title 1"/>
          <p:cNvSpPr>
            <a:spLocks noGrp="1"/>
          </p:cNvSpPr>
          <p:nvPr>
            <p:ph type="title"/>
          </p:nvPr>
        </p:nvSpPr>
        <p:spPr/>
        <p:txBody>
          <a:bodyPr/>
          <a:lstStyle/>
          <a:p>
            <a:r>
              <a:rPr lang="en-US" dirty="0">
                <a:latin typeface="Arial" charset="0"/>
                <a:ea typeface="ＭＳ Ｐゴシック" charset="0"/>
                <a:cs typeface="Arial" charset="0"/>
              </a:rPr>
              <a:t>Principals in a networked system</a:t>
            </a:r>
          </a:p>
        </p:txBody>
      </p:sp>
      <p:pic>
        <p:nvPicPr>
          <p:cNvPr id="3" name="Picture 33" descr="E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1917700"/>
            <a:ext cx="108267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164" name="Text Box 8"/>
          <p:cNvSpPr txBox="1">
            <a:spLocks noChangeArrowheads="1"/>
          </p:cNvSpPr>
          <p:nvPr/>
        </p:nvSpPr>
        <p:spPr bwMode="auto">
          <a:xfrm>
            <a:off x="2706122" y="6019800"/>
            <a:ext cx="92029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651222"/>
                </a:solidFill>
                <a:effectLst/>
                <a:uLnTx/>
                <a:uFillTx/>
                <a:latin typeface="Arial" charset="0"/>
                <a:ea typeface="ＭＳ Ｐゴシック" charset="0"/>
              </a:rPr>
              <a:t>Alice</a:t>
            </a:r>
          </a:p>
        </p:txBody>
      </p:sp>
      <p:sp>
        <p:nvSpPr>
          <p:cNvPr id="92166" name="Text Box 10"/>
          <p:cNvSpPr txBox="1">
            <a:spLocks noChangeArrowheads="1"/>
          </p:cNvSpPr>
          <p:nvPr/>
        </p:nvSpPr>
        <p:spPr bwMode="auto">
          <a:xfrm>
            <a:off x="6753869" y="2514600"/>
            <a:ext cx="78293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651222"/>
                </a:solidFill>
                <a:effectLst/>
                <a:uLnTx/>
                <a:uFillTx/>
                <a:latin typeface="Arial" charset="0"/>
                <a:ea typeface="ＭＳ Ｐゴシック" charset="0"/>
              </a:rPr>
              <a:t>Bob</a:t>
            </a:r>
          </a:p>
        </p:txBody>
      </p:sp>
      <p:sp>
        <p:nvSpPr>
          <p:cNvPr id="8" name="Text Box 34"/>
          <p:cNvSpPr txBox="1">
            <a:spLocks noChangeArrowheads="1"/>
          </p:cNvSpPr>
          <p:nvPr/>
        </p:nvSpPr>
        <p:spPr bwMode="auto">
          <a:xfrm>
            <a:off x="4823646" y="2298700"/>
            <a:ext cx="127470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70F0F"/>
                </a:solidFill>
                <a:effectLst/>
                <a:uLnTx/>
                <a:uFillTx/>
                <a:latin typeface="Arial" charset="0"/>
                <a:ea typeface="ＭＳ Ｐゴシック" charset="0"/>
              </a:rPr>
              <a:t>Mallory</a:t>
            </a:r>
          </a:p>
        </p:txBody>
      </p:sp>
      <p:sp>
        <p:nvSpPr>
          <p:cNvPr id="9" name="Cloud"/>
          <p:cNvSpPr>
            <a:spLocks noChangeAspect="1" noEditPoints="1" noChangeArrowheads="1"/>
          </p:cNvSpPr>
          <p:nvPr/>
        </p:nvSpPr>
        <p:spPr bwMode="auto">
          <a:xfrm>
            <a:off x="2819400" y="3514725"/>
            <a:ext cx="3282950" cy="22002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marL="0" marR="0" lvl="0" indent="0" algn="ctr" defTabSz="457200" rtl="0" eaLnBrk="0" fontAlgn="base" latinLnBrk="0" hangingPunct="0">
              <a:lnSpc>
                <a:spcPct val="100000"/>
              </a:lnSpc>
              <a:spcBef>
                <a:spcPct val="0"/>
              </a:spcBef>
              <a:spcAft>
                <a:spcPct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Times New Roman" charset="0"/>
              <a:ea typeface="ＭＳ Ｐゴシック" charset="0"/>
            </a:endParaRPr>
          </a:p>
        </p:txBody>
      </p:sp>
      <p:sp>
        <p:nvSpPr>
          <p:cNvPr id="92169" name="Freeform 15"/>
          <p:cNvSpPr>
            <a:spLocks/>
          </p:cNvSpPr>
          <p:nvPr/>
        </p:nvSpPr>
        <p:spPr bwMode="auto">
          <a:xfrm>
            <a:off x="2862263" y="4449763"/>
            <a:ext cx="1100137" cy="523875"/>
          </a:xfrm>
          <a:custGeom>
            <a:avLst/>
            <a:gdLst>
              <a:gd name="T0" fmla="*/ 0 w 1100667"/>
              <a:gd name="T1" fmla="*/ 502895 h 524934"/>
              <a:gd name="T2" fmla="*/ 0 w 1100667"/>
              <a:gd name="T3" fmla="*/ 502895 h 524934"/>
              <a:gd name="T4" fmla="*/ 185817 w 1100667"/>
              <a:gd name="T5" fmla="*/ 452607 h 524934"/>
              <a:gd name="T6" fmla="*/ 827738 w 1100667"/>
              <a:gd name="T7" fmla="*/ 50290 h 524934"/>
              <a:gd name="T8" fmla="*/ 16894 w 1100667"/>
              <a:gd name="T9" fmla="*/ 519660 h 524934"/>
              <a:gd name="T10" fmla="*/ 185817 w 1100667"/>
              <a:gd name="T11" fmla="*/ 469369 h 524934"/>
              <a:gd name="T12" fmla="*/ 337852 w 1100667"/>
              <a:gd name="T13" fmla="*/ 419081 h 524934"/>
              <a:gd name="T14" fmla="*/ 608134 w 1100667"/>
              <a:gd name="T15" fmla="*/ 268213 h 524934"/>
              <a:gd name="T16" fmla="*/ 726383 w 1100667"/>
              <a:gd name="T17" fmla="*/ 217923 h 524934"/>
              <a:gd name="T18" fmla="*/ 945986 w 1100667"/>
              <a:gd name="T19" fmla="*/ 67053 h 524934"/>
              <a:gd name="T20" fmla="*/ 996664 w 1100667"/>
              <a:gd name="T21" fmla="*/ 50290 h 524934"/>
              <a:gd name="T22" fmla="*/ 1047341 w 1100667"/>
              <a:gd name="T23" fmla="*/ 16764 h 524934"/>
              <a:gd name="T24" fmla="*/ 1098020 w 1100667"/>
              <a:gd name="T25" fmla="*/ 0 h 52493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100667" h="524934">
                <a:moveTo>
                  <a:pt x="0" y="508000"/>
                </a:moveTo>
                <a:lnTo>
                  <a:pt x="0" y="508000"/>
                </a:lnTo>
                <a:lnTo>
                  <a:pt x="186267" y="457200"/>
                </a:lnTo>
                <a:lnTo>
                  <a:pt x="829734" y="50800"/>
                </a:lnTo>
                <a:lnTo>
                  <a:pt x="16934" y="524934"/>
                </a:lnTo>
                <a:lnTo>
                  <a:pt x="186267" y="474134"/>
                </a:lnTo>
                <a:cubicBezTo>
                  <a:pt x="274750" y="448853"/>
                  <a:pt x="243806" y="467116"/>
                  <a:pt x="338667" y="423334"/>
                </a:cubicBezTo>
                <a:cubicBezTo>
                  <a:pt x="639475" y="284500"/>
                  <a:pt x="307165" y="432232"/>
                  <a:pt x="609600" y="270934"/>
                </a:cubicBezTo>
                <a:cubicBezTo>
                  <a:pt x="647530" y="250705"/>
                  <a:pt x="689685" y="239358"/>
                  <a:pt x="728134" y="220134"/>
                </a:cubicBezTo>
                <a:cubicBezTo>
                  <a:pt x="958696" y="104853"/>
                  <a:pt x="740260" y="206405"/>
                  <a:pt x="948267" y="67734"/>
                </a:cubicBezTo>
                <a:cubicBezTo>
                  <a:pt x="963119" y="57833"/>
                  <a:pt x="983102" y="58782"/>
                  <a:pt x="999067" y="50800"/>
                </a:cubicBezTo>
                <a:cubicBezTo>
                  <a:pt x="1017270" y="41699"/>
                  <a:pt x="1031664" y="26035"/>
                  <a:pt x="1049867" y="16934"/>
                </a:cubicBezTo>
                <a:cubicBezTo>
                  <a:pt x="1065832" y="8952"/>
                  <a:pt x="1100667" y="0"/>
                  <a:pt x="1100667" y="0"/>
                </a:cubicBez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2170" name="Freeform 16"/>
          <p:cNvSpPr>
            <a:spLocks/>
          </p:cNvSpPr>
          <p:nvPr/>
        </p:nvSpPr>
        <p:spPr bwMode="auto">
          <a:xfrm>
            <a:off x="1320800" y="2573338"/>
            <a:ext cx="1236663" cy="30162"/>
          </a:xfrm>
          <a:custGeom>
            <a:avLst/>
            <a:gdLst>
              <a:gd name="T0" fmla="*/ 0 w 1236133"/>
              <a:gd name="T1" fmla="*/ 28700 h 30539"/>
              <a:gd name="T2" fmla="*/ 0 w 1236133"/>
              <a:gd name="T3" fmla="*/ 28700 h 30539"/>
              <a:gd name="T4" fmla="*/ 1238785 w 1236133"/>
              <a:gd name="T5" fmla="*/ 12786 h 30539"/>
              <a:gd name="T6" fmla="*/ 1238785 w 1236133"/>
              <a:gd name="T7" fmla="*/ 12786 h 305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36133" h="30539">
                <a:moveTo>
                  <a:pt x="0" y="30539"/>
                </a:moveTo>
                <a:lnTo>
                  <a:pt x="0" y="30539"/>
                </a:lnTo>
                <a:cubicBezTo>
                  <a:pt x="511435" y="-26286"/>
                  <a:pt x="101287" y="13606"/>
                  <a:pt x="1236133" y="13606"/>
                </a:cubicBezTo>
              </a:path>
            </a:pathLst>
          </a:cu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92171" name="Oval 19"/>
          <p:cNvSpPr>
            <a:spLocks noChangeArrowheads="1"/>
          </p:cNvSpPr>
          <p:nvPr/>
        </p:nvSpPr>
        <p:spPr bwMode="auto">
          <a:xfrm>
            <a:off x="4114800" y="4432300"/>
            <a:ext cx="152400" cy="152400"/>
          </a:xfrm>
          <a:prstGeom prst="ellipse">
            <a:avLst/>
          </a:prstGeom>
          <a:solidFill>
            <a:schemeClr val="tx1"/>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2172" name="Oval 20"/>
          <p:cNvSpPr>
            <a:spLocks noChangeArrowheads="1"/>
          </p:cNvSpPr>
          <p:nvPr/>
        </p:nvSpPr>
        <p:spPr bwMode="auto">
          <a:xfrm>
            <a:off x="4191000" y="3746500"/>
            <a:ext cx="152400" cy="152400"/>
          </a:xfrm>
          <a:prstGeom prst="ellipse">
            <a:avLst/>
          </a:prstGeom>
          <a:solidFill>
            <a:schemeClr val="tx1"/>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2173" name="Oval 21"/>
          <p:cNvSpPr>
            <a:spLocks noChangeArrowheads="1"/>
          </p:cNvSpPr>
          <p:nvPr/>
        </p:nvSpPr>
        <p:spPr bwMode="auto">
          <a:xfrm>
            <a:off x="5181600" y="3822700"/>
            <a:ext cx="152400" cy="152400"/>
          </a:xfrm>
          <a:prstGeom prst="ellipse">
            <a:avLst/>
          </a:prstGeom>
          <a:solidFill>
            <a:schemeClr val="tx1"/>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 name="Oval 22"/>
          <p:cNvSpPr/>
          <p:nvPr/>
        </p:nvSpPr>
        <p:spPr bwMode="auto">
          <a:xfrm>
            <a:off x="5867400" y="4432300"/>
            <a:ext cx="152400" cy="152400"/>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solidFill>
                  <a:srgbClr val="003367"/>
                </a:solidFill>
              </a:ln>
              <a:solidFill>
                <a:prstClr val="white"/>
              </a:solidFill>
              <a:effectLst/>
              <a:uLnTx/>
              <a:uFillTx/>
              <a:latin typeface="Arial" charset="0"/>
              <a:ea typeface="ＭＳ Ｐゴシック" charset="0"/>
              <a:cs typeface="Arial" charset="0"/>
            </a:endParaRPr>
          </a:p>
        </p:txBody>
      </p:sp>
      <p:sp>
        <p:nvSpPr>
          <p:cNvPr id="92175" name="Oval 23"/>
          <p:cNvSpPr>
            <a:spLocks noChangeArrowheads="1"/>
          </p:cNvSpPr>
          <p:nvPr/>
        </p:nvSpPr>
        <p:spPr bwMode="auto">
          <a:xfrm>
            <a:off x="3200400" y="4965700"/>
            <a:ext cx="152400" cy="152400"/>
          </a:xfrm>
          <a:prstGeom prst="ellipse">
            <a:avLst/>
          </a:prstGeom>
          <a:solidFill>
            <a:schemeClr val="tx1"/>
          </a:solidFill>
          <a:ln w="9525">
            <a:solidFill>
              <a:schemeClr val="tx1"/>
            </a:solidFill>
            <a:round/>
            <a:headEnd/>
            <a:tailEnd/>
          </a:ln>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92176" name="Straight Connector 25"/>
          <p:cNvCxnSpPr>
            <a:cxnSpLocks noChangeShapeType="1"/>
            <a:stCxn id="92175" idx="7"/>
            <a:endCxn id="92171" idx="3"/>
          </p:cNvCxnSpPr>
          <p:nvPr/>
        </p:nvCxnSpPr>
        <p:spPr bwMode="auto">
          <a:xfrm flipV="1">
            <a:off x="3330575" y="4562475"/>
            <a:ext cx="806450" cy="42545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cxnSp>
      <p:cxnSp>
        <p:nvCxnSpPr>
          <p:cNvPr id="92177" name="Straight Connector 30"/>
          <p:cNvCxnSpPr>
            <a:cxnSpLocks noChangeShapeType="1"/>
            <a:stCxn id="92171" idx="0"/>
          </p:cNvCxnSpPr>
          <p:nvPr/>
        </p:nvCxnSpPr>
        <p:spPr bwMode="auto">
          <a:xfrm flipV="1">
            <a:off x="4191000" y="3898900"/>
            <a:ext cx="76200" cy="5334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cxnSp>
      <p:cxnSp>
        <p:nvCxnSpPr>
          <p:cNvPr id="92178" name="Straight Connector 35"/>
          <p:cNvCxnSpPr>
            <a:cxnSpLocks noChangeShapeType="1"/>
            <a:stCxn id="92173" idx="2"/>
            <a:endCxn id="92172" idx="6"/>
          </p:cNvCxnSpPr>
          <p:nvPr/>
        </p:nvCxnSpPr>
        <p:spPr bwMode="auto">
          <a:xfrm flipH="1" flipV="1">
            <a:off x="4343400" y="3822700"/>
            <a:ext cx="838200" cy="7620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cxnSp>
      <p:cxnSp>
        <p:nvCxnSpPr>
          <p:cNvPr id="92179" name="Straight Connector 38"/>
          <p:cNvCxnSpPr>
            <a:cxnSpLocks noChangeShapeType="1"/>
            <a:stCxn id="23" idx="1"/>
            <a:endCxn id="92173" idx="5"/>
          </p:cNvCxnSpPr>
          <p:nvPr/>
        </p:nvCxnSpPr>
        <p:spPr bwMode="auto">
          <a:xfrm flipH="1" flipV="1">
            <a:off x="5311775" y="3952875"/>
            <a:ext cx="577850" cy="50165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cxnSp>
      <p:cxnSp>
        <p:nvCxnSpPr>
          <p:cNvPr id="46" name="Straight Connector 45"/>
          <p:cNvCxnSpPr>
            <a:endCxn id="92175" idx="2"/>
          </p:cNvCxnSpPr>
          <p:nvPr/>
        </p:nvCxnSpPr>
        <p:spPr bwMode="auto">
          <a:xfrm flipV="1">
            <a:off x="2590800" y="5041900"/>
            <a:ext cx="609600" cy="196850"/>
          </a:xfrm>
          <a:prstGeom prst="line">
            <a:avLst/>
          </a:prstGeom>
          <a:solidFill>
            <a:srgbClr val="00B8FF"/>
          </a:solidFill>
          <a:ln w="28575" cap="flat" cmpd="sng" algn="ctr">
            <a:solidFill>
              <a:schemeClr val="bg2">
                <a:lumMod val="50000"/>
              </a:schemeClr>
            </a:solidFill>
            <a:prstDash val="solid"/>
            <a:round/>
            <a:headEnd type="none" w="med" len="med"/>
            <a:tailEnd type="none" w="med" len="med"/>
          </a:ln>
          <a:effectLst/>
        </p:spPr>
      </p:cxnSp>
      <p:cxnSp>
        <p:nvCxnSpPr>
          <p:cNvPr id="48" name="Straight Connector 47"/>
          <p:cNvCxnSpPr>
            <a:endCxn id="23" idx="6"/>
          </p:cNvCxnSpPr>
          <p:nvPr/>
        </p:nvCxnSpPr>
        <p:spPr bwMode="auto">
          <a:xfrm flipH="1">
            <a:off x="6019800" y="4279900"/>
            <a:ext cx="304800" cy="228600"/>
          </a:xfrm>
          <a:prstGeom prst="line">
            <a:avLst/>
          </a:prstGeom>
          <a:solidFill>
            <a:srgbClr val="00B8FF"/>
          </a:solidFill>
          <a:ln w="28575" cap="flat" cmpd="sng" algn="ctr">
            <a:solidFill>
              <a:schemeClr val="bg2">
                <a:lumMod val="50000"/>
              </a:schemeClr>
            </a:solidFill>
            <a:prstDash val="solid"/>
            <a:round/>
            <a:headEnd type="none" w="med" len="med"/>
            <a:tailEnd type="none" w="med" len="med"/>
          </a:ln>
          <a:effectLst/>
        </p:spPr>
      </p:cxnSp>
      <p:cxnSp>
        <p:nvCxnSpPr>
          <p:cNvPr id="52" name="Straight Connector 51"/>
          <p:cNvCxnSpPr>
            <a:endCxn id="92172" idx="0"/>
          </p:cNvCxnSpPr>
          <p:nvPr/>
        </p:nvCxnSpPr>
        <p:spPr bwMode="auto">
          <a:xfrm flipH="1">
            <a:off x="4267200" y="2984500"/>
            <a:ext cx="152400" cy="762000"/>
          </a:xfrm>
          <a:prstGeom prst="line">
            <a:avLst/>
          </a:prstGeom>
          <a:solidFill>
            <a:srgbClr val="00B8FF"/>
          </a:solidFill>
          <a:ln w="28575" cap="flat" cmpd="sng" algn="ctr">
            <a:solidFill>
              <a:schemeClr val="bg2">
                <a:lumMod val="50000"/>
              </a:schemeClr>
            </a:solidFill>
            <a:prstDash val="solid"/>
            <a:round/>
            <a:headEnd type="none" w="med" len="med"/>
            <a:tailEnd type="triangle" w="med" len="med"/>
          </a:ln>
          <a:effectLst/>
        </p:spPr>
      </p:cxnSp>
      <p:sp>
        <p:nvSpPr>
          <p:cNvPr id="56" name="Text Box 10"/>
          <p:cNvSpPr txBox="1">
            <a:spLocks noChangeArrowheads="1"/>
          </p:cNvSpPr>
          <p:nvPr/>
        </p:nvSpPr>
        <p:spPr bwMode="auto">
          <a:xfrm>
            <a:off x="4343400" y="2984500"/>
            <a:ext cx="9286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ctr" defTabSz="457200" rtl="0" eaLnBrk="0" fontAlgn="base" latinLnBrk="0" hangingPunct="0">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B5B5B5">
                    <a:lumMod val="50000"/>
                  </a:srgbClr>
                </a:solidFill>
                <a:effectLst/>
                <a:uLnTx/>
                <a:uFillTx/>
                <a:latin typeface="Arial" charset="0"/>
                <a:ea typeface="ＭＳ Ｐゴシック" charset="0"/>
              </a:rPr>
              <a:t>attack</a:t>
            </a:r>
            <a:endParaRPr kumimoji="0" lang="en-US" sz="2400" b="1" i="0" u="none" strike="noStrike" kern="1200" cap="none" spc="0" normalizeH="0" baseline="0" noProof="0" dirty="0">
              <a:ln>
                <a:noFill/>
              </a:ln>
              <a:solidFill>
                <a:srgbClr val="B5B5B5">
                  <a:lumMod val="50000"/>
                </a:srgbClr>
              </a:solidFill>
              <a:effectLst/>
              <a:uLnTx/>
              <a:uFillTx/>
              <a:latin typeface="Arial" charset="0"/>
              <a:ea typeface="ＭＳ Ｐゴシック" charset="0"/>
            </a:endParaRPr>
          </a:p>
        </p:txBody>
      </p:sp>
      <p:sp>
        <p:nvSpPr>
          <p:cNvPr id="25" name="Rectangle 10"/>
          <p:cNvSpPr>
            <a:spLocks noChangeArrowheads="1"/>
          </p:cNvSpPr>
          <p:nvPr/>
        </p:nvSpPr>
        <p:spPr bwMode="auto">
          <a:xfrm>
            <a:off x="533400" y="1981200"/>
            <a:ext cx="28956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Principals are users or organizations, or software entities acting on their behalf.</a:t>
            </a:r>
            <a:endParaRPr kumimoji="0" lang="en-US" sz="18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26" name="Rectangle 10"/>
          <p:cNvSpPr>
            <a:spLocks noChangeArrowheads="1"/>
          </p:cNvSpPr>
          <p:nvPr/>
        </p:nvSpPr>
        <p:spPr bwMode="auto">
          <a:xfrm>
            <a:off x="5791200" y="5305961"/>
            <a:ext cx="32004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How can principals communicate securely?  How do they decide whom to trust?</a:t>
            </a:r>
            <a:endParaRPr kumimoji="0" lang="en-US" sz="1800" b="1" i="0" u="none" strike="noStrike" kern="1200" cap="none" spc="0" normalizeH="0" baseline="0" noProof="0" dirty="0">
              <a:ln>
                <a:noFill/>
              </a:ln>
              <a:solidFill>
                <a:srgbClr val="003367"/>
              </a:solidFill>
              <a:effectLst/>
              <a:uLnTx/>
              <a:uFillTx/>
              <a:latin typeface="Arial" charset="0"/>
              <a:ea typeface="ＭＳ Ｐゴシック" charset="0"/>
            </a:endParaRPr>
          </a:p>
        </p:txBody>
      </p:sp>
      <p:pic>
        <p:nvPicPr>
          <p:cNvPr id="2" name="Picture 1"/>
          <p:cNvPicPr>
            <a:picLocks noChangeAspect="1"/>
          </p:cNvPicPr>
          <p:nvPr/>
        </p:nvPicPr>
        <p:blipFill>
          <a:blip r:embed="rId4"/>
          <a:stretch>
            <a:fillRect/>
          </a:stretch>
        </p:blipFill>
        <p:spPr>
          <a:xfrm>
            <a:off x="6400800" y="3429000"/>
            <a:ext cx="1154545" cy="1524000"/>
          </a:xfrm>
          <a:prstGeom prst="rect">
            <a:avLst/>
          </a:prstGeom>
        </p:spPr>
      </p:pic>
    </p:spTree>
    <p:extLst>
      <p:ext uri="{BB962C8B-B14F-4D97-AF65-F5344CB8AC3E}">
        <p14:creationId xmlns:p14="http://schemas.microsoft.com/office/powerpoint/2010/main" val="30229583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36600" y="355600"/>
            <a:ext cx="7670800" cy="6146800"/>
          </a:xfrm>
          <a:prstGeom prst="rect">
            <a:avLst/>
          </a:prstGeom>
        </p:spPr>
      </p:pic>
    </p:spTree>
    <p:extLst>
      <p:ext uri="{BB962C8B-B14F-4D97-AF65-F5344CB8AC3E}">
        <p14:creationId xmlns:p14="http://schemas.microsoft.com/office/powerpoint/2010/main" val="33595262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60230-D8F7-0F4A-901B-D8B5FD2731B6}"/>
              </a:ext>
            </a:extLst>
          </p:cNvPr>
          <p:cNvSpPr>
            <a:spLocks noGrp="1"/>
          </p:cNvSpPr>
          <p:nvPr>
            <p:ph type="title"/>
          </p:nvPr>
        </p:nvSpPr>
        <p:spPr/>
        <p:txBody>
          <a:bodyPr/>
          <a:lstStyle/>
          <a:p>
            <a:r>
              <a:rPr lang="en-US" dirty="0"/>
              <a:t>Reflections on crypto</a:t>
            </a:r>
          </a:p>
        </p:txBody>
      </p:sp>
      <p:sp>
        <p:nvSpPr>
          <p:cNvPr id="6" name="Content Placeholder 5">
            <a:extLst>
              <a:ext uri="{FF2B5EF4-FFF2-40B4-BE49-F238E27FC236}">
                <a16:creationId xmlns:a16="http://schemas.microsoft.com/office/drawing/2014/main" id="{90FED98A-9126-C14F-AFBB-7C7654CE8179}"/>
              </a:ext>
            </a:extLst>
          </p:cNvPr>
          <p:cNvSpPr>
            <a:spLocks noGrp="1"/>
          </p:cNvSpPr>
          <p:nvPr>
            <p:ph idx="1"/>
          </p:nvPr>
        </p:nvSpPr>
        <p:spPr>
          <a:xfrm>
            <a:off x="5029200" y="1371600"/>
            <a:ext cx="3654425" cy="4111625"/>
          </a:xfrm>
        </p:spPr>
        <p:txBody>
          <a:bodyPr/>
          <a:lstStyle/>
          <a:p>
            <a:r>
              <a:rPr lang="en-US" sz="2000" dirty="0"/>
              <a:t>A few decades ago, the US government controlled user access to crypto.</a:t>
            </a:r>
          </a:p>
          <a:p>
            <a:r>
              <a:rPr lang="en-US" sz="2000" dirty="0"/>
              <a:t>Activist released PGP for public use, 1991.</a:t>
            </a:r>
          </a:p>
          <a:p>
            <a:pPr lvl="1"/>
            <a:r>
              <a:rPr lang="en-US" sz="2000" dirty="0"/>
              <a:t>Federal crime?</a:t>
            </a:r>
          </a:p>
          <a:p>
            <a:r>
              <a:rPr lang="en-US" sz="2000" dirty="0"/>
              <a:t>“The crypto genie is out of the bottle.”</a:t>
            </a:r>
          </a:p>
          <a:p>
            <a:r>
              <a:rPr lang="en-US" sz="2000" dirty="0"/>
              <a:t>Foundational technology!</a:t>
            </a:r>
          </a:p>
          <a:p>
            <a:r>
              <a:rPr lang="en-US" sz="2000" dirty="0"/>
              <a:t>Grew out of curiosity-driven pure math (number theory).</a:t>
            </a:r>
          </a:p>
          <a:p>
            <a:r>
              <a:rPr lang="en-US" sz="2000" dirty="0"/>
              <a:t>Basic tool of safe living in a dangerous world.</a:t>
            </a:r>
          </a:p>
        </p:txBody>
      </p:sp>
      <p:sp>
        <p:nvSpPr>
          <p:cNvPr id="3" name="Rectangle 2">
            <a:extLst>
              <a:ext uri="{FF2B5EF4-FFF2-40B4-BE49-F238E27FC236}">
                <a16:creationId xmlns:a16="http://schemas.microsoft.com/office/drawing/2014/main" id="{8A0C8CA3-C9CC-0943-9E44-65D4FA5A956F}"/>
              </a:ext>
            </a:extLst>
          </p:cNvPr>
          <p:cNvSpPr/>
          <p:nvPr/>
        </p:nvSpPr>
        <p:spPr>
          <a:xfrm>
            <a:off x="533400" y="6096000"/>
            <a:ext cx="4114800" cy="461665"/>
          </a:xfrm>
          <a:prstGeom prst="rect">
            <a:avLst/>
          </a:prstGeom>
        </p:spPr>
        <p:txBody>
          <a:bodyPr wrap="square">
            <a:spAutoFit/>
          </a:bodyPr>
          <a:lstStyle/>
          <a:p>
            <a:r>
              <a:rPr lang="en-US" sz="800" dirty="0">
                <a:solidFill>
                  <a:schemeClr val="tx1"/>
                </a:solidFill>
              </a:rPr>
              <a:t>By Adam Back &amp;</a:t>
            </a:r>
            <a:r>
              <a:rPr lang="en-US" sz="800" dirty="0" err="1">
                <a:solidFill>
                  <a:schemeClr val="tx1"/>
                </a:solidFill>
              </a:rPr>
              <a:t>lt;adam@cypherspace.org&amp;gt</a:t>
            </a:r>
            <a:r>
              <a:rPr lang="en-US" sz="800" dirty="0">
                <a:solidFill>
                  <a:schemeClr val="tx1"/>
                </a:solidFill>
              </a:rPr>
              <a:t>; - http://</a:t>
            </a:r>
            <a:r>
              <a:rPr lang="en-US" sz="800" dirty="0" err="1">
                <a:solidFill>
                  <a:schemeClr val="tx1"/>
                </a:solidFill>
              </a:rPr>
              <a:t>www.cypherspace.org</a:t>
            </a:r>
            <a:r>
              <a:rPr lang="en-US" sz="800" dirty="0">
                <a:solidFill>
                  <a:schemeClr val="tx1"/>
                </a:solidFill>
              </a:rPr>
              <a:t>/</a:t>
            </a:r>
            <a:r>
              <a:rPr lang="en-US" sz="800" dirty="0" err="1">
                <a:solidFill>
                  <a:schemeClr val="tx1"/>
                </a:solidFill>
              </a:rPr>
              <a:t>adam</a:t>
            </a:r>
            <a:r>
              <a:rPr lang="en-US" sz="800" dirty="0">
                <a:solidFill>
                  <a:schemeClr val="tx1"/>
                </a:solidFill>
              </a:rPr>
              <a:t>/</a:t>
            </a:r>
            <a:r>
              <a:rPr lang="en-US" sz="800" dirty="0" err="1">
                <a:solidFill>
                  <a:schemeClr val="tx1"/>
                </a:solidFill>
              </a:rPr>
              <a:t>rsa</a:t>
            </a:r>
            <a:r>
              <a:rPr lang="en-US" sz="800" dirty="0">
                <a:solidFill>
                  <a:schemeClr val="tx1"/>
                </a:solidFill>
              </a:rPr>
              <a:t>/</a:t>
            </a:r>
            <a:r>
              <a:rPr lang="en-US" sz="800" dirty="0" err="1">
                <a:solidFill>
                  <a:schemeClr val="tx1"/>
                </a:solidFill>
              </a:rPr>
              <a:t>uk-shirt.html</a:t>
            </a:r>
            <a:r>
              <a:rPr lang="en-US" sz="800" dirty="0">
                <a:solidFill>
                  <a:schemeClr val="tx1"/>
                </a:solidFill>
              </a:rPr>
              <a:t>, CC0, https://</a:t>
            </a:r>
            <a:r>
              <a:rPr lang="en-US" sz="800" dirty="0" err="1">
                <a:solidFill>
                  <a:schemeClr val="tx1"/>
                </a:solidFill>
              </a:rPr>
              <a:t>commons.wikimedia.org</a:t>
            </a:r>
            <a:r>
              <a:rPr lang="en-US" sz="800" dirty="0">
                <a:solidFill>
                  <a:schemeClr val="tx1"/>
                </a:solidFill>
              </a:rPr>
              <a:t>/w/</a:t>
            </a:r>
            <a:r>
              <a:rPr lang="en-US" sz="800" dirty="0" err="1">
                <a:solidFill>
                  <a:schemeClr val="tx1"/>
                </a:solidFill>
              </a:rPr>
              <a:t>index.php?curid</a:t>
            </a:r>
            <a:r>
              <a:rPr lang="en-US" sz="800" dirty="0">
                <a:solidFill>
                  <a:schemeClr val="tx1"/>
                </a:solidFill>
              </a:rPr>
              <a:t>=33690288</a:t>
            </a:r>
          </a:p>
        </p:txBody>
      </p:sp>
      <p:pic>
        <p:nvPicPr>
          <p:cNvPr id="5" name="Picture 4">
            <a:extLst>
              <a:ext uri="{FF2B5EF4-FFF2-40B4-BE49-F238E27FC236}">
                <a16:creationId xmlns:a16="http://schemas.microsoft.com/office/drawing/2014/main" id="{B974854E-3E28-D54B-8B09-9AB3B9CACA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371600"/>
            <a:ext cx="3962400" cy="4567104"/>
          </a:xfrm>
          <a:prstGeom prst="rect">
            <a:avLst/>
          </a:prstGeom>
        </p:spPr>
      </p:pic>
      <p:sp>
        <p:nvSpPr>
          <p:cNvPr id="7" name="Rectangle 6">
            <a:extLst>
              <a:ext uri="{FF2B5EF4-FFF2-40B4-BE49-F238E27FC236}">
                <a16:creationId xmlns:a16="http://schemas.microsoft.com/office/drawing/2014/main" id="{375B0872-CD88-FA40-A4D9-B9A0E94AF576}"/>
              </a:ext>
            </a:extLst>
          </p:cNvPr>
          <p:cNvSpPr/>
          <p:nvPr/>
        </p:nvSpPr>
        <p:spPr>
          <a:xfrm>
            <a:off x="4648200" y="6248400"/>
            <a:ext cx="4572000" cy="338554"/>
          </a:xfrm>
          <a:prstGeom prst="rect">
            <a:avLst/>
          </a:prstGeom>
        </p:spPr>
        <p:txBody>
          <a:bodyPr>
            <a:spAutoFit/>
          </a:bodyPr>
          <a:lstStyle/>
          <a:p>
            <a:r>
              <a:rPr lang="en-US" sz="1600" dirty="0">
                <a:solidFill>
                  <a:schemeClr val="tx1"/>
                </a:solidFill>
              </a:rPr>
              <a:t>https://</a:t>
            </a:r>
            <a:r>
              <a:rPr lang="en-US" sz="1600" dirty="0" err="1">
                <a:solidFill>
                  <a:schemeClr val="tx1"/>
                </a:solidFill>
              </a:rPr>
              <a:t>en.wikipedia.org</a:t>
            </a:r>
            <a:r>
              <a:rPr lang="en-US" sz="1600" dirty="0">
                <a:solidFill>
                  <a:schemeClr val="tx1"/>
                </a:solidFill>
              </a:rPr>
              <a:t>/wiki/</a:t>
            </a:r>
            <a:r>
              <a:rPr lang="en-US" sz="1600" dirty="0" err="1">
                <a:solidFill>
                  <a:schemeClr val="tx1"/>
                </a:solidFill>
              </a:rPr>
              <a:t>Crypto_Wars</a:t>
            </a:r>
            <a:endParaRPr lang="en-US" sz="1600" dirty="0">
              <a:solidFill>
                <a:schemeClr val="tx1"/>
              </a:solidFill>
            </a:endParaRPr>
          </a:p>
        </p:txBody>
      </p:sp>
    </p:spTree>
    <p:extLst>
      <p:ext uri="{BB962C8B-B14F-4D97-AF65-F5344CB8AC3E}">
        <p14:creationId xmlns:p14="http://schemas.microsoft.com/office/powerpoint/2010/main" val="1717428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0FAF6B9-CF13-2349-9BE5-D7562EAA7185}"/>
              </a:ext>
            </a:extLst>
          </p:cNvPr>
          <p:cNvPicPr>
            <a:picLocks noChangeAspect="1"/>
          </p:cNvPicPr>
          <p:nvPr/>
        </p:nvPicPr>
        <p:blipFill>
          <a:blip r:embed="rId2"/>
          <a:stretch>
            <a:fillRect/>
          </a:stretch>
        </p:blipFill>
        <p:spPr>
          <a:xfrm>
            <a:off x="383251" y="0"/>
            <a:ext cx="8377498" cy="6858000"/>
          </a:xfrm>
          <a:prstGeom prst="rect">
            <a:avLst/>
          </a:prstGeom>
        </p:spPr>
      </p:pic>
    </p:spTree>
    <p:extLst>
      <p:ext uri="{BB962C8B-B14F-4D97-AF65-F5344CB8AC3E}">
        <p14:creationId xmlns:p14="http://schemas.microsoft.com/office/powerpoint/2010/main" val="1531891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t>First principle of security: the weak link</a:t>
            </a:r>
          </a:p>
        </p:txBody>
      </p:sp>
      <p:pic>
        <p:nvPicPr>
          <p:cNvPr id="5" name="Picture 4"/>
          <p:cNvPicPr>
            <a:picLocks noChangeAspect="1"/>
          </p:cNvPicPr>
          <p:nvPr/>
        </p:nvPicPr>
        <p:blipFill>
          <a:blip r:embed="rId2"/>
          <a:stretch>
            <a:fillRect/>
          </a:stretch>
        </p:blipFill>
        <p:spPr>
          <a:xfrm>
            <a:off x="709717" y="1689100"/>
            <a:ext cx="6707083" cy="4102100"/>
          </a:xfrm>
          <a:prstGeom prst="rect">
            <a:avLst/>
          </a:prstGeom>
        </p:spPr>
      </p:pic>
    </p:spTree>
    <p:extLst>
      <p:ext uri="{BB962C8B-B14F-4D97-AF65-F5344CB8AC3E}">
        <p14:creationId xmlns:p14="http://schemas.microsoft.com/office/powerpoint/2010/main" val="719792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Alice and Bob</a:t>
            </a:r>
          </a:p>
        </p:txBody>
      </p:sp>
      <p:sp>
        <p:nvSpPr>
          <p:cNvPr id="4" name="Content Placeholder 3"/>
          <p:cNvSpPr>
            <a:spLocks noGrp="1"/>
          </p:cNvSpPr>
          <p:nvPr>
            <p:ph idx="1"/>
          </p:nvPr>
        </p:nvSpPr>
        <p:spPr>
          <a:xfrm>
            <a:off x="457200" y="3660775"/>
            <a:ext cx="8226425" cy="4111625"/>
          </a:xfrm>
        </p:spPr>
        <p:txBody>
          <a:bodyPr/>
          <a:lstStyle/>
          <a:p>
            <a:r>
              <a:rPr lang="en-US" b="0" dirty="0"/>
              <a:t>Alice and Bob want to communicate securely.</a:t>
            </a:r>
          </a:p>
          <a:p>
            <a:r>
              <a:rPr lang="en-US" sz="2000" b="0" dirty="0"/>
              <a:t>How can they authenticate one another?</a:t>
            </a:r>
          </a:p>
          <a:p>
            <a:r>
              <a:rPr lang="en-US" sz="2000" b="0" dirty="0"/>
              <a:t>How can Alice verify that each message from Bob is not modified in transit by an adversary?  (integrity)</a:t>
            </a:r>
          </a:p>
          <a:p>
            <a:r>
              <a:rPr lang="en-US" sz="2000" b="0" dirty="0"/>
              <a:t>How can Bob send private messages that Alice can read?</a:t>
            </a:r>
          </a:p>
          <a:p>
            <a:r>
              <a:rPr lang="en-US" sz="2000" b="0" dirty="0"/>
              <a:t>What assumptions must we rely on?</a:t>
            </a:r>
            <a:endParaRPr lang="en-US" b="0" dirty="0"/>
          </a:p>
        </p:txBody>
      </p:sp>
      <p:pic>
        <p:nvPicPr>
          <p:cNvPr id="5" name="Picture 4"/>
          <p:cNvPicPr>
            <a:picLocks noChangeAspect="1"/>
          </p:cNvPicPr>
          <p:nvPr/>
        </p:nvPicPr>
        <p:blipFill>
          <a:blip r:embed="rId2"/>
          <a:stretch>
            <a:fillRect/>
          </a:stretch>
        </p:blipFill>
        <p:spPr>
          <a:xfrm flipH="1">
            <a:off x="5410200" y="1371600"/>
            <a:ext cx="1060501" cy="1727200"/>
          </a:xfrm>
          <a:prstGeom prst="rect">
            <a:avLst/>
          </a:prstGeom>
        </p:spPr>
      </p:pic>
      <p:grpSp>
        <p:nvGrpSpPr>
          <p:cNvPr id="7" name="Group 6"/>
          <p:cNvGrpSpPr/>
          <p:nvPr/>
        </p:nvGrpSpPr>
        <p:grpSpPr>
          <a:xfrm>
            <a:off x="3657600" y="1752600"/>
            <a:ext cx="1447800" cy="914400"/>
            <a:chOff x="6934200" y="1524000"/>
            <a:chExt cx="1447800" cy="914400"/>
          </a:xfrm>
        </p:grpSpPr>
        <p:sp>
          <p:nvSpPr>
            <p:cNvPr id="8" name="Rectangle 7"/>
            <p:cNvSpPr/>
            <p:nvPr/>
          </p:nvSpPr>
          <p:spPr bwMode="auto">
            <a:xfrm>
              <a:off x="6934200" y="1524000"/>
              <a:ext cx="14478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 name="Isosceles Triangle 8"/>
            <p:cNvSpPr/>
            <p:nvPr/>
          </p:nvSpPr>
          <p:spPr bwMode="auto">
            <a:xfrm flipV="1">
              <a:off x="6934200" y="1524000"/>
              <a:ext cx="1447800" cy="457200"/>
            </a:xfrm>
            <a:prstGeom prst="triangle">
              <a:avLst>
                <a:gd name="adj" fmla="val 5087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cxnSp>
        <p:nvCxnSpPr>
          <p:cNvPr id="11" name="Straight Connector 10"/>
          <p:cNvCxnSpPr/>
          <p:nvPr/>
        </p:nvCxnSpPr>
        <p:spPr bwMode="auto">
          <a:xfrm>
            <a:off x="3886200" y="2819400"/>
            <a:ext cx="1066800" cy="0"/>
          </a:xfrm>
          <a:prstGeom prst="line">
            <a:avLst/>
          </a:prstGeom>
          <a:solidFill>
            <a:srgbClr val="00B8FF"/>
          </a:solidFill>
          <a:ln w="38100" cap="flat" cmpd="sng" algn="ctr">
            <a:solidFill>
              <a:schemeClr val="tx1"/>
            </a:solidFill>
            <a:prstDash val="solid"/>
            <a:round/>
            <a:headEnd type="triangle" w="med" len="med"/>
            <a:tailEnd type="triangle" w="med" len="med"/>
          </a:ln>
          <a:effectLst/>
        </p:spPr>
      </p:cxnSp>
      <p:pic>
        <p:nvPicPr>
          <p:cNvPr id="12" name="Picture 11"/>
          <p:cNvPicPr>
            <a:picLocks noChangeAspect="1"/>
          </p:cNvPicPr>
          <p:nvPr/>
        </p:nvPicPr>
        <p:blipFill>
          <a:blip r:embed="rId3"/>
          <a:stretch>
            <a:fillRect/>
          </a:stretch>
        </p:blipFill>
        <p:spPr>
          <a:xfrm flipH="1">
            <a:off x="2255982" y="1447800"/>
            <a:ext cx="1096818" cy="1447800"/>
          </a:xfrm>
          <a:prstGeom prst="rect">
            <a:avLst/>
          </a:prstGeom>
        </p:spPr>
      </p:pic>
    </p:spTree>
    <p:extLst>
      <p:ext uri="{BB962C8B-B14F-4D97-AF65-F5344CB8AC3E}">
        <p14:creationId xmlns:p14="http://schemas.microsoft.com/office/powerpoint/2010/main" val="3572332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Title 1"/>
          <p:cNvSpPr>
            <a:spLocks noGrp="1"/>
          </p:cNvSpPr>
          <p:nvPr>
            <p:ph type="title"/>
          </p:nvPr>
        </p:nvSpPr>
        <p:spPr/>
        <p:txBody>
          <a:bodyPr/>
          <a:lstStyle/>
          <a:p>
            <a:pPr eaLnBrk="1" hangingPunct="1"/>
            <a:r>
              <a:rPr lang="en-US">
                <a:latin typeface="Arial" charset="0"/>
                <a:ea typeface="ＭＳ Ｐゴシック" charset="0"/>
              </a:rPr>
              <a:t>Crypto primitives</a:t>
            </a:r>
          </a:p>
        </p:txBody>
      </p:sp>
      <p:pic>
        <p:nvPicPr>
          <p:cNvPr id="135170"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675" y="4953000"/>
            <a:ext cx="1203325" cy="1474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pic>
        <p:nvPicPr>
          <p:cNvPr id="135171" name="Picture 3" descr="lock-and-key.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05600" y="4592638"/>
            <a:ext cx="1371600" cy="196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5172"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219450"/>
            <a:ext cx="990600" cy="142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5173"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714500"/>
            <a:ext cx="1685925"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5174" name="Rectangle 6"/>
          <p:cNvSpPr>
            <a:spLocks noChangeArrowheads="1"/>
          </p:cNvSpPr>
          <p:nvPr/>
        </p:nvSpPr>
        <p:spPr bwMode="auto">
          <a:xfrm>
            <a:off x="2971800" y="2057400"/>
            <a:ext cx="3581400" cy="738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3367"/>
                </a:solidFill>
                <a:effectLst/>
                <a:uLnTx/>
                <a:uFillTx/>
                <a:latin typeface="Arial" charset="0"/>
                <a:ea typeface="ＭＳ Ｐゴシック" charset="0"/>
              </a:rPr>
              <a:t>Encrypt/Decrypt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135175" name="Rectangle 7"/>
          <p:cNvSpPr>
            <a:spLocks noChangeArrowheads="1"/>
          </p:cNvSpPr>
          <p:nvPr/>
        </p:nvSpPr>
        <p:spPr bwMode="auto">
          <a:xfrm>
            <a:off x="2971800" y="3605213"/>
            <a:ext cx="3581400" cy="73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3367"/>
                </a:solidFill>
                <a:effectLst/>
                <a:uLnTx/>
                <a:uFillTx/>
                <a:latin typeface="Arial" charset="0"/>
                <a:ea typeface="ＭＳ Ｐゴシック" charset="0"/>
              </a:rPr>
              <a:t>Signing</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135176" name="Rectangle 8"/>
          <p:cNvSpPr>
            <a:spLocks noChangeArrowheads="1"/>
          </p:cNvSpPr>
          <p:nvPr/>
        </p:nvSpPr>
        <p:spPr bwMode="auto">
          <a:xfrm>
            <a:off x="2971800" y="5281613"/>
            <a:ext cx="3581400" cy="73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a:ln>
                  <a:noFill/>
                </a:ln>
                <a:solidFill>
                  <a:srgbClr val="003367"/>
                </a:solidFill>
                <a:effectLst/>
                <a:uLnTx/>
                <a:uFillTx/>
                <a:latin typeface="Arial" charset="0"/>
                <a:ea typeface="ＭＳ Ｐゴシック" charset="0"/>
              </a:rPr>
              <a:t>Secure hashing</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10" name="Right Brace 9"/>
          <p:cNvSpPr/>
          <p:nvPr/>
        </p:nvSpPr>
        <p:spPr bwMode="auto">
          <a:xfrm>
            <a:off x="5486400" y="2057400"/>
            <a:ext cx="381000" cy="2590800"/>
          </a:xfrm>
          <a:prstGeom prst="rightBrace">
            <a:avLst/>
          </a:prstGeom>
          <a:noFill/>
          <a:ln w="38100" cap="flat" cmpd="sng" algn="ctr">
            <a:solidFill>
              <a:schemeClr val="accent6"/>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5178" name="Rectangle 10"/>
          <p:cNvSpPr>
            <a:spLocks noChangeArrowheads="1"/>
          </p:cNvSpPr>
          <p:nvPr/>
        </p:nvSpPr>
        <p:spPr bwMode="auto">
          <a:xfrm>
            <a:off x="5562600" y="2330450"/>
            <a:ext cx="3581400" cy="2216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rPr>
              <a:t>Use a shared secret key</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rPr>
              <a:t>(symmetric) </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rPr>
              <a:t>or</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rPr>
              <a:t>use a keypair</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rPr>
              <a:t>one public, one private</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a:ln>
                  <a:noFill/>
                </a:ln>
                <a:solidFill>
                  <a:srgbClr val="003367"/>
                </a:solidFill>
                <a:effectLst/>
                <a:uLnTx/>
                <a:uFillTx/>
                <a:latin typeface="Arial" charset="0"/>
                <a:ea typeface="ＭＳ Ｐゴシック" charset="0"/>
              </a:rPr>
              <a:t>(asymmetric)</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3367"/>
              </a:solidFill>
              <a:effectLst/>
              <a:uLnTx/>
              <a:uFillTx/>
              <a:latin typeface="Arial" charset="0"/>
              <a:ea typeface="ＭＳ Ｐゴシック" charset="0"/>
            </a:endParaRPr>
          </a:p>
        </p:txBody>
      </p:sp>
      <p:sp>
        <p:nvSpPr>
          <p:cNvPr id="12" name="Rectangle 11"/>
          <p:cNvSpPr/>
          <p:nvPr/>
        </p:nvSpPr>
        <p:spPr>
          <a:xfrm>
            <a:off x="2438400" y="5715000"/>
            <a:ext cx="3581400" cy="984250"/>
          </a:xfrm>
          <a:prstGeom prst="rect">
            <a:avLst/>
          </a:prstGeom>
        </p:spPr>
        <p:txBody>
          <a:bodyP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white">
                    <a:lumMod val="50000"/>
                  </a:prstClr>
                </a:solidFill>
                <a:effectLst/>
                <a:uLnTx/>
                <a:uFillTx/>
                <a:latin typeface="Arial" charset="0"/>
                <a:ea typeface="ＭＳ Ｐゴシック" charset="0"/>
              </a:rPr>
              <a:t>useful for</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prstClr val="white">
                    <a:lumMod val="50000"/>
                  </a:prstClr>
                </a:solidFill>
                <a:effectLst/>
                <a:uLnTx/>
                <a:uFillTx/>
                <a:latin typeface="Arial" charset="0"/>
                <a:ea typeface="ＭＳ Ｐゴシック" charset="0"/>
              </a:rPr>
              <a:t>fingerprinting data</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1" i="0" u="none" strike="noStrike" kern="1200" cap="none" spc="0" normalizeH="0" baseline="0" noProof="0" dirty="0">
              <a:ln>
                <a:noFill/>
              </a:ln>
              <a:solidFill>
                <a:prstClr val="white">
                  <a:lumMod val="65000"/>
                </a:prstClr>
              </a:solidFill>
              <a:effectLst/>
              <a:uLnTx/>
              <a:uFillTx/>
              <a:latin typeface="Arial" charset="0"/>
              <a:ea typeface="ＭＳ Ｐゴシック" charset="0"/>
            </a:endParaRPr>
          </a:p>
        </p:txBody>
      </p:sp>
    </p:spTree>
    <p:extLst>
      <p:ext uri="{BB962C8B-B14F-4D97-AF65-F5344CB8AC3E}">
        <p14:creationId xmlns:p14="http://schemas.microsoft.com/office/powerpoint/2010/main" val="4076144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Rectangle 2"/>
          <p:cNvSpPr>
            <a:spLocks noGrp="1" noChangeArrowheads="1"/>
          </p:cNvSpPr>
          <p:nvPr>
            <p:ph type="title"/>
          </p:nvPr>
        </p:nvSpPr>
        <p:spPr/>
        <p:txBody>
          <a:bodyPr/>
          <a:lstStyle/>
          <a:p>
            <a:pPr eaLnBrk="1" hangingPunct="1"/>
            <a:r>
              <a:rPr lang="en-US">
                <a:latin typeface="Arial" charset="0"/>
                <a:ea typeface="ＭＳ Ｐゴシック" charset="0"/>
              </a:rPr>
              <a:t>Cryptography for Busy People</a:t>
            </a:r>
          </a:p>
        </p:txBody>
      </p:sp>
      <p:sp>
        <p:nvSpPr>
          <p:cNvPr id="172034" name="Rectangle 3"/>
          <p:cNvSpPr>
            <a:spLocks noGrp="1" noChangeArrowheads="1"/>
          </p:cNvSpPr>
          <p:nvPr>
            <p:ph type="body" idx="1"/>
          </p:nvPr>
        </p:nvSpPr>
        <p:spPr>
          <a:xfrm>
            <a:off x="228600" y="1524000"/>
            <a:ext cx="8915400" cy="5257800"/>
          </a:xfrm>
        </p:spPr>
        <p:txBody>
          <a:bodyPr/>
          <a:lstStyle/>
          <a:p>
            <a:pPr eaLnBrk="1" hangingPunct="1">
              <a:lnSpc>
                <a:spcPct val="90000"/>
              </a:lnSpc>
            </a:pPr>
            <a:r>
              <a:rPr lang="en-US" sz="2400" dirty="0">
                <a:latin typeface="Arial" charset="0"/>
                <a:ea typeface="ＭＳ Ｐゴシック" charset="0"/>
              </a:rPr>
              <a:t>Standard crypto functions parameterized by </a:t>
            </a:r>
            <a:r>
              <a:rPr lang="en-US" sz="2400" dirty="0">
                <a:solidFill>
                  <a:srgbClr val="CC3300"/>
                </a:solidFill>
                <a:latin typeface="Arial" charset="0"/>
                <a:ea typeface="ＭＳ Ｐゴシック" charset="0"/>
              </a:rPr>
              <a:t>keys</a:t>
            </a:r>
            <a:r>
              <a:rPr lang="en-US" sz="2400" dirty="0">
                <a:latin typeface="Arial" charset="0"/>
                <a:ea typeface="ＭＳ Ｐゴシック" charset="0"/>
              </a:rPr>
              <a:t>.</a:t>
            </a:r>
          </a:p>
          <a:p>
            <a:pPr lvl="1" eaLnBrk="1" hangingPunct="1">
              <a:lnSpc>
                <a:spcPct val="90000"/>
              </a:lnSpc>
            </a:pPr>
            <a:r>
              <a:rPr lang="en-US" sz="2000" dirty="0">
                <a:latin typeface="Arial" charset="0"/>
                <a:ea typeface="ＭＳ Ｐゴシック" charset="0"/>
              </a:rPr>
              <a:t>Key is a fixed-width “random” value (width matters!)</a:t>
            </a:r>
          </a:p>
          <a:p>
            <a:pPr lvl="1" eaLnBrk="1" hangingPunct="1">
              <a:lnSpc>
                <a:spcPct val="90000"/>
              </a:lnSpc>
            </a:pPr>
            <a:r>
              <a:rPr lang="en-US" sz="2000" dirty="0">
                <a:latin typeface="Arial" charset="0"/>
                <a:ea typeface="ＭＳ Ｐゴシック" charset="0"/>
              </a:rPr>
              <a:t>Symmetric (DES): fast, requires shared key: K = K1 = K2</a:t>
            </a:r>
          </a:p>
          <a:p>
            <a:pPr lvl="1" eaLnBrk="1" hangingPunct="1">
              <a:lnSpc>
                <a:spcPct val="90000"/>
              </a:lnSpc>
            </a:pPr>
            <a:r>
              <a:rPr lang="en-US" sz="2000" dirty="0">
                <a:latin typeface="Arial" charset="0"/>
                <a:ea typeface="ＭＳ Ｐゴシック" charset="0"/>
              </a:rPr>
              <a:t>Asymmetric (RSA): slow, uses two keys: a </a:t>
            </a:r>
            <a:r>
              <a:rPr lang="en-US" sz="2000" dirty="0" err="1">
                <a:solidFill>
                  <a:srgbClr val="FF0000"/>
                </a:solidFill>
                <a:latin typeface="Arial" charset="0"/>
                <a:ea typeface="ＭＳ Ｐゴシック" charset="0"/>
              </a:rPr>
              <a:t>keypair</a:t>
            </a:r>
            <a:r>
              <a:rPr lang="en-US" sz="2000" dirty="0">
                <a:solidFill>
                  <a:srgbClr val="FF0000"/>
                </a:solidFill>
                <a:latin typeface="Arial" charset="0"/>
                <a:ea typeface="ＭＳ Ｐゴシック" charset="0"/>
              </a:rPr>
              <a:t> </a:t>
            </a:r>
            <a:r>
              <a:rPr lang="en-US" sz="2000" dirty="0">
                <a:latin typeface="Arial" charset="0"/>
                <a:ea typeface="ＭＳ Ｐゴシック" charset="0"/>
              </a:rPr>
              <a:t>{K1, K2}</a:t>
            </a:r>
            <a:endParaRPr lang="en-US" sz="1600" dirty="0">
              <a:latin typeface="Arial" charset="0"/>
              <a:ea typeface="ＭＳ Ｐゴシック" charset="0"/>
            </a:endParaRPr>
          </a:p>
          <a:p>
            <a:pPr eaLnBrk="1" hangingPunct="1">
              <a:lnSpc>
                <a:spcPct val="90000"/>
              </a:lnSpc>
            </a:pPr>
            <a:r>
              <a:rPr lang="en-US" sz="2400" dirty="0">
                <a:latin typeface="Arial" charset="0"/>
                <a:ea typeface="ＭＳ Ｐゴシック" charset="0"/>
              </a:rPr>
              <a:t>“Believed to be computationally infeasible” to break</a:t>
            </a:r>
          </a:p>
        </p:txBody>
      </p:sp>
      <p:pic>
        <p:nvPicPr>
          <p:cNvPr id="172035" name="Picture 3" descr="file_lock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434340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2036" name="Picture 4" descr="docu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96240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6" name="Straight Arrow Connector 5"/>
          <p:cNvCxnSpPr>
            <a:cxnSpLocks noChangeShapeType="1"/>
            <a:endCxn id="18" idx="1"/>
          </p:cNvCxnSpPr>
          <p:nvPr/>
        </p:nvCxnSpPr>
        <p:spPr bwMode="auto">
          <a:xfrm>
            <a:off x="2362200" y="4381500"/>
            <a:ext cx="990600" cy="419100"/>
          </a:xfrm>
          <a:prstGeom prst="straightConnector1">
            <a:avLst/>
          </a:prstGeom>
          <a:noFill/>
          <a:ln w="57150">
            <a:solidFill>
              <a:schemeClr val="accent6">
                <a:lumMod val="75000"/>
              </a:schemeClr>
            </a:solidFill>
            <a:round/>
            <a:headEnd/>
            <a:tailEnd type="triangle" w="med" len="med"/>
          </a:ln>
        </p:spPr>
      </p:cxnSp>
      <p:cxnSp>
        <p:nvCxnSpPr>
          <p:cNvPr id="7" name="Straight Arrow Connector 6"/>
          <p:cNvCxnSpPr>
            <a:cxnSpLocks noChangeShapeType="1"/>
            <a:stCxn id="18" idx="3"/>
          </p:cNvCxnSpPr>
          <p:nvPr/>
        </p:nvCxnSpPr>
        <p:spPr bwMode="auto">
          <a:xfrm>
            <a:off x="5181600" y="4800600"/>
            <a:ext cx="685800" cy="1588"/>
          </a:xfrm>
          <a:prstGeom prst="straightConnector1">
            <a:avLst/>
          </a:prstGeom>
          <a:noFill/>
          <a:ln w="57150">
            <a:solidFill>
              <a:schemeClr val="accent6">
                <a:lumMod val="75000"/>
              </a:schemeClr>
            </a:solidFill>
            <a:round/>
            <a:headEnd/>
            <a:tailEnd type="triangle" w="med" len="med"/>
          </a:ln>
        </p:spPr>
      </p:cxnSp>
      <p:cxnSp>
        <p:nvCxnSpPr>
          <p:cNvPr id="8" name="Straight Arrow Connector 7"/>
          <p:cNvCxnSpPr>
            <a:cxnSpLocks noChangeShapeType="1"/>
            <a:endCxn id="18" idx="1"/>
          </p:cNvCxnSpPr>
          <p:nvPr/>
        </p:nvCxnSpPr>
        <p:spPr bwMode="auto">
          <a:xfrm flipV="1">
            <a:off x="2362200" y="4800600"/>
            <a:ext cx="990600" cy="419100"/>
          </a:xfrm>
          <a:prstGeom prst="straightConnector1">
            <a:avLst/>
          </a:prstGeom>
          <a:noFill/>
          <a:ln w="57150">
            <a:solidFill>
              <a:schemeClr val="accent6">
                <a:lumMod val="75000"/>
              </a:schemeClr>
            </a:solidFill>
            <a:round/>
            <a:headEnd/>
            <a:tailEnd type="triangle" w="med" len="med"/>
          </a:ln>
        </p:spPr>
      </p:cxnSp>
      <p:grpSp>
        <p:nvGrpSpPr>
          <p:cNvPr id="172040" name="Group 42"/>
          <p:cNvGrpSpPr>
            <a:grpSpLocks/>
          </p:cNvGrpSpPr>
          <p:nvPr/>
        </p:nvGrpSpPr>
        <p:grpSpPr bwMode="auto">
          <a:xfrm>
            <a:off x="1524000" y="4800600"/>
            <a:ext cx="838200" cy="838200"/>
            <a:chOff x="1600200" y="3124200"/>
            <a:chExt cx="838200" cy="838200"/>
          </a:xfrm>
        </p:grpSpPr>
        <p:pic>
          <p:nvPicPr>
            <p:cNvPr id="172056" name="Picture 10" descr="encrypte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12420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2057" name="TextBox 11"/>
            <p:cNvSpPr txBox="1">
              <a:spLocks noChangeArrowheads="1"/>
            </p:cNvSpPr>
            <p:nvPr/>
          </p:nvSpPr>
          <p:spPr bwMode="auto">
            <a:xfrm>
              <a:off x="1981200" y="3149025"/>
              <a:ext cx="38504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r>
                <a:rPr lang="en-US" sz="3200" b="1">
                  <a:solidFill>
                    <a:srgbClr val="195F9E"/>
                  </a:solidFill>
                  <a:latin typeface="Calibri" charset="0"/>
                </a:rPr>
                <a:t>E</a:t>
              </a:r>
            </a:p>
          </p:txBody>
        </p:sp>
      </p:grpSp>
      <p:grpSp>
        <p:nvGrpSpPr>
          <p:cNvPr id="172041" name="Group 42"/>
          <p:cNvGrpSpPr>
            <a:grpSpLocks/>
          </p:cNvGrpSpPr>
          <p:nvPr/>
        </p:nvGrpSpPr>
        <p:grpSpPr bwMode="auto">
          <a:xfrm>
            <a:off x="7010400" y="5562600"/>
            <a:ext cx="838200" cy="838200"/>
            <a:chOff x="1600200" y="3124200"/>
            <a:chExt cx="838200" cy="838200"/>
          </a:xfrm>
        </p:grpSpPr>
        <p:pic>
          <p:nvPicPr>
            <p:cNvPr id="172054" name="Picture 17" descr="encrypte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12420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2055" name="TextBox 18"/>
            <p:cNvSpPr txBox="1">
              <a:spLocks noChangeArrowheads="1"/>
            </p:cNvSpPr>
            <p:nvPr/>
          </p:nvSpPr>
          <p:spPr bwMode="auto">
            <a:xfrm>
              <a:off x="1981200" y="3149025"/>
              <a:ext cx="44275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r>
                <a:rPr lang="en-US" sz="3200" b="1">
                  <a:solidFill>
                    <a:srgbClr val="195F9E"/>
                  </a:solidFill>
                  <a:latin typeface="Calibri" charset="0"/>
                </a:rPr>
                <a:t>D</a:t>
              </a:r>
            </a:p>
          </p:txBody>
        </p:sp>
      </p:grpSp>
      <p:cxnSp>
        <p:nvCxnSpPr>
          <p:cNvPr id="15" name="Straight Arrow Connector 19"/>
          <p:cNvCxnSpPr>
            <a:cxnSpLocks noChangeShapeType="1"/>
            <a:endCxn id="19" idx="3"/>
          </p:cNvCxnSpPr>
          <p:nvPr/>
        </p:nvCxnSpPr>
        <p:spPr bwMode="auto">
          <a:xfrm rot="10800000">
            <a:off x="6019800" y="5943600"/>
            <a:ext cx="838200" cy="1588"/>
          </a:xfrm>
          <a:prstGeom prst="straightConnector1">
            <a:avLst/>
          </a:prstGeom>
          <a:noFill/>
          <a:ln w="57150">
            <a:solidFill>
              <a:schemeClr val="accent6">
                <a:lumMod val="75000"/>
              </a:schemeClr>
            </a:solidFill>
            <a:round/>
            <a:headEnd/>
            <a:tailEnd type="triangle" w="med" len="med"/>
          </a:ln>
        </p:spPr>
      </p:cxnSp>
      <p:cxnSp>
        <p:nvCxnSpPr>
          <p:cNvPr id="16" name="Straight Arrow Connector 22"/>
          <p:cNvCxnSpPr>
            <a:cxnSpLocks noChangeShapeType="1"/>
            <a:endCxn id="19" idx="1"/>
          </p:cNvCxnSpPr>
          <p:nvPr/>
        </p:nvCxnSpPr>
        <p:spPr bwMode="auto">
          <a:xfrm>
            <a:off x="3505200" y="5943600"/>
            <a:ext cx="685800" cy="1588"/>
          </a:xfrm>
          <a:prstGeom prst="straightConnector1">
            <a:avLst/>
          </a:prstGeom>
          <a:noFill/>
          <a:ln w="57150">
            <a:solidFill>
              <a:schemeClr val="accent6">
                <a:lumMod val="75000"/>
              </a:schemeClr>
            </a:solidFill>
            <a:round/>
            <a:headEnd type="triangle" w="med" len="med"/>
            <a:tailEnd/>
          </a:ln>
        </p:spPr>
      </p:cxnSp>
      <p:pic>
        <p:nvPicPr>
          <p:cNvPr id="172044" name="Picture 24" descr="docu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556260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 name="Rounded Rectangle 17"/>
          <p:cNvSpPr>
            <a:spLocks noChangeArrowheads="1"/>
          </p:cNvSpPr>
          <p:nvPr/>
        </p:nvSpPr>
        <p:spPr bwMode="auto">
          <a:xfrm>
            <a:off x="3352800" y="4495800"/>
            <a:ext cx="1828800" cy="609600"/>
          </a:xfrm>
          <a:prstGeom prst="roundRect">
            <a:avLst>
              <a:gd name="adj" fmla="val 16667"/>
            </a:avLst>
          </a:prstGeom>
          <a:solidFill>
            <a:srgbClr val="A3A3E0"/>
          </a:solidFill>
          <a:ln w="57150">
            <a:solidFill>
              <a:srgbClr val="7575D1"/>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algn="ctr" defTabSz="455613">
              <a:defRPr/>
            </a:pPr>
            <a:r>
              <a:rPr lang="en-US" sz="2800" b="1">
                <a:solidFill>
                  <a:prstClr val="white"/>
                </a:solidFill>
                <a:latin typeface="Calibri" charset="0"/>
              </a:rPr>
              <a:t>Encrypt</a:t>
            </a:r>
          </a:p>
        </p:txBody>
      </p:sp>
      <p:sp>
        <p:nvSpPr>
          <p:cNvPr id="19" name="Rounded Rectangle 18"/>
          <p:cNvSpPr>
            <a:spLocks noChangeArrowheads="1"/>
          </p:cNvSpPr>
          <p:nvPr/>
        </p:nvSpPr>
        <p:spPr bwMode="auto">
          <a:xfrm>
            <a:off x="4191000" y="5638800"/>
            <a:ext cx="1828800" cy="609600"/>
          </a:xfrm>
          <a:prstGeom prst="roundRect">
            <a:avLst>
              <a:gd name="adj" fmla="val 16667"/>
            </a:avLst>
          </a:prstGeom>
          <a:solidFill>
            <a:srgbClr val="A3A3E0"/>
          </a:solidFill>
          <a:ln w="57150">
            <a:solidFill>
              <a:srgbClr val="7575D1"/>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algn="ctr" defTabSz="455613">
              <a:defRPr/>
            </a:pPr>
            <a:r>
              <a:rPr lang="en-US" sz="2800" b="1">
                <a:solidFill>
                  <a:prstClr val="white"/>
                </a:solidFill>
                <a:latin typeface="Calibri" charset="0"/>
              </a:rPr>
              <a:t>Decrypt</a:t>
            </a:r>
          </a:p>
        </p:txBody>
      </p:sp>
      <p:sp>
        <p:nvSpPr>
          <p:cNvPr id="20" name="Rounded Rectangle 19"/>
          <p:cNvSpPr>
            <a:spLocks noChangeArrowheads="1"/>
          </p:cNvSpPr>
          <p:nvPr/>
        </p:nvSpPr>
        <p:spPr bwMode="auto">
          <a:xfrm>
            <a:off x="5638800" y="4038600"/>
            <a:ext cx="1447800" cy="1371600"/>
          </a:xfrm>
          <a:prstGeom prst="roundRect">
            <a:avLst>
              <a:gd name="adj" fmla="val 16667"/>
            </a:avLst>
          </a:prstGeom>
          <a:noFill/>
          <a:ln w="57150">
            <a:solidFill>
              <a:srgbClr val="99CC00"/>
            </a:solidFill>
            <a:prstDash val="sysDash"/>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lgn="ctr" defTabSz="914400"/>
            <a:endParaRPr lang="en-US" sz="1800" b="1">
              <a:solidFill>
                <a:srgbClr val="000000"/>
              </a:solidFill>
            </a:endParaRPr>
          </a:p>
        </p:txBody>
      </p:sp>
      <p:cxnSp>
        <p:nvCxnSpPr>
          <p:cNvPr id="172048" name="Straight Arrow Connector 13"/>
          <p:cNvCxnSpPr>
            <a:cxnSpLocks noChangeShapeType="1"/>
            <a:endCxn id="19" idx="3"/>
          </p:cNvCxnSpPr>
          <p:nvPr/>
        </p:nvCxnSpPr>
        <p:spPr bwMode="auto">
          <a:xfrm rot="5400000">
            <a:off x="5810250" y="5391150"/>
            <a:ext cx="762000" cy="342900"/>
          </a:xfrm>
          <a:prstGeom prst="straightConnector1">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72049" name="TextBox 21"/>
          <p:cNvSpPr txBox="1">
            <a:spLocks noChangeArrowheads="1"/>
          </p:cNvSpPr>
          <p:nvPr/>
        </p:nvSpPr>
        <p:spPr bwMode="auto">
          <a:xfrm>
            <a:off x="990600" y="4948238"/>
            <a:ext cx="56038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r>
              <a:rPr lang="en-US">
                <a:solidFill>
                  <a:srgbClr val="003367"/>
                </a:solidFill>
              </a:rPr>
              <a:t>K1</a:t>
            </a:r>
          </a:p>
        </p:txBody>
      </p:sp>
      <p:sp>
        <p:nvSpPr>
          <p:cNvPr id="172050" name="TextBox 22"/>
          <p:cNvSpPr txBox="1">
            <a:spLocks noChangeArrowheads="1"/>
          </p:cNvSpPr>
          <p:nvPr/>
        </p:nvSpPr>
        <p:spPr bwMode="auto">
          <a:xfrm>
            <a:off x="8001000" y="5710238"/>
            <a:ext cx="56038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r>
              <a:rPr lang="en-US">
                <a:solidFill>
                  <a:srgbClr val="003367"/>
                </a:solidFill>
              </a:rPr>
              <a:t>K2</a:t>
            </a:r>
          </a:p>
        </p:txBody>
      </p:sp>
      <p:sp>
        <p:nvSpPr>
          <p:cNvPr id="172051" name="TextBox 23"/>
          <p:cNvSpPr txBox="1">
            <a:spLocks noChangeArrowheads="1"/>
          </p:cNvSpPr>
          <p:nvPr/>
        </p:nvSpPr>
        <p:spPr bwMode="auto">
          <a:xfrm>
            <a:off x="152400" y="3875782"/>
            <a:ext cx="1371600"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r" defTabSz="455613" eaLnBrk="1" hangingPunct="1"/>
            <a:r>
              <a:rPr lang="en-US" dirty="0">
                <a:solidFill>
                  <a:srgbClr val="003367"/>
                </a:solidFill>
              </a:rPr>
              <a:t>M</a:t>
            </a:r>
          </a:p>
          <a:p>
            <a:pPr algn="r" defTabSz="455613" eaLnBrk="1" hangingPunct="1"/>
            <a:r>
              <a:rPr lang="en-US" sz="2000" dirty="0">
                <a:solidFill>
                  <a:srgbClr val="003367"/>
                </a:solidFill>
              </a:rPr>
              <a:t>Message</a:t>
            </a:r>
          </a:p>
          <a:p>
            <a:pPr algn="r" defTabSz="455613" eaLnBrk="1" hangingPunct="1"/>
            <a:r>
              <a:rPr lang="en-US" sz="2000" dirty="0">
                <a:solidFill>
                  <a:srgbClr val="003367"/>
                </a:solidFill>
              </a:rPr>
              <a:t>(plaintext) </a:t>
            </a:r>
            <a:endParaRPr lang="en-US" dirty="0">
              <a:solidFill>
                <a:srgbClr val="003367"/>
              </a:solidFill>
            </a:endParaRPr>
          </a:p>
        </p:txBody>
      </p:sp>
      <p:sp>
        <p:nvSpPr>
          <p:cNvPr id="172052" name="TextBox 24"/>
          <p:cNvSpPr txBox="1">
            <a:spLocks noChangeArrowheads="1"/>
          </p:cNvSpPr>
          <p:nvPr/>
        </p:nvSpPr>
        <p:spPr bwMode="auto">
          <a:xfrm>
            <a:off x="2286000" y="5715000"/>
            <a:ext cx="457200"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r>
              <a:rPr lang="en-US">
                <a:solidFill>
                  <a:srgbClr val="003367"/>
                </a:solidFill>
              </a:rPr>
              <a:t>M</a:t>
            </a:r>
          </a:p>
        </p:txBody>
      </p:sp>
      <p:sp>
        <p:nvSpPr>
          <p:cNvPr id="26" name="TextBox 25"/>
          <p:cNvSpPr txBox="1"/>
          <p:nvPr/>
        </p:nvSpPr>
        <p:spPr>
          <a:xfrm>
            <a:off x="6435725" y="6477000"/>
            <a:ext cx="2327275" cy="369888"/>
          </a:xfrm>
          <a:prstGeom prst="rect">
            <a:avLst/>
          </a:prstGeom>
          <a:noFill/>
        </p:spPr>
        <p:txBody>
          <a:bodyPr wrap="none">
            <a:spAutoFit/>
          </a:bodyPr>
          <a:lstStyle/>
          <a:p>
            <a:pPr defTabSz="455613">
              <a:defRPr/>
            </a:pPr>
            <a:r>
              <a:rPr lang="en-US" sz="1800" dirty="0">
                <a:solidFill>
                  <a:srgbClr val="B5B5B5">
                    <a:lumMod val="50000"/>
                  </a:srgbClr>
                </a:solidFill>
                <a:ea typeface="ＭＳ Ｐゴシック" charset="-128"/>
                <a:cs typeface="ＭＳ Ｐゴシック" charset="-128"/>
              </a:rPr>
              <a:t>[Image: Landon Cox]</a:t>
            </a:r>
          </a:p>
        </p:txBody>
      </p:sp>
      <p:sp>
        <p:nvSpPr>
          <p:cNvPr id="27" name="TextBox 23"/>
          <p:cNvSpPr txBox="1">
            <a:spLocks noChangeArrowheads="1"/>
          </p:cNvSpPr>
          <p:nvPr/>
        </p:nvSpPr>
        <p:spPr bwMode="auto">
          <a:xfrm>
            <a:off x="7315200" y="3810000"/>
            <a:ext cx="1981200" cy="1292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r>
              <a:rPr lang="en-US" dirty="0">
                <a:solidFill>
                  <a:srgbClr val="660066"/>
                </a:solidFill>
                <a:cs typeface="Arial" charset="0"/>
              </a:rPr>
              <a:t>{M}</a:t>
            </a:r>
            <a:r>
              <a:rPr lang="en-US" baseline="-25000" dirty="0">
                <a:solidFill>
                  <a:srgbClr val="660066"/>
                </a:solidFill>
                <a:cs typeface="Arial" charset="0"/>
              </a:rPr>
              <a:t>K1</a:t>
            </a:r>
            <a:r>
              <a:rPr lang="en-US" dirty="0">
                <a:solidFill>
                  <a:srgbClr val="003367"/>
                </a:solidFill>
              </a:rPr>
              <a:t> </a:t>
            </a:r>
          </a:p>
          <a:p>
            <a:pPr defTabSz="455613" eaLnBrk="1" hangingPunct="1"/>
            <a:r>
              <a:rPr lang="en-US" sz="1800" dirty="0">
                <a:solidFill>
                  <a:srgbClr val="003367"/>
                </a:solidFill>
              </a:rPr>
              <a:t>Encrypted version of M</a:t>
            </a:r>
          </a:p>
          <a:p>
            <a:pPr defTabSz="455613" eaLnBrk="1" hangingPunct="1"/>
            <a:r>
              <a:rPr lang="en-US" sz="1800" dirty="0">
                <a:solidFill>
                  <a:srgbClr val="003367"/>
                </a:solidFill>
              </a:rPr>
              <a:t>(</a:t>
            </a:r>
            <a:r>
              <a:rPr lang="en-US" sz="1800" dirty="0" err="1">
                <a:solidFill>
                  <a:srgbClr val="003367"/>
                </a:solidFill>
              </a:rPr>
              <a:t>ciphertext</a:t>
            </a:r>
            <a:r>
              <a:rPr lang="en-US" sz="1800" dirty="0">
                <a:solidFill>
                  <a:srgbClr val="003367"/>
                </a:solidFill>
              </a:rPr>
              <a:t>)</a:t>
            </a:r>
          </a:p>
        </p:txBody>
      </p:sp>
    </p:spTree>
    <p:extLst>
      <p:ext uri="{BB962C8B-B14F-4D97-AF65-F5344CB8AC3E}">
        <p14:creationId xmlns:p14="http://schemas.microsoft.com/office/powerpoint/2010/main" val="113303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2"/>
          <p:cNvSpPr>
            <a:spLocks noGrp="1" noChangeArrowheads="1"/>
          </p:cNvSpPr>
          <p:nvPr>
            <p:ph type="title"/>
          </p:nvPr>
        </p:nvSpPr>
        <p:spPr/>
        <p:txBody>
          <a:bodyPr/>
          <a:lstStyle/>
          <a:p>
            <a:pPr eaLnBrk="1" hangingPunct="1"/>
            <a:r>
              <a:rPr lang="en-US" dirty="0">
                <a:latin typeface="Arial" charset="0"/>
                <a:ea typeface="ＭＳ Ｐゴシック" charset="0"/>
                <a:cs typeface="Arial" charset="0"/>
              </a:rPr>
              <a:t>Asymmetric (public key) crypto</a:t>
            </a:r>
          </a:p>
        </p:txBody>
      </p:sp>
      <p:sp>
        <p:nvSpPr>
          <p:cNvPr id="101378" name="Rectangle 3"/>
          <p:cNvSpPr>
            <a:spLocks noGrp="1" noChangeArrowheads="1"/>
          </p:cNvSpPr>
          <p:nvPr>
            <p:ph type="body" idx="1"/>
          </p:nvPr>
        </p:nvSpPr>
        <p:spPr/>
        <p:txBody>
          <a:bodyPr/>
          <a:lstStyle/>
          <a:p>
            <a:pPr eaLnBrk="1" hangingPunct="1"/>
            <a:r>
              <a:rPr lang="en-US" dirty="0">
                <a:latin typeface="Arial" charset="0"/>
                <a:ea typeface="ＭＳ Ｐゴシック" charset="0"/>
                <a:cs typeface="Arial" charset="0"/>
              </a:rPr>
              <a:t>Each subject/principal possesses a </a:t>
            </a:r>
            <a:r>
              <a:rPr lang="en-US" dirty="0" err="1">
                <a:solidFill>
                  <a:srgbClr val="CC3300"/>
                </a:solidFill>
                <a:latin typeface="Arial" charset="0"/>
                <a:ea typeface="ＭＳ Ｐゴシック" charset="0"/>
                <a:cs typeface="Arial" charset="0"/>
              </a:rPr>
              <a:t>keypair</a:t>
            </a:r>
            <a:r>
              <a:rPr lang="en-US" dirty="0">
                <a:latin typeface="Arial" charset="0"/>
                <a:ea typeface="ＭＳ Ｐゴシック" charset="0"/>
                <a:cs typeface="Arial" charset="0"/>
              </a:rPr>
              <a:t>. </a:t>
            </a:r>
          </a:p>
          <a:p>
            <a:pPr lvl="1" eaLnBrk="1" hangingPunct="1"/>
            <a:r>
              <a:rPr lang="en-US" dirty="0">
                <a:solidFill>
                  <a:schemeClr val="accent1">
                    <a:lumMod val="50000"/>
                  </a:schemeClr>
                </a:solidFill>
                <a:latin typeface="Arial" charset="0"/>
                <a:ea typeface="ＭＳ Ｐゴシック" charset="0"/>
                <a:cs typeface="Arial" charset="0"/>
              </a:rPr>
              <a:t>Decrypt(K, Encrypt(K</a:t>
            </a:r>
            <a:r>
              <a:rPr lang="en-US" baseline="30000" dirty="0">
                <a:solidFill>
                  <a:schemeClr val="accent1">
                    <a:lumMod val="50000"/>
                  </a:schemeClr>
                </a:solidFill>
                <a:latin typeface="Arial" charset="0"/>
                <a:ea typeface="ＭＳ Ｐゴシック" charset="0"/>
                <a:cs typeface="Arial" charset="0"/>
              </a:rPr>
              <a:t>-1</a:t>
            </a:r>
            <a:r>
              <a:rPr lang="en-US" dirty="0">
                <a:solidFill>
                  <a:schemeClr val="accent1">
                    <a:lumMod val="50000"/>
                  </a:schemeClr>
                </a:solidFill>
                <a:latin typeface="Arial" charset="0"/>
                <a:ea typeface="ＭＳ Ｐゴシック" charset="0"/>
                <a:cs typeface="Arial" charset="0"/>
              </a:rPr>
              <a:t>, M)) = M</a:t>
            </a:r>
            <a:endParaRPr lang="en-US" baseline="30000" dirty="0">
              <a:solidFill>
                <a:schemeClr val="accent1">
                  <a:lumMod val="50000"/>
                </a:schemeClr>
              </a:solidFill>
              <a:latin typeface="Arial" charset="0"/>
              <a:ea typeface="ＭＳ Ｐゴシック" charset="0"/>
              <a:cs typeface="Arial" charset="0"/>
            </a:endParaRPr>
          </a:p>
          <a:p>
            <a:pPr eaLnBrk="1" hangingPunct="1"/>
            <a:r>
              <a:rPr lang="en-US" dirty="0">
                <a:latin typeface="Arial" charset="0"/>
                <a:ea typeface="ＭＳ Ｐゴシック" charset="0"/>
                <a:cs typeface="Arial" charset="0"/>
              </a:rPr>
              <a:t>Keep one key </a:t>
            </a:r>
            <a:r>
              <a:rPr lang="en-US" dirty="0">
                <a:solidFill>
                  <a:srgbClr val="CC3300"/>
                </a:solidFill>
                <a:latin typeface="Arial" charset="0"/>
                <a:ea typeface="ＭＳ Ｐゴシック" charset="0"/>
                <a:cs typeface="Arial" charset="0"/>
              </a:rPr>
              <a:t>private</a:t>
            </a:r>
            <a:r>
              <a:rPr lang="en-US" dirty="0">
                <a:latin typeface="Arial" charset="0"/>
                <a:ea typeface="ＭＳ Ｐゴシック" charset="0"/>
                <a:cs typeface="Arial" charset="0"/>
              </a:rPr>
              <a:t>; the other is </a:t>
            </a:r>
            <a:r>
              <a:rPr lang="en-US" dirty="0">
                <a:solidFill>
                  <a:srgbClr val="CC3300"/>
                </a:solidFill>
                <a:latin typeface="Arial" charset="0"/>
                <a:ea typeface="ＭＳ Ｐゴシック" charset="0"/>
                <a:cs typeface="Arial" charset="0"/>
              </a:rPr>
              <a:t>public</a:t>
            </a:r>
            <a:r>
              <a:rPr lang="en-US" dirty="0">
                <a:latin typeface="Arial" charset="0"/>
                <a:ea typeface="ＭＳ Ｐゴシック" charset="0"/>
                <a:cs typeface="Arial" charset="0"/>
              </a:rPr>
              <a:t>.</a:t>
            </a:r>
          </a:p>
          <a:p>
            <a:pPr eaLnBrk="1" hangingPunct="1"/>
            <a:r>
              <a:rPr lang="en-US" dirty="0">
                <a:latin typeface="Arial" charset="0"/>
                <a:ea typeface="ＭＳ Ｐゴシック" charset="0"/>
                <a:cs typeface="Arial" charset="0"/>
              </a:rPr>
              <a:t>Either key can be used to encrypt/decrypt.</a:t>
            </a:r>
          </a:p>
        </p:txBody>
      </p:sp>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886200"/>
            <a:ext cx="5306992" cy="2515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10"/>
          <p:cNvSpPr>
            <a:spLocks noChangeArrowheads="1"/>
          </p:cNvSpPr>
          <p:nvPr/>
        </p:nvSpPr>
        <p:spPr bwMode="auto">
          <a:xfrm>
            <a:off x="1905000" y="5867400"/>
            <a:ext cx="35814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ctr"/>
            <a:r>
              <a:rPr lang="en-US" sz="2000" b="1" dirty="0">
                <a:solidFill>
                  <a:srgbClr val="003367"/>
                </a:solidFill>
              </a:rPr>
              <a:t>Anyone can mint a </a:t>
            </a:r>
            <a:r>
              <a:rPr lang="en-US" sz="2000" b="1" dirty="0" err="1">
                <a:solidFill>
                  <a:srgbClr val="003367"/>
                </a:solidFill>
              </a:rPr>
              <a:t>keypair</a:t>
            </a:r>
            <a:r>
              <a:rPr lang="en-US" sz="2000" b="1" dirty="0">
                <a:solidFill>
                  <a:srgbClr val="003367"/>
                </a:solidFill>
              </a:rPr>
              <a:t>.</a:t>
            </a:r>
          </a:p>
        </p:txBody>
      </p:sp>
    </p:spTree>
    <p:extLst>
      <p:ext uri="{BB962C8B-B14F-4D97-AF65-F5344CB8AC3E}">
        <p14:creationId xmlns:p14="http://schemas.microsoft.com/office/powerpoint/2010/main" val="1504793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3057" name="Picture 3" descr="file_locked.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22975" y="253365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3058" name="Picture 4" descr="docu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3375" y="215265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48" name="Straight Arrow Connector 5"/>
          <p:cNvCxnSpPr>
            <a:cxnSpLocks noChangeShapeType="1"/>
            <a:endCxn id="161" idx="1"/>
          </p:cNvCxnSpPr>
          <p:nvPr/>
        </p:nvCxnSpPr>
        <p:spPr bwMode="auto">
          <a:xfrm>
            <a:off x="2441575" y="2571750"/>
            <a:ext cx="990600" cy="419100"/>
          </a:xfrm>
          <a:prstGeom prst="straightConnector1">
            <a:avLst/>
          </a:prstGeom>
          <a:noFill/>
          <a:ln w="57150">
            <a:solidFill>
              <a:schemeClr val="accent6">
                <a:lumMod val="75000"/>
              </a:schemeClr>
            </a:solidFill>
            <a:round/>
            <a:headEnd/>
            <a:tailEnd type="triangle" w="med" len="med"/>
          </a:ln>
        </p:spPr>
      </p:cxnSp>
      <p:cxnSp>
        <p:nvCxnSpPr>
          <p:cNvPr id="149" name="Straight Arrow Connector 6"/>
          <p:cNvCxnSpPr>
            <a:cxnSpLocks noChangeShapeType="1"/>
            <a:stCxn id="161" idx="3"/>
          </p:cNvCxnSpPr>
          <p:nvPr/>
        </p:nvCxnSpPr>
        <p:spPr bwMode="auto">
          <a:xfrm>
            <a:off x="5260975" y="2990850"/>
            <a:ext cx="685800" cy="1588"/>
          </a:xfrm>
          <a:prstGeom prst="straightConnector1">
            <a:avLst/>
          </a:prstGeom>
          <a:noFill/>
          <a:ln w="57150">
            <a:solidFill>
              <a:schemeClr val="accent6">
                <a:lumMod val="75000"/>
              </a:schemeClr>
            </a:solidFill>
            <a:round/>
            <a:headEnd/>
            <a:tailEnd type="triangle" w="med" len="med"/>
          </a:ln>
        </p:spPr>
      </p:cxnSp>
      <p:cxnSp>
        <p:nvCxnSpPr>
          <p:cNvPr id="150" name="Straight Arrow Connector 7"/>
          <p:cNvCxnSpPr>
            <a:cxnSpLocks noChangeShapeType="1"/>
            <a:endCxn id="161" idx="1"/>
          </p:cNvCxnSpPr>
          <p:nvPr/>
        </p:nvCxnSpPr>
        <p:spPr bwMode="auto">
          <a:xfrm flipV="1">
            <a:off x="2441575" y="2990850"/>
            <a:ext cx="990600" cy="419100"/>
          </a:xfrm>
          <a:prstGeom prst="straightConnector1">
            <a:avLst/>
          </a:prstGeom>
          <a:noFill/>
          <a:ln w="57150">
            <a:solidFill>
              <a:schemeClr val="accent6">
                <a:lumMod val="75000"/>
              </a:schemeClr>
            </a:solidFill>
            <a:round/>
            <a:headEnd/>
            <a:tailEnd type="triangle" w="med" len="med"/>
          </a:ln>
        </p:spPr>
      </p:cxnSp>
      <p:grpSp>
        <p:nvGrpSpPr>
          <p:cNvPr id="173062" name="Group 42"/>
          <p:cNvGrpSpPr>
            <a:grpSpLocks/>
          </p:cNvGrpSpPr>
          <p:nvPr/>
        </p:nvGrpSpPr>
        <p:grpSpPr bwMode="auto">
          <a:xfrm>
            <a:off x="1603375" y="2990850"/>
            <a:ext cx="838200" cy="838200"/>
            <a:chOff x="1600200" y="3124200"/>
            <a:chExt cx="838200" cy="838200"/>
          </a:xfrm>
        </p:grpSpPr>
        <p:pic>
          <p:nvPicPr>
            <p:cNvPr id="173077" name="Picture 10" descr="encrypte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12420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3078" name="TextBox 11"/>
            <p:cNvSpPr txBox="1">
              <a:spLocks noChangeArrowheads="1"/>
            </p:cNvSpPr>
            <p:nvPr/>
          </p:nvSpPr>
          <p:spPr bwMode="auto">
            <a:xfrm>
              <a:off x="1981200" y="3149025"/>
              <a:ext cx="385042"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3200" b="1">
                  <a:solidFill>
                    <a:srgbClr val="195F9E"/>
                  </a:solidFill>
                  <a:latin typeface="Calibri" charset="0"/>
                </a:rPr>
                <a:t>E</a:t>
              </a:r>
            </a:p>
          </p:txBody>
        </p:sp>
      </p:grpSp>
      <p:grpSp>
        <p:nvGrpSpPr>
          <p:cNvPr id="173063" name="Group 42"/>
          <p:cNvGrpSpPr>
            <a:grpSpLocks/>
          </p:cNvGrpSpPr>
          <p:nvPr/>
        </p:nvGrpSpPr>
        <p:grpSpPr bwMode="auto">
          <a:xfrm>
            <a:off x="7089775" y="3752850"/>
            <a:ext cx="838200" cy="838200"/>
            <a:chOff x="1600200" y="3124200"/>
            <a:chExt cx="838200" cy="838200"/>
          </a:xfrm>
        </p:grpSpPr>
        <p:pic>
          <p:nvPicPr>
            <p:cNvPr id="173075" name="Picture 17" descr="encrypted.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12420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3076" name="TextBox 18"/>
            <p:cNvSpPr txBox="1">
              <a:spLocks noChangeArrowheads="1"/>
            </p:cNvSpPr>
            <p:nvPr/>
          </p:nvSpPr>
          <p:spPr bwMode="auto">
            <a:xfrm>
              <a:off x="1981200" y="3149025"/>
              <a:ext cx="442750"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3200" b="1">
                  <a:solidFill>
                    <a:srgbClr val="195F9E"/>
                  </a:solidFill>
                  <a:latin typeface="Calibri" charset="0"/>
                </a:rPr>
                <a:t>D</a:t>
              </a:r>
            </a:p>
          </p:txBody>
        </p:sp>
      </p:grpSp>
      <p:cxnSp>
        <p:nvCxnSpPr>
          <p:cNvPr id="158" name="Straight Arrow Connector 19"/>
          <p:cNvCxnSpPr>
            <a:cxnSpLocks noChangeShapeType="1"/>
            <a:endCxn id="162" idx="3"/>
          </p:cNvCxnSpPr>
          <p:nvPr/>
        </p:nvCxnSpPr>
        <p:spPr bwMode="auto">
          <a:xfrm rot="10800000">
            <a:off x="6099175" y="4133850"/>
            <a:ext cx="838200" cy="1588"/>
          </a:xfrm>
          <a:prstGeom prst="straightConnector1">
            <a:avLst/>
          </a:prstGeom>
          <a:noFill/>
          <a:ln w="57150">
            <a:solidFill>
              <a:schemeClr val="accent6">
                <a:lumMod val="75000"/>
              </a:schemeClr>
            </a:solidFill>
            <a:round/>
            <a:headEnd/>
            <a:tailEnd type="triangle" w="med" len="med"/>
          </a:ln>
        </p:spPr>
      </p:cxnSp>
      <p:cxnSp>
        <p:nvCxnSpPr>
          <p:cNvPr id="159" name="Straight Arrow Connector 22"/>
          <p:cNvCxnSpPr>
            <a:cxnSpLocks noChangeShapeType="1"/>
            <a:endCxn id="162" idx="1"/>
          </p:cNvCxnSpPr>
          <p:nvPr/>
        </p:nvCxnSpPr>
        <p:spPr bwMode="auto">
          <a:xfrm>
            <a:off x="3584575" y="4133850"/>
            <a:ext cx="685800" cy="1588"/>
          </a:xfrm>
          <a:prstGeom prst="straightConnector1">
            <a:avLst/>
          </a:prstGeom>
          <a:noFill/>
          <a:ln w="57150">
            <a:solidFill>
              <a:schemeClr val="accent6">
                <a:lumMod val="75000"/>
              </a:schemeClr>
            </a:solidFill>
            <a:round/>
            <a:headEnd type="triangle" w="med" len="med"/>
            <a:tailEnd/>
          </a:ln>
        </p:spPr>
      </p:cxnSp>
      <p:pic>
        <p:nvPicPr>
          <p:cNvPr id="173066" name="Picture 24" descr="document.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70175" y="3752850"/>
            <a:ext cx="8382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61" name="Rounded Rectangle 160"/>
          <p:cNvSpPr>
            <a:spLocks noChangeArrowheads="1"/>
          </p:cNvSpPr>
          <p:nvPr/>
        </p:nvSpPr>
        <p:spPr bwMode="auto">
          <a:xfrm>
            <a:off x="3432175" y="2686050"/>
            <a:ext cx="1828800" cy="609600"/>
          </a:xfrm>
          <a:prstGeom prst="roundRect">
            <a:avLst>
              <a:gd name="adj" fmla="val 16667"/>
            </a:avLst>
          </a:prstGeom>
          <a:solidFill>
            <a:srgbClr val="A3A3E0"/>
          </a:solidFill>
          <a:ln w="57150">
            <a:solidFill>
              <a:srgbClr val="7575D1"/>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algn="ctr">
              <a:defRPr/>
            </a:pPr>
            <a:r>
              <a:rPr lang="en-US" sz="2800" b="1">
                <a:latin typeface="Calibri" charset="0"/>
                <a:ea typeface="ＭＳ Ｐゴシック" charset="-128"/>
                <a:cs typeface="ＭＳ Ｐゴシック" charset="-128"/>
              </a:rPr>
              <a:t>Crypt</a:t>
            </a:r>
          </a:p>
        </p:txBody>
      </p:sp>
      <p:sp>
        <p:nvSpPr>
          <p:cNvPr id="162" name="Rounded Rectangle 161"/>
          <p:cNvSpPr>
            <a:spLocks noChangeArrowheads="1"/>
          </p:cNvSpPr>
          <p:nvPr/>
        </p:nvSpPr>
        <p:spPr bwMode="auto">
          <a:xfrm>
            <a:off x="4270375" y="3829050"/>
            <a:ext cx="1828800" cy="609600"/>
          </a:xfrm>
          <a:prstGeom prst="roundRect">
            <a:avLst>
              <a:gd name="adj" fmla="val 16667"/>
            </a:avLst>
          </a:prstGeom>
          <a:solidFill>
            <a:srgbClr val="A3A3E0"/>
          </a:solidFill>
          <a:ln w="57150">
            <a:solidFill>
              <a:srgbClr val="7575D1"/>
            </a:solidFill>
            <a:round/>
            <a:headEnd type="triangle" w="med" len="med"/>
            <a:tailEnd type="triangle" w="med" len="med"/>
          </a:ln>
          <a:effectLst>
            <a:outerShdw blurRad="63500" dist="38100" dir="2700000" algn="tl" rotWithShape="0">
              <a:srgbClr val="000000">
                <a:alpha val="39999"/>
              </a:srgbClr>
            </a:outerShdw>
          </a:effectLst>
        </p:spPr>
        <p:txBody>
          <a:bodyPr wrap="none" anchor="ctr"/>
          <a:lstStyle/>
          <a:p>
            <a:pPr algn="ctr">
              <a:defRPr/>
            </a:pPr>
            <a:r>
              <a:rPr lang="en-US" sz="2800" b="1">
                <a:latin typeface="Calibri" charset="0"/>
                <a:ea typeface="ＭＳ Ｐゴシック" charset="-128"/>
                <a:cs typeface="ＭＳ Ｐゴシック" charset="-128"/>
              </a:rPr>
              <a:t>Crypt</a:t>
            </a:r>
          </a:p>
        </p:txBody>
      </p:sp>
      <p:sp>
        <p:nvSpPr>
          <p:cNvPr id="173069" name="Rounded Rectangle 179"/>
          <p:cNvSpPr>
            <a:spLocks noChangeArrowheads="1"/>
          </p:cNvSpPr>
          <p:nvPr/>
        </p:nvSpPr>
        <p:spPr bwMode="auto">
          <a:xfrm>
            <a:off x="5718175" y="2228850"/>
            <a:ext cx="1447800" cy="1371600"/>
          </a:xfrm>
          <a:prstGeom prst="roundRect">
            <a:avLst>
              <a:gd name="adj" fmla="val 16667"/>
            </a:avLst>
          </a:prstGeom>
          <a:noFill/>
          <a:ln w="57150">
            <a:solidFill>
              <a:srgbClr val="99CC00"/>
            </a:solidFill>
            <a:prstDash val="sysDash"/>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pPr algn="ctr" defTabSz="914400"/>
            <a:endParaRPr lang="en-US" sz="1800" b="1">
              <a:solidFill>
                <a:srgbClr val="000000"/>
              </a:solidFill>
            </a:endParaRPr>
          </a:p>
        </p:txBody>
      </p:sp>
      <p:cxnSp>
        <p:nvCxnSpPr>
          <p:cNvPr id="173070" name="Straight Arrow Connector 13"/>
          <p:cNvCxnSpPr>
            <a:cxnSpLocks noChangeShapeType="1"/>
            <a:endCxn id="162" idx="3"/>
          </p:cNvCxnSpPr>
          <p:nvPr/>
        </p:nvCxnSpPr>
        <p:spPr bwMode="auto">
          <a:xfrm rot="5400000">
            <a:off x="5889625" y="3581400"/>
            <a:ext cx="762000" cy="342900"/>
          </a:xfrm>
          <a:prstGeom prst="straightConnector1">
            <a:avLst/>
          </a:prstGeom>
          <a:noFill/>
          <a:ln w="571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73071" name="Title 37"/>
          <p:cNvSpPr>
            <a:spLocks noGrp="1"/>
          </p:cNvSpPr>
          <p:nvPr>
            <p:ph type="title"/>
          </p:nvPr>
        </p:nvSpPr>
        <p:spPr/>
        <p:txBody>
          <a:bodyPr/>
          <a:lstStyle/>
          <a:p>
            <a:r>
              <a:rPr lang="en-US" sz="3600">
                <a:latin typeface="Arial" charset="0"/>
                <a:ea typeface="ＭＳ Ｐゴシック" charset="0"/>
              </a:rPr>
              <a:t>Asymmetric crypto works both ways</a:t>
            </a:r>
          </a:p>
        </p:txBody>
      </p:sp>
      <p:sp>
        <p:nvSpPr>
          <p:cNvPr id="39" name="TextBox 38"/>
          <p:cNvSpPr txBox="1"/>
          <p:nvPr/>
        </p:nvSpPr>
        <p:spPr>
          <a:xfrm>
            <a:off x="6435725" y="6477000"/>
            <a:ext cx="1557826" cy="369332"/>
          </a:xfrm>
          <a:prstGeom prst="rect">
            <a:avLst/>
          </a:prstGeom>
          <a:noFill/>
        </p:spPr>
        <p:txBody>
          <a:bodyPr wrap="none">
            <a:spAutoFit/>
          </a:bodyPr>
          <a:lstStyle/>
          <a:p>
            <a:pPr>
              <a:defRPr/>
            </a:pPr>
            <a:r>
              <a:rPr lang="en-US" sz="1800" dirty="0">
                <a:solidFill>
                  <a:schemeClr val="bg2">
                    <a:lumMod val="50000"/>
                  </a:schemeClr>
                </a:solidFill>
                <a:ea typeface="ＭＳ Ｐゴシック" charset="-128"/>
                <a:cs typeface="ＭＳ Ｐゴシック" charset="-128"/>
              </a:rPr>
              <a:t>[Landon Cox]</a:t>
            </a:r>
          </a:p>
        </p:txBody>
      </p:sp>
      <p:sp>
        <p:nvSpPr>
          <p:cNvPr id="173073" name="TextBox 39"/>
          <p:cNvSpPr txBox="1">
            <a:spLocks noChangeArrowheads="1"/>
          </p:cNvSpPr>
          <p:nvPr/>
        </p:nvSpPr>
        <p:spPr bwMode="auto">
          <a:xfrm>
            <a:off x="212725" y="3829050"/>
            <a:ext cx="21701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eaLnBrk="1" hangingPunct="1"/>
            <a:r>
              <a:rPr lang="en-US">
                <a:solidFill>
                  <a:srgbClr val="000000"/>
                </a:solidFill>
              </a:rPr>
              <a:t>A’s private key</a:t>
            </a:r>
          </a:p>
          <a:p>
            <a:pPr algn="ctr" eaLnBrk="1" hangingPunct="1"/>
            <a:r>
              <a:rPr lang="en-US">
                <a:solidFill>
                  <a:srgbClr val="000000"/>
                </a:solidFill>
              </a:rPr>
              <a:t>or</a:t>
            </a:r>
          </a:p>
          <a:p>
            <a:pPr algn="ctr" eaLnBrk="1" hangingPunct="1"/>
            <a:r>
              <a:rPr lang="en-US">
                <a:solidFill>
                  <a:srgbClr val="000000"/>
                </a:solidFill>
              </a:rPr>
              <a:t>A’s public key</a:t>
            </a:r>
          </a:p>
        </p:txBody>
      </p:sp>
      <p:sp>
        <p:nvSpPr>
          <p:cNvPr id="173074" name="TextBox 40"/>
          <p:cNvSpPr txBox="1">
            <a:spLocks noChangeArrowheads="1"/>
          </p:cNvSpPr>
          <p:nvPr/>
        </p:nvSpPr>
        <p:spPr bwMode="auto">
          <a:xfrm>
            <a:off x="6384925" y="4514850"/>
            <a:ext cx="2170113" cy="1200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algn="ctr" eaLnBrk="1" hangingPunct="1"/>
            <a:r>
              <a:rPr lang="en-US">
                <a:solidFill>
                  <a:srgbClr val="000000"/>
                </a:solidFill>
              </a:rPr>
              <a:t>A’s public key</a:t>
            </a:r>
          </a:p>
          <a:p>
            <a:pPr algn="ctr" eaLnBrk="1" hangingPunct="1"/>
            <a:r>
              <a:rPr lang="en-US">
                <a:solidFill>
                  <a:srgbClr val="000000"/>
                </a:solidFill>
              </a:rPr>
              <a:t>or</a:t>
            </a:r>
          </a:p>
          <a:p>
            <a:pPr algn="ctr" eaLnBrk="1" hangingPunct="1"/>
            <a:r>
              <a:rPr lang="en-US">
                <a:solidFill>
                  <a:srgbClr val="000000"/>
                </a:solidFill>
              </a:rPr>
              <a:t>A’s private key</a:t>
            </a:r>
          </a:p>
        </p:txBody>
      </p:sp>
      <p:pic>
        <p:nvPicPr>
          <p:cNvPr id="2" name="Picture 1"/>
          <p:cNvPicPr>
            <a:picLocks noChangeAspect="1"/>
          </p:cNvPicPr>
          <p:nvPr/>
        </p:nvPicPr>
        <p:blipFill>
          <a:blip r:embed="rId5"/>
          <a:stretch>
            <a:fillRect/>
          </a:stretch>
        </p:blipFill>
        <p:spPr>
          <a:xfrm>
            <a:off x="3352800" y="4648201"/>
            <a:ext cx="2297760" cy="2209799"/>
          </a:xfrm>
          <a:prstGeom prst="rect">
            <a:avLst/>
          </a:prstGeom>
        </p:spPr>
      </p:pic>
    </p:spTree>
    <p:extLst>
      <p:ext uri="{BB962C8B-B14F-4D97-AF65-F5344CB8AC3E}">
        <p14:creationId xmlns:p14="http://schemas.microsoft.com/office/powerpoint/2010/main" val="299686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asymmetric crypto?</a:t>
            </a:r>
          </a:p>
        </p:txBody>
      </p:sp>
      <p:sp>
        <p:nvSpPr>
          <p:cNvPr id="3" name="Content Placeholder 2"/>
          <p:cNvSpPr>
            <a:spLocks noGrp="1"/>
          </p:cNvSpPr>
          <p:nvPr>
            <p:ph idx="1"/>
          </p:nvPr>
        </p:nvSpPr>
        <p:spPr/>
        <p:txBody>
          <a:bodyPr/>
          <a:lstStyle/>
          <a:p>
            <a:pPr marL="0" indent="0">
              <a:buNone/>
            </a:pPr>
            <a:r>
              <a:rPr lang="en-US" dirty="0"/>
              <a:t>Consider:</a:t>
            </a:r>
          </a:p>
          <a:p>
            <a:r>
              <a:rPr lang="en-US" dirty="0"/>
              <a:t>A</a:t>
            </a:r>
            <a:r>
              <a:rPr lang="en-US" b="0" dirty="0"/>
              <a:t> sends a message to </a:t>
            </a:r>
            <a:r>
              <a:rPr lang="en-US" dirty="0"/>
              <a:t>B</a:t>
            </a:r>
            <a:r>
              <a:rPr lang="en-US" b="0" dirty="0"/>
              <a:t>, encrypted with </a:t>
            </a:r>
            <a:r>
              <a:rPr lang="en-US" dirty="0"/>
              <a:t>A</a:t>
            </a:r>
            <a:r>
              <a:rPr lang="en-US" b="0" dirty="0"/>
              <a:t>’s </a:t>
            </a:r>
            <a:r>
              <a:rPr lang="en-US" b="1" dirty="0"/>
              <a:t>private</a:t>
            </a:r>
            <a:r>
              <a:rPr lang="en-US" b="0" dirty="0"/>
              <a:t> key.</a:t>
            </a:r>
          </a:p>
          <a:p>
            <a:r>
              <a:rPr lang="en-US" dirty="0"/>
              <a:t>B</a:t>
            </a:r>
            <a:r>
              <a:rPr lang="en-US" b="0" dirty="0"/>
              <a:t> sends a message to </a:t>
            </a:r>
            <a:r>
              <a:rPr lang="en-US" dirty="0"/>
              <a:t>A</a:t>
            </a:r>
            <a:r>
              <a:rPr lang="en-US" b="0" dirty="0"/>
              <a:t>, encrypted with </a:t>
            </a:r>
            <a:r>
              <a:rPr lang="en-US" dirty="0"/>
              <a:t>A</a:t>
            </a:r>
            <a:r>
              <a:rPr lang="en-US" b="0" dirty="0"/>
              <a:t>’s </a:t>
            </a:r>
            <a:r>
              <a:rPr lang="en-US" b="1" dirty="0"/>
              <a:t>public</a:t>
            </a:r>
            <a:r>
              <a:rPr lang="en-US" b="0" dirty="0"/>
              <a:t> key. </a:t>
            </a:r>
          </a:p>
          <a:p>
            <a:pPr marL="0" indent="0">
              <a:buNone/>
            </a:pPr>
            <a:r>
              <a:rPr lang="en-US" b="0" dirty="0"/>
              <a:t>Benefits?  Other possibilities?</a:t>
            </a:r>
          </a:p>
        </p:txBody>
      </p:sp>
      <p:pic>
        <p:nvPicPr>
          <p:cNvPr id="4" name="Picture 3"/>
          <p:cNvPicPr>
            <a:picLocks noChangeAspect="1"/>
          </p:cNvPicPr>
          <p:nvPr/>
        </p:nvPicPr>
        <p:blipFill>
          <a:blip r:embed="rId2"/>
          <a:stretch>
            <a:fillRect/>
          </a:stretch>
        </p:blipFill>
        <p:spPr>
          <a:xfrm flipH="1">
            <a:off x="5594756" y="4191000"/>
            <a:ext cx="1263244" cy="2057400"/>
          </a:xfrm>
          <a:prstGeom prst="rect">
            <a:avLst/>
          </a:prstGeom>
        </p:spPr>
      </p:pic>
      <p:grpSp>
        <p:nvGrpSpPr>
          <p:cNvPr id="5" name="Group 4"/>
          <p:cNvGrpSpPr/>
          <p:nvPr/>
        </p:nvGrpSpPr>
        <p:grpSpPr>
          <a:xfrm>
            <a:off x="3842157" y="4572000"/>
            <a:ext cx="1447800" cy="914400"/>
            <a:chOff x="6934200" y="1524000"/>
            <a:chExt cx="1447800" cy="914400"/>
          </a:xfrm>
        </p:grpSpPr>
        <p:sp>
          <p:nvSpPr>
            <p:cNvPr id="6" name="Rectangle 5"/>
            <p:cNvSpPr/>
            <p:nvPr/>
          </p:nvSpPr>
          <p:spPr bwMode="auto">
            <a:xfrm>
              <a:off x="6934200" y="1524000"/>
              <a:ext cx="14478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7" name="Isosceles Triangle 6"/>
            <p:cNvSpPr/>
            <p:nvPr/>
          </p:nvSpPr>
          <p:spPr bwMode="auto">
            <a:xfrm flipV="1">
              <a:off x="6934200" y="1524000"/>
              <a:ext cx="1447800" cy="457200"/>
            </a:xfrm>
            <a:prstGeom prst="triangle">
              <a:avLst>
                <a:gd name="adj" fmla="val 5087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cxnSp>
        <p:nvCxnSpPr>
          <p:cNvPr id="9" name="Straight Connector 8"/>
          <p:cNvCxnSpPr/>
          <p:nvPr/>
        </p:nvCxnSpPr>
        <p:spPr bwMode="auto">
          <a:xfrm>
            <a:off x="3994557" y="5969000"/>
            <a:ext cx="10668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pic>
        <p:nvPicPr>
          <p:cNvPr id="10" name="Picture 9"/>
          <p:cNvPicPr>
            <a:picLocks noChangeAspect="1"/>
          </p:cNvPicPr>
          <p:nvPr/>
        </p:nvPicPr>
        <p:blipFill>
          <a:blip r:embed="rId3"/>
          <a:stretch>
            <a:fillRect/>
          </a:stretch>
        </p:blipFill>
        <p:spPr>
          <a:xfrm flipH="1">
            <a:off x="2165757" y="4234688"/>
            <a:ext cx="1371600" cy="1810512"/>
          </a:xfrm>
          <a:prstGeom prst="rect">
            <a:avLst/>
          </a:prstGeom>
        </p:spPr>
      </p:pic>
      <p:cxnSp>
        <p:nvCxnSpPr>
          <p:cNvPr id="11" name="Straight Connector 10"/>
          <p:cNvCxnSpPr/>
          <p:nvPr/>
        </p:nvCxnSpPr>
        <p:spPr bwMode="auto">
          <a:xfrm flipH="1">
            <a:off x="3918357" y="5715000"/>
            <a:ext cx="10668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532263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use asymmetric crypto?</a:t>
            </a:r>
          </a:p>
        </p:txBody>
      </p:sp>
      <p:sp>
        <p:nvSpPr>
          <p:cNvPr id="3" name="Content Placeholder 2"/>
          <p:cNvSpPr>
            <a:spLocks noGrp="1"/>
          </p:cNvSpPr>
          <p:nvPr>
            <p:ph idx="1"/>
          </p:nvPr>
        </p:nvSpPr>
        <p:spPr/>
        <p:txBody>
          <a:bodyPr/>
          <a:lstStyle/>
          <a:p>
            <a:pPr marL="0" indent="0">
              <a:buNone/>
            </a:pPr>
            <a:r>
              <a:rPr lang="en-US" dirty="0"/>
              <a:t>If B knows A’s public key, that is sufficient for:</a:t>
            </a:r>
          </a:p>
          <a:p>
            <a:r>
              <a:rPr lang="en-US" dirty="0"/>
              <a:t>A</a:t>
            </a:r>
            <a:r>
              <a:rPr lang="en-US" dirty="0">
                <a:sym typeface="Wingdings" pitchFamily="2" charset="2"/>
              </a:rPr>
              <a:t>B messages: authenticated but not secret.</a:t>
            </a:r>
            <a:endParaRPr lang="en-US" b="1" dirty="0">
              <a:sym typeface="Wingdings" pitchFamily="2" charset="2"/>
            </a:endParaRPr>
          </a:p>
          <a:p>
            <a:r>
              <a:rPr lang="en-US" dirty="0">
                <a:sym typeface="Wingdings" pitchFamily="2" charset="2"/>
              </a:rPr>
              <a:t>BA messages: secret but not authenticated.  </a:t>
            </a:r>
            <a:endParaRPr lang="en-US" b="0" dirty="0"/>
          </a:p>
          <a:p>
            <a:pPr marL="0" indent="0">
              <a:buNone/>
            </a:pPr>
            <a:r>
              <a:rPr lang="en-US" b="0" dirty="0"/>
              <a:t>A and B can communicate securely in both directions if they each know the other’s public key.  (How?  Later.)</a:t>
            </a:r>
          </a:p>
        </p:txBody>
      </p:sp>
      <p:pic>
        <p:nvPicPr>
          <p:cNvPr id="4" name="Picture 3"/>
          <p:cNvPicPr>
            <a:picLocks noChangeAspect="1"/>
          </p:cNvPicPr>
          <p:nvPr/>
        </p:nvPicPr>
        <p:blipFill>
          <a:blip r:embed="rId2"/>
          <a:stretch>
            <a:fillRect/>
          </a:stretch>
        </p:blipFill>
        <p:spPr>
          <a:xfrm flipH="1">
            <a:off x="5823356" y="4267200"/>
            <a:ext cx="1263244" cy="2057400"/>
          </a:xfrm>
          <a:prstGeom prst="rect">
            <a:avLst/>
          </a:prstGeom>
        </p:spPr>
      </p:pic>
      <p:grpSp>
        <p:nvGrpSpPr>
          <p:cNvPr id="5" name="Group 4"/>
          <p:cNvGrpSpPr/>
          <p:nvPr/>
        </p:nvGrpSpPr>
        <p:grpSpPr>
          <a:xfrm>
            <a:off x="4070757" y="4648200"/>
            <a:ext cx="1447800" cy="914400"/>
            <a:chOff x="6934200" y="1524000"/>
            <a:chExt cx="1447800" cy="914400"/>
          </a:xfrm>
        </p:grpSpPr>
        <p:sp>
          <p:nvSpPr>
            <p:cNvPr id="6" name="Rectangle 5"/>
            <p:cNvSpPr/>
            <p:nvPr/>
          </p:nvSpPr>
          <p:spPr bwMode="auto">
            <a:xfrm>
              <a:off x="6934200" y="1524000"/>
              <a:ext cx="1447800" cy="914400"/>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7" name="Isosceles Triangle 6"/>
            <p:cNvSpPr/>
            <p:nvPr/>
          </p:nvSpPr>
          <p:spPr bwMode="auto">
            <a:xfrm flipV="1">
              <a:off x="6934200" y="1524000"/>
              <a:ext cx="1447800" cy="457200"/>
            </a:xfrm>
            <a:prstGeom prst="triangle">
              <a:avLst>
                <a:gd name="adj" fmla="val 50877"/>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grpSp>
      <p:cxnSp>
        <p:nvCxnSpPr>
          <p:cNvPr id="9" name="Straight Connector 8"/>
          <p:cNvCxnSpPr/>
          <p:nvPr/>
        </p:nvCxnSpPr>
        <p:spPr bwMode="auto">
          <a:xfrm>
            <a:off x="4223157" y="6045200"/>
            <a:ext cx="10668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pic>
        <p:nvPicPr>
          <p:cNvPr id="10" name="Picture 9"/>
          <p:cNvPicPr>
            <a:picLocks noChangeAspect="1"/>
          </p:cNvPicPr>
          <p:nvPr/>
        </p:nvPicPr>
        <p:blipFill>
          <a:blip r:embed="rId3"/>
          <a:stretch>
            <a:fillRect/>
          </a:stretch>
        </p:blipFill>
        <p:spPr>
          <a:xfrm flipH="1">
            <a:off x="2394357" y="4310888"/>
            <a:ext cx="1371600" cy="1810512"/>
          </a:xfrm>
          <a:prstGeom prst="rect">
            <a:avLst/>
          </a:prstGeom>
        </p:spPr>
      </p:pic>
      <p:cxnSp>
        <p:nvCxnSpPr>
          <p:cNvPr id="11" name="Straight Connector 10"/>
          <p:cNvCxnSpPr/>
          <p:nvPr/>
        </p:nvCxnSpPr>
        <p:spPr bwMode="auto">
          <a:xfrm flipH="1">
            <a:off x="4146957" y="5791200"/>
            <a:ext cx="1066800" cy="0"/>
          </a:xfrm>
          <a:prstGeom prst="line">
            <a:avLst/>
          </a:prstGeom>
          <a:solidFill>
            <a:srgbClr val="00B8FF"/>
          </a:solidFill>
          <a:ln w="38100"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5209841"/>
      </p:ext>
    </p:extLst>
  </p:cSld>
  <p:clrMapOvr>
    <a:masterClrMapping/>
  </p:clrMapOvr>
</p:sld>
</file>

<file path=ppt/theme/theme1.xml><?xml version="1.0" encoding="utf-8"?>
<a:theme xmlns:a="http://schemas.openxmlformats.org/drawingml/2006/main" name="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WinHec Template v10">
  <a:themeElements>
    <a:clrScheme name="WinHec Template v10 1">
      <a:dk1>
        <a:srgbClr val="000000"/>
      </a:dk1>
      <a:lt1>
        <a:srgbClr val="FFFFFF"/>
      </a:lt1>
      <a:dk2>
        <a:srgbClr val="00478E"/>
      </a:dk2>
      <a:lt2>
        <a:srgbClr val="F7AB3B"/>
      </a:lt2>
      <a:accent1>
        <a:srgbClr val="F2D468"/>
      </a:accent1>
      <a:accent2>
        <a:srgbClr val="F5862B"/>
      </a:accent2>
      <a:accent3>
        <a:srgbClr val="AAB1C6"/>
      </a:accent3>
      <a:accent4>
        <a:srgbClr val="DADADA"/>
      </a:accent4>
      <a:accent5>
        <a:srgbClr val="F7E6B9"/>
      </a:accent5>
      <a:accent6>
        <a:srgbClr val="DE7926"/>
      </a:accent6>
      <a:hlink>
        <a:srgbClr val="4FC95B"/>
      </a:hlink>
      <a:folHlink>
        <a:srgbClr val="40A1F2"/>
      </a:folHlink>
    </a:clrScheme>
    <a:fontScheme name="WinHec Template v1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2">
                <a:gamma/>
                <a:shade val="56078"/>
                <a:invGamma/>
              </a:schemeClr>
            </a:gs>
            <a:gs pos="50000">
              <a:schemeClr val="accent2"/>
            </a:gs>
            <a:gs pos="100000">
              <a:schemeClr val="accent2">
                <a:gamma/>
                <a:shade val="56078"/>
                <a:invGamma/>
              </a:schemeClr>
            </a:gs>
          </a:gsLst>
          <a:lin ang="2700000" scaled="1"/>
        </a:grad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gradFill rotWithShape="0">
          <a:gsLst>
            <a:gs pos="0">
              <a:schemeClr val="accent2">
                <a:gamma/>
                <a:shade val="56078"/>
                <a:invGamma/>
              </a:schemeClr>
            </a:gs>
            <a:gs pos="50000">
              <a:schemeClr val="accent2"/>
            </a:gs>
            <a:gs pos="100000">
              <a:schemeClr val="accent2">
                <a:gamma/>
                <a:shade val="56078"/>
                <a:invGamma/>
              </a:schemeClr>
            </a:gs>
          </a:gsLst>
          <a:lin ang="2700000" scaled="1"/>
        </a:gradFill>
        <a:ln w="12700" cap="flat" cmpd="sng" algn="ctr">
          <a:solidFill>
            <a:schemeClr val="accent2"/>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WinHec Template v10 1">
        <a:dk1>
          <a:srgbClr val="000000"/>
        </a:dk1>
        <a:lt1>
          <a:srgbClr val="FFFFFF"/>
        </a:lt1>
        <a:dk2>
          <a:srgbClr val="00478E"/>
        </a:dk2>
        <a:lt2>
          <a:srgbClr val="F7AB3B"/>
        </a:lt2>
        <a:accent1>
          <a:srgbClr val="F2D468"/>
        </a:accent1>
        <a:accent2>
          <a:srgbClr val="F5862B"/>
        </a:accent2>
        <a:accent3>
          <a:srgbClr val="AAB1C6"/>
        </a:accent3>
        <a:accent4>
          <a:srgbClr val="DADADA"/>
        </a:accent4>
        <a:accent5>
          <a:srgbClr val="F7E6B9"/>
        </a:accent5>
        <a:accent6>
          <a:srgbClr val="DE7926"/>
        </a:accent6>
        <a:hlink>
          <a:srgbClr val="4FC95B"/>
        </a:hlink>
        <a:folHlink>
          <a:srgbClr val="40A1F2"/>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210985</TotalTime>
  <Words>1405</Words>
  <Application>Microsoft Macintosh PowerPoint</Application>
  <PresentationFormat>On-screen Show (4:3)</PresentationFormat>
  <Paragraphs>150</Paragraphs>
  <Slides>23</Slides>
  <Notes>1</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23</vt:i4>
      </vt:variant>
    </vt:vector>
  </HeadingPairs>
  <TitlesOfParts>
    <vt:vector size="32" baseType="lpstr">
      <vt:lpstr>Arial</vt:lpstr>
      <vt:lpstr>Calibri</vt:lpstr>
      <vt:lpstr>Comic Sans MS</vt:lpstr>
      <vt:lpstr>Gill Sans MT</vt:lpstr>
      <vt:lpstr>Times New Roman</vt:lpstr>
      <vt:lpstr>Wingdings</vt:lpstr>
      <vt:lpstr>Default Design</vt:lpstr>
      <vt:lpstr>WinHec Template v10</vt:lpstr>
      <vt:lpstr>template</vt:lpstr>
      <vt:lpstr>PowerPoint Presentation</vt:lpstr>
      <vt:lpstr>Principals in a networked system</vt:lpstr>
      <vt:lpstr>Alice and Bob</vt:lpstr>
      <vt:lpstr>Crypto primitives</vt:lpstr>
      <vt:lpstr>Cryptography for Busy People</vt:lpstr>
      <vt:lpstr>Asymmetric (public key) crypto</vt:lpstr>
      <vt:lpstr>Asymmetric crypto works both ways</vt:lpstr>
      <vt:lpstr>How to use asymmetric crypto?</vt:lpstr>
      <vt:lpstr>How to use asymmetric crypto?</vt:lpstr>
      <vt:lpstr>PowerPoint Presentation</vt:lpstr>
      <vt:lpstr>Spelling it out</vt:lpstr>
      <vt:lpstr>ssh@git</vt:lpstr>
      <vt:lpstr>Example: ssh@git</vt:lpstr>
      <vt:lpstr>Symmetric Crypto</vt:lpstr>
      <vt:lpstr>Symmetric crypto</vt:lpstr>
      <vt:lpstr>Hybrid cryptosystems</vt:lpstr>
      <vt:lpstr>Better together</vt:lpstr>
      <vt:lpstr>“Key points” about basic cryptosystems</vt:lpstr>
      <vt:lpstr>PowerPoint Presentation</vt:lpstr>
      <vt:lpstr>PowerPoint Presentation</vt:lpstr>
      <vt:lpstr>Reflections on crypto</vt:lpstr>
      <vt:lpstr>PowerPoint Presentation</vt:lpstr>
      <vt:lpstr>First principle of security: the weak link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5639</cp:revision>
  <cp:lastPrinted>2019-11-22T19:52:04Z</cp:lastPrinted>
  <dcterms:created xsi:type="dcterms:W3CDTF">2011-04-11T18:52:21Z</dcterms:created>
  <dcterms:modified xsi:type="dcterms:W3CDTF">2020-10-06T17:59:58Z</dcterms:modified>
  <cp:category/>
</cp:coreProperties>
</file>