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
  </p:notesMasterIdLst>
  <p:handoutMasterIdLst>
    <p:handoutMasterId r:id="rId11"/>
  </p:handoutMasterIdLst>
  <p:sldIdLst>
    <p:sldId id="1502" r:id="rId2"/>
    <p:sldId id="1517" r:id="rId3"/>
    <p:sldId id="1504" r:id="rId4"/>
    <p:sldId id="1413" r:id="rId5"/>
    <p:sldId id="1508" r:id="rId6"/>
    <p:sldId id="1417" r:id="rId7"/>
    <p:sldId id="1418" r:id="rId8"/>
    <p:sldId id="1416" r:id="rId9"/>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5A8DFB"/>
    <a:srgbClr val="618FFD"/>
    <a:srgbClr val="00264D"/>
    <a:srgbClr val="636464"/>
    <a:srgbClr val="F3F3F3"/>
    <a:srgbClr val="46FF77"/>
    <a:srgbClr val="E8161F"/>
    <a:srgbClr val="E8E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08"/>
    <p:restoredTop sz="74626" autoAdjust="0"/>
  </p:normalViewPr>
  <p:slideViewPr>
    <p:cSldViewPr>
      <p:cViewPr>
        <p:scale>
          <a:sx n="76" d="100"/>
          <a:sy n="76" d="100"/>
        </p:scale>
        <p:origin x="2512" y="5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48D443D6-FB5E-7C42-B16E-7EDDCD870E40}" type="datetime1">
              <a:rPr lang="en-US"/>
              <a:pPr>
                <a:defRPr/>
              </a:pPr>
              <a:t>11/5/20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E037FB44-4180-0044-AD26-22E8151291E6}" type="slidenum">
              <a:rPr lang="en-US"/>
              <a:pPr>
                <a:defRPr/>
              </a:pPr>
              <a:t>‹#›</a:t>
            </a:fld>
            <a:endParaRPr lang="en-US"/>
          </a:p>
        </p:txBody>
      </p:sp>
    </p:spTree>
    <p:extLst>
      <p:ext uri="{BB962C8B-B14F-4D97-AF65-F5344CB8AC3E}">
        <p14:creationId xmlns:p14="http://schemas.microsoft.com/office/powerpoint/2010/main" val="41108116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 xmlns:a14="http://schemas.microsoft.com/office/drawing/2010/main"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7"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8" name="Text Box 3"/>
          <p:cNvSpPr txBox="1">
            <a:spLocks noChangeArrowheads="1"/>
          </p:cNvSpPr>
          <p:nvPr/>
        </p:nvSpPr>
        <p:spPr bwMode="auto">
          <a:xfrm>
            <a:off x="0" y="0"/>
            <a:ext cx="297180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21510"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21512"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D7113CB9-9A72-F24E-8D2E-4CA3AFA73C24}" type="slidenum">
              <a:rPr lang="en-US"/>
              <a:pPr>
                <a:defRPr/>
              </a:pPr>
              <a:t>‹#›</a:t>
            </a:fld>
            <a:endParaRPr lang="en-US"/>
          </a:p>
        </p:txBody>
      </p:sp>
    </p:spTree>
    <p:extLst>
      <p:ext uri="{BB962C8B-B14F-4D97-AF65-F5344CB8AC3E}">
        <p14:creationId xmlns:p14="http://schemas.microsoft.com/office/powerpoint/2010/main" val="188909305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365B7102-0CB9-2C4E-AEDB-C4FD3D7C4C68}" type="slidenum">
              <a:rPr lang="en-US"/>
              <a:pPr>
                <a:defRPr/>
              </a:pPr>
              <a:t>‹#›</a:t>
            </a:fld>
            <a:endParaRPr lang="en-US"/>
          </a:p>
        </p:txBody>
      </p:sp>
    </p:spTree>
    <p:extLst>
      <p:ext uri="{BB962C8B-B14F-4D97-AF65-F5344CB8AC3E}">
        <p14:creationId xmlns:p14="http://schemas.microsoft.com/office/powerpoint/2010/main" val="4006404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D7740E11-9CFB-B54D-84A8-E9F7C80E41CB}" type="slidenum">
              <a:rPr lang="en-US"/>
              <a:pPr>
                <a:defRPr/>
              </a:pPr>
              <a:t>‹#›</a:t>
            </a:fld>
            <a:r>
              <a:rPr lang="en-US"/>
              <a:t> of 12</a:t>
            </a:r>
          </a:p>
        </p:txBody>
      </p:sp>
    </p:spTree>
    <p:extLst>
      <p:ext uri="{BB962C8B-B14F-4D97-AF65-F5344CB8AC3E}">
        <p14:creationId xmlns:p14="http://schemas.microsoft.com/office/powerpoint/2010/main" val="17041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09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58E93E3D-F40E-5E49-AE61-FB4A0F70F1C0}" type="slidenum">
              <a:rPr lang="en-US"/>
              <a:pPr>
                <a:defRPr/>
              </a:pPr>
              <a:t>‹#›</a:t>
            </a:fld>
            <a:endParaRPr lang="en-US"/>
          </a:p>
        </p:txBody>
      </p:sp>
    </p:spTree>
    <p:extLst>
      <p:ext uri="{BB962C8B-B14F-4D97-AF65-F5344CB8AC3E}">
        <p14:creationId xmlns:p14="http://schemas.microsoft.com/office/powerpoint/2010/main" val="37930159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Tree>
  </p:cSld>
  <p:clrMap bg1="lt1" tx1="dk1" bg2="lt2" tx2="dk2" accent1="accent1" accent2="accent2" accent3="accent3" accent4="accent4" accent5="accent5" accent6="accent6" hlink="hlink" folHlink="folHlink"/>
  <p:sldLayoutIdLst>
    <p:sldLayoutId id="2147487797" r:id="rId1"/>
    <p:sldLayoutId id="2147487798" r:id="rId2"/>
    <p:sldLayoutId id="2147487784" r:id="rId3"/>
    <p:sldLayoutId id="2147487799"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1"/>
          <p:cNvSpPr>
            <a:spLocks noChangeArrowheads="1"/>
          </p:cNvSpPr>
          <p:nvPr/>
        </p:nvSpPr>
        <p:spPr bwMode="auto">
          <a:xfrm>
            <a:off x="4789488" y="2185988"/>
            <a:ext cx="457200" cy="84137"/>
          </a:xfrm>
          <a:prstGeom prst="rect">
            <a:avLst/>
          </a:prstGeom>
          <a:solidFill>
            <a:srgbClr val="00B8FF"/>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70658" name="Title 1"/>
          <p:cNvSpPr>
            <a:spLocks noGrp="1"/>
          </p:cNvSpPr>
          <p:nvPr>
            <p:ph type="title"/>
          </p:nvPr>
        </p:nvSpPr>
        <p:spPr>
          <a:xfrm>
            <a:off x="381000" y="-236538"/>
            <a:ext cx="8077200" cy="1554163"/>
          </a:xfrm>
        </p:spPr>
        <p:txBody>
          <a:bodyPr/>
          <a:lstStyle/>
          <a:p>
            <a:r>
              <a:rPr lang="en-US">
                <a:latin typeface="Arial" charset="0"/>
                <a:ea typeface="ＭＳ Ｐゴシック" charset="0"/>
              </a:rPr>
              <a:t>Block maps</a:t>
            </a:r>
          </a:p>
        </p:txBody>
      </p:sp>
      <p:cxnSp>
        <p:nvCxnSpPr>
          <p:cNvPr id="4" name="Straight Connector 3"/>
          <p:cNvCxnSpPr/>
          <p:nvPr/>
        </p:nvCxnSpPr>
        <p:spPr bwMode="auto">
          <a:xfrm>
            <a:off x="4789488" y="153035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 name="Straight Connector 7"/>
          <p:cNvCxnSpPr/>
          <p:nvPr/>
        </p:nvCxnSpPr>
        <p:spPr bwMode="auto">
          <a:xfrm>
            <a:off x="4789488" y="14478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 name="Straight Connector 8"/>
          <p:cNvCxnSpPr/>
          <p:nvPr/>
        </p:nvCxnSpPr>
        <p:spPr bwMode="auto">
          <a:xfrm>
            <a:off x="4789488" y="16938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 name="Straight Connector 9"/>
          <p:cNvCxnSpPr/>
          <p:nvPr/>
        </p:nvCxnSpPr>
        <p:spPr bwMode="auto">
          <a:xfrm>
            <a:off x="4789488" y="194151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 name="Straight Connector 10"/>
          <p:cNvCxnSpPr/>
          <p:nvPr/>
        </p:nvCxnSpPr>
        <p:spPr bwMode="auto">
          <a:xfrm>
            <a:off x="4789488" y="21875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 name="Straight Connector 11"/>
          <p:cNvCxnSpPr/>
          <p:nvPr/>
        </p:nvCxnSpPr>
        <p:spPr bwMode="auto">
          <a:xfrm>
            <a:off x="4789488" y="24352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 name="Straight Connector 12"/>
          <p:cNvCxnSpPr/>
          <p:nvPr/>
        </p:nvCxnSpPr>
        <p:spPr bwMode="auto">
          <a:xfrm>
            <a:off x="4789488" y="268128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4" name="Straight Connector 13"/>
          <p:cNvCxnSpPr/>
          <p:nvPr/>
        </p:nvCxnSpPr>
        <p:spPr bwMode="auto">
          <a:xfrm>
            <a:off x="4789488" y="29289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5" name="Straight Connector 14"/>
          <p:cNvCxnSpPr/>
          <p:nvPr/>
        </p:nvCxnSpPr>
        <p:spPr bwMode="auto">
          <a:xfrm>
            <a:off x="4789488" y="31750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6" name="Straight Connector 15"/>
          <p:cNvCxnSpPr/>
          <p:nvPr/>
        </p:nvCxnSpPr>
        <p:spPr bwMode="auto">
          <a:xfrm>
            <a:off x="4789488" y="34210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7" name="Straight Connector 16"/>
          <p:cNvCxnSpPr/>
          <p:nvPr/>
        </p:nvCxnSpPr>
        <p:spPr bwMode="auto">
          <a:xfrm>
            <a:off x="4789488" y="366871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8" name="Straight Connector 17"/>
          <p:cNvCxnSpPr/>
          <p:nvPr/>
        </p:nvCxnSpPr>
        <p:spPr bwMode="auto">
          <a:xfrm>
            <a:off x="4789488" y="39147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9" name="Straight Connector 18"/>
          <p:cNvCxnSpPr/>
          <p:nvPr/>
        </p:nvCxnSpPr>
        <p:spPr bwMode="auto">
          <a:xfrm>
            <a:off x="4789488" y="41624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0" name="Straight Connector 19"/>
          <p:cNvCxnSpPr/>
          <p:nvPr/>
        </p:nvCxnSpPr>
        <p:spPr bwMode="auto">
          <a:xfrm>
            <a:off x="4789488" y="440848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1" name="Straight Connector 20"/>
          <p:cNvCxnSpPr/>
          <p:nvPr/>
        </p:nvCxnSpPr>
        <p:spPr bwMode="auto">
          <a:xfrm>
            <a:off x="4789488" y="46561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2" name="Straight Connector 21"/>
          <p:cNvCxnSpPr/>
          <p:nvPr/>
        </p:nvCxnSpPr>
        <p:spPr bwMode="auto">
          <a:xfrm>
            <a:off x="4789488" y="498475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3" name="Straight Connector 22"/>
          <p:cNvCxnSpPr/>
          <p:nvPr/>
        </p:nvCxnSpPr>
        <p:spPr bwMode="auto">
          <a:xfrm>
            <a:off x="4789488" y="16129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4" name="Straight Connector 23"/>
          <p:cNvCxnSpPr/>
          <p:nvPr/>
        </p:nvCxnSpPr>
        <p:spPr bwMode="auto">
          <a:xfrm>
            <a:off x="4789488" y="177641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5" name="Straight Connector 24"/>
          <p:cNvCxnSpPr/>
          <p:nvPr/>
        </p:nvCxnSpPr>
        <p:spPr bwMode="auto">
          <a:xfrm>
            <a:off x="4789488" y="20240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6" name="Straight Connector 25"/>
          <p:cNvCxnSpPr/>
          <p:nvPr/>
        </p:nvCxnSpPr>
        <p:spPr bwMode="auto">
          <a:xfrm>
            <a:off x="4789488" y="22701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7" name="Straight Connector 26"/>
          <p:cNvCxnSpPr/>
          <p:nvPr/>
        </p:nvCxnSpPr>
        <p:spPr bwMode="auto">
          <a:xfrm>
            <a:off x="4789488" y="25177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8" name="Straight Connector 27"/>
          <p:cNvCxnSpPr/>
          <p:nvPr/>
        </p:nvCxnSpPr>
        <p:spPr bwMode="auto">
          <a:xfrm>
            <a:off x="4789488" y="27638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29" name="Straight Connector 28"/>
          <p:cNvCxnSpPr/>
          <p:nvPr/>
        </p:nvCxnSpPr>
        <p:spPr bwMode="auto">
          <a:xfrm>
            <a:off x="4789488" y="30099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0" name="Straight Connector 29"/>
          <p:cNvCxnSpPr/>
          <p:nvPr/>
        </p:nvCxnSpPr>
        <p:spPr bwMode="auto">
          <a:xfrm>
            <a:off x="4789488" y="325755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1" name="Straight Connector 30"/>
          <p:cNvCxnSpPr/>
          <p:nvPr/>
        </p:nvCxnSpPr>
        <p:spPr bwMode="auto">
          <a:xfrm>
            <a:off x="4789488" y="350361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2" name="Straight Connector 31"/>
          <p:cNvCxnSpPr/>
          <p:nvPr/>
        </p:nvCxnSpPr>
        <p:spPr bwMode="auto">
          <a:xfrm>
            <a:off x="4789488" y="37512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3" name="Straight Connector 32"/>
          <p:cNvCxnSpPr/>
          <p:nvPr/>
        </p:nvCxnSpPr>
        <p:spPr bwMode="auto">
          <a:xfrm>
            <a:off x="4789488" y="39973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4" name="Straight Connector 33"/>
          <p:cNvCxnSpPr/>
          <p:nvPr/>
        </p:nvCxnSpPr>
        <p:spPr bwMode="auto">
          <a:xfrm>
            <a:off x="4789488" y="42449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5" name="Straight Connector 34"/>
          <p:cNvCxnSpPr/>
          <p:nvPr/>
        </p:nvCxnSpPr>
        <p:spPr bwMode="auto">
          <a:xfrm>
            <a:off x="4789488" y="44910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6" name="Straight Connector 35"/>
          <p:cNvCxnSpPr/>
          <p:nvPr/>
        </p:nvCxnSpPr>
        <p:spPr bwMode="auto">
          <a:xfrm>
            <a:off x="4789488" y="47371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7" name="Straight Connector 36"/>
          <p:cNvCxnSpPr/>
          <p:nvPr/>
        </p:nvCxnSpPr>
        <p:spPr bwMode="auto">
          <a:xfrm>
            <a:off x="4789488" y="50673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8" name="Straight Connector 37"/>
          <p:cNvCxnSpPr/>
          <p:nvPr/>
        </p:nvCxnSpPr>
        <p:spPr bwMode="auto">
          <a:xfrm>
            <a:off x="4789488" y="53133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39" name="Straight Connector 38"/>
          <p:cNvCxnSpPr/>
          <p:nvPr/>
        </p:nvCxnSpPr>
        <p:spPr bwMode="auto">
          <a:xfrm>
            <a:off x="4789488" y="18589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0" name="Straight Connector 39"/>
          <p:cNvCxnSpPr/>
          <p:nvPr/>
        </p:nvCxnSpPr>
        <p:spPr bwMode="auto">
          <a:xfrm>
            <a:off x="4789488" y="21050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1" name="Straight Connector 40"/>
          <p:cNvCxnSpPr/>
          <p:nvPr/>
        </p:nvCxnSpPr>
        <p:spPr bwMode="auto">
          <a:xfrm>
            <a:off x="4789488" y="23526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2" name="Straight Connector 41"/>
          <p:cNvCxnSpPr/>
          <p:nvPr/>
        </p:nvCxnSpPr>
        <p:spPr bwMode="auto">
          <a:xfrm>
            <a:off x="4789488" y="25987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3" name="Straight Connector 42"/>
          <p:cNvCxnSpPr/>
          <p:nvPr/>
        </p:nvCxnSpPr>
        <p:spPr bwMode="auto">
          <a:xfrm>
            <a:off x="4789488" y="284638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4" name="Straight Connector 43"/>
          <p:cNvCxnSpPr/>
          <p:nvPr/>
        </p:nvCxnSpPr>
        <p:spPr bwMode="auto">
          <a:xfrm>
            <a:off x="4789488" y="309245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5" name="Straight Connector 44"/>
          <p:cNvCxnSpPr/>
          <p:nvPr/>
        </p:nvCxnSpPr>
        <p:spPr bwMode="auto">
          <a:xfrm>
            <a:off x="4789488" y="33401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6" name="Straight Connector 45"/>
          <p:cNvCxnSpPr/>
          <p:nvPr/>
        </p:nvCxnSpPr>
        <p:spPr bwMode="auto">
          <a:xfrm>
            <a:off x="4789488" y="35861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7" name="Straight Connector 46"/>
          <p:cNvCxnSpPr/>
          <p:nvPr/>
        </p:nvCxnSpPr>
        <p:spPr bwMode="auto">
          <a:xfrm>
            <a:off x="4789488" y="38322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8" name="Straight Connector 47"/>
          <p:cNvCxnSpPr/>
          <p:nvPr/>
        </p:nvCxnSpPr>
        <p:spPr bwMode="auto">
          <a:xfrm>
            <a:off x="4789488" y="40798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49" name="Straight Connector 48"/>
          <p:cNvCxnSpPr/>
          <p:nvPr/>
        </p:nvCxnSpPr>
        <p:spPr bwMode="auto">
          <a:xfrm>
            <a:off x="4789488" y="43259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0" name="Straight Connector 49"/>
          <p:cNvCxnSpPr/>
          <p:nvPr/>
        </p:nvCxnSpPr>
        <p:spPr bwMode="auto">
          <a:xfrm>
            <a:off x="4789488" y="457358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1" name="Straight Connector 50"/>
          <p:cNvCxnSpPr/>
          <p:nvPr/>
        </p:nvCxnSpPr>
        <p:spPr bwMode="auto">
          <a:xfrm>
            <a:off x="4789488" y="481965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2" name="Straight Connector 51"/>
          <p:cNvCxnSpPr/>
          <p:nvPr/>
        </p:nvCxnSpPr>
        <p:spPr bwMode="auto">
          <a:xfrm>
            <a:off x="4789488" y="51482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3" name="Straight Connector 52"/>
          <p:cNvCxnSpPr/>
          <p:nvPr/>
        </p:nvCxnSpPr>
        <p:spPr bwMode="auto">
          <a:xfrm>
            <a:off x="4789488" y="539591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4" name="Straight Connector 53"/>
          <p:cNvCxnSpPr/>
          <p:nvPr/>
        </p:nvCxnSpPr>
        <p:spPr bwMode="auto">
          <a:xfrm>
            <a:off x="4789488" y="55594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5" name="Straight Connector 54"/>
          <p:cNvCxnSpPr/>
          <p:nvPr/>
        </p:nvCxnSpPr>
        <p:spPr bwMode="auto">
          <a:xfrm>
            <a:off x="4789488" y="49022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6" name="Straight Connector 55"/>
          <p:cNvCxnSpPr/>
          <p:nvPr/>
        </p:nvCxnSpPr>
        <p:spPr bwMode="auto">
          <a:xfrm>
            <a:off x="4789488" y="523081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7" name="Straight Connector 56"/>
          <p:cNvCxnSpPr/>
          <p:nvPr/>
        </p:nvCxnSpPr>
        <p:spPr bwMode="auto">
          <a:xfrm>
            <a:off x="4789488" y="547846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8" name="Straight Connector 57"/>
          <p:cNvCxnSpPr/>
          <p:nvPr/>
        </p:nvCxnSpPr>
        <p:spPr bwMode="auto">
          <a:xfrm>
            <a:off x="4789488" y="56419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59" name="Straight Connector 58"/>
          <p:cNvCxnSpPr/>
          <p:nvPr/>
        </p:nvCxnSpPr>
        <p:spPr bwMode="auto">
          <a:xfrm>
            <a:off x="4789488" y="57245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0" name="Straight Connector 59"/>
          <p:cNvCxnSpPr/>
          <p:nvPr/>
        </p:nvCxnSpPr>
        <p:spPr bwMode="auto">
          <a:xfrm>
            <a:off x="4789488" y="58070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1" name="Straight Connector 60"/>
          <p:cNvCxnSpPr/>
          <p:nvPr/>
        </p:nvCxnSpPr>
        <p:spPr bwMode="auto">
          <a:xfrm>
            <a:off x="4789488" y="58896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2" name="Straight Connector 61"/>
          <p:cNvCxnSpPr/>
          <p:nvPr/>
        </p:nvCxnSpPr>
        <p:spPr bwMode="auto">
          <a:xfrm>
            <a:off x="4789488" y="597217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3" name="Straight Connector 62"/>
          <p:cNvCxnSpPr/>
          <p:nvPr/>
        </p:nvCxnSpPr>
        <p:spPr bwMode="auto">
          <a:xfrm>
            <a:off x="4789488" y="60531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4" name="Straight Connector 63"/>
          <p:cNvCxnSpPr/>
          <p:nvPr/>
        </p:nvCxnSpPr>
        <p:spPr bwMode="auto">
          <a:xfrm>
            <a:off x="4789488" y="613568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5" name="Straight Connector 64"/>
          <p:cNvCxnSpPr/>
          <p:nvPr/>
        </p:nvCxnSpPr>
        <p:spPr bwMode="auto">
          <a:xfrm>
            <a:off x="4789488" y="62182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6" name="Straight Connector 65"/>
          <p:cNvCxnSpPr/>
          <p:nvPr/>
        </p:nvCxnSpPr>
        <p:spPr bwMode="auto">
          <a:xfrm>
            <a:off x="4789488" y="630078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7" name="Straight Connector 66"/>
          <p:cNvCxnSpPr/>
          <p:nvPr/>
        </p:nvCxnSpPr>
        <p:spPr bwMode="auto">
          <a:xfrm>
            <a:off x="4789488" y="6383338"/>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8" name="Straight Connector 67"/>
          <p:cNvCxnSpPr/>
          <p:nvPr/>
        </p:nvCxnSpPr>
        <p:spPr bwMode="auto">
          <a:xfrm>
            <a:off x="4789488" y="64643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69" name="Straight Connector 68"/>
          <p:cNvCxnSpPr/>
          <p:nvPr/>
        </p:nvCxnSpPr>
        <p:spPr bwMode="auto">
          <a:xfrm>
            <a:off x="4789488" y="654685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70" name="Straight Connector 69"/>
          <p:cNvCxnSpPr/>
          <p:nvPr/>
        </p:nvCxnSpPr>
        <p:spPr bwMode="auto">
          <a:xfrm>
            <a:off x="4789488" y="66294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71" name="Straight Connector 70"/>
          <p:cNvCxnSpPr/>
          <p:nvPr/>
        </p:nvCxnSpPr>
        <p:spPr bwMode="auto">
          <a:xfrm flipH="1" flipV="1">
            <a:off x="4789488" y="1447800"/>
            <a:ext cx="0" cy="518160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73" name="Straight Connector 72"/>
          <p:cNvCxnSpPr/>
          <p:nvPr/>
        </p:nvCxnSpPr>
        <p:spPr bwMode="auto">
          <a:xfrm flipH="1" flipV="1">
            <a:off x="5246688" y="1447800"/>
            <a:ext cx="0" cy="518160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sp>
        <p:nvSpPr>
          <p:cNvPr id="70725" name="Rectangle 302"/>
          <p:cNvSpPr>
            <a:spLocks noChangeArrowheads="1"/>
          </p:cNvSpPr>
          <p:nvPr/>
        </p:nvSpPr>
        <p:spPr bwMode="auto">
          <a:xfrm>
            <a:off x="6096000" y="3979863"/>
            <a:ext cx="12192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map</a:t>
            </a:r>
          </a:p>
        </p:txBody>
      </p:sp>
      <p:cxnSp>
        <p:nvCxnSpPr>
          <p:cNvPr id="70726" name="Straight Connector 292"/>
          <p:cNvCxnSpPr>
            <a:cxnSpLocks noChangeShapeType="1"/>
            <a:stCxn id="70728" idx="3"/>
          </p:cNvCxnSpPr>
          <p:nvPr/>
        </p:nvCxnSpPr>
        <p:spPr bwMode="auto">
          <a:xfrm>
            <a:off x="5246688" y="2641600"/>
            <a:ext cx="1077912" cy="1038225"/>
          </a:xfrm>
          <a:prstGeom prst="line">
            <a:avLst/>
          </a:prstGeom>
          <a:noFill/>
          <a:ln w="19050">
            <a:solidFill>
              <a:schemeClr val="tx1"/>
            </a:solidFill>
            <a:round/>
            <a:headEnd type="stealth" w="med" len="med"/>
            <a:tailEnd/>
          </a:ln>
          <a:extLst>
            <a:ext uri="{909E8E84-426E-40dd-AFC4-6F175D3DCCD1}">
              <a14:hiddenFill xmlns="" xmlns:a14="http://schemas.microsoft.com/office/drawing/2010/main">
                <a:noFill/>
              </a14:hiddenFill>
            </a:ext>
          </a:extLst>
        </p:spPr>
      </p:cxnSp>
      <p:sp>
        <p:nvSpPr>
          <p:cNvPr id="70727" name="Rectangle 302"/>
          <p:cNvSpPr>
            <a:spLocks noChangeArrowheads="1"/>
          </p:cNvSpPr>
          <p:nvPr/>
        </p:nvSpPr>
        <p:spPr bwMode="auto">
          <a:xfrm>
            <a:off x="152400" y="1747838"/>
            <a:ext cx="4419600" cy="1631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Large storage objects (e.g., files, segments) may be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mapped</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so they don’t have to be stored contiguously in memory or on disk.</a:t>
            </a:r>
          </a:p>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70728" name="Rectangle 78"/>
          <p:cNvSpPr>
            <a:spLocks noChangeArrowheads="1"/>
          </p:cNvSpPr>
          <p:nvPr/>
        </p:nvSpPr>
        <p:spPr bwMode="auto">
          <a:xfrm>
            <a:off x="4789488" y="2598738"/>
            <a:ext cx="457200" cy="84137"/>
          </a:xfrm>
          <a:prstGeom prst="rect">
            <a:avLst/>
          </a:prstGeom>
          <a:solidFill>
            <a:srgbClr val="00B8FF"/>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70729" name="Rectangle 79"/>
          <p:cNvSpPr>
            <a:spLocks noChangeArrowheads="1"/>
          </p:cNvSpPr>
          <p:nvPr/>
        </p:nvSpPr>
        <p:spPr bwMode="auto">
          <a:xfrm>
            <a:off x="4789488" y="2682875"/>
            <a:ext cx="457200" cy="85725"/>
          </a:xfrm>
          <a:prstGeom prst="rect">
            <a:avLst/>
          </a:prstGeom>
          <a:solidFill>
            <a:srgbClr val="00B8FF"/>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70730" name="Rectangle 80"/>
          <p:cNvSpPr>
            <a:spLocks noChangeArrowheads="1"/>
          </p:cNvSpPr>
          <p:nvPr/>
        </p:nvSpPr>
        <p:spPr bwMode="auto">
          <a:xfrm>
            <a:off x="4789488" y="3257550"/>
            <a:ext cx="457200" cy="84138"/>
          </a:xfrm>
          <a:prstGeom prst="rect">
            <a:avLst/>
          </a:prstGeom>
          <a:solidFill>
            <a:srgbClr val="00B8FF"/>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70731" name="Rectangle 81"/>
          <p:cNvSpPr>
            <a:spLocks noChangeArrowheads="1"/>
          </p:cNvSpPr>
          <p:nvPr/>
        </p:nvSpPr>
        <p:spPr bwMode="auto">
          <a:xfrm>
            <a:off x="4789488" y="3832225"/>
            <a:ext cx="457200" cy="84138"/>
          </a:xfrm>
          <a:prstGeom prst="rect">
            <a:avLst/>
          </a:prstGeom>
          <a:solidFill>
            <a:srgbClr val="00B8FF"/>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70732" name="Rectangle 82"/>
          <p:cNvSpPr>
            <a:spLocks noChangeArrowheads="1"/>
          </p:cNvSpPr>
          <p:nvPr/>
        </p:nvSpPr>
        <p:spPr bwMode="auto">
          <a:xfrm>
            <a:off x="4789488" y="4737100"/>
            <a:ext cx="457200" cy="84138"/>
          </a:xfrm>
          <a:prstGeom prst="rect">
            <a:avLst/>
          </a:prstGeom>
          <a:solidFill>
            <a:srgbClr val="00B8FF"/>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70733" name="Rectangle 302"/>
          <p:cNvSpPr>
            <a:spLocks noChangeArrowheads="1"/>
          </p:cNvSpPr>
          <p:nvPr/>
        </p:nvSpPr>
        <p:spPr bwMode="auto">
          <a:xfrm>
            <a:off x="152400" y="3276600"/>
            <a:ext cx="4495800" cy="34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sng" strike="noStrike" kern="1200" cap="none" spc="0" normalizeH="0" baseline="0" noProof="0" dirty="0">
                <a:ln>
                  <a:noFill/>
                </a:ln>
                <a:solidFill>
                  <a:srgbClr val="003367"/>
                </a:solidFill>
                <a:effectLst/>
                <a:uLnTx/>
                <a:uFillTx/>
                <a:latin typeface="Arial" charset="0"/>
                <a:ea typeface="ＭＳ Ｐゴシック" charset="0"/>
              </a:rPr>
              <a:t>Idea</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use a level of indirection through a </a:t>
            </a:r>
            <a:r>
              <a:rPr kumimoji="0" lang="en-US" sz="2000" b="1" i="0" u="none" strike="noStrike" kern="1200" cap="none" spc="0" normalizeH="0" baseline="0" noProof="0" dirty="0">
                <a:ln>
                  <a:noFill/>
                </a:ln>
                <a:solidFill>
                  <a:srgbClr val="651222"/>
                </a:solidFill>
                <a:effectLst/>
                <a:uLnTx/>
                <a:uFillTx/>
                <a:latin typeface="Arial" charset="0"/>
                <a:ea typeface="ＭＳ Ｐゴシック" charset="0"/>
              </a:rPr>
              <a:t>map</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to assemble a storage object from “scraps” of storage in different locations.</a:t>
            </a:r>
          </a:p>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The “scraps” can be fixed-size slots: that makes allocation easy because the slots are interchangeable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fixed partitioning</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Fixed-size chunks of data or storage are called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blocks</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or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pages</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t>
            </a:r>
          </a:p>
        </p:txBody>
      </p:sp>
      <p:grpSp>
        <p:nvGrpSpPr>
          <p:cNvPr id="70734" name="Group 4"/>
          <p:cNvGrpSpPr>
            <a:grpSpLocks/>
          </p:cNvGrpSpPr>
          <p:nvPr/>
        </p:nvGrpSpPr>
        <p:grpSpPr bwMode="auto">
          <a:xfrm>
            <a:off x="6324600" y="3530600"/>
            <a:ext cx="685800" cy="549275"/>
            <a:chOff x="5867400" y="5334000"/>
            <a:chExt cx="457200" cy="904875"/>
          </a:xfrm>
        </p:grpSpPr>
        <p:cxnSp>
          <p:nvCxnSpPr>
            <p:cNvPr id="85" name="Straight Connector 84"/>
            <p:cNvCxnSpPr/>
            <p:nvPr/>
          </p:nvCxnSpPr>
          <p:spPr bwMode="auto">
            <a:xfrm>
              <a:off x="5867400" y="5334000"/>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86" name="Straight Connector 85"/>
            <p:cNvCxnSpPr/>
            <p:nvPr/>
          </p:nvCxnSpPr>
          <p:spPr bwMode="auto">
            <a:xfrm>
              <a:off x="5867400" y="5417688"/>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87" name="Straight Connector 86"/>
            <p:cNvCxnSpPr/>
            <p:nvPr/>
          </p:nvCxnSpPr>
          <p:spPr bwMode="auto">
            <a:xfrm>
              <a:off x="5867400" y="5498761"/>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88" name="Straight Connector 87"/>
            <p:cNvCxnSpPr/>
            <p:nvPr/>
          </p:nvCxnSpPr>
          <p:spPr bwMode="auto">
            <a:xfrm>
              <a:off x="5867400" y="5582449"/>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89" name="Straight Connector 88"/>
            <p:cNvCxnSpPr/>
            <p:nvPr/>
          </p:nvCxnSpPr>
          <p:spPr bwMode="auto">
            <a:xfrm>
              <a:off x="5867400" y="5663521"/>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90" name="Straight Connector 89"/>
            <p:cNvCxnSpPr/>
            <p:nvPr/>
          </p:nvCxnSpPr>
          <p:spPr bwMode="auto">
            <a:xfrm>
              <a:off x="5867400" y="5744594"/>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91" name="Straight Connector 90"/>
            <p:cNvCxnSpPr/>
            <p:nvPr/>
          </p:nvCxnSpPr>
          <p:spPr bwMode="auto">
            <a:xfrm>
              <a:off x="5867400" y="5828282"/>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92" name="Straight Connector 91"/>
            <p:cNvCxnSpPr/>
            <p:nvPr/>
          </p:nvCxnSpPr>
          <p:spPr bwMode="auto">
            <a:xfrm>
              <a:off x="5867400" y="5909354"/>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93" name="Straight Connector 92"/>
            <p:cNvCxnSpPr/>
            <p:nvPr/>
          </p:nvCxnSpPr>
          <p:spPr bwMode="auto">
            <a:xfrm>
              <a:off x="5867400" y="5993042"/>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94" name="Straight Connector 93"/>
            <p:cNvCxnSpPr/>
            <p:nvPr/>
          </p:nvCxnSpPr>
          <p:spPr bwMode="auto">
            <a:xfrm>
              <a:off x="5867400" y="6074115"/>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95" name="Straight Connector 94"/>
            <p:cNvCxnSpPr/>
            <p:nvPr/>
          </p:nvCxnSpPr>
          <p:spPr bwMode="auto">
            <a:xfrm>
              <a:off x="5867400" y="6155187"/>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96" name="Straight Connector 95"/>
            <p:cNvCxnSpPr/>
            <p:nvPr/>
          </p:nvCxnSpPr>
          <p:spPr bwMode="auto">
            <a:xfrm>
              <a:off x="5867400" y="6238875"/>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97" name="Straight Connector 96"/>
            <p:cNvCxnSpPr/>
            <p:nvPr/>
          </p:nvCxnSpPr>
          <p:spPr bwMode="auto">
            <a:xfrm flipV="1">
              <a:off x="5867400" y="5334000"/>
              <a:ext cx="0" cy="904875"/>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99" name="Straight Connector 98"/>
            <p:cNvCxnSpPr/>
            <p:nvPr/>
          </p:nvCxnSpPr>
          <p:spPr bwMode="auto">
            <a:xfrm flipV="1">
              <a:off x="6324600" y="5334000"/>
              <a:ext cx="0" cy="904875"/>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grpSp>
      <p:cxnSp>
        <p:nvCxnSpPr>
          <p:cNvPr id="70735" name="Straight Connector 292"/>
          <p:cNvCxnSpPr>
            <a:cxnSpLocks noChangeShapeType="1"/>
          </p:cNvCxnSpPr>
          <p:nvPr/>
        </p:nvCxnSpPr>
        <p:spPr bwMode="auto">
          <a:xfrm flipV="1">
            <a:off x="5246688" y="3579813"/>
            <a:ext cx="1077912" cy="301625"/>
          </a:xfrm>
          <a:prstGeom prst="line">
            <a:avLst/>
          </a:prstGeom>
          <a:noFill/>
          <a:ln w="19050">
            <a:solidFill>
              <a:schemeClr val="tx1"/>
            </a:solidFill>
            <a:round/>
            <a:headEnd type="stealth" w="med" len="med"/>
            <a:tailEnd/>
          </a:ln>
          <a:extLst>
            <a:ext uri="{909E8E84-426E-40dd-AFC4-6F175D3DCCD1}">
              <a14:hiddenFill xmlns="" xmlns:a14="http://schemas.microsoft.com/office/drawing/2010/main">
                <a:noFill/>
              </a14:hiddenFill>
            </a:ext>
          </a:extLst>
        </p:spPr>
      </p:cxnSp>
      <p:cxnSp>
        <p:nvCxnSpPr>
          <p:cNvPr id="70736" name="Straight Connector 292"/>
          <p:cNvCxnSpPr>
            <a:cxnSpLocks noChangeShapeType="1"/>
            <a:stCxn id="70730" idx="3"/>
          </p:cNvCxnSpPr>
          <p:nvPr/>
        </p:nvCxnSpPr>
        <p:spPr bwMode="auto">
          <a:xfrm>
            <a:off x="5246688" y="3300413"/>
            <a:ext cx="1077912" cy="330200"/>
          </a:xfrm>
          <a:prstGeom prst="line">
            <a:avLst/>
          </a:prstGeom>
          <a:noFill/>
          <a:ln w="19050">
            <a:solidFill>
              <a:schemeClr val="tx1"/>
            </a:solidFill>
            <a:round/>
            <a:headEnd type="stealth" w="med" len="med"/>
            <a:tailEnd/>
          </a:ln>
          <a:extLst>
            <a:ext uri="{909E8E84-426E-40dd-AFC4-6F175D3DCCD1}">
              <a14:hiddenFill xmlns="" xmlns:a14="http://schemas.microsoft.com/office/drawing/2010/main">
                <a:noFill/>
              </a14:hiddenFill>
            </a:ext>
          </a:extLst>
        </p:spPr>
      </p:cxnSp>
      <p:cxnSp>
        <p:nvCxnSpPr>
          <p:cNvPr id="70737" name="Straight Connector 292"/>
          <p:cNvCxnSpPr>
            <a:cxnSpLocks noChangeShapeType="1"/>
            <a:stCxn id="70657" idx="3"/>
          </p:cNvCxnSpPr>
          <p:nvPr/>
        </p:nvCxnSpPr>
        <p:spPr bwMode="auto">
          <a:xfrm>
            <a:off x="5246688" y="2227263"/>
            <a:ext cx="1077912" cy="1658937"/>
          </a:xfrm>
          <a:prstGeom prst="line">
            <a:avLst/>
          </a:prstGeom>
          <a:noFill/>
          <a:ln w="19050">
            <a:solidFill>
              <a:schemeClr val="tx1"/>
            </a:solidFill>
            <a:round/>
            <a:headEnd type="stealth" w="med" len="med"/>
            <a:tailEnd/>
          </a:ln>
          <a:extLst>
            <a:ext uri="{909E8E84-426E-40dd-AFC4-6F175D3DCCD1}">
              <a14:hiddenFill xmlns="" xmlns:a14="http://schemas.microsoft.com/office/drawing/2010/main">
                <a:noFill/>
              </a14:hiddenFill>
            </a:ext>
          </a:extLst>
        </p:spPr>
      </p:cxnSp>
      <p:cxnSp>
        <p:nvCxnSpPr>
          <p:cNvPr id="70738" name="Straight Connector 292"/>
          <p:cNvCxnSpPr>
            <a:cxnSpLocks noChangeShapeType="1"/>
            <a:stCxn id="70729" idx="3"/>
          </p:cNvCxnSpPr>
          <p:nvPr/>
        </p:nvCxnSpPr>
        <p:spPr bwMode="auto">
          <a:xfrm>
            <a:off x="5246688" y="2725738"/>
            <a:ext cx="1077912" cy="1254125"/>
          </a:xfrm>
          <a:prstGeom prst="line">
            <a:avLst/>
          </a:prstGeom>
          <a:noFill/>
          <a:ln w="19050">
            <a:solidFill>
              <a:schemeClr val="tx1"/>
            </a:solidFill>
            <a:round/>
            <a:headEnd type="stealth" w="med" len="med"/>
            <a:tailEnd/>
          </a:ln>
          <a:extLst>
            <a:ext uri="{909E8E84-426E-40dd-AFC4-6F175D3DCCD1}">
              <a14:hiddenFill xmlns="" xmlns:a14="http://schemas.microsoft.com/office/drawing/2010/main">
                <a:noFill/>
              </a14:hiddenFill>
            </a:ext>
          </a:extLst>
        </p:spPr>
      </p:cxnSp>
      <p:cxnSp>
        <p:nvCxnSpPr>
          <p:cNvPr id="70739" name="Straight Connector 292"/>
          <p:cNvCxnSpPr>
            <a:cxnSpLocks noChangeShapeType="1"/>
            <a:stCxn id="70732" idx="3"/>
          </p:cNvCxnSpPr>
          <p:nvPr/>
        </p:nvCxnSpPr>
        <p:spPr bwMode="auto">
          <a:xfrm flipV="1">
            <a:off x="5246688" y="3779838"/>
            <a:ext cx="1077912" cy="1000125"/>
          </a:xfrm>
          <a:prstGeom prst="line">
            <a:avLst/>
          </a:prstGeom>
          <a:noFill/>
          <a:ln w="19050">
            <a:solidFill>
              <a:schemeClr val="tx1"/>
            </a:solidFill>
            <a:round/>
            <a:headEnd type="stealth" w="med" len="med"/>
            <a:tailEnd/>
          </a:ln>
          <a:extLst>
            <a:ext uri="{909E8E84-426E-40dd-AFC4-6F175D3DCCD1}">
              <a14:hiddenFill xmlns="" xmlns:a14="http://schemas.microsoft.com/office/drawing/2010/main">
                <a:noFill/>
              </a14:hiddenFill>
            </a:ext>
          </a:extLst>
        </p:spPr>
      </p:cxnSp>
      <p:sp>
        <p:nvSpPr>
          <p:cNvPr id="70740" name="Cloud Callout 161801"/>
          <p:cNvSpPr>
            <a:spLocks noChangeArrowheads="1"/>
          </p:cNvSpPr>
          <p:nvPr/>
        </p:nvSpPr>
        <p:spPr bwMode="auto">
          <a:xfrm>
            <a:off x="6807200" y="1244600"/>
            <a:ext cx="1879600" cy="1727200"/>
          </a:xfrm>
          <a:prstGeom prst="cloudCallout">
            <a:avLst>
              <a:gd name="adj1" fmla="val -36375"/>
              <a:gd name="adj2" fmla="val 80199"/>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70741" name="Rectangle 120"/>
          <p:cNvSpPr>
            <a:spLocks noChangeArrowheads="1"/>
          </p:cNvSpPr>
          <p:nvPr/>
        </p:nvSpPr>
        <p:spPr bwMode="auto">
          <a:xfrm>
            <a:off x="7569200" y="1514475"/>
            <a:ext cx="457200" cy="1109663"/>
          </a:xfrm>
          <a:prstGeom prst="rect">
            <a:avLst/>
          </a:prstGeom>
          <a:solidFill>
            <a:srgbClr val="00B8FF"/>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70742" name="Rectangle 302"/>
          <p:cNvSpPr>
            <a:spLocks noChangeArrowheads="1"/>
          </p:cNvSpPr>
          <p:nvPr/>
        </p:nvSpPr>
        <p:spPr bwMode="auto">
          <a:xfrm>
            <a:off x="5556250" y="4622800"/>
            <a:ext cx="3740150"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Tx/>
              <a:buNone/>
              <a:tabLst/>
              <a:defRPr/>
            </a:pPr>
            <a:r>
              <a:rPr kumimoji="0" lang="en-US" sz="2000" b="0" i="0" u="sng" strike="noStrike" kern="1200" cap="none" spc="0" normalizeH="0" baseline="0" noProof="0" dirty="0">
                <a:ln>
                  <a:noFill/>
                </a:ln>
                <a:solidFill>
                  <a:srgbClr val="003367"/>
                </a:solidFill>
                <a:effectLst/>
                <a:uLnTx/>
                <a:uFillTx/>
                <a:latin typeface="Arial" charset="0"/>
                <a:ea typeface="ＭＳ Ｐゴシック" charset="0"/>
              </a:rPr>
              <a:t>Examples</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en-US" sz="2000" b="0" i="0" u="none" strike="noStrike" kern="1200" cap="none" spc="0" normalizeH="0" baseline="0" noProof="0" dirty="0">
                <a:ln>
                  <a:noFill/>
                </a:ln>
                <a:solidFill>
                  <a:srgbClr val="651222"/>
                </a:solidFill>
                <a:effectLst/>
                <a:uLnTx/>
                <a:uFillTx/>
                <a:latin typeface="Arial" charset="0"/>
                <a:ea typeface="ＭＳ Ｐゴシック" charset="0"/>
              </a:rPr>
              <a:t>page tables</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that implement a VAS.</a:t>
            </a:r>
          </a:p>
          <a:p>
            <a:pPr marL="0" marR="0" lvl="0" indent="0" algn="l" defTabSz="457200" rtl="0" eaLnBrk="1" fontAlgn="base" latinLnBrk="0" hangingPunct="1">
              <a:lnSpc>
                <a:spcPct val="100000"/>
              </a:lnSpc>
              <a:spcBef>
                <a:spcPct val="0"/>
              </a:spcBef>
              <a:spcAft>
                <a:spcPct val="0"/>
              </a:spcAft>
              <a:buClr>
                <a:srgbClr val="000000"/>
              </a:buClr>
              <a:buSzPct val="100000"/>
              <a:buFontTx/>
              <a:buNone/>
              <a:tabLst/>
              <a:defRPr/>
            </a:pP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
                <a:srgbClr val="000000"/>
              </a:buClr>
              <a:buSzPct val="100000"/>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One issue now is that each access must indirect through the map…</a:t>
            </a:r>
          </a:p>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102" name="Rectangle 302"/>
          <p:cNvSpPr>
            <a:spLocks noChangeArrowheads="1"/>
          </p:cNvSpPr>
          <p:nvPr/>
        </p:nvSpPr>
        <p:spPr bwMode="auto">
          <a:xfrm>
            <a:off x="7543800" y="2895600"/>
            <a:ext cx="12192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object</a:t>
            </a:r>
          </a:p>
        </p:txBody>
      </p:sp>
    </p:spTree>
    <p:extLst>
      <p:ext uri="{BB962C8B-B14F-4D97-AF65-F5344CB8AC3E}">
        <p14:creationId xmlns:p14="http://schemas.microsoft.com/office/powerpoint/2010/main" val="310323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en-US">
                <a:latin typeface="Arial" charset="0"/>
                <a:ea typeface="ＭＳ Ｐゴシック" charset="0"/>
              </a:rPr>
              <a:t>Indirection</a:t>
            </a:r>
          </a:p>
        </p:txBody>
      </p:sp>
      <p:pic>
        <p:nvPicPr>
          <p:cNvPr id="7168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28600"/>
            <a:ext cx="4724400" cy="6684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168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05000"/>
            <a:ext cx="4943475"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335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3"/>
            <a:ext cx="8226425" cy="1554163"/>
          </a:xfrm>
        </p:spPr>
        <p:txBody>
          <a:bodyPr/>
          <a:lstStyle/>
          <a:p>
            <a:r>
              <a:rPr lang="en-US" dirty="0"/>
              <a:t>To put it another way</a:t>
            </a:r>
          </a:p>
        </p:txBody>
      </p:sp>
      <p:sp>
        <p:nvSpPr>
          <p:cNvPr id="3" name="Content Placeholder 2"/>
          <p:cNvSpPr>
            <a:spLocks noGrp="1"/>
          </p:cNvSpPr>
          <p:nvPr>
            <p:ph idx="1"/>
          </p:nvPr>
        </p:nvSpPr>
        <p:spPr/>
        <p:txBody>
          <a:bodyPr/>
          <a:lstStyle/>
          <a:p>
            <a:r>
              <a:rPr lang="en-US" sz="2000" b="0" dirty="0"/>
              <a:t>Variable partitioning is a pain.  We need it for heaps, and for other cases (e.g., address space layout).</a:t>
            </a:r>
          </a:p>
          <a:p>
            <a:r>
              <a:rPr lang="en-US" sz="2000" b="0" dirty="0"/>
              <a:t>But for </a:t>
            </a:r>
            <a:r>
              <a:rPr lang="en-US" sz="2000" dirty="0"/>
              <a:t>files</a:t>
            </a:r>
            <a:r>
              <a:rPr lang="en-US" sz="2000" b="0" dirty="0"/>
              <a:t> we can break the objects down into “pieces”. </a:t>
            </a:r>
          </a:p>
          <a:p>
            <a:pPr lvl="1"/>
            <a:r>
              <a:rPr lang="en-US" sz="1800" b="0" dirty="0"/>
              <a:t>When access to files is through an API, we can add some code behind that API to represent the file contents with a dynamic linked data structure (a </a:t>
            </a:r>
            <a:r>
              <a:rPr lang="en-US" sz="1800" dirty="0"/>
              <a:t>map</a:t>
            </a:r>
            <a:r>
              <a:rPr lang="en-US" sz="1800" b="0" dirty="0"/>
              <a:t>).   </a:t>
            </a:r>
          </a:p>
          <a:p>
            <a:pPr lvl="1"/>
            <a:r>
              <a:rPr lang="en-US" sz="1800" b="0" dirty="0"/>
              <a:t>If the pieces are fixed-size (called </a:t>
            </a:r>
            <a:r>
              <a:rPr lang="en-US" sz="1800" dirty="0"/>
              <a:t>pages</a:t>
            </a:r>
            <a:r>
              <a:rPr lang="en-US" sz="1800" b="0" dirty="0"/>
              <a:t> or </a:t>
            </a:r>
            <a:r>
              <a:rPr lang="en-US" sz="1800" dirty="0"/>
              <a:t>logical blocks</a:t>
            </a:r>
            <a:r>
              <a:rPr lang="en-US" sz="1800" b="0" dirty="0"/>
              <a:t>), we can use </a:t>
            </a:r>
            <a:r>
              <a:rPr lang="en-US" sz="1800" dirty="0"/>
              <a:t>fixed partitioning </a:t>
            </a:r>
            <a:r>
              <a:rPr lang="en-US" sz="1800" b="0" dirty="0"/>
              <a:t>to allocate the underlying storage, which is efficient and trivial.</a:t>
            </a:r>
          </a:p>
          <a:p>
            <a:pPr lvl="1"/>
            <a:r>
              <a:rPr lang="en-US" sz="1800" b="0" dirty="0"/>
              <a:t>With that solution, internal fragmentation is an issue, but only for small objects. (Why?)</a:t>
            </a:r>
          </a:p>
          <a:p>
            <a:r>
              <a:rPr lang="en-US" sz="2000" b="0" dirty="0"/>
              <a:t>That approach can work for VM </a:t>
            </a:r>
            <a:r>
              <a:rPr lang="en-US" sz="2000" dirty="0"/>
              <a:t>segments</a:t>
            </a:r>
            <a:r>
              <a:rPr lang="en-US" sz="2000" b="0" dirty="0"/>
              <a:t> too: we have VM hardware to support it (since the 1970s).</a:t>
            </a:r>
          </a:p>
        </p:txBody>
      </p:sp>
    </p:spTree>
    <p:extLst>
      <p:ext uri="{BB962C8B-B14F-4D97-AF65-F5344CB8AC3E}">
        <p14:creationId xmlns:p14="http://schemas.microsoft.com/office/powerpoint/2010/main" val="393269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r>
              <a:rPr lang="en-US">
                <a:latin typeface="Arial" charset="0"/>
                <a:ea typeface="ＭＳ Ｐゴシック" charset="0"/>
              </a:rPr>
              <a:t>Virtual memory</a:t>
            </a:r>
          </a:p>
        </p:txBody>
      </p:sp>
      <p:grpSp>
        <p:nvGrpSpPr>
          <p:cNvPr id="75778" name="Group 5"/>
          <p:cNvGrpSpPr>
            <a:grpSpLocks/>
          </p:cNvGrpSpPr>
          <p:nvPr/>
        </p:nvGrpSpPr>
        <p:grpSpPr bwMode="auto">
          <a:xfrm>
            <a:off x="1524000" y="2514600"/>
            <a:ext cx="1219200" cy="1143000"/>
            <a:chOff x="1488" y="1872"/>
            <a:chExt cx="768" cy="720"/>
          </a:xfrm>
        </p:grpSpPr>
        <p:sp>
          <p:nvSpPr>
            <p:cNvPr id="69" name="AutoShape 6"/>
            <p:cNvSpPr>
              <a:spLocks noChangeArrowheads="1"/>
            </p:cNvSpPr>
            <p:nvPr/>
          </p:nvSpPr>
          <p:spPr bwMode="auto">
            <a:xfrm>
              <a:off x="1536" y="1920"/>
              <a:ext cx="720" cy="672"/>
            </a:xfrm>
            <a:prstGeom prst="roundRect">
              <a:avLst>
                <a:gd name="adj" fmla="val 38986"/>
              </a:avLst>
            </a:prstGeom>
            <a:solidFill>
              <a:srgbClr val="00FF99"/>
            </a:solidFill>
            <a:ln>
              <a:noFill/>
            </a:ln>
            <a:extLst>
              <a:ext uri="{91240B29-F687-4f45-9708-019B960494DF}">
                <a14:hiddenLine xmlns="" xmlns:a14="http://schemas.microsoft.com/office/drawing/2010/main" w="28575">
                  <a:solidFill>
                    <a:srgbClr val="000000"/>
                  </a:solidFill>
                  <a:round/>
                  <a:headEnd/>
                  <a:tailEnd/>
                </a14:hiddenLine>
              </a:ext>
            </a:extLst>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70" name="AutoShape 7"/>
            <p:cNvSpPr>
              <a:spLocks noChangeArrowheads="1"/>
            </p:cNvSpPr>
            <p:nvPr/>
          </p:nvSpPr>
          <p:spPr bwMode="auto">
            <a:xfrm>
              <a:off x="1488" y="1872"/>
              <a:ext cx="720" cy="672"/>
            </a:xfrm>
            <a:prstGeom prst="roundRect">
              <a:avLst>
                <a:gd name="adj" fmla="val 38986"/>
              </a:avLst>
            </a:prstGeom>
            <a:solidFill>
              <a:srgbClr val="33CCCC"/>
            </a:solidFill>
            <a:ln w="28575">
              <a:solidFill>
                <a:srgbClr val="000000"/>
              </a:solidFill>
              <a:round/>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71" name="Text Box 8"/>
            <p:cNvSpPr txBox="1">
              <a:spLocks noChangeArrowheads="1"/>
            </p:cNvSpPr>
            <p:nvPr/>
          </p:nvSpPr>
          <p:spPr bwMode="auto">
            <a:xfrm>
              <a:off x="1632" y="2064"/>
              <a:ext cx="453" cy="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auto">
                <a:lnSpc>
                  <a:spcPct val="90000"/>
                </a:lnSpc>
                <a:spcBef>
                  <a:spcPct val="30000"/>
                </a:spcBef>
                <a:spcAft>
                  <a:spcPts val="0"/>
                </a:spcAft>
                <a:defRPr/>
              </a:pPr>
              <a:r>
                <a:rPr lang="en-US" sz="2000" b="1" kern="0">
                  <a:solidFill>
                    <a:srgbClr val="003300"/>
                  </a:solidFill>
                  <a:latin typeface="Helvetica" charset="0"/>
                </a:rPr>
                <a:t>CPU</a:t>
              </a:r>
            </a:p>
          </p:txBody>
        </p:sp>
      </p:grpSp>
      <p:grpSp>
        <p:nvGrpSpPr>
          <p:cNvPr id="75779" name="Group 9"/>
          <p:cNvGrpSpPr>
            <a:grpSpLocks/>
          </p:cNvGrpSpPr>
          <p:nvPr/>
        </p:nvGrpSpPr>
        <p:grpSpPr bwMode="auto">
          <a:xfrm>
            <a:off x="6629400" y="1143000"/>
            <a:ext cx="1752600" cy="3352800"/>
            <a:chOff x="3024" y="1248"/>
            <a:chExt cx="1104" cy="2112"/>
          </a:xfrm>
        </p:grpSpPr>
        <p:sp>
          <p:nvSpPr>
            <p:cNvPr id="73" name="Rectangle 10"/>
            <p:cNvSpPr>
              <a:spLocks noChangeArrowheads="1"/>
            </p:cNvSpPr>
            <p:nvPr/>
          </p:nvSpPr>
          <p:spPr bwMode="auto">
            <a:xfrm>
              <a:off x="3072" y="1296"/>
              <a:ext cx="1056" cy="2064"/>
            </a:xfrm>
            <a:prstGeom prst="rect">
              <a:avLst/>
            </a:prstGeom>
            <a:solidFill>
              <a:srgbClr val="000099"/>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74" name="Rectangle 11"/>
            <p:cNvSpPr>
              <a:spLocks noChangeArrowheads="1"/>
            </p:cNvSpPr>
            <p:nvPr/>
          </p:nvSpPr>
          <p:spPr bwMode="auto">
            <a:xfrm>
              <a:off x="3024" y="1248"/>
              <a:ext cx="1056" cy="2064"/>
            </a:xfrm>
            <a:prstGeom prst="rect">
              <a:avLst/>
            </a:prstGeom>
            <a:solidFill>
              <a:srgbClr val="33CCCC"/>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grpSp>
          <p:nvGrpSpPr>
            <p:cNvPr id="75825" name="Group 12"/>
            <p:cNvGrpSpPr>
              <a:grpSpLocks/>
            </p:cNvGrpSpPr>
            <p:nvPr/>
          </p:nvGrpSpPr>
          <p:grpSpPr bwMode="auto">
            <a:xfrm>
              <a:off x="3360" y="1344"/>
              <a:ext cx="576" cy="1872"/>
              <a:chOff x="3360" y="1344"/>
              <a:chExt cx="576" cy="1872"/>
            </a:xfrm>
          </p:grpSpPr>
          <p:sp>
            <p:nvSpPr>
              <p:cNvPr id="79" name="Rectangle 13"/>
              <p:cNvSpPr>
                <a:spLocks noChangeArrowheads="1"/>
              </p:cNvSpPr>
              <p:nvPr/>
            </p:nvSpPr>
            <p:spPr bwMode="auto">
              <a:xfrm>
                <a:off x="3360" y="1344"/>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80" name="Rectangle 14"/>
              <p:cNvSpPr>
                <a:spLocks noChangeArrowheads="1"/>
              </p:cNvSpPr>
              <p:nvPr/>
            </p:nvSpPr>
            <p:spPr bwMode="auto">
              <a:xfrm>
                <a:off x="3360" y="1488"/>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81" name="Rectangle 15"/>
              <p:cNvSpPr>
                <a:spLocks noChangeArrowheads="1"/>
              </p:cNvSpPr>
              <p:nvPr/>
            </p:nvSpPr>
            <p:spPr bwMode="auto">
              <a:xfrm>
                <a:off x="3360" y="1632"/>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82" name="Rectangle 16"/>
              <p:cNvSpPr>
                <a:spLocks noChangeArrowheads="1"/>
              </p:cNvSpPr>
              <p:nvPr/>
            </p:nvSpPr>
            <p:spPr bwMode="auto">
              <a:xfrm>
                <a:off x="3360" y="1776"/>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83" name="Rectangle 17"/>
              <p:cNvSpPr>
                <a:spLocks noChangeArrowheads="1"/>
              </p:cNvSpPr>
              <p:nvPr/>
            </p:nvSpPr>
            <p:spPr bwMode="auto">
              <a:xfrm>
                <a:off x="3360" y="1920"/>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84" name="Rectangle 18"/>
              <p:cNvSpPr>
                <a:spLocks noChangeArrowheads="1"/>
              </p:cNvSpPr>
              <p:nvPr/>
            </p:nvSpPr>
            <p:spPr bwMode="auto">
              <a:xfrm>
                <a:off x="3360" y="2208"/>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85" name="Rectangle 19"/>
              <p:cNvSpPr>
                <a:spLocks noChangeArrowheads="1"/>
              </p:cNvSpPr>
              <p:nvPr/>
            </p:nvSpPr>
            <p:spPr bwMode="auto">
              <a:xfrm>
                <a:off x="3360" y="2064"/>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86" name="Rectangle 20"/>
              <p:cNvSpPr>
                <a:spLocks noChangeArrowheads="1"/>
              </p:cNvSpPr>
              <p:nvPr/>
            </p:nvSpPr>
            <p:spPr bwMode="auto">
              <a:xfrm>
                <a:off x="3360" y="2352"/>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87" name="Rectangle 21"/>
              <p:cNvSpPr>
                <a:spLocks noChangeArrowheads="1"/>
              </p:cNvSpPr>
              <p:nvPr/>
            </p:nvSpPr>
            <p:spPr bwMode="auto">
              <a:xfrm>
                <a:off x="3360" y="2496"/>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88" name="Rectangle 22"/>
              <p:cNvSpPr>
                <a:spLocks noChangeArrowheads="1"/>
              </p:cNvSpPr>
              <p:nvPr/>
            </p:nvSpPr>
            <p:spPr bwMode="auto">
              <a:xfrm>
                <a:off x="3360" y="2640"/>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89" name="Rectangle 23"/>
              <p:cNvSpPr>
                <a:spLocks noChangeArrowheads="1"/>
              </p:cNvSpPr>
              <p:nvPr/>
            </p:nvSpPr>
            <p:spPr bwMode="auto">
              <a:xfrm>
                <a:off x="3360" y="2784"/>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90" name="Rectangle 24"/>
              <p:cNvSpPr>
                <a:spLocks noChangeArrowheads="1"/>
              </p:cNvSpPr>
              <p:nvPr/>
            </p:nvSpPr>
            <p:spPr bwMode="auto">
              <a:xfrm>
                <a:off x="3360" y="3072"/>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91" name="Rectangle 25"/>
              <p:cNvSpPr>
                <a:spLocks noChangeArrowheads="1"/>
              </p:cNvSpPr>
              <p:nvPr/>
            </p:nvSpPr>
            <p:spPr bwMode="auto">
              <a:xfrm>
                <a:off x="3360" y="2928"/>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grpSp>
        <p:sp>
          <p:nvSpPr>
            <p:cNvPr id="76" name="Text Box 26"/>
            <p:cNvSpPr txBox="1">
              <a:spLocks noChangeArrowheads="1"/>
            </p:cNvSpPr>
            <p:nvPr/>
          </p:nvSpPr>
          <p:spPr bwMode="auto">
            <a:xfrm>
              <a:off x="3168" y="1296"/>
              <a:ext cx="24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auto">
                <a:lnSpc>
                  <a:spcPct val="90000"/>
                </a:lnSpc>
                <a:spcBef>
                  <a:spcPct val="30000"/>
                </a:spcBef>
                <a:spcAft>
                  <a:spcPts val="0"/>
                </a:spcAft>
                <a:defRPr/>
              </a:pPr>
              <a:r>
                <a:rPr lang="en-US" sz="1800" b="1" kern="0">
                  <a:solidFill>
                    <a:srgbClr val="003300"/>
                  </a:solidFill>
                  <a:latin typeface="Helvetica" charset="0"/>
                </a:rPr>
                <a:t>0:</a:t>
              </a:r>
              <a:endParaRPr lang="en-US" b="1" kern="0">
                <a:solidFill>
                  <a:srgbClr val="003300"/>
                </a:solidFill>
                <a:latin typeface="Helvetica" charset="0"/>
              </a:endParaRPr>
            </a:p>
          </p:txBody>
        </p:sp>
        <p:sp>
          <p:nvSpPr>
            <p:cNvPr id="77" name="Text Box 27"/>
            <p:cNvSpPr txBox="1">
              <a:spLocks noChangeArrowheads="1"/>
            </p:cNvSpPr>
            <p:nvPr/>
          </p:nvSpPr>
          <p:spPr bwMode="auto">
            <a:xfrm>
              <a:off x="3168" y="1440"/>
              <a:ext cx="242"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auto">
                <a:lnSpc>
                  <a:spcPct val="90000"/>
                </a:lnSpc>
                <a:spcBef>
                  <a:spcPct val="30000"/>
                </a:spcBef>
                <a:spcAft>
                  <a:spcPts val="0"/>
                </a:spcAft>
                <a:defRPr/>
              </a:pPr>
              <a:r>
                <a:rPr lang="en-US" sz="1800" b="1" kern="0">
                  <a:solidFill>
                    <a:srgbClr val="003300"/>
                  </a:solidFill>
                  <a:latin typeface="Helvetica" charset="0"/>
                </a:rPr>
                <a:t>1:</a:t>
              </a:r>
              <a:endParaRPr lang="en-US" b="1" kern="0">
                <a:solidFill>
                  <a:srgbClr val="003300"/>
                </a:solidFill>
                <a:latin typeface="Helvetica" charset="0"/>
              </a:endParaRPr>
            </a:p>
          </p:txBody>
        </p:sp>
        <p:sp>
          <p:nvSpPr>
            <p:cNvPr id="78" name="Text Box 28"/>
            <p:cNvSpPr txBox="1">
              <a:spLocks noChangeArrowheads="1"/>
            </p:cNvSpPr>
            <p:nvPr/>
          </p:nvSpPr>
          <p:spPr bwMode="auto">
            <a:xfrm>
              <a:off x="3024" y="3024"/>
              <a:ext cx="39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auto">
                <a:lnSpc>
                  <a:spcPct val="90000"/>
                </a:lnSpc>
                <a:spcBef>
                  <a:spcPct val="30000"/>
                </a:spcBef>
                <a:spcAft>
                  <a:spcPts val="0"/>
                </a:spcAft>
                <a:defRPr/>
              </a:pPr>
              <a:r>
                <a:rPr lang="en-US" sz="1800" b="1" kern="0">
                  <a:solidFill>
                    <a:srgbClr val="003300"/>
                  </a:solidFill>
                  <a:latin typeface="Helvetica" charset="0"/>
                </a:rPr>
                <a:t>N-1:</a:t>
              </a:r>
              <a:endParaRPr lang="en-US" b="1" kern="0">
                <a:solidFill>
                  <a:srgbClr val="003300"/>
                </a:solidFill>
                <a:latin typeface="Helvetica" charset="0"/>
              </a:endParaRPr>
            </a:p>
          </p:txBody>
        </p:sp>
      </p:grpSp>
      <p:sp>
        <p:nvSpPr>
          <p:cNvPr id="75780" name="Text Box 29"/>
          <p:cNvSpPr txBox="1">
            <a:spLocks noChangeArrowheads="1"/>
          </p:cNvSpPr>
          <p:nvPr/>
        </p:nvSpPr>
        <p:spPr bwMode="auto">
          <a:xfrm>
            <a:off x="6934200" y="762000"/>
            <a:ext cx="10572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lnSpc>
                <a:spcPct val="90000"/>
              </a:lnSpc>
              <a:spcBef>
                <a:spcPct val="30000"/>
              </a:spcBef>
            </a:pPr>
            <a:r>
              <a:rPr lang="en-US" sz="1800" b="1">
                <a:solidFill>
                  <a:srgbClr val="003300"/>
                </a:solidFill>
                <a:latin typeface="Helvetica" charset="0"/>
              </a:rPr>
              <a:t>Memory</a:t>
            </a:r>
          </a:p>
        </p:txBody>
      </p:sp>
      <p:sp>
        <p:nvSpPr>
          <p:cNvPr id="93" name="Rectangle 30"/>
          <p:cNvSpPr>
            <a:spLocks noChangeArrowheads="1"/>
          </p:cNvSpPr>
          <p:nvPr/>
        </p:nvSpPr>
        <p:spPr bwMode="auto">
          <a:xfrm>
            <a:off x="3886200" y="1981200"/>
            <a:ext cx="1219200" cy="2362200"/>
          </a:xfrm>
          <a:prstGeom prst="rect">
            <a:avLst/>
          </a:prstGeom>
          <a:solidFill>
            <a:srgbClr val="000099"/>
          </a:soli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94" name="Rectangle 31"/>
          <p:cNvSpPr>
            <a:spLocks noChangeArrowheads="1"/>
          </p:cNvSpPr>
          <p:nvPr/>
        </p:nvSpPr>
        <p:spPr bwMode="auto">
          <a:xfrm>
            <a:off x="3810000" y="1905000"/>
            <a:ext cx="1219200" cy="2362200"/>
          </a:xfrm>
          <a:prstGeom prst="rect">
            <a:avLst/>
          </a:prstGeom>
          <a:solidFill>
            <a:srgbClr val="33CCCC"/>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grpSp>
        <p:nvGrpSpPr>
          <p:cNvPr id="75783" name="Group 32"/>
          <p:cNvGrpSpPr>
            <a:grpSpLocks/>
          </p:cNvGrpSpPr>
          <p:nvPr/>
        </p:nvGrpSpPr>
        <p:grpSpPr bwMode="auto">
          <a:xfrm>
            <a:off x="4343400" y="2057400"/>
            <a:ext cx="533400" cy="2057400"/>
            <a:chOff x="2688" y="1584"/>
            <a:chExt cx="576" cy="1296"/>
          </a:xfrm>
        </p:grpSpPr>
        <p:sp>
          <p:nvSpPr>
            <p:cNvPr id="96" name="Rectangle 33"/>
            <p:cNvSpPr>
              <a:spLocks noChangeArrowheads="1"/>
            </p:cNvSpPr>
            <p:nvPr/>
          </p:nvSpPr>
          <p:spPr bwMode="auto">
            <a:xfrm>
              <a:off x="2688" y="1584"/>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97" name="Rectangle 34"/>
            <p:cNvSpPr>
              <a:spLocks noChangeArrowheads="1"/>
            </p:cNvSpPr>
            <p:nvPr/>
          </p:nvSpPr>
          <p:spPr bwMode="auto">
            <a:xfrm>
              <a:off x="2688" y="1728"/>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98" name="Rectangle 35"/>
            <p:cNvSpPr>
              <a:spLocks noChangeArrowheads="1"/>
            </p:cNvSpPr>
            <p:nvPr/>
          </p:nvSpPr>
          <p:spPr bwMode="auto">
            <a:xfrm>
              <a:off x="2688" y="1872"/>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99" name="Rectangle 36"/>
            <p:cNvSpPr>
              <a:spLocks noChangeArrowheads="1"/>
            </p:cNvSpPr>
            <p:nvPr/>
          </p:nvSpPr>
          <p:spPr bwMode="auto">
            <a:xfrm>
              <a:off x="2688" y="2016"/>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100" name="Rectangle 37"/>
            <p:cNvSpPr>
              <a:spLocks noChangeArrowheads="1"/>
            </p:cNvSpPr>
            <p:nvPr/>
          </p:nvSpPr>
          <p:spPr bwMode="auto">
            <a:xfrm>
              <a:off x="2688" y="2160"/>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101" name="Rectangle 38"/>
            <p:cNvSpPr>
              <a:spLocks noChangeArrowheads="1"/>
            </p:cNvSpPr>
            <p:nvPr/>
          </p:nvSpPr>
          <p:spPr bwMode="auto">
            <a:xfrm>
              <a:off x="2688" y="2448"/>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102" name="Rectangle 39"/>
            <p:cNvSpPr>
              <a:spLocks noChangeArrowheads="1"/>
            </p:cNvSpPr>
            <p:nvPr/>
          </p:nvSpPr>
          <p:spPr bwMode="auto">
            <a:xfrm>
              <a:off x="2688" y="2304"/>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103" name="Rectangle 40"/>
            <p:cNvSpPr>
              <a:spLocks noChangeArrowheads="1"/>
            </p:cNvSpPr>
            <p:nvPr/>
          </p:nvSpPr>
          <p:spPr bwMode="auto">
            <a:xfrm>
              <a:off x="2688" y="2592"/>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104" name="Rectangle 41"/>
            <p:cNvSpPr>
              <a:spLocks noChangeArrowheads="1"/>
            </p:cNvSpPr>
            <p:nvPr/>
          </p:nvSpPr>
          <p:spPr bwMode="auto">
            <a:xfrm>
              <a:off x="2688" y="2736"/>
              <a:ext cx="576" cy="144"/>
            </a:xfrm>
            <a:prstGeom prst="rect">
              <a:avLst/>
            </a:prstGeom>
            <a:solidFill>
              <a:srgbClr val="FFFFFF"/>
            </a:solidFill>
            <a:ln w="19050">
              <a:solidFill>
                <a:srgbClr val="000066"/>
              </a:solidFill>
              <a:miter lim="800000"/>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grpSp>
      <p:sp>
        <p:nvSpPr>
          <p:cNvPr id="75784" name="Text Box 42"/>
          <p:cNvSpPr txBox="1">
            <a:spLocks noChangeArrowheads="1"/>
          </p:cNvSpPr>
          <p:nvPr/>
        </p:nvSpPr>
        <p:spPr bwMode="auto">
          <a:xfrm>
            <a:off x="4038600" y="1981200"/>
            <a:ext cx="3841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lnSpc>
                <a:spcPct val="90000"/>
              </a:lnSpc>
              <a:spcBef>
                <a:spcPct val="30000"/>
              </a:spcBef>
            </a:pPr>
            <a:r>
              <a:rPr lang="en-US" sz="1800" b="1">
                <a:solidFill>
                  <a:srgbClr val="003300"/>
                </a:solidFill>
                <a:latin typeface="Helvetica" charset="0"/>
              </a:rPr>
              <a:t>0:</a:t>
            </a:r>
            <a:endParaRPr lang="en-US" b="1">
              <a:solidFill>
                <a:srgbClr val="003300"/>
              </a:solidFill>
              <a:latin typeface="Helvetica" charset="0"/>
            </a:endParaRPr>
          </a:p>
        </p:txBody>
      </p:sp>
      <p:sp>
        <p:nvSpPr>
          <p:cNvPr id="75785" name="Text Box 43"/>
          <p:cNvSpPr txBox="1">
            <a:spLocks noChangeArrowheads="1"/>
          </p:cNvSpPr>
          <p:nvPr/>
        </p:nvSpPr>
        <p:spPr bwMode="auto">
          <a:xfrm>
            <a:off x="4038600" y="2209800"/>
            <a:ext cx="3841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lnSpc>
                <a:spcPct val="90000"/>
              </a:lnSpc>
              <a:spcBef>
                <a:spcPct val="30000"/>
              </a:spcBef>
            </a:pPr>
            <a:r>
              <a:rPr lang="en-US" sz="1800" b="1">
                <a:solidFill>
                  <a:srgbClr val="003300"/>
                </a:solidFill>
                <a:latin typeface="Helvetica" charset="0"/>
              </a:rPr>
              <a:t>1:</a:t>
            </a:r>
            <a:endParaRPr lang="en-US" b="1">
              <a:solidFill>
                <a:srgbClr val="003300"/>
              </a:solidFill>
              <a:latin typeface="Helvetica" charset="0"/>
            </a:endParaRPr>
          </a:p>
        </p:txBody>
      </p:sp>
      <p:sp>
        <p:nvSpPr>
          <p:cNvPr id="75786" name="Text Box 44"/>
          <p:cNvSpPr txBox="1">
            <a:spLocks noChangeArrowheads="1"/>
          </p:cNvSpPr>
          <p:nvPr/>
        </p:nvSpPr>
        <p:spPr bwMode="auto">
          <a:xfrm>
            <a:off x="3810000" y="3810000"/>
            <a:ext cx="6127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lnSpc>
                <a:spcPct val="90000"/>
              </a:lnSpc>
              <a:spcBef>
                <a:spcPct val="30000"/>
              </a:spcBef>
            </a:pPr>
            <a:r>
              <a:rPr lang="en-US" sz="1800" b="1">
                <a:solidFill>
                  <a:srgbClr val="003300"/>
                </a:solidFill>
                <a:latin typeface="Helvetica" charset="0"/>
              </a:rPr>
              <a:t>P-1:</a:t>
            </a:r>
            <a:endParaRPr lang="en-US" b="1">
              <a:solidFill>
                <a:srgbClr val="003300"/>
              </a:solidFill>
              <a:latin typeface="Helvetica" charset="0"/>
            </a:endParaRPr>
          </a:p>
        </p:txBody>
      </p:sp>
      <p:sp>
        <p:nvSpPr>
          <p:cNvPr id="75787" name="Text Box 45"/>
          <p:cNvSpPr txBox="1">
            <a:spLocks noChangeArrowheads="1"/>
          </p:cNvSpPr>
          <p:nvPr/>
        </p:nvSpPr>
        <p:spPr bwMode="auto">
          <a:xfrm>
            <a:off x="3794125" y="1492250"/>
            <a:ext cx="13874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lnSpc>
                <a:spcPct val="90000"/>
              </a:lnSpc>
              <a:spcBef>
                <a:spcPct val="30000"/>
              </a:spcBef>
            </a:pPr>
            <a:r>
              <a:rPr lang="en-US" sz="1800" b="1">
                <a:solidFill>
                  <a:srgbClr val="003300"/>
                </a:solidFill>
                <a:latin typeface="Helvetica" charset="0"/>
              </a:rPr>
              <a:t>Page Table</a:t>
            </a:r>
          </a:p>
        </p:txBody>
      </p:sp>
      <p:sp>
        <p:nvSpPr>
          <p:cNvPr id="109" name="Line 46"/>
          <p:cNvSpPr>
            <a:spLocks noChangeShapeType="1"/>
          </p:cNvSpPr>
          <p:nvPr/>
        </p:nvSpPr>
        <p:spPr bwMode="auto">
          <a:xfrm flipV="1">
            <a:off x="2667000" y="2667000"/>
            <a:ext cx="1676400" cy="228600"/>
          </a:xfrm>
          <a:prstGeom prst="line">
            <a:avLst/>
          </a:prstGeom>
          <a:noFill/>
          <a:ln w="57150">
            <a:solidFill>
              <a:srgbClr val="000066"/>
            </a:solidFill>
            <a:round/>
            <a:headEnd/>
            <a:tailEnd type="triangle" w="med" len="med"/>
          </a:ln>
          <a:extLst>
            <a:ext uri="{909E8E84-426E-40dd-AFC4-6F175D3DCCD1}">
              <a14:hiddenFill xmlns="" xmlns:a14="http://schemas.microsoft.com/office/drawing/2010/main">
                <a:noFill/>
              </a14:hiddenFill>
            </a:ext>
          </a:extLst>
        </p:spPr>
        <p:txBody>
          <a:bodyPr wrap="none" lIns="90487" tIns="44450" rIns="90487" bIns="44450" anchor="ctr"/>
          <a:lstStyle/>
          <a:p>
            <a:pPr defTabSz="914400" fontAlgn="auto">
              <a:spcBef>
                <a:spcPts val="0"/>
              </a:spcBef>
              <a:spcAft>
                <a:spcPts val="0"/>
              </a:spcAft>
              <a:defRPr/>
            </a:pPr>
            <a:endParaRPr lang="en-US" sz="1800" kern="0">
              <a:solidFill>
                <a:sysClr val="windowText" lastClr="000000"/>
              </a:solidFill>
            </a:endParaRPr>
          </a:p>
        </p:txBody>
      </p:sp>
      <p:sp>
        <p:nvSpPr>
          <p:cNvPr id="110" name="Oval 47"/>
          <p:cNvSpPr>
            <a:spLocks noChangeArrowheads="1"/>
          </p:cNvSpPr>
          <p:nvPr/>
        </p:nvSpPr>
        <p:spPr bwMode="auto">
          <a:xfrm>
            <a:off x="4552950" y="2543175"/>
            <a:ext cx="152400" cy="152400"/>
          </a:xfrm>
          <a:prstGeom prst="ellipse">
            <a:avLst/>
          </a:prstGeom>
          <a:solidFill>
            <a:srgbClr val="000000"/>
          </a:solidFill>
          <a:ln w="12700">
            <a:solidFill>
              <a:srgbClr val="000066"/>
            </a:solidFill>
            <a:round/>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111" name="Oval 48"/>
          <p:cNvSpPr>
            <a:spLocks noChangeArrowheads="1"/>
          </p:cNvSpPr>
          <p:nvPr/>
        </p:nvSpPr>
        <p:spPr bwMode="auto">
          <a:xfrm>
            <a:off x="4562475" y="3467100"/>
            <a:ext cx="152400" cy="152400"/>
          </a:xfrm>
          <a:prstGeom prst="ellipse">
            <a:avLst/>
          </a:prstGeom>
          <a:solidFill>
            <a:srgbClr val="000000"/>
          </a:solidFill>
          <a:ln w="12700">
            <a:solidFill>
              <a:srgbClr val="000066"/>
            </a:solidFill>
            <a:round/>
            <a:headEnd/>
            <a:tailEnd/>
          </a:ln>
        </p:spPr>
        <p:txBody>
          <a:bodyPr wrap="none" lIns="90487" tIns="44450" rIns="90487" bIns="44450"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112" name="Line 49"/>
          <p:cNvSpPr>
            <a:spLocks noChangeShapeType="1"/>
          </p:cNvSpPr>
          <p:nvPr/>
        </p:nvSpPr>
        <p:spPr bwMode="auto">
          <a:xfrm>
            <a:off x="4638675" y="2628900"/>
            <a:ext cx="2486025" cy="863600"/>
          </a:xfrm>
          <a:prstGeom prst="line">
            <a:avLst/>
          </a:prstGeom>
          <a:noFill/>
          <a:ln w="57150">
            <a:solidFill>
              <a:srgbClr val="000066"/>
            </a:solidFill>
            <a:round/>
            <a:headEnd/>
            <a:tailEnd type="triangle" w="med" len="med"/>
          </a:ln>
          <a:extLst>
            <a:ext uri="{909E8E84-426E-40dd-AFC4-6F175D3DCCD1}">
              <a14:hiddenFill xmlns="" xmlns:a14="http://schemas.microsoft.com/office/drawing/2010/main">
                <a:noFill/>
              </a14:hiddenFill>
            </a:ext>
          </a:extLst>
        </p:spPr>
        <p:txBody>
          <a:bodyPr wrap="none" lIns="90487" tIns="44450" rIns="90487" bIns="44450" anchor="ctr"/>
          <a:lstStyle/>
          <a:p>
            <a:pPr defTabSz="914400" fontAlgn="auto">
              <a:spcBef>
                <a:spcPts val="0"/>
              </a:spcBef>
              <a:spcAft>
                <a:spcPts val="0"/>
              </a:spcAft>
              <a:defRPr/>
            </a:pPr>
            <a:endParaRPr lang="en-US" sz="1800" kern="0">
              <a:solidFill>
                <a:sysClr val="windowText" lastClr="000000"/>
              </a:solidFill>
            </a:endParaRPr>
          </a:p>
        </p:txBody>
      </p:sp>
      <p:sp>
        <p:nvSpPr>
          <p:cNvPr id="113" name="Line 50"/>
          <p:cNvSpPr>
            <a:spLocks noChangeShapeType="1"/>
          </p:cNvSpPr>
          <p:nvPr/>
        </p:nvSpPr>
        <p:spPr bwMode="auto">
          <a:xfrm flipV="1">
            <a:off x="4648200" y="2362200"/>
            <a:ext cx="2514600" cy="1143000"/>
          </a:xfrm>
          <a:prstGeom prst="line">
            <a:avLst/>
          </a:prstGeom>
          <a:noFill/>
          <a:ln w="57150">
            <a:solidFill>
              <a:srgbClr val="000066"/>
            </a:solidFill>
            <a:round/>
            <a:headEnd/>
            <a:tailEnd type="triangle" w="med" len="med"/>
          </a:ln>
          <a:extLst>
            <a:ext uri="{909E8E84-426E-40dd-AFC4-6F175D3DCCD1}">
              <a14:hiddenFill xmlns="" xmlns:a14="http://schemas.microsoft.com/office/drawing/2010/main">
                <a:noFill/>
              </a14:hiddenFill>
            </a:ext>
          </a:extLst>
        </p:spPr>
        <p:txBody>
          <a:bodyPr wrap="none" lIns="90487" tIns="44450" rIns="90487" bIns="44450" anchor="ctr"/>
          <a:lstStyle/>
          <a:p>
            <a:pPr defTabSz="914400" fontAlgn="auto">
              <a:spcBef>
                <a:spcPts val="0"/>
              </a:spcBef>
              <a:spcAft>
                <a:spcPts val="0"/>
              </a:spcAft>
              <a:defRPr/>
            </a:pPr>
            <a:endParaRPr lang="en-US" sz="1800" kern="0">
              <a:solidFill>
                <a:sysClr val="windowText" lastClr="000000"/>
              </a:solidFill>
            </a:endParaRPr>
          </a:p>
        </p:txBody>
      </p:sp>
      <p:sp>
        <p:nvSpPr>
          <p:cNvPr id="114" name="Line 51"/>
          <p:cNvSpPr>
            <a:spLocks noChangeShapeType="1"/>
          </p:cNvSpPr>
          <p:nvPr/>
        </p:nvSpPr>
        <p:spPr bwMode="auto">
          <a:xfrm flipH="1" flipV="1">
            <a:off x="2667000" y="3200400"/>
            <a:ext cx="1676400" cy="304800"/>
          </a:xfrm>
          <a:prstGeom prst="line">
            <a:avLst/>
          </a:prstGeom>
          <a:noFill/>
          <a:ln w="57150">
            <a:solidFill>
              <a:srgbClr val="000066"/>
            </a:solidFill>
            <a:round/>
            <a:headEnd type="triangle" w="med" len="med"/>
            <a:tailEnd/>
          </a:ln>
          <a:extLst>
            <a:ext uri="{909E8E84-426E-40dd-AFC4-6F175D3DCCD1}">
              <a14:hiddenFill xmlns="" xmlns:a14="http://schemas.microsoft.com/office/drawing/2010/main">
                <a:noFill/>
              </a14:hiddenFill>
            </a:ext>
          </a:extLst>
        </p:spPr>
        <p:txBody>
          <a:bodyPr wrap="none" lIns="90487" tIns="44450" rIns="90487" bIns="44450" anchor="ctr"/>
          <a:lstStyle/>
          <a:p>
            <a:pPr defTabSz="914400" fontAlgn="auto">
              <a:spcBef>
                <a:spcPts val="0"/>
              </a:spcBef>
              <a:spcAft>
                <a:spcPts val="0"/>
              </a:spcAft>
              <a:defRPr/>
            </a:pPr>
            <a:endParaRPr lang="en-US" sz="1800" kern="0">
              <a:solidFill>
                <a:sysClr val="windowText" lastClr="000000"/>
              </a:solidFill>
            </a:endParaRPr>
          </a:p>
        </p:txBody>
      </p:sp>
      <p:grpSp>
        <p:nvGrpSpPr>
          <p:cNvPr id="75794" name="Group 52"/>
          <p:cNvGrpSpPr>
            <a:grpSpLocks/>
          </p:cNvGrpSpPr>
          <p:nvPr/>
        </p:nvGrpSpPr>
        <p:grpSpPr bwMode="auto">
          <a:xfrm>
            <a:off x="4343400" y="3657600"/>
            <a:ext cx="533400" cy="228600"/>
            <a:chOff x="2496" y="2688"/>
            <a:chExt cx="336" cy="144"/>
          </a:xfrm>
        </p:grpSpPr>
        <p:sp>
          <p:nvSpPr>
            <p:cNvPr id="116" name="Line 53"/>
            <p:cNvSpPr>
              <a:spLocks noChangeShapeType="1"/>
            </p:cNvSpPr>
            <p:nvPr/>
          </p:nvSpPr>
          <p:spPr bwMode="auto">
            <a:xfrm flipV="1">
              <a:off x="2496" y="2688"/>
              <a:ext cx="336" cy="144"/>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lIns="90487" tIns="44450" rIns="90487" bIns="44450" anchor="ctr"/>
            <a:lstStyle/>
            <a:p>
              <a:pPr defTabSz="914400" fontAlgn="auto">
                <a:spcBef>
                  <a:spcPts val="0"/>
                </a:spcBef>
                <a:spcAft>
                  <a:spcPts val="0"/>
                </a:spcAft>
                <a:defRPr/>
              </a:pPr>
              <a:endParaRPr lang="en-US" sz="1800" kern="0">
                <a:solidFill>
                  <a:sysClr val="windowText" lastClr="000000"/>
                </a:solidFill>
              </a:endParaRPr>
            </a:p>
          </p:txBody>
        </p:sp>
        <p:sp>
          <p:nvSpPr>
            <p:cNvPr id="117" name="Line 54"/>
            <p:cNvSpPr>
              <a:spLocks noChangeShapeType="1"/>
            </p:cNvSpPr>
            <p:nvPr/>
          </p:nvSpPr>
          <p:spPr bwMode="auto">
            <a:xfrm flipH="1" flipV="1">
              <a:off x="2496" y="2688"/>
              <a:ext cx="336" cy="144"/>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lIns="90487" tIns="44450" rIns="90487" bIns="44450" anchor="ctr"/>
            <a:lstStyle/>
            <a:p>
              <a:pPr defTabSz="914400" fontAlgn="auto">
                <a:spcBef>
                  <a:spcPts val="0"/>
                </a:spcBef>
                <a:spcAft>
                  <a:spcPts val="0"/>
                </a:spcAft>
                <a:defRPr/>
              </a:pPr>
              <a:endParaRPr lang="en-US" sz="1800" kern="0">
                <a:solidFill>
                  <a:sysClr val="windowText" lastClr="000000"/>
                </a:solidFill>
              </a:endParaRPr>
            </a:p>
          </p:txBody>
        </p:sp>
      </p:grpSp>
      <p:grpSp>
        <p:nvGrpSpPr>
          <p:cNvPr id="75795" name="Group 55"/>
          <p:cNvGrpSpPr>
            <a:grpSpLocks/>
          </p:cNvGrpSpPr>
          <p:nvPr/>
        </p:nvGrpSpPr>
        <p:grpSpPr bwMode="auto">
          <a:xfrm>
            <a:off x="4343400" y="2971800"/>
            <a:ext cx="533400" cy="228600"/>
            <a:chOff x="2496" y="2688"/>
            <a:chExt cx="336" cy="144"/>
          </a:xfrm>
        </p:grpSpPr>
        <p:sp>
          <p:nvSpPr>
            <p:cNvPr id="119" name="Line 56"/>
            <p:cNvSpPr>
              <a:spLocks noChangeShapeType="1"/>
            </p:cNvSpPr>
            <p:nvPr/>
          </p:nvSpPr>
          <p:spPr bwMode="auto">
            <a:xfrm flipV="1">
              <a:off x="2496" y="2688"/>
              <a:ext cx="336" cy="144"/>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lIns="90487" tIns="44450" rIns="90487" bIns="44450" anchor="ctr"/>
            <a:lstStyle/>
            <a:p>
              <a:pPr defTabSz="914400" fontAlgn="auto">
                <a:spcBef>
                  <a:spcPts val="0"/>
                </a:spcBef>
                <a:spcAft>
                  <a:spcPts val="0"/>
                </a:spcAft>
                <a:defRPr/>
              </a:pPr>
              <a:endParaRPr lang="en-US" sz="1800" kern="0">
                <a:solidFill>
                  <a:sysClr val="windowText" lastClr="000000"/>
                </a:solidFill>
              </a:endParaRPr>
            </a:p>
          </p:txBody>
        </p:sp>
        <p:sp>
          <p:nvSpPr>
            <p:cNvPr id="120" name="Line 57"/>
            <p:cNvSpPr>
              <a:spLocks noChangeShapeType="1"/>
            </p:cNvSpPr>
            <p:nvPr/>
          </p:nvSpPr>
          <p:spPr bwMode="auto">
            <a:xfrm flipH="1" flipV="1">
              <a:off x="2496" y="2688"/>
              <a:ext cx="336" cy="144"/>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wrap="none" lIns="90487" tIns="44450" rIns="90487" bIns="44450" anchor="ctr"/>
            <a:lstStyle/>
            <a:p>
              <a:pPr defTabSz="914400" fontAlgn="auto">
                <a:spcBef>
                  <a:spcPts val="0"/>
                </a:spcBef>
                <a:spcAft>
                  <a:spcPts val="0"/>
                </a:spcAft>
                <a:defRPr/>
              </a:pPr>
              <a:endParaRPr lang="en-US" sz="1800" kern="0">
                <a:solidFill>
                  <a:sysClr val="windowText" lastClr="000000"/>
                </a:solidFill>
              </a:endParaRPr>
            </a:p>
          </p:txBody>
        </p:sp>
      </p:grpSp>
      <p:grpSp>
        <p:nvGrpSpPr>
          <p:cNvPr id="75796" name="Group 58"/>
          <p:cNvGrpSpPr>
            <a:grpSpLocks/>
          </p:cNvGrpSpPr>
          <p:nvPr/>
        </p:nvGrpSpPr>
        <p:grpSpPr bwMode="auto">
          <a:xfrm>
            <a:off x="5181600" y="4419600"/>
            <a:ext cx="1295400" cy="666750"/>
            <a:chOff x="2592" y="3264"/>
            <a:chExt cx="816" cy="420"/>
          </a:xfrm>
        </p:grpSpPr>
        <p:sp>
          <p:nvSpPr>
            <p:cNvPr id="122" name="Rectangle 59"/>
            <p:cNvSpPr>
              <a:spLocks noChangeArrowheads="1"/>
            </p:cNvSpPr>
            <p:nvPr/>
          </p:nvSpPr>
          <p:spPr bwMode="auto">
            <a:xfrm>
              <a:off x="2592" y="3360"/>
              <a:ext cx="816" cy="240"/>
            </a:xfrm>
            <a:prstGeom prst="rect">
              <a:avLst/>
            </a:prstGeom>
            <a:solidFill>
              <a:srgbClr val="33CCCC"/>
            </a:solidFill>
            <a:ln>
              <a:noFill/>
            </a:ln>
            <a:extLst>
              <a:ext uri="{91240B29-F687-4f45-9708-019B960494DF}">
                <a14:hiddenLine xmlns="" xmlns:a14="http://schemas.microsoft.com/office/drawing/2010/main" w="25400">
                  <a:solidFill>
                    <a:srgbClr val="000000"/>
                  </a:solidFill>
                  <a:miter lim="800000"/>
                  <a:headEnd/>
                  <a:tailEnd/>
                </a14:hiddenLine>
              </a:ext>
            </a:extLst>
          </p:spPr>
          <p:txBody>
            <a:bodyPr wrap="none"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grpSp>
          <p:nvGrpSpPr>
            <p:cNvPr id="75805" name="Group 60"/>
            <p:cNvGrpSpPr>
              <a:grpSpLocks/>
            </p:cNvGrpSpPr>
            <p:nvPr/>
          </p:nvGrpSpPr>
          <p:grpSpPr bwMode="auto">
            <a:xfrm>
              <a:off x="2592" y="3264"/>
              <a:ext cx="816" cy="420"/>
              <a:chOff x="2592" y="3264"/>
              <a:chExt cx="816" cy="420"/>
            </a:xfrm>
          </p:grpSpPr>
          <p:sp>
            <p:nvSpPr>
              <p:cNvPr id="124" name="Oval 61"/>
              <p:cNvSpPr>
                <a:spLocks noChangeArrowheads="1"/>
              </p:cNvSpPr>
              <p:nvPr/>
            </p:nvSpPr>
            <p:spPr bwMode="auto">
              <a:xfrm>
                <a:off x="2592" y="3264"/>
                <a:ext cx="816" cy="192"/>
              </a:xfrm>
              <a:prstGeom prst="ellipse">
                <a:avLst/>
              </a:prstGeom>
              <a:solidFill>
                <a:srgbClr val="33CCCC"/>
              </a:solidFill>
              <a:ln w="19050">
                <a:solidFill>
                  <a:srgbClr val="000066"/>
                </a:solidFill>
                <a:round/>
                <a:headEnd/>
                <a:tailEnd/>
              </a:ln>
            </p:spPr>
            <p:txBody>
              <a:bodyPr wrap="none" anchor="ctr"/>
              <a:lstStyle/>
              <a:p>
                <a:pPr algn="ctr" defTabSz="914400" eaLnBrk="0" fontAlgn="auto" hangingPunct="0">
                  <a:lnSpc>
                    <a:spcPct val="90000"/>
                  </a:lnSpc>
                  <a:spcBef>
                    <a:spcPts val="0"/>
                  </a:spcBef>
                  <a:spcAft>
                    <a:spcPts val="0"/>
                  </a:spcAft>
                  <a:defRPr/>
                </a:pPr>
                <a:endParaRPr lang="en-US" sz="1800" b="1" kern="0">
                  <a:solidFill>
                    <a:srgbClr val="000066"/>
                  </a:solidFill>
                  <a:latin typeface="Helvetica" charset="0"/>
                </a:endParaRPr>
              </a:p>
            </p:txBody>
          </p:sp>
          <p:sp>
            <p:nvSpPr>
              <p:cNvPr id="125" name="Line 62"/>
              <p:cNvSpPr>
                <a:spLocks noChangeShapeType="1"/>
              </p:cNvSpPr>
              <p:nvPr/>
            </p:nvSpPr>
            <p:spPr bwMode="auto">
              <a:xfrm>
                <a:off x="2592" y="3360"/>
                <a:ext cx="0" cy="240"/>
              </a:xfrm>
              <a:prstGeom prst="line">
                <a:avLst/>
              </a:prstGeom>
              <a:noFill/>
              <a:ln w="19050">
                <a:solidFill>
                  <a:srgbClr val="000066"/>
                </a:solidFill>
                <a:round/>
                <a:headEnd/>
                <a:tailEnd/>
              </a:ln>
              <a:extLst>
                <a:ext uri="{909E8E84-426E-40dd-AFC4-6F175D3DCCD1}">
                  <a14:hiddenFill xmlns="" xmlns:a14="http://schemas.microsoft.com/office/drawing/2010/main">
                    <a:noFill/>
                  </a14:hiddenFill>
                </a:ext>
              </a:extLst>
            </p:spPr>
            <p:txBody>
              <a:bodyPr wrap="none" anchor="ctr"/>
              <a:lstStyle/>
              <a:p>
                <a:pPr defTabSz="914400" fontAlgn="auto">
                  <a:spcBef>
                    <a:spcPts val="0"/>
                  </a:spcBef>
                  <a:spcAft>
                    <a:spcPts val="0"/>
                  </a:spcAft>
                  <a:defRPr/>
                </a:pPr>
                <a:endParaRPr lang="en-US" sz="1800" kern="0">
                  <a:solidFill>
                    <a:sysClr val="windowText" lastClr="000000"/>
                  </a:solidFill>
                </a:endParaRPr>
              </a:p>
            </p:txBody>
          </p:sp>
          <p:sp>
            <p:nvSpPr>
              <p:cNvPr id="126" name="Line 63"/>
              <p:cNvSpPr>
                <a:spLocks noChangeShapeType="1"/>
              </p:cNvSpPr>
              <p:nvPr/>
            </p:nvSpPr>
            <p:spPr bwMode="auto">
              <a:xfrm>
                <a:off x="3408" y="3360"/>
                <a:ext cx="0" cy="240"/>
              </a:xfrm>
              <a:prstGeom prst="line">
                <a:avLst/>
              </a:prstGeom>
              <a:noFill/>
              <a:ln w="19050">
                <a:solidFill>
                  <a:srgbClr val="000066"/>
                </a:solidFill>
                <a:round/>
                <a:headEnd/>
                <a:tailEnd/>
              </a:ln>
              <a:extLst>
                <a:ext uri="{909E8E84-426E-40dd-AFC4-6F175D3DCCD1}">
                  <a14:hiddenFill xmlns="" xmlns:a14="http://schemas.microsoft.com/office/drawing/2010/main">
                    <a:noFill/>
                  </a14:hiddenFill>
                </a:ext>
              </a:extLst>
            </p:spPr>
            <p:txBody>
              <a:bodyPr wrap="none" anchor="ctr"/>
              <a:lstStyle/>
              <a:p>
                <a:pPr defTabSz="914400" fontAlgn="auto">
                  <a:spcBef>
                    <a:spcPts val="0"/>
                  </a:spcBef>
                  <a:spcAft>
                    <a:spcPts val="0"/>
                  </a:spcAft>
                  <a:defRPr/>
                </a:pPr>
                <a:endParaRPr lang="en-US" sz="1800" kern="0">
                  <a:solidFill>
                    <a:sysClr val="windowText" lastClr="000000"/>
                  </a:solidFill>
                </a:endParaRPr>
              </a:p>
            </p:txBody>
          </p:sp>
          <p:sp>
            <p:nvSpPr>
              <p:cNvPr id="127" name="Freeform 64"/>
              <p:cNvSpPr>
                <a:spLocks/>
              </p:cNvSpPr>
              <p:nvPr/>
            </p:nvSpPr>
            <p:spPr bwMode="auto">
              <a:xfrm>
                <a:off x="2592" y="3600"/>
                <a:ext cx="816" cy="84"/>
              </a:xfrm>
              <a:custGeom>
                <a:avLst/>
                <a:gdLst>
                  <a:gd name="T0" fmla="*/ 0 w 816"/>
                  <a:gd name="T1" fmla="*/ 0 h 84"/>
                  <a:gd name="T2" fmla="*/ 150 w 816"/>
                  <a:gd name="T3" fmla="*/ 60 h 84"/>
                  <a:gd name="T4" fmla="*/ 414 w 816"/>
                  <a:gd name="T5" fmla="*/ 84 h 84"/>
                  <a:gd name="T6" fmla="*/ 678 w 816"/>
                  <a:gd name="T7" fmla="*/ 60 h 84"/>
                  <a:gd name="T8" fmla="*/ 816 w 816"/>
                  <a:gd name="T9" fmla="*/ 0 h 84"/>
                  <a:gd name="T10" fmla="*/ 0 60000 65536"/>
                  <a:gd name="T11" fmla="*/ 0 60000 65536"/>
                  <a:gd name="T12" fmla="*/ 0 60000 65536"/>
                  <a:gd name="T13" fmla="*/ 0 60000 65536"/>
                  <a:gd name="T14" fmla="*/ 0 60000 65536"/>
                  <a:gd name="T15" fmla="*/ 0 w 816"/>
                  <a:gd name="T16" fmla="*/ 0 h 84"/>
                  <a:gd name="T17" fmla="*/ 816 w 816"/>
                  <a:gd name="T18" fmla="*/ 84 h 84"/>
                </a:gdLst>
                <a:ahLst/>
                <a:cxnLst>
                  <a:cxn ang="T10">
                    <a:pos x="T0" y="T1"/>
                  </a:cxn>
                  <a:cxn ang="T11">
                    <a:pos x="T2" y="T3"/>
                  </a:cxn>
                  <a:cxn ang="T12">
                    <a:pos x="T4" y="T5"/>
                  </a:cxn>
                  <a:cxn ang="T13">
                    <a:pos x="T6" y="T7"/>
                  </a:cxn>
                  <a:cxn ang="T14">
                    <a:pos x="T8" y="T9"/>
                  </a:cxn>
                </a:cxnLst>
                <a:rect l="T15" t="T16" r="T17" b="T18"/>
                <a:pathLst>
                  <a:path w="816" h="84">
                    <a:moveTo>
                      <a:pt x="0" y="0"/>
                    </a:moveTo>
                    <a:cubicBezTo>
                      <a:pt x="25" y="10"/>
                      <a:pt x="81" y="46"/>
                      <a:pt x="150" y="60"/>
                    </a:cubicBezTo>
                    <a:cubicBezTo>
                      <a:pt x="219" y="74"/>
                      <a:pt x="326" y="84"/>
                      <a:pt x="414" y="84"/>
                    </a:cubicBezTo>
                    <a:cubicBezTo>
                      <a:pt x="502" y="84"/>
                      <a:pt x="611" y="74"/>
                      <a:pt x="678" y="60"/>
                    </a:cubicBezTo>
                    <a:cubicBezTo>
                      <a:pt x="745" y="46"/>
                      <a:pt x="787" y="12"/>
                      <a:pt x="816" y="0"/>
                    </a:cubicBezTo>
                  </a:path>
                </a:pathLst>
              </a:custGeom>
              <a:solidFill>
                <a:srgbClr val="33CCCC"/>
              </a:solidFill>
              <a:ln w="19050">
                <a:solidFill>
                  <a:srgbClr val="000066"/>
                </a:solidFill>
                <a:round/>
                <a:headEnd/>
                <a:tailEnd/>
              </a:ln>
            </p:spPr>
            <p:txBody>
              <a:bodyPr wrap="none" anchor="ctr"/>
              <a:lstStyle/>
              <a:p>
                <a:pPr defTabSz="914400" fontAlgn="auto">
                  <a:spcBef>
                    <a:spcPts val="0"/>
                  </a:spcBef>
                  <a:spcAft>
                    <a:spcPts val="0"/>
                  </a:spcAft>
                  <a:defRPr/>
                </a:pPr>
                <a:endParaRPr lang="en-US" sz="1800" kern="0">
                  <a:solidFill>
                    <a:sysClr val="windowText" lastClr="000000"/>
                  </a:solidFill>
                </a:endParaRPr>
              </a:p>
            </p:txBody>
          </p:sp>
        </p:grpSp>
      </p:grpSp>
      <p:sp>
        <p:nvSpPr>
          <p:cNvPr id="75797" name="Text Box 65"/>
          <p:cNvSpPr txBox="1">
            <a:spLocks noChangeArrowheads="1"/>
          </p:cNvSpPr>
          <p:nvPr/>
        </p:nvSpPr>
        <p:spPr bwMode="auto">
          <a:xfrm>
            <a:off x="5486400" y="4724400"/>
            <a:ext cx="6635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lnSpc>
                <a:spcPct val="90000"/>
              </a:lnSpc>
              <a:spcBef>
                <a:spcPct val="30000"/>
              </a:spcBef>
            </a:pPr>
            <a:r>
              <a:rPr lang="en-US" sz="1800" b="1">
                <a:solidFill>
                  <a:srgbClr val="003300"/>
                </a:solidFill>
                <a:latin typeface="Helvetica" charset="0"/>
              </a:rPr>
              <a:t>Disk</a:t>
            </a:r>
          </a:p>
        </p:txBody>
      </p:sp>
      <p:sp>
        <p:nvSpPr>
          <p:cNvPr id="129" name="Freeform 66"/>
          <p:cNvSpPr>
            <a:spLocks/>
          </p:cNvSpPr>
          <p:nvPr/>
        </p:nvSpPr>
        <p:spPr bwMode="auto">
          <a:xfrm>
            <a:off x="4619625" y="3095625"/>
            <a:ext cx="1296988" cy="1323975"/>
          </a:xfrm>
          <a:custGeom>
            <a:avLst/>
            <a:gdLst>
              <a:gd name="T0" fmla="*/ 0 w 817"/>
              <a:gd name="T1" fmla="*/ 0 h 834"/>
              <a:gd name="T2" fmla="*/ 2147483647 w 817"/>
              <a:gd name="T3" fmla="*/ 2147483647 h 834"/>
              <a:gd name="T4" fmla="*/ 2147483647 w 817"/>
              <a:gd name="T5" fmla="*/ 2147483647 h 834"/>
              <a:gd name="T6" fmla="*/ 2147483647 w 817"/>
              <a:gd name="T7" fmla="*/ 2147483647 h 834"/>
              <a:gd name="T8" fmla="*/ 2147483647 w 817"/>
              <a:gd name="T9" fmla="*/ 2147483647 h 834"/>
              <a:gd name="T10" fmla="*/ 0 60000 65536"/>
              <a:gd name="T11" fmla="*/ 0 60000 65536"/>
              <a:gd name="T12" fmla="*/ 0 60000 65536"/>
              <a:gd name="T13" fmla="*/ 0 60000 65536"/>
              <a:gd name="T14" fmla="*/ 0 60000 65536"/>
              <a:gd name="T15" fmla="*/ 0 w 817"/>
              <a:gd name="T16" fmla="*/ 0 h 834"/>
              <a:gd name="T17" fmla="*/ 817 w 817"/>
              <a:gd name="T18" fmla="*/ 834 h 834"/>
            </a:gdLst>
            <a:ahLst/>
            <a:cxnLst>
              <a:cxn ang="T10">
                <a:pos x="T0" y="T1"/>
              </a:cxn>
              <a:cxn ang="T11">
                <a:pos x="T2" y="T3"/>
              </a:cxn>
              <a:cxn ang="T12">
                <a:pos x="T4" y="T5"/>
              </a:cxn>
              <a:cxn ang="T13">
                <a:pos x="T6" y="T7"/>
              </a:cxn>
              <a:cxn ang="T14">
                <a:pos x="T8" y="T9"/>
              </a:cxn>
            </a:cxnLst>
            <a:rect l="T15" t="T16" r="T17" b="T18"/>
            <a:pathLst>
              <a:path w="817" h="834">
                <a:moveTo>
                  <a:pt x="0" y="0"/>
                </a:moveTo>
                <a:cubicBezTo>
                  <a:pt x="58" y="7"/>
                  <a:pt x="243" y="9"/>
                  <a:pt x="348" y="42"/>
                </a:cubicBezTo>
                <a:cubicBezTo>
                  <a:pt x="453" y="75"/>
                  <a:pt x="557" y="121"/>
                  <a:pt x="630" y="198"/>
                </a:cubicBezTo>
                <a:cubicBezTo>
                  <a:pt x="703" y="275"/>
                  <a:pt x="755" y="398"/>
                  <a:pt x="786" y="504"/>
                </a:cubicBezTo>
                <a:cubicBezTo>
                  <a:pt x="817" y="610"/>
                  <a:pt x="810" y="765"/>
                  <a:pt x="816" y="834"/>
                </a:cubicBezTo>
              </a:path>
            </a:pathLst>
          </a:custGeom>
          <a:noFill/>
          <a:ln w="38100" cap="rnd">
            <a:solidFill>
              <a:srgbClr val="000000"/>
            </a:solidFill>
            <a:prstDash val="sysDot"/>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defTabSz="914400" fontAlgn="auto">
              <a:spcBef>
                <a:spcPts val="0"/>
              </a:spcBef>
              <a:spcAft>
                <a:spcPts val="0"/>
              </a:spcAft>
              <a:defRPr/>
            </a:pPr>
            <a:endParaRPr lang="en-US" sz="1800" kern="0">
              <a:solidFill>
                <a:sysClr val="windowText" lastClr="000000"/>
              </a:solidFill>
            </a:endParaRPr>
          </a:p>
        </p:txBody>
      </p:sp>
      <p:sp>
        <p:nvSpPr>
          <p:cNvPr id="130" name="Freeform 67"/>
          <p:cNvSpPr>
            <a:spLocks/>
          </p:cNvSpPr>
          <p:nvPr/>
        </p:nvSpPr>
        <p:spPr bwMode="auto">
          <a:xfrm>
            <a:off x="4610100" y="3771900"/>
            <a:ext cx="1104900" cy="647700"/>
          </a:xfrm>
          <a:custGeom>
            <a:avLst/>
            <a:gdLst>
              <a:gd name="T0" fmla="*/ 0 w 817"/>
              <a:gd name="T1" fmla="*/ 0 h 834"/>
              <a:gd name="T2" fmla="*/ 2147483647 w 817"/>
              <a:gd name="T3" fmla="*/ 2147483647 h 834"/>
              <a:gd name="T4" fmla="*/ 2147483647 w 817"/>
              <a:gd name="T5" fmla="*/ 2147483647 h 834"/>
              <a:gd name="T6" fmla="*/ 2147483647 w 817"/>
              <a:gd name="T7" fmla="*/ 2147483647 h 834"/>
              <a:gd name="T8" fmla="*/ 2147483647 w 817"/>
              <a:gd name="T9" fmla="*/ 2147483647 h 834"/>
              <a:gd name="T10" fmla="*/ 0 60000 65536"/>
              <a:gd name="T11" fmla="*/ 0 60000 65536"/>
              <a:gd name="T12" fmla="*/ 0 60000 65536"/>
              <a:gd name="T13" fmla="*/ 0 60000 65536"/>
              <a:gd name="T14" fmla="*/ 0 60000 65536"/>
              <a:gd name="T15" fmla="*/ 0 w 817"/>
              <a:gd name="T16" fmla="*/ 0 h 834"/>
              <a:gd name="T17" fmla="*/ 817 w 817"/>
              <a:gd name="T18" fmla="*/ 834 h 834"/>
            </a:gdLst>
            <a:ahLst/>
            <a:cxnLst>
              <a:cxn ang="T10">
                <a:pos x="T0" y="T1"/>
              </a:cxn>
              <a:cxn ang="T11">
                <a:pos x="T2" y="T3"/>
              </a:cxn>
              <a:cxn ang="T12">
                <a:pos x="T4" y="T5"/>
              </a:cxn>
              <a:cxn ang="T13">
                <a:pos x="T6" y="T7"/>
              </a:cxn>
              <a:cxn ang="T14">
                <a:pos x="T8" y="T9"/>
              </a:cxn>
            </a:cxnLst>
            <a:rect l="T15" t="T16" r="T17" b="T18"/>
            <a:pathLst>
              <a:path w="817" h="834">
                <a:moveTo>
                  <a:pt x="0" y="0"/>
                </a:moveTo>
                <a:cubicBezTo>
                  <a:pt x="58" y="7"/>
                  <a:pt x="243" y="9"/>
                  <a:pt x="348" y="42"/>
                </a:cubicBezTo>
                <a:cubicBezTo>
                  <a:pt x="453" y="75"/>
                  <a:pt x="557" y="121"/>
                  <a:pt x="630" y="198"/>
                </a:cubicBezTo>
                <a:cubicBezTo>
                  <a:pt x="703" y="275"/>
                  <a:pt x="755" y="398"/>
                  <a:pt x="786" y="504"/>
                </a:cubicBezTo>
                <a:cubicBezTo>
                  <a:pt x="817" y="610"/>
                  <a:pt x="810" y="765"/>
                  <a:pt x="816" y="834"/>
                </a:cubicBezTo>
              </a:path>
            </a:pathLst>
          </a:custGeom>
          <a:noFill/>
          <a:ln w="38100" cap="rnd">
            <a:solidFill>
              <a:srgbClr val="000000"/>
            </a:solidFill>
            <a:prstDash val="sysDot"/>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87" tIns="44450" rIns="90487" bIns="44450" anchor="ctr"/>
          <a:lstStyle/>
          <a:p>
            <a:pPr defTabSz="914400" fontAlgn="auto">
              <a:spcBef>
                <a:spcPts val="0"/>
              </a:spcBef>
              <a:spcAft>
                <a:spcPts val="0"/>
              </a:spcAft>
              <a:defRPr/>
            </a:pPr>
            <a:endParaRPr lang="en-US" sz="1800" kern="0">
              <a:solidFill>
                <a:sysClr val="windowText" lastClr="000000"/>
              </a:solidFill>
            </a:endParaRPr>
          </a:p>
        </p:txBody>
      </p:sp>
      <p:sp>
        <p:nvSpPr>
          <p:cNvPr id="75800" name="Text Box 68"/>
          <p:cNvSpPr txBox="1">
            <a:spLocks noChangeArrowheads="1"/>
          </p:cNvSpPr>
          <p:nvPr/>
        </p:nvSpPr>
        <p:spPr bwMode="auto">
          <a:xfrm>
            <a:off x="2286000" y="1752600"/>
            <a:ext cx="1349375" cy="52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lnSpc>
                <a:spcPct val="80000"/>
              </a:lnSpc>
            </a:pPr>
            <a:r>
              <a:rPr lang="en-US" sz="1800" b="1" i="1">
                <a:solidFill>
                  <a:srgbClr val="003300"/>
                </a:solidFill>
                <a:latin typeface="Helvetica" charset="0"/>
              </a:rPr>
              <a:t>Virtual</a:t>
            </a:r>
          </a:p>
          <a:p>
            <a:pPr algn="ctr" defTabSz="914400">
              <a:lnSpc>
                <a:spcPct val="80000"/>
              </a:lnSpc>
            </a:pPr>
            <a:r>
              <a:rPr lang="en-US" sz="1800" b="1" i="1">
                <a:solidFill>
                  <a:srgbClr val="003300"/>
                </a:solidFill>
                <a:latin typeface="Helvetica" charset="0"/>
              </a:rPr>
              <a:t>Addresses</a:t>
            </a:r>
            <a:endParaRPr lang="en-US" b="1">
              <a:solidFill>
                <a:srgbClr val="003300"/>
              </a:solidFill>
              <a:latin typeface="Helvetica" charset="0"/>
            </a:endParaRPr>
          </a:p>
        </p:txBody>
      </p:sp>
      <p:sp>
        <p:nvSpPr>
          <p:cNvPr id="75801" name="Text Box 69"/>
          <p:cNvSpPr txBox="1">
            <a:spLocks noChangeArrowheads="1"/>
          </p:cNvSpPr>
          <p:nvPr/>
        </p:nvSpPr>
        <p:spPr bwMode="auto">
          <a:xfrm>
            <a:off x="5181600" y="1828800"/>
            <a:ext cx="1349375" cy="52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0487" tIns="44450" rIns="90487" bIns="4445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lnSpc>
                <a:spcPct val="80000"/>
              </a:lnSpc>
            </a:pPr>
            <a:r>
              <a:rPr lang="en-US" sz="1800" b="1" i="1">
                <a:solidFill>
                  <a:srgbClr val="003300"/>
                </a:solidFill>
                <a:latin typeface="Helvetica" charset="0"/>
              </a:rPr>
              <a:t>Physical</a:t>
            </a:r>
          </a:p>
          <a:p>
            <a:pPr algn="ctr" defTabSz="914400">
              <a:lnSpc>
                <a:spcPct val="80000"/>
              </a:lnSpc>
            </a:pPr>
            <a:r>
              <a:rPr lang="en-US" sz="1800" b="1" i="1">
                <a:solidFill>
                  <a:srgbClr val="003300"/>
                </a:solidFill>
                <a:latin typeface="Helvetica" charset="0"/>
              </a:rPr>
              <a:t>Addresses</a:t>
            </a:r>
            <a:endParaRPr lang="en-US" b="1">
              <a:solidFill>
                <a:srgbClr val="003300"/>
              </a:solidFill>
              <a:latin typeface="Helvetica" charset="0"/>
            </a:endParaRPr>
          </a:p>
        </p:txBody>
      </p:sp>
      <p:sp>
        <p:nvSpPr>
          <p:cNvPr id="75802" name="TextBox 132"/>
          <p:cNvSpPr txBox="1">
            <a:spLocks noChangeArrowheads="1"/>
          </p:cNvSpPr>
          <p:nvPr/>
        </p:nvSpPr>
        <p:spPr bwMode="auto">
          <a:xfrm>
            <a:off x="7796212" y="6481762"/>
            <a:ext cx="134778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600" dirty="0">
                <a:solidFill>
                  <a:srgbClr val="37305A"/>
                </a:solidFill>
              </a:rPr>
              <a:t>CMU 15-213</a:t>
            </a:r>
          </a:p>
        </p:txBody>
      </p:sp>
      <p:sp>
        <p:nvSpPr>
          <p:cNvPr id="75803" name="Rectangle 133"/>
          <p:cNvSpPr>
            <a:spLocks noChangeArrowheads="1"/>
          </p:cNvSpPr>
          <p:nvPr/>
        </p:nvSpPr>
        <p:spPr bwMode="auto">
          <a:xfrm>
            <a:off x="152400" y="5334000"/>
            <a:ext cx="784860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1800" dirty="0">
                <a:solidFill>
                  <a:srgbClr val="37305A"/>
                </a:solidFill>
              </a:rPr>
              <a:t>VMs (or segments) are storage objects described by maps.   A </a:t>
            </a:r>
            <a:r>
              <a:rPr lang="en-US" sz="1800" b="1" dirty="0">
                <a:solidFill>
                  <a:srgbClr val="651222"/>
                </a:solidFill>
              </a:rPr>
              <a:t>page table</a:t>
            </a:r>
            <a:r>
              <a:rPr lang="en-US" sz="1800" dirty="0">
                <a:solidFill>
                  <a:srgbClr val="37305A"/>
                </a:solidFill>
              </a:rPr>
              <a:t> is just a block map for one or more VM segments.  The page tables (e.g., one for each process) are stored in memory.  As threads reference memory, the machine uses the current page table to translate the virtual addresses. The MMU hardware hides the indirection from user programs.  </a:t>
            </a:r>
          </a:p>
        </p:txBody>
      </p:sp>
    </p:spTree>
    <p:extLst>
      <p:ext uri="{BB962C8B-B14F-4D97-AF65-F5344CB8AC3E}">
        <p14:creationId xmlns:p14="http://schemas.microsoft.com/office/powerpoint/2010/main" val="1386607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3"/>
          <p:cNvSpPr>
            <a:spLocks noGrp="1"/>
          </p:cNvSpPr>
          <p:nvPr>
            <p:ph type="title"/>
          </p:nvPr>
        </p:nvSpPr>
        <p:spPr/>
        <p:txBody>
          <a:bodyPr/>
          <a:lstStyle/>
          <a:p>
            <a:r>
              <a:rPr lang="en-US" dirty="0">
                <a:latin typeface="Arial" charset="0"/>
                <a:ea typeface="ＭＳ Ｐゴシック" charset="0"/>
              </a:rPr>
              <a:t>Cartoon view of a page table</a:t>
            </a:r>
          </a:p>
        </p:txBody>
      </p:sp>
      <p:sp>
        <p:nvSpPr>
          <p:cNvPr id="50178" name="AutoShape 3"/>
          <p:cNvSpPr>
            <a:spLocks noChangeArrowheads="1"/>
          </p:cNvSpPr>
          <p:nvPr/>
        </p:nvSpPr>
        <p:spPr bwMode="auto">
          <a:xfrm>
            <a:off x="1033463" y="2028825"/>
            <a:ext cx="565150" cy="165100"/>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179" name="AutoShape 4"/>
          <p:cNvSpPr>
            <a:spLocks noChangeArrowheads="1"/>
          </p:cNvSpPr>
          <p:nvPr/>
        </p:nvSpPr>
        <p:spPr bwMode="auto">
          <a:xfrm>
            <a:off x="1033463" y="2193925"/>
            <a:ext cx="565150" cy="157163"/>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180" name="AutoShape 5"/>
          <p:cNvSpPr>
            <a:spLocks noChangeArrowheads="1"/>
          </p:cNvSpPr>
          <p:nvPr/>
        </p:nvSpPr>
        <p:spPr bwMode="auto">
          <a:xfrm>
            <a:off x="1033463" y="2351088"/>
            <a:ext cx="565150" cy="165100"/>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181" name="AutoShape 6"/>
          <p:cNvSpPr>
            <a:spLocks noChangeArrowheads="1"/>
          </p:cNvSpPr>
          <p:nvPr/>
        </p:nvSpPr>
        <p:spPr bwMode="auto">
          <a:xfrm>
            <a:off x="1033463" y="2516188"/>
            <a:ext cx="565150" cy="165100"/>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182" name="AutoShape 7"/>
          <p:cNvSpPr>
            <a:spLocks noChangeArrowheads="1"/>
          </p:cNvSpPr>
          <p:nvPr/>
        </p:nvSpPr>
        <p:spPr bwMode="auto">
          <a:xfrm>
            <a:off x="1033463" y="2659063"/>
            <a:ext cx="565150" cy="165100"/>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183" name="AutoShape 8"/>
          <p:cNvSpPr>
            <a:spLocks noChangeArrowheads="1"/>
          </p:cNvSpPr>
          <p:nvPr/>
        </p:nvSpPr>
        <p:spPr bwMode="auto">
          <a:xfrm>
            <a:off x="1033463" y="2824163"/>
            <a:ext cx="565150" cy="165100"/>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184" name="AutoShape 9"/>
          <p:cNvSpPr>
            <a:spLocks noChangeArrowheads="1"/>
          </p:cNvSpPr>
          <p:nvPr/>
        </p:nvSpPr>
        <p:spPr bwMode="auto">
          <a:xfrm>
            <a:off x="1033463" y="2989263"/>
            <a:ext cx="565150" cy="165100"/>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185" name="AutoShape 10"/>
          <p:cNvSpPr>
            <a:spLocks noChangeArrowheads="1"/>
          </p:cNvSpPr>
          <p:nvPr/>
        </p:nvSpPr>
        <p:spPr bwMode="auto">
          <a:xfrm>
            <a:off x="1033463" y="3154363"/>
            <a:ext cx="565150" cy="165100"/>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186" name="AutoShape 11"/>
          <p:cNvSpPr>
            <a:spLocks noChangeArrowheads="1"/>
          </p:cNvSpPr>
          <p:nvPr/>
        </p:nvSpPr>
        <p:spPr bwMode="auto">
          <a:xfrm>
            <a:off x="1033463" y="3319463"/>
            <a:ext cx="565150" cy="157162"/>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187" name="AutoShape 12"/>
          <p:cNvSpPr>
            <a:spLocks noChangeArrowheads="1"/>
          </p:cNvSpPr>
          <p:nvPr/>
        </p:nvSpPr>
        <p:spPr bwMode="auto">
          <a:xfrm>
            <a:off x="1033463" y="3476625"/>
            <a:ext cx="565150" cy="165100"/>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188" name="AutoShape 13"/>
          <p:cNvSpPr>
            <a:spLocks noChangeArrowheads="1"/>
          </p:cNvSpPr>
          <p:nvPr/>
        </p:nvSpPr>
        <p:spPr bwMode="auto">
          <a:xfrm>
            <a:off x="1033463" y="3641725"/>
            <a:ext cx="565150" cy="165100"/>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189" name="Text Box 14"/>
          <p:cNvSpPr txBox="1">
            <a:spLocks noChangeArrowheads="1"/>
          </p:cNvSpPr>
          <p:nvPr/>
        </p:nvSpPr>
        <p:spPr bwMode="auto">
          <a:xfrm>
            <a:off x="1036638" y="1966913"/>
            <a:ext cx="61214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PFN x</a:t>
            </a:r>
          </a:p>
        </p:txBody>
      </p:sp>
      <p:sp>
        <p:nvSpPr>
          <p:cNvPr id="50190" name="Text Box 15"/>
          <p:cNvSpPr txBox="1">
            <a:spLocks noChangeArrowheads="1"/>
          </p:cNvSpPr>
          <p:nvPr/>
        </p:nvSpPr>
        <p:spPr bwMode="auto">
          <a:xfrm>
            <a:off x="1038225" y="2135188"/>
            <a:ext cx="612142"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PFN y</a:t>
            </a:r>
          </a:p>
        </p:txBody>
      </p:sp>
      <p:sp>
        <p:nvSpPr>
          <p:cNvPr id="50191" name="Text Box 16"/>
          <p:cNvSpPr txBox="1">
            <a:spLocks noChangeArrowheads="1"/>
          </p:cNvSpPr>
          <p:nvPr/>
        </p:nvSpPr>
        <p:spPr bwMode="auto">
          <a:xfrm>
            <a:off x="1038225" y="3244850"/>
            <a:ext cx="569387"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PFN i</a:t>
            </a:r>
          </a:p>
        </p:txBody>
      </p:sp>
      <p:cxnSp>
        <p:nvCxnSpPr>
          <p:cNvPr id="50192" name="AutoShape 17"/>
          <p:cNvCxnSpPr>
            <a:cxnSpLocks noChangeShapeType="1"/>
          </p:cNvCxnSpPr>
          <p:nvPr/>
        </p:nvCxnSpPr>
        <p:spPr bwMode="auto">
          <a:xfrm>
            <a:off x="1598613" y="2106613"/>
            <a:ext cx="2668587" cy="484187"/>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50193" name="AutoShape 18"/>
          <p:cNvCxnSpPr>
            <a:cxnSpLocks noChangeShapeType="1"/>
            <a:endCxn id="50220" idx="1"/>
          </p:cNvCxnSpPr>
          <p:nvPr/>
        </p:nvCxnSpPr>
        <p:spPr bwMode="auto">
          <a:xfrm>
            <a:off x="1592263" y="2266950"/>
            <a:ext cx="2730500" cy="925767"/>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50194" name="AutoShape 19"/>
          <p:cNvSpPr>
            <a:spLocks noChangeArrowheads="1"/>
          </p:cNvSpPr>
          <p:nvPr/>
        </p:nvSpPr>
        <p:spPr bwMode="auto">
          <a:xfrm>
            <a:off x="1525588" y="4556125"/>
            <a:ext cx="946150" cy="276225"/>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195" name="AutoShape 20"/>
          <p:cNvSpPr>
            <a:spLocks noChangeArrowheads="1"/>
          </p:cNvSpPr>
          <p:nvPr/>
        </p:nvSpPr>
        <p:spPr bwMode="auto">
          <a:xfrm>
            <a:off x="2463800" y="4557713"/>
            <a:ext cx="946150" cy="276225"/>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196" name="Rectangle 21"/>
          <p:cNvSpPr>
            <a:spLocks noChangeArrowheads="1"/>
          </p:cNvSpPr>
          <p:nvPr/>
        </p:nvSpPr>
        <p:spPr bwMode="auto">
          <a:xfrm>
            <a:off x="1588772" y="4508990"/>
            <a:ext cx="824545" cy="2927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VPN #</a:t>
            </a:r>
            <a:r>
              <a:rPr kumimoji="0" lang="en-US" sz="16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i</a:t>
            </a: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0197" name="Rectangle 22"/>
          <p:cNvSpPr>
            <a:spLocks noChangeArrowheads="1"/>
          </p:cNvSpPr>
          <p:nvPr/>
        </p:nvSpPr>
        <p:spPr bwMode="auto">
          <a:xfrm>
            <a:off x="2593975" y="4516438"/>
            <a:ext cx="627063" cy="290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Arial" charset="0"/>
              </a:rPr>
              <a:t>offset</a:t>
            </a:r>
            <a:endParaRPr kumimoji="0" lang="en-US" sz="12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198" name="Rectangle 23"/>
          <p:cNvSpPr>
            <a:spLocks noChangeArrowheads="1"/>
          </p:cNvSpPr>
          <p:nvPr/>
        </p:nvSpPr>
        <p:spPr bwMode="auto">
          <a:xfrm>
            <a:off x="1546550" y="4867458"/>
            <a:ext cx="1828150" cy="3234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0"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virtual address</a:t>
            </a:r>
          </a:p>
        </p:txBody>
      </p:sp>
      <p:cxnSp>
        <p:nvCxnSpPr>
          <p:cNvPr id="50199" name="AutoShape 24"/>
          <p:cNvCxnSpPr>
            <a:cxnSpLocks noChangeShapeType="1"/>
            <a:stCxn id="50196" idx="0"/>
            <a:endCxn id="50191" idx="1"/>
          </p:cNvCxnSpPr>
          <p:nvPr/>
        </p:nvCxnSpPr>
        <p:spPr bwMode="auto">
          <a:xfrm rot="16200000" flipV="1">
            <a:off x="956815" y="3464760"/>
            <a:ext cx="1125640" cy="962820"/>
          </a:xfrm>
          <a:prstGeom prst="curvedConnector4">
            <a:avLst>
              <a:gd name="adj1" fmla="val 43848"/>
              <a:gd name="adj2" fmla="val 123743"/>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50200" name="Rectangle 25"/>
          <p:cNvSpPr>
            <a:spLocks noChangeArrowheads="1"/>
          </p:cNvSpPr>
          <p:nvPr/>
        </p:nvSpPr>
        <p:spPr bwMode="auto">
          <a:xfrm>
            <a:off x="2558053" y="3592713"/>
            <a:ext cx="698909" cy="575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0" anchor="ctr">
            <a:spAutoFit/>
          </a:bodyPr>
          <a:lstStyle/>
          <a:p>
            <a:pPr marL="0" marR="0" lvl="0" indent="0" algn="ctr" defTabSz="914400" rtl="0" eaLnBrk="1" fontAlgn="base" latinLnBrk="0" hangingPunct="1">
              <a:lnSpc>
                <a:spcPct val="7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PFN i</a:t>
            </a:r>
          </a:p>
          <a:p>
            <a:pPr marL="0" marR="0" lvl="0" indent="0" algn="ctr" defTabSz="914400" rtl="0" eaLnBrk="1" fontAlgn="base" latinLnBrk="0" hangingPunct="1">
              <a:lnSpc>
                <a:spcPct val="7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p>
          <a:p>
            <a:pPr marL="0" marR="0" lvl="0" indent="0" algn="ctr" defTabSz="914400" rtl="0" eaLnBrk="1" fontAlgn="base" latinLnBrk="0" hangingPunct="1">
              <a:lnSpc>
                <a:spcPct val="7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offset</a:t>
            </a:r>
          </a:p>
        </p:txBody>
      </p:sp>
      <p:cxnSp>
        <p:nvCxnSpPr>
          <p:cNvPr id="50201" name="AutoShape 26"/>
          <p:cNvCxnSpPr>
            <a:cxnSpLocks noChangeShapeType="1"/>
            <a:stCxn id="50197" idx="0"/>
            <a:endCxn id="50200" idx="2"/>
          </p:cNvCxnSpPr>
          <p:nvPr/>
        </p:nvCxnSpPr>
        <p:spPr bwMode="auto">
          <a:xfrm flipV="1">
            <a:off x="2907507" y="4168576"/>
            <a:ext cx="1" cy="347862"/>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50202" name="AutoShape 27"/>
          <p:cNvCxnSpPr>
            <a:cxnSpLocks noChangeShapeType="1"/>
            <a:stCxn id="50191" idx="3"/>
            <a:endCxn id="50200" idx="1"/>
          </p:cNvCxnSpPr>
          <p:nvPr/>
        </p:nvCxnSpPr>
        <p:spPr bwMode="auto">
          <a:xfrm>
            <a:off x="1607612" y="3383350"/>
            <a:ext cx="950441" cy="497295"/>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cxnSp>
        <p:nvCxnSpPr>
          <p:cNvPr id="50203" name="AutoShape 28"/>
          <p:cNvCxnSpPr>
            <a:cxnSpLocks noChangeShapeType="1"/>
            <a:stCxn id="50200" idx="3"/>
            <a:endCxn id="50233" idx="1"/>
          </p:cNvCxnSpPr>
          <p:nvPr/>
        </p:nvCxnSpPr>
        <p:spPr bwMode="auto">
          <a:xfrm flipV="1">
            <a:off x="3256962" y="3563482"/>
            <a:ext cx="1065801" cy="317163"/>
          </a:xfrm>
          <a:prstGeom prst="curvedConnector3">
            <a:avLst>
              <a:gd name="adj1" fmla="val 50000"/>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sp>
        <p:nvSpPr>
          <p:cNvPr id="50204" name="Oval 29"/>
          <p:cNvSpPr>
            <a:spLocks noChangeArrowheads="1"/>
          </p:cNvSpPr>
          <p:nvPr/>
        </p:nvSpPr>
        <p:spPr bwMode="auto">
          <a:xfrm>
            <a:off x="1933575" y="2622550"/>
            <a:ext cx="74613" cy="74613"/>
          </a:xfrm>
          <a:prstGeom prst="ellipse">
            <a:avLst/>
          </a:prstGeom>
          <a:solidFill>
            <a:srgbClr val="000000"/>
          </a:solidFill>
          <a:ln w="9525">
            <a:solidFill>
              <a:srgbClr val="000000"/>
            </a:solidFill>
            <a:round/>
            <a:headEnd/>
            <a:tailEnd/>
          </a:ln>
        </p:spPr>
        <p:txBody>
          <a:bodyPr wrap="none" lIns="92075" tIns="46038" rIns="92075" bIns="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05" name="Oval 30"/>
          <p:cNvSpPr>
            <a:spLocks noChangeArrowheads="1"/>
          </p:cNvSpPr>
          <p:nvPr/>
        </p:nvSpPr>
        <p:spPr bwMode="auto">
          <a:xfrm>
            <a:off x="1933575" y="2797175"/>
            <a:ext cx="74613" cy="74613"/>
          </a:xfrm>
          <a:prstGeom prst="ellipse">
            <a:avLst/>
          </a:prstGeom>
          <a:solidFill>
            <a:srgbClr val="000000"/>
          </a:solidFill>
          <a:ln w="9525">
            <a:solidFill>
              <a:srgbClr val="000000"/>
            </a:solidFill>
            <a:round/>
            <a:headEnd/>
            <a:tailEnd/>
          </a:ln>
        </p:spPr>
        <p:txBody>
          <a:bodyPr wrap="none" lIns="92075" tIns="46038" rIns="92075" bIns="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06" name="Oval 31"/>
          <p:cNvSpPr>
            <a:spLocks noChangeArrowheads="1"/>
          </p:cNvSpPr>
          <p:nvPr/>
        </p:nvSpPr>
        <p:spPr bwMode="auto">
          <a:xfrm>
            <a:off x="1933575" y="2973388"/>
            <a:ext cx="74613" cy="74612"/>
          </a:xfrm>
          <a:prstGeom prst="ellipse">
            <a:avLst/>
          </a:prstGeom>
          <a:solidFill>
            <a:srgbClr val="000000"/>
          </a:solidFill>
          <a:ln w="9525">
            <a:solidFill>
              <a:srgbClr val="000000"/>
            </a:solidFill>
            <a:round/>
            <a:headEnd/>
            <a:tailEnd/>
          </a:ln>
        </p:spPr>
        <p:txBody>
          <a:bodyPr wrap="none" lIns="92075" tIns="46038" rIns="92075" bIns="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07" name="Rectangle 32"/>
          <p:cNvSpPr>
            <a:spLocks noChangeArrowheads="1"/>
          </p:cNvSpPr>
          <p:nvPr/>
        </p:nvSpPr>
        <p:spPr bwMode="auto">
          <a:xfrm>
            <a:off x="349250" y="1524000"/>
            <a:ext cx="3032125"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 process page table (map)</a:t>
            </a:r>
          </a:p>
        </p:txBody>
      </p:sp>
      <p:sp>
        <p:nvSpPr>
          <p:cNvPr id="50208" name="Rectangle 33"/>
          <p:cNvSpPr>
            <a:spLocks noChangeArrowheads="1"/>
          </p:cNvSpPr>
          <p:nvPr/>
        </p:nvSpPr>
        <p:spPr bwMode="auto">
          <a:xfrm>
            <a:off x="3995393" y="4999723"/>
            <a:ext cx="217239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 machine memory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800000"/>
                </a:solidFill>
                <a:effectLst/>
                <a:uLnTx/>
                <a:uFillTx/>
                <a:latin typeface="Arial" charset="0"/>
                <a:ea typeface="ＭＳ Ｐゴシック" charset="0"/>
                <a:cs typeface="Arial" charset="0"/>
              </a:rPr>
              <a:t>page frames</a:t>
            </a:r>
          </a:p>
        </p:txBody>
      </p:sp>
      <p:sp>
        <p:nvSpPr>
          <p:cNvPr id="50209" name="Text Box 34"/>
          <p:cNvSpPr txBox="1">
            <a:spLocks noChangeArrowheads="1"/>
          </p:cNvSpPr>
          <p:nvPr/>
        </p:nvSpPr>
        <p:spPr bwMode="auto">
          <a:xfrm>
            <a:off x="6178550" y="1782634"/>
            <a:ext cx="2508250"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195F9E"/>
                </a:solidFill>
                <a:effectLst/>
                <a:uLnTx/>
                <a:uFillTx/>
                <a:latin typeface="Arial" charset="0"/>
                <a:ea typeface="ＭＳ Ｐゴシック" charset="0"/>
                <a:cs typeface="Arial" charset="0"/>
              </a:rPr>
              <a:t>This is an </a:t>
            </a:r>
            <a:r>
              <a:rPr kumimoji="0" lang="en-US" sz="1800" b="1" i="0" u="none" strike="noStrike" kern="1200" cap="none" spc="0" normalizeH="0" baseline="0" noProof="0" dirty="0">
                <a:ln>
                  <a:noFill/>
                </a:ln>
                <a:solidFill>
                  <a:srgbClr val="195F9E"/>
                </a:solidFill>
                <a:effectLst/>
                <a:uLnTx/>
                <a:uFillTx/>
                <a:latin typeface="Arial" charset="0"/>
                <a:ea typeface="ＭＳ Ｐゴシック" charset="0"/>
                <a:cs typeface="Arial" charset="0"/>
              </a:rPr>
              <a:t>example</a:t>
            </a:r>
            <a:r>
              <a:rPr kumimoji="0" lang="en-US" sz="1800" b="0" i="0" u="none" strike="noStrike" kern="1200" cap="none" spc="0" normalizeH="0" baseline="0" noProof="0" dirty="0">
                <a:ln>
                  <a:noFill/>
                </a:ln>
                <a:solidFill>
                  <a:srgbClr val="195F9E"/>
                </a:solidFill>
                <a:effectLst/>
                <a:uLnTx/>
                <a:uFillTx/>
                <a:latin typeface="Arial" charset="0"/>
                <a:ea typeface="ＭＳ Ｐゴシック" charset="0"/>
                <a:cs typeface="Arial" charset="0"/>
              </a:rPr>
              <a:t>.  Any PFN may be used for any VPN.  </a:t>
            </a:r>
          </a:p>
        </p:txBody>
      </p:sp>
      <p:grpSp>
        <p:nvGrpSpPr>
          <p:cNvPr id="50210" name="Group 35"/>
          <p:cNvGrpSpPr>
            <a:grpSpLocks/>
          </p:cNvGrpSpPr>
          <p:nvPr/>
        </p:nvGrpSpPr>
        <p:grpSpPr bwMode="auto">
          <a:xfrm>
            <a:off x="4322763" y="1770063"/>
            <a:ext cx="1544637" cy="3203575"/>
            <a:chOff x="3247" y="1974"/>
            <a:chExt cx="624" cy="1538"/>
          </a:xfrm>
        </p:grpSpPr>
        <p:sp>
          <p:nvSpPr>
            <p:cNvPr id="50213" name="AutoShape 36"/>
            <p:cNvSpPr>
              <a:spLocks noChangeArrowheads="1"/>
            </p:cNvSpPr>
            <p:nvPr/>
          </p:nvSpPr>
          <p:spPr bwMode="auto">
            <a:xfrm>
              <a:off x="3247" y="2911"/>
              <a:ext cx="624" cy="59"/>
            </a:xfrm>
            <a:prstGeom prst="flowChartProcess">
              <a:avLst/>
            </a:prstGeom>
            <a:solidFill>
              <a:srgbClr val="666699"/>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14" name="AutoShape 37"/>
            <p:cNvSpPr>
              <a:spLocks noChangeArrowheads="1"/>
            </p:cNvSpPr>
            <p:nvPr/>
          </p:nvSpPr>
          <p:spPr bwMode="auto">
            <a:xfrm>
              <a:off x="3247" y="2970"/>
              <a:ext cx="624" cy="59"/>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15" name="AutoShape 38"/>
            <p:cNvSpPr>
              <a:spLocks noChangeArrowheads="1"/>
            </p:cNvSpPr>
            <p:nvPr/>
          </p:nvSpPr>
          <p:spPr bwMode="auto">
            <a:xfrm>
              <a:off x="3247" y="3028"/>
              <a:ext cx="624" cy="60"/>
            </a:xfrm>
            <a:prstGeom prst="flowChartProcess">
              <a:avLst/>
            </a:prstGeom>
            <a:solidFill>
              <a:srgbClr val="969696"/>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16" name="AutoShape 39"/>
            <p:cNvSpPr>
              <a:spLocks noChangeArrowheads="1"/>
            </p:cNvSpPr>
            <p:nvPr/>
          </p:nvSpPr>
          <p:spPr bwMode="auto">
            <a:xfrm>
              <a:off x="3247" y="2746"/>
              <a:ext cx="624" cy="60"/>
            </a:xfrm>
            <a:prstGeom prst="flowChartProcess">
              <a:avLst/>
            </a:prstGeom>
            <a:solidFill>
              <a:srgbClr val="800080"/>
            </a:solidFill>
            <a:ln w="12700">
              <a:solidFill>
                <a:srgbClr val="000000"/>
              </a:solidFill>
              <a:miter lim="800000"/>
              <a:headEnd type="none" w="sm" len="sm"/>
              <a:tailEnd type="none" w="sm" len="sm"/>
            </a:ln>
          </p:spPr>
          <p:txBody>
            <a:bodyPr wrap="none" anchor="ctr" anchorCtr="1"/>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17" name="AutoShape 40"/>
            <p:cNvSpPr>
              <a:spLocks noChangeArrowheads="1"/>
            </p:cNvSpPr>
            <p:nvPr/>
          </p:nvSpPr>
          <p:spPr bwMode="auto">
            <a:xfrm>
              <a:off x="3247" y="3149"/>
              <a:ext cx="624" cy="59"/>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18" name="AutoShape 41"/>
            <p:cNvSpPr>
              <a:spLocks noChangeArrowheads="1"/>
            </p:cNvSpPr>
            <p:nvPr/>
          </p:nvSpPr>
          <p:spPr bwMode="auto">
            <a:xfrm>
              <a:off x="3247" y="2033"/>
              <a:ext cx="624" cy="60"/>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19" name="AutoShape 42"/>
            <p:cNvSpPr>
              <a:spLocks noChangeArrowheads="1"/>
            </p:cNvSpPr>
            <p:nvPr/>
          </p:nvSpPr>
          <p:spPr bwMode="auto">
            <a:xfrm>
              <a:off x="3247" y="1974"/>
              <a:ext cx="624" cy="59"/>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20" name="AutoShape 43"/>
            <p:cNvSpPr>
              <a:spLocks noChangeArrowheads="1"/>
            </p:cNvSpPr>
            <p:nvPr/>
          </p:nvSpPr>
          <p:spPr bwMode="auto">
            <a:xfrm>
              <a:off x="3247" y="2628"/>
              <a:ext cx="624" cy="58"/>
            </a:xfrm>
            <a:prstGeom prst="flowChartProcess">
              <a:avLst/>
            </a:prstGeom>
            <a:solidFill>
              <a:srgbClr val="3366FF"/>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21" name="AutoShape 44"/>
            <p:cNvSpPr>
              <a:spLocks noChangeArrowheads="1"/>
            </p:cNvSpPr>
            <p:nvPr/>
          </p:nvSpPr>
          <p:spPr bwMode="auto">
            <a:xfrm>
              <a:off x="3247" y="3208"/>
              <a:ext cx="624" cy="59"/>
            </a:xfrm>
            <a:prstGeom prst="flowChartProcess">
              <a:avLst/>
            </a:prstGeom>
            <a:solidFill>
              <a:srgbClr val="3366FF"/>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22" name="AutoShape 45"/>
            <p:cNvSpPr>
              <a:spLocks noChangeArrowheads="1"/>
            </p:cNvSpPr>
            <p:nvPr/>
          </p:nvSpPr>
          <p:spPr bwMode="auto">
            <a:xfrm>
              <a:off x="3247" y="2273"/>
              <a:ext cx="624" cy="59"/>
            </a:xfrm>
            <a:prstGeom prst="flowChartProcess">
              <a:avLst/>
            </a:prstGeom>
            <a:solidFill>
              <a:srgbClr val="3366FF"/>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23" name="AutoShape 46"/>
            <p:cNvSpPr>
              <a:spLocks noChangeArrowheads="1"/>
            </p:cNvSpPr>
            <p:nvPr/>
          </p:nvSpPr>
          <p:spPr bwMode="auto">
            <a:xfrm>
              <a:off x="3247" y="2864"/>
              <a:ext cx="624" cy="59"/>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24" name="AutoShape 47"/>
            <p:cNvSpPr>
              <a:spLocks noChangeArrowheads="1"/>
            </p:cNvSpPr>
            <p:nvPr/>
          </p:nvSpPr>
          <p:spPr bwMode="auto">
            <a:xfrm>
              <a:off x="3247" y="2093"/>
              <a:ext cx="624" cy="60"/>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25" name="AutoShape 48"/>
            <p:cNvSpPr>
              <a:spLocks noChangeArrowheads="1"/>
            </p:cNvSpPr>
            <p:nvPr/>
          </p:nvSpPr>
          <p:spPr bwMode="auto">
            <a:xfrm>
              <a:off x="3247" y="2686"/>
              <a:ext cx="624" cy="60"/>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26" name="AutoShape 49"/>
            <p:cNvSpPr>
              <a:spLocks noChangeArrowheads="1"/>
            </p:cNvSpPr>
            <p:nvPr/>
          </p:nvSpPr>
          <p:spPr bwMode="auto">
            <a:xfrm>
              <a:off x="3247" y="2390"/>
              <a:ext cx="624" cy="60"/>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27" name="AutoShape 50"/>
            <p:cNvSpPr>
              <a:spLocks noChangeArrowheads="1"/>
            </p:cNvSpPr>
            <p:nvPr/>
          </p:nvSpPr>
          <p:spPr bwMode="auto">
            <a:xfrm>
              <a:off x="3247" y="2450"/>
              <a:ext cx="624" cy="59"/>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28" name="AutoShape 51"/>
            <p:cNvSpPr>
              <a:spLocks noChangeArrowheads="1"/>
            </p:cNvSpPr>
            <p:nvPr/>
          </p:nvSpPr>
          <p:spPr bwMode="auto">
            <a:xfrm>
              <a:off x="3247" y="2153"/>
              <a:ext cx="624" cy="59"/>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29" name="AutoShape 52"/>
            <p:cNvSpPr>
              <a:spLocks noChangeArrowheads="1"/>
            </p:cNvSpPr>
            <p:nvPr/>
          </p:nvSpPr>
          <p:spPr bwMode="auto">
            <a:xfrm>
              <a:off x="3247" y="2510"/>
              <a:ext cx="624" cy="59"/>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30" name="AutoShape 53"/>
            <p:cNvSpPr>
              <a:spLocks noChangeArrowheads="1"/>
            </p:cNvSpPr>
            <p:nvPr/>
          </p:nvSpPr>
          <p:spPr bwMode="auto">
            <a:xfrm>
              <a:off x="3247" y="3088"/>
              <a:ext cx="624" cy="59"/>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31" name="AutoShape 54"/>
            <p:cNvSpPr>
              <a:spLocks noChangeArrowheads="1"/>
            </p:cNvSpPr>
            <p:nvPr/>
          </p:nvSpPr>
          <p:spPr bwMode="auto">
            <a:xfrm>
              <a:off x="3247" y="2332"/>
              <a:ext cx="624" cy="58"/>
            </a:xfrm>
            <a:prstGeom prst="flowChartProcess">
              <a:avLst/>
            </a:prstGeom>
            <a:solidFill>
              <a:srgbClr val="666699"/>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32" name="AutoShape 55"/>
            <p:cNvSpPr>
              <a:spLocks noChangeArrowheads="1"/>
            </p:cNvSpPr>
            <p:nvPr/>
          </p:nvSpPr>
          <p:spPr bwMode="auto">
            <a:xfrm>
              <a:off x="3247" y="2569"/>
              <a:ext cx="624" cy="59"/>
            </a:xfrm>
            <a:prstGeom prst="flowChartProcess">
              <a:avLst/>
            </a:prstGeom>
            <a:solidFill>
              <a:srgbClr val="666699"/>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33" name="AutoShape 56"/>
            <p:cNvSpPr>
              <a:spLocks noChangeArrowheads="1"/>
            </p:cNvSpPr>
            <p:nvPr/>
          </p:nvSpPr>
          <p:spPr bwMode="auto">
            <a:xfrm>
              <a:off x="3247" y="2806"/>
              <a:ext cx="624" cy="58"/>
            </a:xfrm>
            <a:prstGeom prst="flowChartProcess">
              <a:avLst/>
            </a:prstGeom>
            <a:solidFill>
              <a:srgbClr val="666699"/>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34" name="AutoShape 57"/>
            <p:cNvSpPr>
              <a:spLocks noChangeArrowheads="1"/>
            </p:cNvSpPr>
            <p:nvPr/>
          </p:nvSpPr>
          <p:spPr bwMode="auto">
            <a:xfrm>
              <a:off x="3247" y="3267"/>
              <a:ext cx="624" cy="58"/>
            </a:xfrm>
            <a:prstGeom prst="flowChartProcess">
              <a:avLst/>
            </a:prstGeom>
            <a:solidFill>
              <a:srgbClr val="666699"/>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35" name="AutoShape 58"/>
            <p:cNvSpPr>
              <a:spLocks noChangeArrowheads="1"/>
            </p:cNvSpPr>
            <p:nvPr/>
          </p:nvSpPr>
          <p:spPr bwMode="auto">
            <a:xfrm>
              <a:off x="3247" y="3327"/>
              <a:ext cx="624" cy="59"/>
            </a:xfrm>
            <a:prstGeom prst="flowChartProcess">
              <a:avLst/>
            </a:prstGeom>
            <a:solidFill>
              <a:srgbClr val="969696"/>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36" name="AutoShape 59"/>
            <p:cNvSpPr>
              <a:spLocks noChangeArrowheads="1"/>
            </p:cNvSpPr>
            <p:nvPr/>
          </p:nvSpPr>
          <p:spPr bwMode="auto">
            <a:xfrm>
              <a:off x="3247" y="2212"/>
              <a:ext cx="624" cy="60"/>
            </a:xfrm>
            <a:prstGeom prst="flowChartProcess">
              <a:avLst/>
            </a:prstGeom>
            <a:solidFill>
              <a:srgbClr val="969696"/>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37" name="AutoShape 60"/>
            <p:cNvSpPr>
              <a:spLocks noChangeArrowheads="1"/>
            </p:cNvSpPr>
            <p:nvPr/>
          </p:nvSpPr>
          <p:spPr bwMode="auto">
            <a:xfrm>
              <a:off x="3247" y="3452"/>
              <a:ext cx="624" cy="60"/>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38" name="AutoShape 61"/>
            <p:cNvSpPr>
              <a:spLocks noChangeArrowheads="1"/>
            </p:cNvSpPr>
            <p:nvPr/>
          </p:nvSpPr>
          <p:spPr bwMode="auto">
            <a:xfrm>
              <a:off x="3247" y="3446"/>
              <a:ext cx="624" cy="60"/>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50239" name="AutoShape 62"/>
            <p:cNvSpPr>
              <a:spLocks noChangeArrowheads="1"/>
            </p:cNvSpPr>
            <p:nvPr/>
          </p:nvSpPr>
          <p:spPr bwMode="auto">
            <a:xfrm>
              <a:off x="3247" y="3386"/>
              <a:ext cx="624" cy="59"/>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grpSp>
      <p:sp>
        <p:nvSpPr>
          <p:cNvPr id="50212" name="Text Box 64"/>
          <p:cNvSpPr txBox="1">
            <a:spLocks noChangeArrowheads="1"/>
          </p:cNvSpPr>
          <p:nvPr/>
        </p:nvSpPr>
        <p:spPr bwMode="auto">
          <a:xfrm>
            <a:off x="6172200" y="2921675"/>
            <a:ext cx="29718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195F9E"/>
                </a:solidFill>
                <a:effectLst/>
                <a:uLnTx/>
                <a:uFillTx/>
                <a:latin typeface="Arial" charset="0"/>
                <a:ea typeface="ＭＳ Ｐゴシック" charset="0"/>
                <a:cs typeface="Arial" charset="0"/>
              </a:rPr>
              <a:t>The map itself is just another data structure stored in memory.</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95F9E"/>
              </a:solidFill>
              <a:effectLst/>
              <a:uLnTx/>
              <a:uFillTx/>
              <a:latin typeface="Arial" charset="0"/>
              <a:ea typeface="ＭＳ Ｐゴシック" charset="0"/>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195F9E"/>
                </a:solidFill>
                <a:effectLst/>
                <a:uLnTx/>
                <a:uFillTx/>
                <a:latin typeface="Arial" charset="0"/>
                <a:ea typeface="ＭＳ Ｐゴシック" charset="0"/>
                <a:cs typeface="Arial" charset="0"/>
              </a:rPr>
              <a:t>A protected CPU register holds the machine address of the current map.</a:t>
            </a:r>
            <a:endParaRPr kumimoji="0" lang="en-US" sz="1600" b="0" i="0" u="none" strike="noStrike" kern="1200" cap="none" spc="0" normalizeH="0" baseline="0" noProof="0" dirty="0">
              <a:ln>
                <a:noFill/>
              </a:ln>
              <a:solidFill>
                <a:srgbClr val="195F9E"/>
              </a:solidFill>
              <a:effectLst/>
              <a:uLnTx/>
              <a:uFillTx/>
              <a:latin typeface="Arial" charset="0"/>
              <a:ea typeface="ＭＳ Ｐゴシック" charset="0"/>
              <a:cs typeface="Arial" charset="0"/>
            </a:endParaRPr>
          </a:p>
        </p:txBody>
      </p:sp>
      <p:sp>
        <p:nvSpPr>
          <p:cNvPr id="65" name="Rectangle 23"/>
          <p:cNvSpPr>
            <a:spLocks noChangeArrowheads="1"/>
          </p:cNvSpPr>
          <p:nvPr/>
        </p:nvSpPr>
        <p:spPr bwMode="auto">
          <a:xfrm>
            <a:off x="166208" y="5504206"/>
            <a:ext cx="4927731" cy="12775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0"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651222"/>
                </a:solidFill>
                <a:effectLst/>
                <a:uLnTx/>
                <a:uFillTx/>
                <a:latin typeface="Arial" charset="0"/>
                <a:ea typeface="ＭＳ Ｐゴシック" charset="0"/>
                <a:cs typeface="Arial" charset="0"/>
              </a:rPr>
              <a:t>Virtual page</a:t>
            </a: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a logical block in a segment.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651222"/>
                </a:solidFill>
                <a:effectLst/>
                <a:uLnTx/>
                <a:uFillTx/>
                <a:latin typeface="Arial" charset="0"/>
                <a:ea typeface="ＭＳ Ｐゴシック" charset="0"/>
                <a:cs typeface="Arial" charset="0"/>
              </a:rPr>
              <a:t>VPN</a:t>
            </a: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Virtual Page Number (a logical block number).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651222"/>
                </a:solidFill>
                <a:effectLst/>
                <a:uLnTx/>
                <a:uFillTx/>
                <a:latin typeface="Arial" charset="0"/>
                <a:ea typeface="ＭＳ Ｐゴシック" charset="0"/>
                <a:cs typeface="Arial" charset="0"/>
              </a:rPr>
              <a:t>Page</a:t>
            </a:r>
            <a:r>
              <a:rPr kumimoji="0" lang="en-US" sz="1600" b="0" i="0" u="none" strike="noStrike" kern="1200" cap="none" spc="0" normalizeH="0" baseline="0" noProof="0" dirty="0">
                <a:ln>
                  <a:noFill/>
                </a:ln>
                <a:solidFill>
                  <a:srgbClr val="651222"/>
                </a:solidFill>
                <a:effectLst/>
                <a:uLnTx/>
                <a:uFillTx/>
                <a:latin typeface="Arial" charset="0"/>
                <a:ea typeface="ＭＳ Ｐゴシック" charset="0"/>
                <a:cs typeface="Arial" charset="0"/>
              </a:rPr>
              <a:t> </a:t>
            </a:r>
            <a:r>
              <a:rPr kumimoji="0" lang="en-US" sz="1600" b="1" i="0" u="none" strike="noStrike" kern="1200" cap="none" spc="0" normalizeH="0" baseline="0" noProof="0" dirty="0">
                <a:ln>
                  <a:noFill/>
                </a:ln>
                <a:solidFill>
                  <a:srgbClr val="651222"/>
                </a:solidFill>
                <a:effectLst/>
                <a:uLnTx/>
                <a:uFillTx/>
                <a:latin typeface="Arial" charset="0"/>
                <a:ea typeface="ＭＳ Ｐゴシック" charset="0"/>
                <a:cs typeface="Arial" charset="0"/>
              </a:rPr>
              <a:t>frame</a:t>
            </a: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a physical block in machine memory.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651222"/>
                </a:solidFill>
                <a:effectLst/>
                <a:uLnTx/>
                <a:uFillTx/>
                <a:latin typeface="Arial" charset="0"/>
                <a:ea typeface="ＭＳ Ｐゴシック" charset="0"/>
                <a:cs typeface="Arial" charset="0"/>
              </a:rPr>
              <a:t>PFN</a:t>
            </a: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Page Frame Number (a block pointer).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651222"/>
                </a:solidFill>
                <a:effectLst/>
                <a:uLnTx/>
                <a:uFillTx/>
                <a:latin typeface="Arial" charset="0"/>
                <a:ea typeface="ＭＳ Ｐゴシック" charset="0"/>
                <a:cs typeface="Arial" charset="0"/>
              </a:rPr>
              <a:t>PTE</a:t>
            </a: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Page Table Entry (an entry in the block map).</a:t>
            </a:r>
          </a:p>
        </p:txBody>
      </p:sp>
      <p:sp>
        <p:nvSpPr>
          <p:cNvPr id="66" name="Text Box 64"/>
          <p:cNvSpPr txBox="1">
            <a:spLocks noChangeArrowheads="1"/>
          </p:cNvSpPr>
          <p:nvPr/>
        </p:nvSpPr>
        <p:spPr bwMode="auto">
          <a:xfrm>
            <a:off x="5486400" y="5867400"/>
            <a:ext cx="35814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195F9E"/>
                </a:solidFill>
                <a:effectLst/>
                <a:uLnTx/>
                <a:uFillTx/>
                <a:latin typeface="Arial" charset="0"/>
                <a:ea typeface="ＭＳ Ｐゴシック" charset="0"/>
                <a:cs typeface="Arial" charset="0"/>
              </a:rPr>
              <a:t>VPN  =  VA  </a:t>
            </a:r>
            <a:r>
              <a:rPr kumimoji="0" lang="en-US" sz="1800" b="1" i="0" u="none" strike="noStrike" kern="1200" cap="none" spc="0" normalizeH="0" baseline="0" noProof="0" dirty="0">
                <a:ln>
                  <a:noFill/>
                </a:ln>
                <a:solidFill>
                  <a:srgbClr val="195F9E"/>
                </a:solidFill>
                <a:effectLst/>
                <a:uLnTx/>
                <a:uFillTx/>
                <a:latin typeface="Arial" charset="0"/>
                <a:ea typeface="ＭＳ Ｐゴシック" charset="0"/>
                <a:cs typeface="Arial" charset="0"/>
              </a:rPr>
              <a:t>DIV</a:t>
            </a:r>
            <a:r>
              <a:rPr kumimoji="0" lang="en-US" sz="1800" b="0" i="0" u="none" strike="noStrike" kern="1200" cap="none" spc="0" normalizeH="0" baseline="0" noProof="0" dirty="0">
                <a:ln>
                  <a:noFill/>
                </a:ln>
                <a:solidFill>
                  <a:srgbClr val="195F9E"/>
                </a:solidFill>
                <a:effectLst/>
                <a:uLnTx/>
                <a:uFillTx/>
                <a:latin typeface="Arial" charset="0"/>
                <a:ea typeface="ＭＳ Ｐゴシック" charset="0"/>
                <a:cs typeface="Arial" charset="0"/>
              </a:rPr>
              <a:t>    PAGE_SIZE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195F9E"/>
                </a:solidFill>
                <a:effectLst/>
                <a:uLnTx/>
                <a:uFillTx/>
                <a:latin typeface="Arial" charset="0"/>
                <a:ea typeface="ＭＳ Ｐゴシック" charset="0"/>
                <a:cs typeface="Arial" charset="0"/>
              </a:rPr>
              <a:t>Offset = VA  </a:t>
            </a:r>
            <a:r>
              <a:rPr kumimoji="0" lang="en-US" sz="1800" b="1" i="0" u="none" strike="noStrike" kern="1200" cap="none" spc="0" normalizeH="0" baseline="0" noProof="0" dirty="0">
                <a:ln>
                  <a:noFill/>
                </a:ln>
                <a:solidFill>
                  <a:srgbClr val="195F9E"/>
                </a:solidFill>
                <a:effectLst/>
                <a:uLnTx/>
                <a:uFillTx/>
                <a:latin typeface="Arial" charset="0"/>
                <a:ea typeface="ＭＳ Ｐゴシック" charset="0"/>
                <a:cs typeface="Arial" charset="0"/>
              </a:rPr>
              <a:t>MOD</a:t>
            </a:r>
            <a:r>
              <a:rPr kumimoji="0" lang="en-US" sz="1800" b="0" i="0" u="none" strike="noStrike" kern="1200" cap="none" spc="0" normalizeH="0" baseline="0" noProof="0" dirty="0">
                <a:ln>
                  <a:noFill/>
                </a:ln>
                <a:solidFill>
                  <a:srgbClr val="195F9E"/>
                </a:solidFill>
                <a:effectLst/>
                <a:uLnTx/>
                <a:uFillTx/>
                <a:latin typeface="Arial" charset="0"/>
                <a:ea typeface="ＭＳ Ｐゴシック" charset="0"/>
                <a:cs typeface="Arial" charset="0"/>
              </a:rPr>
              <a:t> PAGE_SIZE</a:t>
            </a:r>
            <a:endParaRPr kumimoji="0" lang="en-US" sz="1600" b="0" i="0" u="none" strike="noStrike" kern="1200" cap="none" spc="0" normalizeH="0" baseline="0" noProof="0" dirty="0">
              <a:ln>
                <a:noFill/>
              </a:ln>
              <a:solidFill>
                <a:srgbClr val="195F9E"/>
              </a:solidFill>
              <a:effectLst/>
              <a:uLnTx/>
              <a:uFillTx/>
              <a:latin typeface="Arial" charset="0"/>
              <a:ea typeface="ＭＳ Ｐゴシック" charset="0"/>
              <a:cs typeface="Arial" charset="0"/>
            </a:endParaRPr>
          </a:p>
        </p:txBody>
      </p:sp>
    </p:spTree>
    <p:extLst>
      <p:ext uri="{BB962C8B-B14F-4D97-AF65-F5344CB8AC3E}">
        <p14:creationId xmlns:p14="http://schemas.microsoft.com/office/powerpoint/2010/main" val="190317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DIV/MOD is easy (in base ten)</a:t>
            </a:r>
          </a:p>
        </p:txBody>
      </p:sp>
      <p:sp>
        <p:nvSpPr>
          <p:cNvPr id="3" name="Content Placeholder 2"/>
          <p:cNvSpPr>
            <a:spLocks noGrp="1"/>
          </p:cNvSpPr>
          <p:nvPr>
            <p:ph idx="1"/>
          </p:nvPr>
        </p:nvSpPr>
        <p:spPr/>
        <p:txBody>
          <a:bodyPr/>
          <a:lstStyle/>
          <a:p>
            <a:r>
              <a:rPr lang="en-US" dirty="0"/>
              <a:t>Suppose I have a pocketful of dimes and pennies.</a:t>
            </a:r>
          </a:p>
          <a:p>
            <a:r>
              <a:rPr lang="en-US" dirty="0"/>
              <a:t>Suppose I count out 58 cents.</a:t>
            </a:r>
          </a:p>
          <a:p>
            <a:pPr lvl="1"/>
            <a:r>
              <a:rPr lang="en-US" dirty="0"/>
              <a:t>How many dimes?</a:t>
            </a:r>
          </a:p>
          <a:p>
            <a:pPr lvl="1"/>
            <a:r>
              <a:rPr lang="en-US" dirty="0"/>
              <a:t>How many pennies?</a:t>
            </a:r>
          </a:p>
          <a:p>
            <a:r>
              <a:rPr lang="en-US" dirty="0"/>
              <a:t>Think of it this way:</a:t>
            </a:r>
          </a:p>
          <a:p>
            <a:pPr lvl="1"/>
            <a:r>
              <a:rPr lang="en-US" dirty="0"/>
              <a:t>My money is in </a:t>
            </a:r>
            <a:r>
              <a:rPr lang="en-US" b="1" dirty="0"/>
              <a:t>blocks</a:t>
            </a:r>
            <a:r>
              <a:rPr lang="en-US" dirty="0"/>
              <a:t> of 10 units.</a:t>
            </a:r>
          </a:p>
          <a:p>
            <a:pPr lvl="1"/>
            <a:r>
              <a:rPr lang="en-US" dirty="0"/>
              <a:t>The pennies are an </a:t>
            </a:r>
            <a:r>
              <a:rPr lang="en-US" b="1" dirty="0"/>
              <a:t>offset</a:t>
            </a:r>
            <a:r>
              <a:rPr lang="en-US" dirty="0"/>
              <a:t> in the block.</a:t>
            </a:r>
          </a:p>
          <a:p>
            <a:pPr lvl="1"/>
            <a:r>
              <a:rPr lang="en-US" dirty="0"/>
              <a:t>The math is easy: just shift/mask!</a:t>
            </a:r>
          </a:p>
          <a:p>
            <a:pPr lvl="1"/>
            <a:endParaRPr lang="en-US" dirty="0"/>
          </a:p>
        </p:txBody>
      </p:sp>
      <p:pic>
        <p:nvPicPr>
          <p:cNvPr id="5" name="Picture 4"/>
          <p:cNvPicPr>
            <a:picLocks noChangeAspect="1"/>
          </p:cNvPicPr>
          <p:nvPr/>
        </p:nvPicPr>
        <p:blipFill>
          <a:blip r:embed="rId2"/>
          <a:stretch>
            <a:fillRect/>
          </a:stretch>
        </p:blipFill>
        <p:spPr>
          <a:xfrm>
            <a:off x="5334000" y="3657600"/>
            <a:ext cx="4267200" cy="3200400"/>
          </a:xfrm>
          <a:prstGeom prst="rect">
            <a:avLst/>
          </a:prstGeom>
        </p:spPr>
      </p:pic>
      <p:pic>
        <p:nvPicPr>
          <p:cNvPr id="4" name="Picture 3"/>
          <p:cNvPicPr>
            <a:picLocks noChangeAspect="1"/>
          </p:cNvPicPr>
          <p:nvPr/>
        </p:nvPicPr>
        <p:blipFill>
          <a:blip r:embed="rId3"/>
          <a:stretch>
            <a:fillRect/>
          </a:stretch>
        </p:blipFill>
        <p:spPr>
          <a:xfrm>
            <a:off x="6019800" y="2514600"/>
            <a:ext cx="2540000" cy="1447800"/>
          </a:xfrm>
          <a:prstGeom prst="rect">
            <a:avLst/>
          </a:prstGeom>
        </p:spPr>
      </p:pic>
      <p:sp>
        <p:nvSpPr>
          <p:cNvPr id="6" name="Rectangle 20"/>
          <p:cNvSpPr>
            <a:spLocks noChangeArrowheads="1"/>
          </p:cNvSpPr>
          <p:nvPr/>
        </p:nvSpPr>
        <p:spPr bwMode="auto">
          <a:xfrm>
            <a:off x="609600" y="5486400"/>
            <a:ext cx="44958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square">
            <a:spAutoFit/>
          </a:bodyPr>
          <a:lstStyle/>
          <a:p>
            <a:pPr defTabSz="914400"/>
            <a:r>
              <a:rPr lang="en-US" sz="1800" dirty="0">
                <a:solidFill>
                  <a:srgbClr val="002DB4"/>
                </a:solidFill>
                <a:cs typeface="Arial" charset="0"/>
              </a:rPr>
              <a:t>DIV and MOD are trivial if the </a:t>
            </a:r>
            <a:r>
              <a:rPr lang="en-US" sz="1800" b="1" dirty="0">
                <a:solidFill>
                  <a:srgbClr val="002DB4"/>
                </a:solidFill>
                <a:cs typeface="Arial" charset="0"/>
              </a:rPr>
              <a:t>divisor</a:t>
            </a:r>
            <a:r>
              <a:rPr lang="en-US" sz="1800" dirty="0">
                <a:solidFill>
                  <a:srgbClr val="002DB4"/>
                </a:solidFill>
                <a:cs typeface="Arial" charset="0"/>
              </a:rPr>
              <a:t> is the base of the number system (e.g., 10).</a:t>
            </a:r>
          </a:p>
        </p:txBody>
      </p:sp>
    </p:spTree>
    <p:extLst>
      <p:ext uri="{BB962C8B-B14F-4D97-AF65-F5344CB8AC3E}">
        <p14:creationId xmlns:p14="http://schemas.microsoft.com/office/powerpoint/2010/main" val="21390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“Making change” in binary or hex</a:t>
            </a:r>
          </a:p>
        </p:txBody>
      </p:sp>
      <p:sp>
        <p:nvSpPr>
          <p:cNvPr id="3" name="Content Placeholder 2"/>
          <p:cNvSpPr>
            <a:spLocks noGrp="1"/>
          </p:cNvSpPr>
          <p:nvPr>
            <p:ph idx="1"/>
          </p:nvPr>
        </p:nvSpPr>
        <p:spPr/>
        <p:txBody>
          <a:bodyPr/>
          <a:lstStyle/>
          <a:p>
            <a:r>
              <a:rPr lang="en-US" dirty="0"/>
              <a:t>To divide (DIV) by 2</a:t>
            </a:r>
            <a:r>
              <a:rPr lang="en-US" baseline="30000" dirty="0"/>
              <a:t>n</a:t>
            </a:r>
            <a:r>
              <a:rPr lang="en-US" dirty="0"/>
              <a:t>, </a:t>
            </a:r>
            <a:r>
              <a:rPr lang="en-US" b="1" dirty="0"/>
              <a:t>shift right </a:t>
            </a:r>
            <a:r>
              <a:rPr lang="en-US" dirty="0"/>
              <a:t>by n bits.</a:t>
            </a:r>
          </a:p>
          <a:p>
            <a:pPr lvl="1"/>
            <a:r>
              <a:rPr lang="en-US" dirty="0"/>
              <a:t>Drop off the low-order n bits: C “</a:t>
            </a:r>
            <a:r>
              <a:rPr lang="en-US" b="1" dirty="0"/>
              <a:t>&gt;&gt;” </a:t>
            </a:r>
            <a:r>
              <a:rPr lang="en-US" dirty="0"/>
              <a:t>operator.</a:t>
            </a:r>
          </a:p>
          <a:p>
            <a:pPr lvl="1"/>
            <a:r>
              <a:rPr lang="en-US" dirty="0"/>
              <a:t>The result is your </a:t>
            </a:r>
            <a:r>
              <a:rPr lang="en-US" b="1" dirty="0"/>
              <a:t>logical block number </a:t>
            </a:r>
            <a:r>
              <a:rPr lang="en-US" dirty="0"/>
              <a:t>or VPN.</a:t>
            </a:r>
          </a:p>
          <a:p>
            <a:r>
              <a:rPr lang="en-US" dirty="0"/>
              <a:t>The MOD (remainder) is just the low-order n bits.</a:t>
            </a:r>
          </a:p>
          <a:p>
            <a:pPr lvl="1"/>
            <a:r>
              <a:rPr lang="en-US" dirty="0"/>
              <a:t>remainder = x AND (2</a:t>
            </a:r>
            <a:r>
              <a:rPr lang="en-US" baseline="30000" dirty="0"/>
              <a:t>n</a:t>
            </a:r>
            <a:r>
              <a:rPr lang="en-US" dirty="0"/>
              <a:t> – 1): C “</a:t>
            </a:r>
            <a:r>
              <a:rPr lang="en-US" b="1" dirty="0"/>
              <a:t>&amp;</a:t>
            </a:r>
            <a:r>
              <a:rPr lang="en-US" dirty="0"/>
              <a:t>” operator (bitwise AND)</a:t>
            </a:r>
          </a:p>
          <a:p>
            <a:pPr lvl="1"/>
            <a:r>
              <a:rPr lang="en-US" dirty="0"/>
              <a:t>That’s your </a:t>
            </a:r>
            <a:r>
              <a:rPr lang="en-US" b="1" dirty="0"/>
              <a:t>offset</a:t>
            </a:r>
            <a:r>
              <a:rPr lang="en-US" dirty="0"/>
              <a:t>.</a:t>
            </a:r>
          </a:p>
          <a:p>
            <a:pPr lvl="1"/>
            <a:endParaRPr lang="en-US" dirty="0"/>
          </a:p>
          <a:p>
            <a:pPr marL="457200" lvl="1" indent="0">
              <a:buNone/>
            </a:pPr>
            <a:endParaRPr lang="en-US" dirty="0"/>
          </a:p>
          <a:p>
            <a:pPr marL="457200" lvl="1" indent="0">
              <a:buNone/>
            </a:pPr>
            <a:endParaRPr lang="en-US" dirty="0"/>
          </a:p>
          <a:p>
            <a:pPr marL="400050"/>
            <a:r>
              <a:rPr lang="en-US" sz="2000" dirty="0"/>
              <a:t>Note: ALIGN is also easy, e.g.:</a:t>
            </a:r>
          </a:p>
          <a:p>
            <a:pPr marL="800100" lvl="1"/>
            <a:r>
              <a:rPr lang="en-US" sz="1800" dirty="0"/>
              <a:t>Round up to the nearest dime: “keep the change”.</a:t>
            </a:r>
          </a:p>
          <a:p>
            <a:pPr marL="800100" lvl="1"/>
            <a:r>
              <a:rPr lang="en-US" sz="1800" dirty="0"/>
              <a:t>Add 10, then DIV.</a:t>
            </a:r>
          </a:p>
          <a:p>
            <a:pPr lvl="1"/>
            <a:endParaRPr lang="en-US" dirty="0"/>
          </a:p>
          <a:p>
            <a:endParaRPr lang="en-US" dirty="0"/>
          </a:p>
        </p:txBody>
      </p:sp>
      <p:sp>
        <p:nvSpPr>
          <p:cNvPr id="4" name="Rectangle 3"/>
          <p:cNvSpPr>
            <a:spLocks noChangeArrowheads="1"/>
          </p:cNvSpPr>
          <p:nvPr/>
        </p:nvSpPr>
        <p:spPr bwMode="auto">
          <a:xfrm>
            <a:off x="2806700" y="4344988"/>
            <a:ext cx="2644775" cy="382587"/>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algn="ctr" defTabSz="914400"/>
            <a:r>
              <a:rPr lang="en-US" sz="1800">
                <a:solidFill>
                  <a:srgbClr val="000000"/>
                </a:solidFill>
                <a:cs typeface="Arial" charset="0"/>
              </a:rPr>
              <a:t>VPN</a:t>
            </a:r>
          </a:p>
        </p:txBody>
      </p:sp>
      <p:sp>
        <p:nvSpPr>
          <p:cNvPr id="5" name="Rectangle 4"/>
          <p:cNvSpPr>
            <a:spLocks noChangeArrowheads="1"/>
          </p:cNvSpPr>
          <p:nvPr/>
        </p:nvSpPr>
        <p:spPr bwMode="auto">
          <a:xfrm>
            <a:off x="5451475" y="4344988"/>
            <a:ext cx="720725" cy="382587"/>
          </a:xfrm>
          <a:prstGeom prst="rect">
            <a:avLst/>
          </a:prstGeom>
          <a:solidFill>
            <a:srgbClr val="FFFFFF"/>
          </a:solidFill>
          <a:ln w="15875">
            <a:solidFill>
              <a:srgbClr val="333399"/>
            </a:solidFill>
            <a:miter lim="800000"/>
            <a:headEnd type="none" w="sm" len="sm"/>
            <a:tailEnd type="none" w="sm" len="sm"/>
          </a:ln>
        </p:spPr>
        <p:txBody>
          <a:bodyPr wrap="none" anchor="ctr">
            <a:spAutoFit/>
          </a:bodyPr>
          <a:lstStyle/>
          <a:p>
            <a:pPr algn="ctr" defTabSz="914400"/>
            <a:r>
              <a:rPr lang="en-US" sz="1800">
                <a:solidFill>
                  <a:srgbClr val="000000"/>
                </a:solidFill>
                <a:cs typeface="Arial" charset="0"/>
              </a:rPr>
              <a:t>offset</a:t>
            </a:r>
          </a:p>
        </p:txBody>
      </p:sp>
      <p:sp>
        <p:nvSpPr>
          <p:cNvPr id="6" name="Text Box 7"/>
          <p:cNvSpPr txBox="1">
            <a:spLocks noChangeArrowheads="1"/>
          </p:cNvSpPr>
          <p:nvPr/>
        </p:nvSpPr>
        <p:spPr bwMode="auto">
          <a:xfrm>
            <a:off x="5197475" y="4114800"/>
            <a:ext cx="3841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400">
                <a:solidFill>
                  <a:srgbClr val="000000"/>
                </a:solidFill>
                <a:cs typeface="Arial" charset="0"/>
              </a:rPr>
              <a:t>12</a:t>
            </a:r>
            <a:endParaRPr lang="en-US" sz="1800">
              <a:solidFill>
                <a:srgbClr val="000000"/>
              </a:solidFill>
              <a:cs typeface="Arial" charset="0"/>
            </a:endParaRPr>
          </a:p>
        </p:txBody>
      </p:sp>
      <p:sp>
        <p:nvSpPr>
          <p:cNvPr id="7" name="Rectangle 20"/>
          <p:cNvSpPr>
            <a:spLocks noChangeArrowheads="1"/>
          </p:cNvSpPr>
          <p:nvPr/>
        </p:nvSpPr>
        <p:spPr bwMode="auto">
          <a:xfrm>
            <a:off x="815975" y="4343400"/>
            <a:ext cx="182686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defTabSz="914400"/>
            <a:r>
              <a:rPr lang="en-US" sz="1800" b="1" dirty="0">
                <a:solidFill>
                  <a:srgbClr val="002DB4"/>
                </a:solidFill>
                <a:cs typeface="Arial" charset="0"/>
              </a:rPr>
              <a:t>virtual address</a:t>
            </a:r>
          </a:p>
        </p:txBody>
      </p:sp>
      <p:sp>
        <p:nvSpPr>
          <p:cNvPr id="8" name="Rectangle 20"/>
          <p:cNvSpPr>
            <a:spLocks noChangeArrowheads="1"/>
          </p:cNvSpPr>
          <p:nvPr/>
        </p:nvSpPr>
        <p:spPr bwMode="auto">
          <a:xfrm>
            <a:off x="6248400" y="4324290"/>
            <a:ext cx="252505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defTabSz="914400"/>
            <a:r>
              <a:rPr lang="en-US" sz="2000" b="1" dirty="0">
                <a:solidFill>
                  <a:srgbClr val="002DB4"/>
                </a:solidFill>
                <a:cs typeface="Arial" charset="0"/>
              </a:rPr>
              <a:t>4K page = 2</a:t>
            </a:r>
            <a:r>
              <a:rPr lang="en-US" sz="2000" b="1" baseline="30000" dirty="0">
                <a:solidFill>
                  <a:srgbClr val="002DB4"/>
                </a:solidFill>
                <a:cs typeface="Arial" charset="0"/>
              </a:rPr>
              <a:t>12 </a:t>
            </a:r>
            <a:r>
              <a:rPr lang="en-US" sz="2000" b="1" dirty="0">
                <a:solidFill>
                  <a:srgbClr val="002DB4"/>
                </a:solidFill>
                <a:cs typeface="Arial" charset="0"/>
              </a:rPr>
              <a:t>bytes</a:t>
            </a:r>
            <a:endParaRPr lang="en-US" sz="2000" b="1" baseline="30000" dirty="0">
              <a:solidFill>
                <a:srgbClr val="002DB4"/>
              </a:solidFill>
              <a:cs typeface="Arial" charset="0"/>
            </a:endParaRPr>
          </a:p>
        </p:txBody>
      </p:sp>
      <p:sp>
        <p:nvSpPr>
          <p:cNvPr id="9" name="Left Bracket 8"/>
          <p:cNvSpPr/>
          <p:nvPr/>
        </p:nvSpPr>
        <p:spPr bwMode="auto">
          <a:xfrm rot="16200000">
            <a:off x="5792724" y="4494276"/>
            <a:ext cx="73152" cy="685800"/>
          </a:xfrm>
          <a:prstGeom prst="lef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a:solidFill>
                <a:srgbClr val="37305A"/>
              </a:solidFill>
              <a:cs typeface="Arial" charset="0"/>
            </a:endParaRPr>
          </a:p>
        </p:txBody>
      </p:sp>
      <p:sp>
        <p:nvSpPr>
          <p:cNvPr id="10" name="Rectangle 20"/>
          <p:cNvSpPr>
            <a:spLocks noChangeArrowheads="1"/>
          </p:cNvSpPr>
          <p:nvPr/>
        </p:nvSpPr>
        <p:spPr bwMode="auto">
          <a:xfrm>
            <a:off x="5410200" y="4876800"/>
            <a:ext cx="86476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defTabSz="914400"/>
            <a:r>
              <a:rPr lang="en-US" sz="1800" dirty="0">
                <a:solidFill>
                  <a:srgbClr val="002DB4"/>
                </a:solidFill>
                <a:cs typeface="Arial" charset="0"/>
              </a:rPr>
              <a:t>12 bits</a:t>
            </a:r>
          </a:p>
        </p:txBody>
      </p:sp>
    </p:spTree>
    <p:extLst>
      <p:ext uri="{BB962C8B-B14F-4D97-AF65-F5344CB8AC3E}">
        <p14:creationId xmlns:p14="http://schemas.microsoft.com/office/powerpoint/2010/main" val="284433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3"/>
          <p:cNvSpPr>
            <a:spLocks noGrp="1"/>
          </p:cNvSpPr>
          <p:nvPr>
            <p:ph type="title"/>
          </p:nvPr>
        </p:nvSpPr>
        <p:spPr/>
        <p:txBody>
          <a:bodyPr/>
          <a:lstStyle/>
          <a:p>
            <a:r>
              <a:rPr lang="en-US">
                <a:latin typeface="Arial" charset="0"/>
                <a:ea typeface="ＭＳ Ｐゴシック" charset="0"/>
              </a:rPr>
              <a:t>Virtual Address Translation</a:t>
            </a:r>
          </a:p>
        </p:txBody>
      </p:sp>
      <p:sp>
        <p:nvSpPr>
          <p:cNvPr id="76802" name="Rectangle 3"/>
          <p:cNvSpPr>
            <a:spLocks noChangeArrowheads="1"/>
          </p:cNvSpPr>
          <p:nvPr/>
        </p:nvSpPr>
        <p:spPr bwMode="auto">
          <a:xfrm>
            <a:off x="5157788" y="2170113"/>
            <a:ext cx="2644775" cy="382587"/>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algn="ctr" defTabSz="914400"/>
            <a:r>
              <a:rPr lang="en-US" sz="1800">
                <a:solidFill>
                  <a:srgbClr val="000000"/>
                </a:solidFill>
                <a:cs typeface="Arial" charset="0"/>
              </a:rPr>
              <a:t>VPN</a:t>
            </a:r>
          </a:p>
        </p:txBody>
      </p:sp>
      <p:sp>
        <p:nvSpPr>
          <p:cNvPr id="76803" name="Rectangle 4"/>
          <p:cNvSpPr>
            <a:spLocks noChangeArrowheads="1"/>
          </p:cNvSpPr>
          <p:nvPr/>
        </p:nvSpPr>
        <p:spPr bwMode="auto">
          <a:xfrm>
            <a:off x="7802563" y="2170113"/>
            <a:ext cx="720725" cy="382587"/>
          </a:xfrm>
          <a:prstGeom prst="rect">
            <a:avLst/>
          </a:prstGeom>
          <a:solidFill>
            <a:srgbClr val="FFFFFF"/>
          </a:solidFill>
          <a:ln w="15875">
            <a:solidFill>
              <a:srgbClr val="333399"/>
            </a:solidFill>
            <a:miter lim="800000"/>
            <a:headEnd type="none" w="sm" len="sm"/>
            <a:tailEnd type="none" w="sm" len="sm"/>
          </a:ln>
        </p:spPr>
        <p:txBody>
          <a:bodyPr wrap="none" anchor="ctr">
            <a:spAutoFit/>
          </a:bodyPr>
          <a:lstStyle/>
          <a:p>
            <a:pPr algn="ctr" defTabSz="914400"/>
            <a:r>
              <a:rPr lang="en-US" sz="1800">
                <a:solidFill>
                  <a:srgbClr val="000000"/>
                </a:solidFill>
                <a:cs typeface="Arial" charset="0"/>
              </a:rPr>
              <a:t>offset</a:t>
            </a:r>
          </a:p>
        </p:txBody>
      </p:sp>
      <p:sp>
        <p:nvSpPr>
          <p:cNvPr id="76804" name="Text Box 7"/>
          <p:cNvSpPr txBox="1">
            <a:spLocks noChangeArrowheads="1"/>
          </p:cNvSpPr>
          <p:nvPr/>
        </p:nvSpPr>
        <p:spPr bwMode="auto">
          <a:xfrm>
            <a:off x="7548563" y="1939925"/>
            <a:ext cx="3841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400">
                <a:solidFill>
                  <a:srgbClr val="000000"/>
                </a:solidFill>
                <a:cs typeface="Arial" charset="0"/>
              </a:rPr>
              <a:t>12</a:t>
            </a:r>
            <a:endParaRPr lang="en-US" sz="1800">
              <a:solidFill>
                <a:srgbClr val="000000"/>
              </a:solidFill>
              <a:cs typeface="Arial" charset="0"/>
            </a:endParaRPr>
          </a:p>
        </p:txBody>
      </p:sp>
      <p:sp>
        <p:nvSpPr>
          <p:cNvPr id="76805" name="Rectangle 8"/>
          <p:cNvSpPr>
            <a:spLocks noChangeArrowheads="1"/>
          </p:cNvSpPr>
          <p:nvPr/>
        </p:nvSpPr>
        <p:spPr bwMode="auto">
          <a:xfrm>
            <a:off x="457200" y="1371600"/>
            <a:ext cx="7848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p>
            <a:pPr algn="ctr" defTabSz="914400"/>
            <a:r>
              <a:rPr lang="en-US" sz="2000" b="1" dirty="0">
                <a:solidFill>
                  <a:srgbClr val="990033"/>
                </a:solidFill>
                <a:cs typeface="Arial" charset="0"/>
              </a:rPr>
              <a:t>Example only</a:t>
            </a:r>
            <a:r>
              <a:rPr lang="en-US" sz="2000" dirty="0">
                <a:solidFill>
                  <a:srgbClr val="990033"/>
                </a:solidFill>
                <a:cs typeface="Arial" charset="0"/>
              </a:rPr>
              <a:t>: a typical 32-bit architecture with 4KB pages.</a:t>
            </a:r>
            <a:endParaRPr lang="en-US" sz="1600" dirty="0">
              <a:solidFill>
                <a:srgbClr val="990033"/>
              </a:solidFill>
              <a:cs typeface="Arial" charset="0"/>
            </a:endParaRPr>
          </a:p>
        </p:txBody>
      </p:sp>
      <p:sp>
        <p:nvSpPr>
          <p:cNvPr id="76806" name="AutoShape 9"/>
          <p:cNvSpPr>
            <a:spLocks noChangeArrowheads="1"/>
          </p:cNvSpPr>
          <p:nvPr/>
        </p:nvSpPr>
        <p:spPr bwMode="auto">
          <a:xfrm>
            <a:off x="6172200" y="2589213"/>
            <a:ext cx="530225" cy="1030287"/>
          </a:xfrm>
          <a:prstGeom prst="downArrow">
            <a:avLst>
              <a:gd name="adj1" fmla="val 50000"/>
              <a:gd name="adj2" fmla="val 48578"/>
            </a:avLst>
          </a:prstGeom>
          <a:solidFill>
            <a:srgbClr val="666699"/>
          </a:solidFill>
          <a:ln w="15875">
            <a:solidFill>
              <a:srgbClr val="666699"/>
            </a:solidFill>
            <a:miter lim="800000"/>
            <a:headEnd type="none" w="sm" len="sm"/>
            <a:tailEnd type="none" w="sm" len="sm"/>
          </a:ln>
        </p:spPr>
        <p:txBody>
          <a:bodyPr wrap="none" anchor="ctr">
            <a:spAutoFit/>
          </a:bodyPr>
          <a:lstStyle/>
          <a:p>
            <a:pPr defTabSz="914400"/>
            <a:endParaRPr lang="en-US" sz="1800">
              <a:solidFill>
                <a:srgbClr val="000000"/>
              </a:solidFill>
              <a:cs typeface="Arial" charset="0"/>
            </a:endParaRPr>
          </a:p>
        </p:txBody>
      </p:sp>
      <p:sp>
        <p:nvSpPr>
          <p:cNvPr id="76807" name="AutoShape 10"/>
          <p:cNvSpPr>
            <a:spLocks noChangeArrowheads="1"/>
          </p:cNvSpPr>
          <p:nvPr/>
        </p:nvSpPr>
        <p:spPr bwMode="auto">
          <a:xfrm>
            <a:off x="5157788" y="3348038"/>
            <a:ext cx="2533650" cy="1668462"/>
          </a:xfrm>
          <a:prstGeom prst="irregularSeal1">
            <a:avLst/>
          </a:prstGeom>
          <a:solidFill>
            <a:srgbClr val="FFFFFF"/>
          </a:solidFill>
          <a:ln w="15875">
            <a:solidFill>
              <a:srgbClr val="333399"/>
            </a:solidFill>
            <a:miter lim="800000"/>
            <a:headEnd type="none" w="sm" len="sm"/>
            <a:tailEnd type="none" w="sm" len="sm"/>
          </a:ln>
        </p:spPr>
        <p:txBody>
          <a:bodyPr anchor="ctr">
            <a:spAutoFit/>
          </a:bodyPr>
          <a:lstStyle/>
          <a:p>
            <a:pPr algn="ctr" defTabSz="914400"/>
            <a:r>
              <a:rPr lang="en-US" sz="1800" b="1">
                <a:solidFill>
                  <a:srgbClr val="000000"/>
                </a:solidFill>
                <a:cs typeface="Arial" charset="0"/>
              </a:rPr>
              <a:t>address</a:t>
            </a:r>
          </a:p>
          <a:p>
            <a:pPr algn="ctr" defTabSz="914400"/>
            <a:r>
              <a:rPr lang="en-US" sz="1800" b="1">
                <a:solidFill>
                  <a:srgbClr val="000000"/>
                </a:solidFill>
                <a:cs typeface="Arial" charset="0"/>
              </a:rPr>
              <a:t>translation</a:t>
            </a:r>
            <a:endParaRPr lang="en-US" sz="1800">
              <a:solidFill>
                <a:srgbClr val="000000"/>
              </a:solidFill>
              <a:cs typeface="Arial" charset="0"/>
            </a:endParaRPr>
          </a:p>
        </p:txBody>
      </p:sp>
      <p:sp>
        <p:nvSpPr>
          <p:cNvPr id="76808" name="Rectangle 11"/>
          <p:cNvSpPr>
            <a:spLocks noChangeArrowheads="1"/>
          </p:cNvSpPr>
          <p:nvPr/>
        </p:nvSpPr>
        <p:spPr bwMode="auto">
          <a:xfrm>
            <a:off x="381000" y="2895600"/>
            <a:ext cx="4274635"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square">
            <a:spAutoFit/>
          </a:bodyPr>
          <a:lstStyle/>
          <a:p>
            <a:pPr defTabSz="914400"/>
            <a:r>
              <a:rPr lang="en-US" sz="2000" dirty="0">
                <a:solidFill>
                  <a:srgbClr val="000000"/>
                </a:solidFill>
                <a:cs typeface="Arial" charset="0"/>
              </a:rPr>
              <a:t>Virtual address translation maps a </a:t>
            </a:r>
            <a:r>
              <a:rPr lang="en-US" sz="2000" b="1" dirty="0">
                <a:solidFill>
                  <a:srgbClr val="000000"/>
                </a:solidFill>
                <a:cs typeface="Arial" charset="0"/>
              </a:rPr>
              <a:t>virtual page number </a:t>
            </a:r>
            <a:r>
              <a:rPr lang="en-US" sz="2000" dirty="0">
                <a:solidFill>
                  <a:srgbClr val="000000"/>
                </a:solidFill>
                <a:cs typeface="Arial" charset="0"/>
              </a:rPr>
              <a:t>(VPN)  to a </a:t>
            </a:r>
            <a:r>
              <a:rPr lang="en-US" sz="2000" b="1" dirty="0">
                <a:solidFill>
                  <a:srgbClr val="000000"/>
                </a:solidFill>
                <a:cs typeface="Arial" charset="0"/>
              </a:rPr>
              <a:t>page frame number </a:t>
            </a:r>
            <a:r>
              <a:rPr lang="en-US" sz="2000" dirty="0">
                <a:solidFill>
                  <a:srgbClr val="000000"/>
                </a:solidFill>
                <a:cs typeface="Arial" charset="0"/>
              </a:rPr>
              <a:t>(PFN/PPN) in machine memory: the rest is easy.</a:t>
            </a:r>
          </a:p>
        </p:txBody>
      </p:sp>
      <p:sp>
        <p:nvSpPr>
          <p:cNvPr id="76809" name="Rectangle 12"/>
          <p:cNvSpPr>
            <a:spLocks noChangeArrowheads="1"/>
          </p:cNvSpPr>
          <p:nvPr/>
        </p:nvSpPr>
        <p:spPr bwMode="auto">
          <a:xfrm>
            <a:off x="5005388" y="5934075"/>
            <a:ext cx="2794000" cy="382588"/>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algn="ctr" defTabSz="914400"/>
            <a:r>
              <a:rPr lang="en-US" sz="1800">
                <a:solidFill>
                  <a:srgbClr val="000000"/>
                </a:solidFill>
                <a:cs typeface="Arial" charset="0"/>
              </a:rPr>
              <a:t>PFN</a:t>
            </a:r>
          </a:p>
        </p:txBody>
      </p:sp>
      <p:sp>
        <p:nvSpPr>
          <p:cNvPr id="76810" name="AutoShape 13"/>
          <p:cNvSpPr>
            <a:spLocks noChangeArrowheads="1"/>
          </p:cNvSpPr>
          <p:nvPr/>
        </p:nvSpPr>
        <p:spPr bwMode="auto">
          <a:xfrm>
            <a:off x="6172200" y="4845050"/>
            <a:ext cx="530225" cy="1030288"/>
          </a:xfrm>
          <a:prstGeom prst="downArrow">
            <a:avLst>
              <a:gd name="adj1" fmla="val 50000"/>
              <a:gd name="adj2" fmla="val 48578"/>
            </a:avLst>
          </a:prstGeom>
          <a:solidFill>
            <a:srgbClr val="666699"/>
          </a:solidFill>
          <a:ln w="15875">
            <a:solidFill>
              <a:srgbClr val="666699"/>
            </a:solidFill>
            <a:miter lim="800000"/>
            <a:headEnd type="none" w="sm" len="sm"/>
            <a:tailEnd type="none" w="sm" len="sm"/>
          </a:ln>
        </p:spPr>
        <p:txBody>
          <a:bodyPr wrap="none" anchor="ctr">
            <a:spAutoFit/>
          </a:bodyPr>
          <a:lstStyle/>
          <a:p>
            <a:pPr defTabSz="914400"/>
            <a:endParaRPr lang="en-US" sz="1800">
              <a:solidFill>
                <a:srgbClr val="000000"/>
              </a:solidFill>
              <a:cs typeface="Arial" charset="0"/>
            </a:endParaRPr>
          </a:p>
        </p:txBody>
      </p:sp>
      <p:sp>
        <p:nvSpPr>
          <p:cNvPr id="76811" name="Rectangle 14"/>
          <p:cNvSpPr>
            <a:spLocks noChangeArrowheads="1"/>
          </p:cNvSpPr>
          <p:nvPr/>
        </p:nvSpPr>
        <p:spPr bwMode="auto">
          <a:xfrm>
            <a:off x="7802563" y="6323013"/>
            <a:ext cx="720725" cy="382587"/>
          </a:xfrm>
          <a:prstGeom prst="rect">
            <a:avLst/>
          </a:prstGeom>
          <a:solidFill>
            <a:srgbClr val="FFFFFF"/>
          </a:solidFill>
          <a:ln w="15875">
            <a:solidFill>
              <a:srgbClr val="333399"/>
            </a:solidFill>
            <a:miter lim="800000"/>
            <a:headEnd type="none" w="sm" len="sm"/>
            <a:tailEnd type="none" w="sm" len="sm"/>
          </a:ln>
        </p:spPr>
        <p:txBody>
          <a:bodyPr wrap="none" anchor="ctr">
            <a:spAutoFit/>
          </a:bodyPr>
          <a:lstStyle/>
          <a:p>
            <a:pPr algn="ctr" defTabSz="914400"/>
            <a:r>
              <a:rPr lang="en-US" sz="1800">
                <a:solidFill>
                  <a:srgbClr val="000000"/>
                </a:solidFill>
                <a:cs typeface="Arial" charset="0"/>
              </a:rPr>
              <a:t>offset</a:t>
            </a:r>
          </a:p>
        </p:txBody>
      </p:sp>
      <p:sp>
        <p:nvSpPr>
          <p:cNvPr id="32" name="Line 15"/>
          <p:cNvSpPr>
            <a:spLocks noChangeShapeType="1"/>
          </p:cNvSpPr>
          <p:nvPr/>
        </p:nvSpPr>
        <p:spPr bwMode="auto">
          <a:xfrm>
            <a:off x="7802563" y="2552700"/>
            <a:ext cx="0" cy="3381375"/>
          </a:xfrm>
          <a:prstGeom prst="line">
            <a:avLst/>
          </a:prstGeom>
          <a:noFill/>
          <a:ln w="15875">
            <a:solidFill>
              <a:srgbClr val="000000"/>
            </a:solidFill>
            <a:prstDash val="sysDot"/>
            <a:round/>
            <a:headEnd type="none" w="sm" len="sm"/>
            <a:tailEnd type="none" w="sm" len="sm"/>
          </a:ln>
        </p:spPr>
        <p:txBody>
          <a:bodyPr wrap="none" anchor="ctr">
            <a:spAutoFit/>
          </a:bodyPr>
          <a:lstStyle/>
          <a:p>
            <a:pPr defTabSz="914400" fontAlgn="auto">
              <a:spcBef>
                <a:spcPts val="0"/>
              </a:spcBef>
              <a:spcAft>
                <a:spcPts val="0"/>
              </a:spcAft>
              <a:defRPr/>
            </a:pPr>
            <a:endParaRPr lang="en-US" sz="1800" kern="0">
              <a:solidFill>
                <a:sysClr val="windowText" lastClr="000000"/>
              </a:solidFill>
              <a:latin typeface="Arial" pitchFamily="-111" charset="0"/>
              <a:ea typeface="ＭＳ Ｐゴシック" pitchFamily="-111" charset="-128"/>
              <a:cs typeface="ＭＳ Ｐゴシック" pitchFamily="-111" charset="-128"/>
            </a:endParaRPr>
          </a:p>
        </p:txBody>
      </p:sp>
      <p:sp>
        <p:nvSpPr>
          <p:cNvPr id="33" name="Line 16"/>
          <p:cNvSpPr>
            <a:spLocks noChangeShapeType="1"/>
          </p:cNvSpPr>
          <p:nvPr/>
        </p:nvSpPr>
        <p:spPr bwMode="auto">
          <a:xfrm>
            <a:off x="8523288" y="2552700"/>
            <a:ext cx="0" cy="3763963"/>
          </a:xfrm>
          <a:prstGeom prst="line">
            <a:avLst/>
          </a:prstGeom>
          <a:noFill/>
          <a:ln w="15875">
            <a:solidFill>
              <a:srgbClr val="000000"/>
            </a:solidFill>
            <a:prstDash val="sysDot"/>
            <a:round/>
            <a:headEnd type="none" w="sm" len="sm"/>
            <a:tailEnd type="none" w="sm" len="sm"/>
          </a:ln>
        </p:spPr>
        <p:txBody>
          <a:bodyPr anchor="ctr">
            <a:spAutoFit/>
          </a:bodyPr>
          <a:lstStyle/>
          <a:p>
            <a:pPr defTabSz="914400" fontAlgn="auto">
              <a:spcBef>
                <a:spcPts val="0"/>
              </a:spcBef>
              <a:spcAft>
                <a:spcPts val="0"/>
              </a:spcAft>
              <a:defRPr/>
            </a:pPr>
            <a:endParaRPr lang="en-US" sz="1800" kern="0">
              <a:solidFill>
                <a:sysClr val="windowText" lastClr="000000"/>
              </a:solidFill>
              <a:latin typeface="Arial" pitchFamily="-111" charset="0"/>
              <a:ea typeface="ＭＳ Ｐゴシック" pitchFamily="-111" charset="-128"/>
              <a:cs typeface="ＭＳ Ｐゴシック" pitchFamily="-111" charset="-128"/>
            </a:endParaRPr>
          </a:p>
        </p:txBody>
      </p:sp>
      <p:sp>
        <p:nvSpPr>
          <p:cNvPr id="76814" name="Text Box 17"/>
          <p:cNvSpPr txBox="1">
            <a:spLocks noChangeArrowheads="1"/>
          </p:cNvSpPr>
          <p:nvPr/>
        </p:nvSpPr>
        <p:spPr bwMode="auto">
          <a:xfrm>
            <a:off x="7989888" y="5845175"/>
            <a:ext cx="35718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a:solidFill>
                  <a:srgbClr val="000000"/>
                </a:solidFill>
                <a:cs typeface="Arial" charset="0"/>
              </a:rPr>
              <a:t>+</a:t>
            </a:r>
            <a:endParaRPr lang="en-US" sz="1800">
              <a:solidFill>
                <a:srgbClr val="000000"/>
              </a:solidFill>
              <a:cs typeface="Arial" charset="0"/>
            </a:endParaRPr>
          </a:p>
        </p:txBody>
      </p:sp>
      <p:sp>
        <p:nvSpPr>
          <p:cNvPr id="76815" name="Rectangle 18"/>
          <p:cNvSpPr>
            <a:spLocks noChangeArrowheads="1"/>
          </p:cNvSpPr>
          <p:nvPr/>
        </p:nvSpPr>
        <p:spPr bwMode="auto">
          <a:xfrm>
            <a:off x="4727575" y="2170113"/>
            <a:ext cx="312738" cy="369887"/>
          </a:xfrm>
          <a:prstGeom prst="rect">
            <a:avLst/>
          </a:prstGeom>
          <a:solidFill>
            <a:srgbClr val="FFFFFF"/>
          </a:solidFill>
          <a:ln w="15875">
            <a:solidFill>
              <a:srgbClr val="333399"/>
            </a:solidFill>
            <a:miter lim="800000"/>
            <a:headEnd type="none" w="sm" len="sm"/>
            <a:tailEnd type="none" w="sm" len="sm"/>
          </a:ln>
        </p:spPr>
        <p:txBody>
          <a:bodyPr wrap="none" anchor="ctr">
            <a:spAutoFit/>
          </a:bodyPr>
          <a:lstStyle/>
          <a:p>
            <a:pPr algn="ctr" defTabSz="914400"/>
            <a:r>
              <a:rPr lang="en-US" sz="1800">
                <a:solidFill>
                  <a:srgbClr val="000000"/>
                </a:solidFill>
                <a:cs typeface="Arial" charset="0"/>
              </a:rPr>
              <a:t>0</a:t>
            </a:r>
          </a:p>
        </p:txBody>
      </p:sp>
      <p:sp>
        <p:nvSpPr>
          <p:cNvPr id="76816" name="Rectangle 20"/>
          <p:cNvSpPr>
            <a:spLocks noChangeArrowheads="1"/>
          </p:cNvSpPr>
          <p:nvPr/>
        </p:nvSpPr>
        <p:spPr bwMode="auto">
          <a:xfrm>
            <a:off x="1925866" y="5943600"/>
            <a:ext cx="256993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defTabSz="914400"/>
            <a:r>
              <a:rPr lang="en-US" sz="1800" dirty="0">
                <a:solidFill>
                  <a:srgbClr val="002DB4"/>
                </a:solidFill>
                <a:cs typeface="Arial" charset="0"/>
              </a:rPr>
              <a:t>machine address</a:t>
            </a:r>
          </a:p>
          <a:p>
            <a:pPr defTabSz="914400"/>
            <a:r>
              <a:rPr lang="en-US" sz="1800" dirty="0">
                <a:solidFill>
                  <a:srgbClr val="002DB4"/>
                </a:solidFill>
                <a:cs typeface="Arial" charset="0"/>
              </a:rPr>
              <a:t>(e.g., physical address)</a:t>
            </a:r>
          </a:p>
        </p:txBody>
      </p:sp>
      <p:sp>
        <p:nvSpPr>
          <p:cNvPr id="76817" name="Rectangle 21"/>
          <p:cNvSpPr>
            <a:spLocks noChangeArrowheads="1"/>
          </p:cNvSpPr>
          <p:nvPr/>
        </p:nvSpPr>
        <p:spPr bwMode="auto">
          <a:xfrm>
            <a:off x="4456113" y="5724525"/>
            <a:ext cx="512762"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defTabSz="914400"/>
            <a:r>
              <a:rPr lang="en-US" sz="5400">
                <a:solidFill>
                  <a:srgbClr val="002DB4"/>
                </a:solidFill>
                <a:cs typeface="Arial" charset="0"/>
              </a:rPr>
              <a:t>{</a:t>
            </a:r>
          </a:p>
        </p:txBody>
      </p:sp>
      <p:sp>
        <p:nvSpPr>
          <p:cNvPr id="38" name="Line 22"/>
          <p:cNvSpPr>
            <a:spLocks noChangeShapeType="1"/>
          </p:cNvSpPr>
          <p:nvPr/>
        </p:nvSpPr>
        <p:spPr bwMode="auto">
          <a:xfrm flipH="1">
            <a:off x="4456113" y="4579938"/>
            <a:ext cx="1030287" cy="436562"/>
          </a:xfrm>
          <a:prstGeom prst="line">
            <a:avLst/>
          </a:prstGeom>
          <a:noFill/>
          <a:ln w="28575">
            <a:solidFill>
              <a:srgbClr val="333399"/>
            </a:solidFill>
            <a:round/>
            <a:headEnd type="none" w="sm" len="sm"/>
            <a:tailEnd type="triangle" w="sm" len="sm"/>
          </a:ln>
        </p:spPr>
        <p:txBody>
          <a:bodyPr wrap="none" anchor="ctr">
            <a:spAutoFit/>
          </a:bodyPr>
          <a:lstStyle/>
          <a:p>
            <a:pPr defTabSz="914400" fontAlgn="auto">
              <a:spcBef>
                <a:spcPts val="0"/>
              </a:spcBef>
              <a:spcAft>
                <a:spcPts val="0"/>
              </a:spcAft>
              <a:defRPr/>
            </a:pPr>
            <a:endParaRPr lang="en-US" sz="1800" kern="0">
              <a:solidFill>
                <a:sysClr val="windowText" lastClr="000000"/>
              </a:solidFill>
              <a:latin typeface="Arial" pitchFamily="-111" charset="0"/>
              <a:ea typeface="ＭＳ Ｐゴシック" pitchFamily="-111" charset="-128"/>
              <a:cs typeface="ＭＳ Ｐゴシック" pitchFamily="-111" charset="-128"/>
            </a:endParaRPr>
          </a:p>
        </p:txBody>
      </p:sp>
      <p:sp>
        <p:nvSpPr>
          <p:cNvPr id="76819" name="Rectangle 23"/>
          <p:cNvSpPr>
            <a:spLocks noChangeArrowheads="1"/>
          </p:cNvSpPr>
          <p:nvPr/>
        </p:nvSpPr>
        <p:spPr bwMode="auto">
          <a:xfrm>
            <a:off x="1981200" y="4508500"/>
            <a:ext cx="250716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defTabSz="914400"/>
            <a:r>
              <a:rPr lang="en-US" sz="1800" dirty="0">
                <a:solidFill>
                  <a:srgbClr val="002DB4"/>
                </a:solidFill>
                <a:cs typeface="Arial" charset="0"/>
              </a:rPr>
              <a:t>Deliver fault to</a:t>
            </a:r>
          </a:p>
          <a:p>
            <a:pPr defTabSz="914400"/>
            <a:r>
              <a:rPr lang="en-US" sz="1800" dirty="0">
                <a:solidFill>
                  <a:srgbClr val="002DB4"/>
                </a:solidFill>
                <a:cs typeface="Arial" charset="0"/>
              </a:rPr>
              <a:t>OS if translation is not</a:t>
            </a:r>
          </a:p>
          <a:p>
            <a:pPr defTabSz="914400"/>
            <a:r>
              <a:rPr lang="en-US" sz="1800" dirty="0">
                <a:solidFill>
                  <a:srgbClr val="002DB4"/>
                </a:solidFill>
                <a:cs typeface="Arial" charset="0"/>
              </a:rPr>
              <a:t>valid and accessible in</a:t>
            </a:r>
          </a:p>
          <a:p>
            <a:pPr defTabSz="914400"/>
            <a:r>
              <a:rPr lang="en-US" sz="1800" dirty="0">
                <a:solidFill>
                  <a:srgbClr val="002DB4"/>
                </a:solidFill>
                <a:cs typeface="Arial" charset="0"/>
              </a:rPr>
              <a:t>requested mode.</a:t>
            </a:r>
            <a:endParaRPr lang="en-US" sz="2000" dirty="0">
              <a:solidFill>
                <a:srgbClr val="990033"/>
              </a:solidFill>
              <a:cs typeface="Arial" charset="0"/>
            </a:endParaRPr>
          </a:p>
        </p:txBody>
      </p:sp>
      <p:sp>
        <p:nvSpPr>
          <p:cNvPr id="76820" name="Rectangle 20"/>
          <p:cNvSpPr>
            <a:spLocks noChangeArrowheads="1"/>
          </p:cNvSpPr>
          <p:nvPr/>
        </p:nvSpPr>
        <p:spPr bwMode="auto">
          <a:xfrm>
            <a:off x="2346325" y="2198688"/>
            <a:ext cx="16986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defTabSz="914400"/>
            <a:r>
              <a:rPr lang="en-US" sz="1800" dirty="0">
                <a:solidFill>
                  <a:srgbClr val="002DB4"/>
                </a:solidFill>
                <a:cs typeface="Arial" charset="0"/>
              </a:rPr>
              <a:t>virtual address</a:t>
            </a:r>
          </a:p>
        </p:txBody>
      </p:sp>
      <p:sp>
        <p:nvSpPr>
          <p:cNvPr id="76821" name="Rectangle 21"/>
          <p:cNvSpPr>
            <a:spLocks noChangeArrowheads="1"/>
          </p:cNvSpPr>
          <p:nvPr/>
        </p:nvSpPr>
        <p:spPr bwMode="auto">
          <a:xfrm>
            <a:off x="4287838" y="1828800"/>
            <a:ext cx="512762"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defTabSz="914400"/>
            <a:r>
              <a:rPr lang="en-US" sz="5400">
                <a:solidFill>
                  <a:srgbClr val="002DB4"/>
                </a:solidFill>
                <a:cs typeface="Arial" charset="0"/>
              </a:rPr>
              <a:t>{</a:t>
            </a:r>
          </a:p>
        </p:txBody>
      </p:sp>
    </p:spTree>
    <p:extLst>
      <p:ext uri="{BB962C8B-B14F-4D97-AF65-F5344CB8AC3E}">
        <p14:creationId xmlns:p14="http://schemas.microsoft.com/office/powerpoint/2010/main" val="448752096"/>
      </p:ext>
    </p:extLst>
  </p:cSld>
  <p:clrMapOvr>
    <a:masterClrMapping/>
  </p:clrMapOvr>
</p:sld>
</file>

<file path=ppt/theme/theme1.xml><?xml version="1.0" encoding="utf-8"?>
<a:theme xmlns:a="http://schemas.openxmlformats.org/drawingml/2006/main" name="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130831</TotalTime>
  <Words>787</Words>
  <Application>Microsoft Macintosh PowerPoint</Application>
  <PresentationFormat>On-screen Show (4:3)</PresentationFormat>
  <Paragraphs>109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Helvetica</vt:lpstr>
      <vt:lpstr>Times New Roman</vt:lpstr>
      <vt:lpstr>Default Design</vt:lpstr>
      <vt:lpstr>Block maps</vt:lpstr>
      <vt:lpstr>Indirection</vt:lpstr>
      <vt:lpstr>To put it another way</vt:lpstr>
      <vt:lpstr>Virtual memory</vt:lpstr>
      <vt:lpstr>Cartoon view of a page table</vt:lpstr>
      <vt:lpstr>DIV/MOD is easy (in base ten)</vt:lpstr>
      <vt:lpstr>“Making change” in binary or hex</vt:lpstr>
      <vt:lpstr>Virtual Address Translation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Jeff Chase</cp:lastModifiedBy>
  <cp:revision>5511</cp:revision>
  <cp:lastPrinted>2019-09-06T14:37:54Z</cp:lastPrinted>
  <dcterms:created xsi:type="dcterms:W3CDTF">2011-04-11T18:52:21Z</dcterms:created>
  <dcterms:modified xsi:type="dcterms:W3CDTF">2020-11-05T16:00:05Z</dcterms:modified>
  <cp:category/>
</cp:coreProperties>
</file>