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2" r:id="rId1"/>
    <p:sldMasterId id="2147484271" r:id="rId2"/>
    <p:sldMasterId id="2147484274" r:id="rId3"/>
    <p:sldMasterId id="2147484276" r:id="rId4"/>
  </p:sldMasterIdLst>
  <p:notesMasterIdLst>
    <p:notesMasterId r:id="rId18"/>
  </p:notesMasterIdLst>
  <p:sldIdLst>
    <p:sldId id="773" r:id="rId5"/>
    <p:sldId id="738" r:id="rId6"/>
    <p:sldId id="739" r:id="rId7"/>
    <p:sldId id="740" r:id="rId8"/>
    <p:sldId id="741" r:id="rId9"/>
    <p:sldId id="744" r:id="rId10"/>
    <p:sldId id="743" r:id="rId11"/>
    <p:sldId id="745" r:id="rId12"/>
    <p:sldId id="746" r:id="rId13"/>
    <p:sldId id="747" r:id="rId14"/>
    <p:sldId id="748" r:id="rId15"/>
    <p:sldId id="749" r:id="rId16"/>
    <p:sldId id="75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3060"/>
    <p:restoredTop sz="78710" autoAdjust="0"/>
  </p:normalViewPr>
  <p:slideViewPr>
    <p:cSldViewPr snapToGrid="0" snapToObjects="1">
      <p:cViewPr>
        <p:scale>
          <a:sx n="100" d="100"/>
          <a:sy n="100" d="100"/>
        </p:scale>
        <p:origin x="-896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18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8220D2-53EF-D548-8145-E90ACE338A60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7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D1ABE2-B307-944F-8D63-9AB041A77A5C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7397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E0A089-0131-A147-8946-93358D9A2957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C3F5F-E69C-CB43-9689-9D533FFACD65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25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331E40-5346-CD43-AEF1-07E3C6C45982}" type="slidenum">
              <a:rPr lang="en-US" sz="2400">
                <a:latin typeface="Arial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latin typeface="Arial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9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191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544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5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EDEF2-50ED-7542-BE14-B8469EA24057}" type="slidenum">
              <a:rPr lang="en-US" sz="2400">
                <a:solidFill>
                  <a:srgbClr val="37305A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  <a:latin typeface="Arial" charset="0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613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4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36BDA-BBEA-F54A-ADAD-6389411D1180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 defTabSz="457200"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6060A10-C17A-0447-B88E-3579EBBD35F9}" type="slidenum">
              <a:rPr lang="en-US">
                <a:latin typeface="Calibri"/>
              </a:rPr>
              <a:pPr>
                <a:defRPr/>
              </a:pPr>
              <a:t>‹#›</a:t>
            </a:fld>
            <a:r>
              <a:rPr lang="en-US">
                <a:latin typeface="Calibri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5301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95BE155-5F7E-3846-AC99-79B75CA6D6AC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33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5306436-B17F-7C41-B12E-1D42CC429F43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5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C4E4F-FE17-AD4A-A6C5-3DEF8A84508C}" type="slidenum">
              <a:rPr lang="en-US" sz="2400">
                <a:latin typeface="Arial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latin typeface="Arial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51F9AC-C986-F240-9FF9-9C438B5A2B25}" type="slidenum">
              <a:rPr lang="en-US" sz="2400"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latin typeface="Arial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461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06CFBC-E1BD-0F44-A8F5-1B43084CD433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3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6672B-1749-024B-B976-BA4A4F9D5DB6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Synchronization: layering</a:t>
            </a:r>
          </a:p>
        </p:txBody>
      </p:sp>
      <p:pic>
        <p:nvPicPr>
          <p:cNvPr id="4" name="Content Placeholder 3" descr="syncimpl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88" r="-11188"/>
          <a:stretch>
            <a:fillRect/>
          </a:stretch>
        </p:blipFill>
        <p:spPr>
          <a:xfrm>
            <a:off x="-558402" y="994304"/>
            <a:ext cx="10155967" cy="558539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457200" y="2895600"/>
            <a:ext cx="73710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4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Semaphore</a:t>
            </a:r>
          </a:p>
        </p:txBody>
      </p:sp>
      <p:sp>
        <p:nvSpPr>
          <p:cNvPr id="115714" name="Text Box 3"/>
          <p:cNvSpPr txBox="1">
            <a:spLocks noChangeArrowheads="1"/>
          </p:cNvSpPr>
          <p:nvPr/>
        </p:nvSpPr>
        <p:spPr bwMode="auto">
          <a:xfrm>
            <a:off x="457200" y="1698625"/>
            <a:ext cx="45847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synchronized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 void 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P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 {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s = s –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synchronized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 void 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V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s = s + 1;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1676400"/>
            <a:ext cx="3962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Step 1.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Use a </a:t>
            </a:r>
            <a:r>
              <a:rPr lang="en-US" sz="2000" b="1" dirty="0" err="1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mutex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 so that increment (V) and decrement (P) operations on the counter are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atomic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9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Semaphore</a:t>
            </a:r>
          </a:p>
        </p:txBody>
      </p:sp>
      <p:sp>
        <p:nvSpPr>
          <p:cNvPr id="116738" name="Text Box 3"/>
          <p:cNvSpPr txBox="1">
            <a:spLocks noChangeArrowheads="1"/>
          </p:cNvSpPr>
          <p:nvPr/>
        </p:nvSpPr>
        <p:spPr bwMode="auto">
          <a:xfrm>
            <a:off x="457200" y="1865313"/>
            <a:ext cx="45847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synchronized void 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P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while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 (s == 0)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	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wait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s = s - 1;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synchronized void 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V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s = s + 1;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if (s ==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	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notify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1870075"/>
            <a:ext cx="3962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Step 2.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Use a condition variable to add sleep/wakeup synchronization around a zero count.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3367">
                  <a:lumMod val="50000"/>
                </a:srgbClr>
              </a:solidFill>
              <a:latin typeface="Arial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(This is Java syntax.)</a:t>
            </a:r>
          </a:p>
        </p:txBody>
      </p:sp>
    </p:spTree>
    <p:extLst>
      <p:ext uri="{BB962C8B-B14F-4D97-AF65-F5344CB8AC3E}">
        <p14:creationId xmlns:p14="http://schemas.microsoft.com/office/powerpoint/2010/main" val="363270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Semaphore</a:t>
            </a:r>
          </a:p>
        </p:txBody>
      </p:sp>
      <p:sp>
        <p:nvSpPr>
          <p:cNvPr id="137218" name="Text Box 3"/>
          <p:cNvSpPr txBox="1">
            <a:spLocks noChangeArrowheads="1"/>
          </p:cNvSpPr>
          <p:nvPr/>
        </p:nvSpPr>
        <p:spPr bwMode="auto">
          <a:xfrm>
            <a:off x="457200" y="1865313"/>
            <a:ext cx="45847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synchronized void </a:t>
            </a:r>
            <a:r>
              <a:rPr lang="en-US" sz="2400" b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P</a:t>
            </a: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if (s == 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      ………….;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s = s - 1;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ASSERT(s &gt;= 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 charset="0"/>
              <a:ea typeface="ＭＳ Ｐゴシック" charset="0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synchronized void </a:t>
            </a:r>
            <a:r>
              <a:rPr lang="en-US" sz="2400" b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V</a:t>
            </a: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s = s + 1;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 ……….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38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Semaphore</a:t>
            </a:r>
          </a:p>
        </p:txBody>
      </p:sp>
      <p:sp>
        <p:nvSpPr>
          <p:cNvPr id="138242" name="Text Box 3"/>
          <p:cNvSpPr txBox="1">
            <a:spLocks noChangeArrowheads="1"/>
          </p:cNvSpPr>
          <p:nvPr/>
        </p:nvSpPr>
        <p:spPr bwMode="auto">
          <a:xfrm>
            <a:off x="457200" y="1865313"/>
            <a:ext cx="45847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synchronized void 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P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while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(s == 0)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	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wait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s = s - 1;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ASSERT(s &gt;= 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3367"/>
              </a:solidFill>
              <a:latin typeface="Arial" charset="0"/>
              <a:ea typeface="ＭＳ Ｐゴシック" charset="0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synchronized void 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V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s = s + 1;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	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signal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5867400"/>
            <a:ext cx="716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This code constitutes a proof that monitors (</a:t>
            </a:r>
            <a:r>
              <a:rPr lang="en-US" sz="2000" dirty="0" err="1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mutexes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and condition variables) are at least as powerful as semaphores.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029200" y="1371600"/>
            <a:ext cx="373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Loop before you leap!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Understand why the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while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is needed, and why an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if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is not good enough.</a:t>
            </a:r>
          </a:p>
        </p:txBody>
      </p:sp>
      <p:cxnSp>
        <p:nvCxnSpPr>
          <p:cNvPr id="138245" name="Straight Connector 5"/>
          <p:cNvCxnSpPr>
            <a:cxnSpLocks noChangeShapeType="1"/>
          </p:cNvCxnSpPr>
          <p:nvPr/>
        </p:nvCxnSpPr>
        <p:spPr bwMode="auto">
          <a:xfrm flipH="1">
            <a:off x="3276600" y="2157413"/>
            <a:ext cx="1752600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724400" y="3352800"/>
            <a:ext cx="396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Wait 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releases the monitor/</a:t>
            </a:r>
            <a:r>
              <a:rPr lang="en-US" sz="2000" dirty="0" err="1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mutex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and blocks until a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signal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2000" b="1" dirty="0">
              <a:solidFill>
                <a:srgbClr val="003367">
                  <a:lumMod val="50000"/>
                </a:srgb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38247" name="Straight Connector 5"/>
          <p:cNvCxnSpPr>
            <a:cxnSpLocks noChangeShapeType="1"/>
          </p:cNvCxnSpPr>
          <p:nvPr/>
        </p:nvCxnSpPr>
        <p:spPr bwMode="auto">
          <a:xfrm flipH="1" flipV="1">
            <a:off x="2514600" y="2895600"/>
            <a:ext cx="2209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267200" y="4419600"/>
            <a:ext cx="434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Signal 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wakes up one waiter blocked in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, if there is one, else the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signal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has no effect: it is forgotten.  </a:t>
            </a:r>
            <a:endParaRPr lang="en-US" sz="2000" b="1" dirty="0">
              <a:solidFill>
                <a:srgbClr val="003367">
                  <a:lumMod val="50000"/>
                </a:srgb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38249" name="Straight Connector 5"/>
          <p:cNvCxnSpPr>
            <a:cxnSpLocks noChangeShapeType="1"/>
          </p:cNvCxnSpPr>
          <p:nvPr/>
        </p:nvCxnSpPr>
        <p:spPr bwMode="auto">
          <a:xfrm flipH="1">
            <a:off x="2286000" y="4953000"/>
            <a:ext cx="2057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2855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Semaphore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3124200"/>
          </a:xfrm>
        </p:spPr>
        <p:txBody>
          <a:bodyPr/>
          <a:lstStyle/>
          <a:p>
            <a:pPr>
              <a:defRPr/>
            </a:pPr>
            <a:r>
              <a:rPr lang="en-US" sz="2400" b="0" dirty="0"/>
              <a:t>Now we introduce a new synchronization object type: </a:t>
            </a:r>
            <a:r>
              <a:rPr lang="en-US" sz="2400" dirty="0">
                <a:solidFill>
                  <a:srgbClr val="651222"/>
                </a:solidFill>
              </a:rPr>
              <a:t>semaphore</a:t>
            </a:r>
            <a:r>
              <a:rPr lang="en-US" sz="2400" b="0" dirty="0"/>
              <a:t>. </a:t>
            </a:r>
          </a:p>
          <a:p>
            <a:pPr>
              <a:defRPr/>
            </a:pPr>
            <a:r>
              <a:rPr lang="en-US" sz="2400" dirty="0"/>
              <a:t>A semaphore is a hidden atomic integer counter with only</a:t>
            </a:r>
            <a:r>
              <a:rPr lang="en-US" sz="2400" i="1" dirty="0"/>
              <a:t> increment</a:t>
            </a:r>
            <a:r>
              <a:rPr lang="en-US" sz="2400" dirty="0"/>
              <a:t> </a:t>
            </a:r>
            <a:r>
              <a:rPr lang="en-US" sz="2400" i="1" dirty="0"/>
              <a:t>(V)</a:t>
            </a:r>
            <a:r>
              <a:rPr lang="en-US" sz="2400" dirty="0"/>
              <a:t> and </a:t>
            </a:r>
            <a:r>
              <a:rPr lang="en-US" sz="2400" i="1" dirty="0"/>
              <a:t>decrement</a:t>
            </a:r>
            <a:r>
              <a:rPr lang="en-US" sz="2400" dirty="0"/>
              <a:t> </a:t>
            </a:r>
            <a:r>
              <a:rPr lang="en-US" sz="2400" i="1" dirty="0"/>
              <a:t>(P) </a:t>
            </a:r>
            <a:r>
              <a:rPr lang="en-US" sz="2400" dirty="0"/>
              <a:t>operations.</a:t>
            </a:r>
          </a:p>
          <a:p>
            <a:pPr>
              <a:defRPr/>
            </a:pPr>
            <a:r>
              <a:rPr lang="en-US" sz="2400" dirty="0"/>
              <a:t>Decrement blocks </a:t>
            </a:r>
            <a:r>
              <a:rPr lang="en-US" sz="2400" dirty="0" err="1"/>
              <a:t>iff</a:t>
            </a:r>
            <a:r>
              <a:rPr lang="en-US" sz="2400" dirty="0"/>
              <a:t> the count is zero.</a:t>
            </a:r>
          </a:p>
          <a:p>
            <a:pPr>
              <a:defRPr/>
            </a:pPr>
            <a:r>
              <a:rPr lang="en-US" sz="2400" b="0" dirty="0"/>
              <a:t>Semaphores handle all of your synchronization needs with one elegant but confusing abstraction.</a:t>
            </a:r>
          </a:p>
          <a:p>
            <a:pPr marL="0" indent="0">
              <a:buFont typeface="Times New Roman" charset="0"/>
              <a:buNone/>
              <a:defRPr/>
            </a:pPr>
            <a:endParaRPr lang="en-US" dirty="0"/>
          </a:p>
        </p:txBody>
      </p:sp>
      <p:pic>
        <p:nvPicPr>
          <p:cNvPr id="13414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4800600"/>
            <a:ext cx="210343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Rectangle 5"/>
          <p:cNvSpPr>
            <a:spLocks noChangeArrowheads="1"/>
          </p:cNvSpPr>
          <p:nvPr/>
        </p:nvSpPr>
        <p:spPr bwMode="auto">
          <a:xfrm>
            <a:off x="2209800" y="54102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34149" name="Rectangle 58"/>
          <p:cNvSpPr>
            <a:spLocks noChangeArrowheads="1"/>
          </p:cNvSpPr>
          <p:nvPr/>
        </p:nvSpPr>
        <p:spPr bwMode="auto">
          <a:xfrm>
            <a:off x="990600" y="51625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V-Up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34150" name="Rectangle 58"/>
          <p:cNvSpPr>
            <a:spLocks noChangeArrowheads="1"/>
          </p:cNvSpPr>
          <p:nvPr/>
        </p:nvSpPr>
        <p:spPr bwMode="auto">
          <a:xfrm>
            <a:off x="3733800" y="5486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P-Down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34151" name="Rectangle 58"/>
          <p:cNvSpPr>
            <a:spLocks noChangeArrowheads="1"/>
          </p:cNvSpPr>
          <p:nvPr/>
        </p:nvSpPr>
        <p:spPr bwMode="auto">
          <a:xfrm>
            <a:off x="2209800" y="53340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int sem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34152" name="Merge 60"/>
          <p:cNvSpPr>
            <a:spLocks noChangeArrowheads="1"/>
          </p:cNvSpPr>
          <p:nvPr/>
        </p:nvSpPr>
        <p:spPr bwMode="auto">
          <a:xfrm flipV="1">
            <a:off x="4191000" y="5913438"/>
            <a:ext cx="792163" cy="639762"/>
          </a:xfrm>
          <a:prstGeom prst="flowChartMerg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34153" name="Text Box 23"/>
          <p:cNvSpPr txBox="1">
            <a:spLocks noChangeArrowheads="1"/>
          </p:cNvSpPr>
          <p:nvPr/>
        </p:nvSpPr>
        <p:spPr bwMode="auto">
          <a:xfrm>
            <a:off x="4270375" y="615315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cs typeface="Arial" charset="0"/>
              </a:rPr>
              <a:t>wait</a:t>
            </a:r>
            <a:endParaRPr 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4154" name="AutoShape 18"/>
          <p:cNvSpPr>
            <a:spLocks noChangeArrowheads="1"/>
          </p:cNvSpPr>
          <p:nvPr/>
        </p:nvSpPr>
        <p:spPr bwMode="auto">
          <a:xfrm>
            <a:off x="1752600" y="5562600"/>
            <a:ext cx="76200" cy="2286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155" name="AutoShape 19"/>
          <p:cNvSpPr>
            <a:spLocks noChangeArrowheads="1"/>
          </p:cNvSpPr>
          <p:nvPr/>
        </p:nvSpPr>
        <p:spPr bwMode="auto">
          <a:xfrm flipV="1">
            <a:off x="4572000" y="5257800"/>
            <a:ext cx="76200" cy="2286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156" name="Rectangle 58"/>
          <p:cNvSpPr>
            <a:spLocks noChangeArrowheads="1"/>
          </p:cNvSpPr>
          <p:nvPr/>
        </p:nvSpPr>
        <p:spPr bwMode="auto">
          <a:xfrm>
            <a:off x="1905000" y="5943600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if 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(sem == 0) 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then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4" name="Rectangle 58"/>
          <p:cNvSpPr>
            <a:spLocks noChangeArrowheads="1"/>
          </p:cNvSpPr>
          <p:nvPr/>
        </p:nvSpPr>
        <p:spPr bwMode="auto">
          <a:xfrm>
            <a:off x="4114800" y="5943600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until a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 V</a:t>
            </a:r>
            <a:endParaRPr lang="en-US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87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Example: binary semaphore</a:t>
            </a:r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2209800"/>
          </a:xfrm>
        </p:spPr>
        <p:txBody>
          <a:bodyPr/>
          <a:lstStyle/>
          <a:p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binary semaphore </a:t>
            </a: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takes only values 0 and 1.</a:t>
            </a:r>
          </a:p>
          <a:p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It requires a usage constraint: the set of threads using the semaphore call 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V</a:t>
            </a:r>
            <a:r>
              <a:rPr lang="en-US" sz="2400" b="0">
                <a:latin typeface="Arial" charset="0"/>
                <a:ea typeface="ＭＳ Ｐゴシック" charset="0"/>
                <a:cs typeface="Arial" charset="0"/>
              </a:rPr>
              <a:t> in strict alternation.</a:t>
            </a:r>
          </a:p>
          <a:p>
            <a:pPr lvl="1"/>
            <a:r>
              <a:rPr lang="en-US" sz="2000" b="0">
                <a:latin typeface="Arial" charset="0"/>
                <a:ea typeface="ＭＳ Ｐゴシック" charset="0"/>
                <a:cs typeface="Arial" charset="0"/>
              </a:rPr>
              <a:t>Never two 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V </a:t>
            </a:r>
            <a:r>
              <a:rPr lang="en-US" sz="2000" b="0">
                <a:latin typeface="Arial" charset="0"/>
                <a:ea typeface="ＭＳ Ｐゴシック" charset="0"/>
                <a:cs typeface="Arial" charset="0"/>
              </a:rPr>
              <a:t>in a row.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447800" y="4724400"/>
            <a:ext cx="10668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10000" y="4770438"/>
            <a:ext cx="10668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0</a:t>
            </a:r>
          </a:p>
        </p:txBody>
      </p:sp>
      <p:cxnSp>
        <p:nvCxnSpPr>
          <p:cNvPr id="135173" name="AutoShape 11"/>
          <p:cNvCxnSpPr>
            <a:cxnSpLocks noChangeShapeType="1"/>
            <a:stCxn id="4" idx="0"/>
            <a:endCxn id="5" idx="0"/>
          </p:cNvCxnSpPr>
          <p:nvPr/>
        </p:nvCxnSpPr>
        <p:spPr bwMode="auto">
          <a:xfrm rot="16200000" flipH="1">
            <a:off x="3139281" y="3566319"/>
            <a:ext cx="46038" cy="2362200"/>
          </a:xfrm>
          <a:prstGeom prst="curvedConnector3">
            <a:avLst>
              <a:gd name="adj1" fmla="val -1186222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5174" name="Rectangle 58"/>
          <p:cNvSpPr>
            <a:spLocks noChangeArrowheads="1"/>
          </p:cNvSpPr>
          <p:nvPr/>
        </p:nvSpPr>
        <p:spPr bwMode="auto">
          <a:xfrm>
            <a:off x="2438400" y="42481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P-Down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cxnSp>
        <p:nvCxnSpPr>
          <p:cNvPr id="135175" name="AutoShape 11"/>
          <p:cNvCxnSpPr>
            <a:cxnSpLocks noChangeShapeType="1"/>
            <a:stCxn id="5" idx="4"/>
            <a:endCxn id="4" idx="4"/>
          </p:cNvCxnSpPr>
          <p:nvPr/>
        </p:nvCxnSpPr>
        <p:spPr bwMode="auto">
          <a:xfrm rot="5400000" flipH="1">
            <a:off x="3139281" y="4633119"/>
            <a:ext cx="46038" cy="2362200"/>
          </a:xfrm>
          <a:prstGeom prst="curvedConnector3">
            <a:avLst>
              <a:gd name="adj1" fmla="val -1489676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5176" name="Rectangle 58"/>
          <p:cNvSpPr>
            <a:spLocks noChangeArrowheads="1"/>
          </p:cNvSpPr>
          <p:nvPr/>
        </p:nvSpPr>
        <p:spPr bwMode="auto">
          <a:xfrm>
            <a:off x="2362200" y="60007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V-Up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pSp>
        <p:nvGrpSpPr>
          <p:cNvPr id="135177" name="Group 113"/>
          <p:cNvGrpSpPr>
            <a:grpSpLocks/>
          </p:cNvGrpSpPr>
          <p:nvPr/>
        </p:nvGrpSpPr>
        <p:grpSpPr bwMode="auto">
          <a:xfrm>
            <a:off x="6400800" y="4800600"/>
            <a:ext cx="792163" cy="639763"/>
            <a:chOff x="1905000" y="2895599"/>
            <a:chExt cx="792162" cy="639765"/>
          </a:xfrm>
        </p:grpSpPr>
        <p:sp>
          <p:nvSpPr>
            <p:cNvPr id="135182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35183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0000"/>
                  </a:solidFill>
                  <a:cs typeface="Arial" charset="0"/>
                </a:rPr>
                <a:t>wait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35178" name="AutoShape 11"/>
          <p:cNvCxnSpPr>
            <a:cxnSpLocks noChangeShapeType="1"/>
          </p:cNvCxnSpPr>
          <p:nvPr/>
        </p:nvCxnSpPr>
        <p:spPr bwMode="auto">
          <a:xfrm rot="16200000" flipH="1">
            <a:off x="5577681" y="3596482"/>
            <a:ext cx="46037" cy="2362200"/>
          </a:xfrm>
          <a:prstGeom prst="curvedConnector3">
            <a:avLst>
              <a:gd name="adj1" fmla="val -1186222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5179" name="Rectangle 58"/>
          <p:cNvSpPr>
            <a:spLocks noChangeArrowheads="1"/>
          </p:cNvSpPr>
          <p:nvPr/>
        </p:nvSpPr>
        <p:spPr bwMode="auto">
          <a:xfrm>
            <a:off x="4876800" y="42481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P-Down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35180" name="Rectangle 58"/>
          <p:cNvSpPr>
            <a:spLocks noChangeArrowheads="1"/>
          </p:cNvSpPr>
          <p:nvPr/>
        </p:nvSpPr>
        <p:spPr bwMode="auto">
          <a:xfrm>
            <a:off x="5791200" y="54864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wakeup on V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cxnSp>
        <p:nvCxnSpPr>
          <p:cNvPr id="135181" name="AutoShape 11"/>
          <p:cNvCxnSpPr>
            <a:cxnSpLocks noChangeShapeType="1"/>
            <a:stCxn id="135180" idx="2"/>
          </p:cNvCxnSpPr>
          <p:nvPr/>
        </p:nvCxnSpPr>
        <p:spPr bwMode="auto">
          <a:xfrm rot="5400000">
            <a:off x="5819775" y="5476875"/>
            <a:ext cx="514350" cy="13335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183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12350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A mutex is a binary semaphore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447800" y="4724400"/>
            <a:ext cx="10668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10000" y="4770438"/>
            <a:ext cx="10668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0</a:t>
            </a:r>
          </a:p>
        </p:txBody>
      </p:sp>
      <p:cxnSp>
        <p:nvCxnSpPr>
          <p:cNvPr id="136197" name="AutoShape 11"/>
          <p:cNvCxnSpPr>
            <a:cxnSpLocks noChangeShapeType="1"/>
            <a:stCxn id="4" idx="0"/>
            <a:endCxn id="5" idx="0"/>
          </p:cNvCxnSpPr>
          <p:nvPr/>
        </p:nvCxnSpPr>
        <p:spPr bwMode="auto">
          <a:xfrm rot="16200000" flipH="1">
            <a:off x="3139281" y="3566319"/>
            <a:ext cx="46038" cy="2362200"/>
          </a:xfrm>
          <a:prstGeom prst="curvedConnector3">
            <a:avLst>
              <a:gd name="adj1" fmla="val -1186222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6198" name="Rectangle 58"/>
          <p:cNvSpPr>
            <a:spLocks noChangeArrowheads="1"/>
          </p:cNvSpPr>
          <p:nvPr/>
        </p:nvSpPr>
        <p:spPr bwMode="auto">
          <a:xfrm>
            <a:off x="2438400" y="42481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P-Down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cxnSp>
        <p:nvCxnSpPr>
          <p:cNvPr id="136199" name="AutoShape 11"/>
          <p:cNvCxnSpPr>
            <a:cxnSpLocks noChangeShapeType="1"/>
            <a:stCxn id="5" idx="4"/>
            <a:endCxn id="4" idx="4"/>
          </p:cNvCxnSpPr>
          <p:nvPr/>
        </p:nvCxnSpPr>
        <p:spPr bwMode="auto">
          <a:xfrm rot="5400000" flipH="1">
            <a:off x="3139281" y="4633119"/>
            <a:ext cx="46038" cy="2362200"/>
          </a:xfrm>
          <a:prstGeom prst="curvedConnector3">
            <a:avLst>
              <a:gd name="adj1" fmla="val -1489676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6200" name="Rectangle 58"/>
          <p:cNvSpPr>
            <a:spLocks noChangeArrowheads="1"/>
          </p:cNvSpPr>
          <p:nvPr/>
        </p:nvSpPr>
        <p:spPr bwMode="auto">
          <a:xfrm>
            <a:off x="2362200" y="60007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V-Up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grpSp>
        <p:nvGrpSpPr>
          <p:cNvPr id="136201" name="Group 113"/>
          <p:cNvGrpSpPr>
            <a:grpSpLocks/>
          </p:cNvGrpSpPr>
          <p:nvPr/>
        </p:nvGrpSpPr>
        <p:grpSpPr bwMode="auto">
          <a:xfrm>
            <a:off x="6400800" y="4800600"/>
            <a:ext cx="792163" cy="639763"/>
            <a:chOff x="1905000" y="2895599"/>
            <a:chExt cx="792162" cy="639765"/>
          </a:xfrm>
        </p:grpSpPr>
        <p:sp>
          <p:nvSpPr>
            <p:cNvPr id="136219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36220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0000"/>
                  </a:solidFill>
                  <a:cs typeface="Arial" charset="0"/>
                </a:rPr>
                <a:t>wait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36202" name="AutoShape 11"/>
          <p:cNvCxnSpPr>
            <a:cxnSpLocks noChangeShapeType="1"/>
          </p:cNvCxnSpPr>
          <p:nvPr/>
        </p:nvCxnSpPr>
        <p:spPr bwMode="auto">
          <a:xfrm rot="16200000" flipH="1">
            <a:off x="5577681" y="3596482"/>
            <a:ext cx="46037" cy="2362200"/>
          </a:xfrm>
          <a:prstGeom prst="curvedConnector3">
            <a:avLst>
              <a:gd name="adj1" fmla="val -1186222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6203" name="Rectangle 58"/>
          <p:cNvSpPr>
            <a:spLocks noChangeArrowheads="1"/>
          </p:cNvSpPr>
          <p:nvPr/>
        </p:nvSpPr>
        <p:spPr bwMode="auto">
          <a:xfrm>
            <a:off x="4876800" y="42481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P-Down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36204" name="Rectangle 58"/>
          <p:cNvSpPr>
            <a:spLocks noChangeArrowheads="1"/>
          </p:cNvSpPr>
          <p:nvPr/>
        </p:nvSpPr>
        <p:spPr bwMode="auto">
          <a:xfrm>
            <a:off x="5791200" y="54864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wakeup on V</a:t>
            </a:r>
            <a:endParaRPr lang="en-US" sz="2400" b="1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378575" y="2598738"/>
            <a:ext cx="1317625" cy="911225"/>
          </a:xfrm>
          <a:prstGeom prst="rect">
            <a:avLst/>
          </a:prstGeom>
          <a:solidFill>
            <a:srgbClr val="91919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019800" y="2438400"/>
            <a:ext cx="411163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V</a:t>
            </a:r>
            <a:endParaRPr lang="en-US" sz="14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6019800" y="3276600"/>
            <a:ext cx="411163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P</a:t>
            </a:r>
            <a:endParaRPr lang="en-US" sz="14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6218238" y="3516313"/>
            <a:ext cx="4111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P</a:t>
            </a:r>
            <a:endParaRPr lang="en-US" sz="14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7513638" y="3516313"/>
            <a:ext cx="411162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V</a:t>
            </a:r>
            <a:endParaRPr lang="en-US" sz="14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cxnSp>
        <p:nvCxnSpPr>
          <p:cNvPr id="136210" name="Straight Connector 5"/>
          <p:cNvCxnSpPr>
            <a:cxnSpLocks noChangeShapeType="1"/>
          </p:cNvCxnSpPr>
          <p:nvPr/>
        </p:nvCxnSpPr>
        <p:spPr bwMode="auto">
          <a:xfrm flipV="1">
            <a:off x="5943600" y="2362200"/>
            <a:ext cx="2057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1" name="Straight Connector 2"/>
          <p:cNvCxnSpPr>
            <a:cxnSpLocks noChangeShapeType="1"/>
          </p:cNvCxnSpPr>
          <p:nvPr/>
        </p:nvCxnSpPr>
        <p:spPr bwMode="auto">
          <a:xfrm flipV="1">
            <a:off x="8077200" y="2362200"/>
            <a:ext cx="0" cy="1447800"/>
          </a:xfrm>
          <a:prstGeom prst="line">
            <a:avLst/>
          </a:prstGeom>
          <a:noFill/>
          <a:ln w="38100">
            <a:solidFill>
              <a:srgbClr val="5385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2" name="Straight Connector 40"/>
          <p:cNvCxnSpPr>
            <a:cxnSpLocks noChangeShapeType="1"/>
          </p:cNvCxnSpPr>
          <p:nvPr/>
        </p:nvCxnSpPr>
        <p:spPr bwMode="auto">
          <a:xfrm>
            <a:off x="5943600" y="3886200"/>
            <a:ext cx="2133600" cy="0"/>
          </a:xfrm>
          <a:prstGeom prst="line">
            <a:avLst/>
          </a:prstGeom>
          <a:noFill/>
          <a:ln w="38100">
            <a:solidFill>
              <a:srgbClr val="5D005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3" name="Straight Connector 2"/>
          <p:cNvCxnSpPr>
            <a:cxnSpLocks noChangeShapeType="1"/>
          </p:cNvCxnSpPr>
          <p:nvPr/>
        </p:nvCxnSpPr>
        <p:spPr bwMode="auto">
          <a:xfrm flipV="1">
            <a:off x="5943600" y="2362200"/>
            <a:ext cx="0" cy="1447800"/>
          </a:xfrm>
          <a:prstGeom prst="line">
            <a:avLst/>
          </a:prstGeom>
          <a:noFill/>
          <a:ln w="38100">
            <a:solidFill>
              <a:srgbClr val="5385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214" name="Straight Connector 40"/>
          <p:cNvCxnSpPr>
            <a:cxnSpLocks noChangeShapeType="1"/>
          </p:cNvCxnSpPr>
          <p:nvPr/>
        </p:nvCxnSpPr>
        <p:spPr bwMode="auto">
          <a:xfrm>
            <a:off x="5943600" y="2286000"/>
            <a:ext cx="2133600" cy="0"/>
          </a:xfrm>
          <a:prstGeom prst="line">
            <a:avLst/>
          </a:prstGeom>
          <a:noFill/>
          <a:ln w="38100">
            <a:solidFill>
              <a:srgbClr val="5D005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36215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572000"/>
            <a:ext cx="881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6" name="Rectangle 38"/>
          <p:cNvSpPr>
            <a:spLocks noChangeArrowheads="1"/>
          </p:cNvSpPr>
          <p:nvPr/>
        </p:nvSpPr>
        <p:spPr bwMode="auto">
          <a:xfrm>
            <a:off x="533400" y="2362200"/>
            <a:ext cx="495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Once a thread </a:t>
            </a:r>
            <a:r>
              <a:rPr lang="en-US" sz="2000" b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 completes its </a:t>
            </a:r>
            <a:r>
              <a:rPr lang="en-US" sz="2000" b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, no other thread can </a:t>
            </a:r>
            <a:r>
              <a:rPr lang="en-US" sz="2000" b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 until </a:t>
            </a:r>
            <a:r>
              <a:rPr lang="en-US" sz="2000" b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 does a matching </a:t>
            </a:r>
            <a:r>
              <a:rPr lang="en-US" sz="2000" b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</p:txBody>
      </p:sp>
      <p:sp>
        <p:nvSpPr>
          <p:cNvPr id="136217" name="Rectangle 39"/>
          <p:cNvSpPr>
            <a:spLocks noChangeArrowheads="1"/>
          </p:cNvSpPr>
          <p:nvPr/>
        </p:nvSpPr>
        <p:spPr bwMode="auto">
          <a:xfrm>
            <a:off x="533400" y="15240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b="1">
                <a:solidFill>
                  <a:srgbClr val="651222"/>
                </a:solidFill>
                <a:latin typeface="Arial" charset="0"/>
                <a:ea typeface="ＭＳ Ｐゴシック" charset="0"/>
                <a:cs typeface="ＭＳ Ｐゴシック" charset="0"/>
              </a:rPr>
              <a:t>mutex</a:t>
            </a:r>
            <a:r>
              <a:rPr lang="en-US" sz="2000">
                <a:solidFill>
                  <a:srgbClr val="65122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is just a binary semaphore with an initial value of 1, for which each thread calls </a:t>
            </a:r>
            <a:r>
              <a:rPr lang="en-US" sz="2000" b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P-V </a:t>
            </a: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in strict pairs. </a:t>
            </a:r>
          </a:p>
        </p:txBody>
      </p:sp>
      <p:cxnSp>
        <p:nvCxnSpPr>
          <p:cNvPr id="136218" name="AutoShape 11"/>
          <p:cNvCxnSpPr>
            <a:cxnSpLocks noChangeShapeType="1"/>
          </p:cNvCxnSpPr>
          <p:nvPr/>
        </p:nvCxnSpPr>
        <p:spPr bwMode="auto">
          <a:xfrm rot="5400000">
            <a:off x="5819775" y="5476875"/>
            <a:ext cx="514350" cy="13335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125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Ping-pong with semaphores</a:t>
            </a:r>
          </a:p>
        </p:txBody>
      </p:sp>
      <p:grpSp>
        <p:nvGrpSpPr>
          <p:cNvPr id="117762" name="Group 8"/>
          <p:cNvGrpSpPr>
            <a:grpSpLocks/>
          </p:cNvGrpSpPr>
          <p:nvPr/>
        </p:nvGrpSpPr>
        <p:grpSpPr bwMode="auto">
          <a:xfrm>
            <a:off x="6356350" y="5218113"/>
            <a:ext cx="476250" cy="465137"/>
            <a:chOff x="2146" y="1704"/>
            <a:chExt cx="415" cy="415"/>
          </a:xfrm>
        </p:grpSpPr>
        <p:sp>
          <p:nvSpPr>
            <p:cNvPr id="117775" name="Oval 9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17776" name="AutoShape 10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17777" name="AutoShape 11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sp>
        <p:nvSpPr>
          <p:cNvPr id="117763" name="Text Box 17"/>
          <p:cNvSpPr txBox="1">
            <a:spLocks noChangeArrowheads="1"/>
          </p:cNvSpPr>
          <p:nvPr/>
        </p:nvSpPr>
        <p:spPr bwMode="auto">
          <a:xfrm>
            <a:off x="635000" y="2835275"/>
            <a:ext cx="3654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void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5A8DFB"/>
                </a:solidFill>
                <a:cs typeface="Arial" charset="0"/>
              </a:rPr>
              <a:t>PingPong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() {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while(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not done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) {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     </a:t>
            </a:r>
            <a:r>
              <a:rPr lang="en-US" sz="2200" i="1">
                <a:solidFill>
                  <a:srgbClr val="5A8DFB"/>
                </a:solidFill>
                <a:cs typeface="Arial" charset="0"/>
              </a:rPr>
              <a:t>blue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-&gt;P();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Compute();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800080"/>
                </a:solidFill>
                <a:cs typeface="Arial" charset="0"/>
              </a:rPr>
              <a:t>    purple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-&gt;V()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;</a:t>
            </a:r>
          </a:p>
          <a:p>
            <a:pPr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/>
              </a:rPr>
              <a:t>}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}</a:t>
            </a:r>
          </a:p>
        </p:txBody>
      </p:sp>
      <p:sp>
        <p:nvSpPr>
          <p:cNvPr id="117764" name="Text Box 18"/>
          <p:cNvSpPr txBox="1">
            <a:spLocks noChangeArrowheads="1"/>
          </p:cNvSpPr>
          <p:nvPr/>
        </p:nvSpPr>
        <p:spPr bwMode="auto">
          <a:xfrm>
            <a:off x="4724400" y="2835275"/>
            <a:ext cx="3654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void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800080"/>
                </a:solidFill>
                <a:cs typeface="Arial" charset="0"/>
              </a:rPr>
              <a:t>PingPong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() {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while(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not done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) {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 </a:t>
            </a:r>
            <a:r>
              <a:rPr lang="en-US" sz="2200" i="1">
                <a:solidFill>
                  <a:srgbClr val="800080"/>
                </a:solidFill>
                <a:cs typeface="Arial" charset="0"/>
              </a:rPr>
              <a:t>purple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-&gt;P();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Compute();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      </a:t>
            </a:r>
            <a:r>
              <a:rPr lang="en-US" sz="2200" i="1">
                <a:solidFill>
                  <a:srgbClr val="5A8DFB"/>
                </a:solidFill>
                <a:cs typeface="Arial" charset="0"/>
              </a:rPr>
              <a:t>blue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-&gt;V()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;   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/>
              </a:rPr>
              <a:t>  }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}</a:t>
            </a:r>
          </a:p>
        </p:txBody>
      </p:sp>
      <p:sp>
        <p:nvSpPr>
          <p:cNvPr id="117765" name="Rectangle 19"/>
          <p:cNvSpPr>
            <a:spLocks noChangeArrowheads="1"/>
          </p:cNvSpPr>
          <p:nvPr/>
        </p:nvSpPr>
        <p:spPr bwMode="auto">
          <a:xfrm>
            <a:off x="609600" y="1808163"/>
            <a:ext cx="209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5A8DFB"/>
                </a:solidFill>
                <a:latin typeface="Arial" charset="0"/>
                <a:ea typeface="ＭＳ Ｐゴシック" charset="0"/>
                <a:cs typeface="Arial"/>
              </a:rPr>
              <a:t>blue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-&gt;Init(0);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800080"/>
                </a:solidFill>
                <a:latin typeface="Arial" charset="0"/>
                <a:ea typeface="ＭＳ Ｐゴシック" charset="0"/>
                <a:cs typeface="Arial"/>
              </a:rPr>
              <a:t>purple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-&gt;Init(1)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;</a:t>
            </a:r>
          </a:p>
        </p:txBody>
      </p:sp>
      <p:grpSp>
        <p:nvGrpSpPr>
          <p:cNvPr id="117766" name="Group 5"/>
          <p:cNvGrpSpPr>
            <a:grpSpLocks/>
          </p:cNvGrpSpPr>
          <p:nvPr/>
        </p:nvGrpSpPr>
        <p:grpSpPr bwMode="auto">
          <a:xfrm>
            <a:off x="3429000" y="2133600"/>
            <a:ext cx="4565650" cy="98425"/>
            <a:chOff x="1824" y="3624"/>
            <a:chExt cx="2419" cy="98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164" y="3624"/>
              <a:ext cx="831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995" y="3624"/>
              <a:ext cx="864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859" y="3624"/>
              <a:ext cx="384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824" y="3624"/>
              <a:ext cx="343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</p:grpSp>
      <p:grpSp>
        <p:nvGrpSpPr>
          <p:cNvPr id="117767" name="Group 24"/>
          <p:cNvGrpSpPr>
            <a:grpSpLocks/>
          </p:cNvGrpSpPr>
          <p:nvPr/>
        </p:nvGrpSpPr>
        <p:grpSpPr bwMode="auto">
          <a:xfrm>
            <a:off x="2057400" y="5248275"/>
            <a:ext cx="471488" cy="466725"/>
            <a:chOff x="6263865" y="2989263"/>
            <a:chExt cx="471898" cy="466595"/>
          </a:xfrm>
        </p:grpSpPr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263865" y="2989263"/>
              <a:ext cx="471898" cy="466595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7" name="AutoShape 18"/>
            <p:cNvSpPr>
              <a:spLocks noChangeArrowheads="1"/>
            </p:cNvSpPr>
            <p:nvPr/>
          </p:nvSpPr>
          <p:spPr bwMode="auto">
            <a:xfrm flipH="1">
              <a:off x="6424342" y="3092422"/>
              <a:ext cx="163654" cy="271386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 rot="13139611">
              <a:off x="6284521" y="3051159"/>
              <a:ext cx="52433" cy="6189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5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Basic producer/consumer</a:t>
            </a:r>
          </a:p>
        </p:txBody>
      </p:sp>
      <p:sp>
        <p:nvSpPr>
          <p:cNvPr id="125954" name="Text Box 3"/>
          <p:cNvSpPr txBox="1">
            <a:spLocks noChangeArrowheads="1"/>
          </p:cNvSpPr>
          <p:nvPr/>
        </p:nvSpPr>
        <p:spPr bwMode="auto">
          <a:xfrm>
            <a:off x="787400" y="3302000"/>
            <a:ext cx="36544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void </a:t>
            </a:r>
            <a:r>
              <a:rPr lang="en-US" sz="2200" b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Produce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(int m)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   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empty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   buf = m;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   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full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-&gt;V()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;</a:t>
            </a:r>
            <a:endParaRPr lang="en-US" sz="2200">
              <a:solidFill>
                <a:srgbClr val="003367"/>
              </a:solidFill>
              <a:latin typeface="Arial" charset="0"/>
              <a:ea typeface="ＭＳ Ｐゴシック" charset="0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}</a:t>
            </a:r>
          </a:p>
        </p:txBody>
      </p:sp>
      <p:sp>
        <p:nvSpPr>
          <p:cNvPr id="125955" name="Text Box 4"/>
          <p:cNvSpPr txBox="1">
            <a:spLocks noChangeArrowheads="1"/>
          </p:cNvSpPr>
          <p:nvPr/>
        </p:nvSpPr>
        <p:spPr bwMode="auto">
          <a:xfrm>
            <a:off x="4876800" y="1739900"/>
            <a:ext cx="3654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int </a:t>
            </a:r>
            <a:r>
              <a:rPr lang="en-US" sz="2200" b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Consume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      int m;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     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full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-&gt;P()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      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m = buf;</a:t>
            </a:r>
            <a:endParaRPr lang="en-US" sz="2200" i="1">
              <a:solidFill>
                <a:srgbClr val="003367"/>
              </a:solidFill>
              <a:latin typeface="Arial" charset="0"/>
              <a:ea typeface="ＭＳ Ｐゴシック" charset="0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           empty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-&gt;V();                       	     return(m);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}</a:t>
            </a:r>
          </a:p>
        </p:txBody>
      </p:sp>
      <p:sp>
        <p:nvSpPr>
          <p:cNvPr id="125956" name="Rectangle 5"/>
          <p:cNvSpPr>
            <a:spLocks noChangeArrowheads="1"/>
          </p:cNvSpPr>
          <p:nvPr/>
        </p:nvSpPr>
        <p:spPr bwMode="auto">
          <a:xfrm>
            <a:off x="762000" y="1706563"/>
            <a:ext cx="2024063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00264D"/>
                </a:solidFill>
                <a:latin typeface="Arial" charset="0"/>
                <a:ea typeface="ＭＳ Ｐゴシック" charset="0"/>
                <a:cs typeface="ＭＳ Ｐゴシック" charset="0"/>
              </a:rPr>
              <a:t>empty</a:t>
            </a:r>
            <a:r>
              <a:rPr lang="en-US" sz="2200">
                <a:solidFill>
                  <a:srgbClr val="00264D"/>
                </a:solidFill>
                <a:latin typeface="Arial" charset="0"/>
                <a:ea typeface="ＭＳ Ｐゴシック" charset="0"/>
                <a:cs typeface="ＭＳ Ｐゴシック" charset="0"/>
              </a:rPr>
              <a:t>-&gt;Init(1);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00264D"/>
                </a:solidFill>
                <a:latin typeface="Arial" charset="0"/>
                <a:ea typeface="ＭＳ Ｐゴシック" charset="0"/>
                <a:cs typeface="ＭＳ Ｐゴシック" charset="0"/>
              </a:rPr>
              <a:t>full</a:t>
            </a:r>
            <a:r>
              <a:rPr lang="en-US" sz="2200">
                <a:solidFill>
                  <a:srgbClr val="00264D"/>
                </a:solidFill>
                <a:latin typeface="Arial" charset="0"/>
                <a:ea typeface="ＭＳ Ｐゴシック" charset="0"/>
                <a:cs typeface="ＭＳ Ｐゴシック" charset="0"/>
              </a:rPr>
              <a:t>-&gt;Init(0)</a:t>
            </a:r>
            <a:r>
              <a:rPr lang="en-US" sz="2200" i="1">
                <a:solidFill>
                  <a:srgbClr val="00264D"/>
                </a:solidFill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264D"/>
                </a:solidFill>
                <a:latin typeface="Arial" charset="0"/>
                <a:ea typeface="ＭＳ Ｐゴシック" charset="0"/>
                <a:cs typeface="ＭＳ Ｐゴシック" charset="0"/>
              </a:rPr>
              <a:t>int buf;</a:t>
            </a:r>
          </a:p>
        </p:txBody>
      </p:sp>
      <p:sp>
        <p:nvSpPr>
          <p:cNvPr id="125957" name="Rectangle 6"/>
          <p:cNvSpPr>
            <a:spLocks noChangeArrowheads="1"/>
          </p:cNvSpPr>
          <p:nvPr/>
        </p:nvSpPr>
        <p:spPr bwMode="auto">
          <a:xfrm>
            <a:off x="3886200" y="4318000"/>
            <a:ext cx="449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1934"/>
                </a:solidFill>
                <a:latin typeface="Arial" charset="0"/>
                <a:ea typeface="ＭＳ Ｐゴシック" charset="0"/>
                <a:cs typeface="ＭＳ Ｐゴシック" charset="0"/>
              </a:rPr>
              <a:t>This use of a semaphore pair is called a </a:t>
            </a:r>
            <a:r>
              <a:rPr lang="en-US" sz="2000" b="1">
                <a:solidFill>
                  <a:srgbClr val="651222"/>
                </a:solidFill>
                <a:latin typeface="Arial" charset="0"/>
                <a:ea typeface="ＭＳ Ｐゴシック" charset="0"/>
                <a:cs typeface="ＭＳ Ｐゴシック" charset="0"/>
              </a:rPr>
              <a:t>split binary semaphore</a:t>
            </a:r>
            <a:r>
              <a:rPr lang="en-US" sz="2000">
                <a:solidFill>
                  <a:srgbClr val="001934"/>
                </a:solidFill>
                <a:latin typeface="Arial" charset="0"/>
                <a:ea typeface="ＭＳ Ｐゴシック" charset="0"/>
                <a:cs typeface="ＭＳ Ｐゴシック" charset="0"/>
              </a:rPr>
              <a:t>: the sum of the values is always one.</a:t>
            </a:r>
          </a:p>
        </p:txBody>
      </p:sp>
      <p:sp>
        <p:nvSpPr>
          <p:cNvPr id="125958" name="Rectangle 58"/>
          <p:cNvSpPr>
            <a:spLocks noChangeArrowheads="1"/>
          </p:cNvSpPr>
          <p:nvPr/>
        </p:nvSpPr>
        <p:spPr bwMode="auto">
          <a:xfrm>
            <a:off x="609600" y="5613400"/>
            <a:ext cx="792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Basic producer/consumer is called </a:t>
            </a:r>
            <a:r>
              <a:rPr lang="en-US" sz="2000" b="1">
                <a:solidFill>
                  <a:srgbClr val="651222"/>
                </a:solidFill>
                <a:latin typeface="Arial" charset="0"/>
                <a:ea typeface="ＭＳ Ｐゴシック" charset="0"/>
                <a:cs typeface="Arial"/>
              </a:rPr>
              <a:t>rendezvous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: one producer, one consumer, and one item at a time.  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It is the same as ping-pong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/>
              </a:rPr>
              <a:t>: producer and consumer access the buffer in strict alternation.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34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Basic barrier</a:t>
            </a:r>
          </a:p>
        </p:txBody>
      </p:sp>
      <p:grpSp>
        <p:nvGrpSpPr>
          <p:cNvPr id="122882" name="Group 8"/>
          <p:cNvGrpSpPr>
            <a:grpSpLocks/>
          </p:cNvGrpSpPr>
          <p:nvPr/>
        </p:nvGrpSpPr>
        <p:grpSpPr bwMode="auto">
          <a:xfrm>
            <a:off x="6356350" y="5218113"/>
            <a:ext cx="476250" cy="465137"/>
            <a:chOff x="2146" y="1704"/>
            <a:chExt cx="415" cy="415"/>
          </a:xfrm>
        </p:grpSpPr>
        <p:sp>
          <p:nvSpPr>
            <p:cNvPr id="122898" name="Oval 9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22899" name="AutoShape 10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22900" name="AutoShape 11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sp>
        <p:nvSpPr>
          <p:cNvPr id="122883" name="Text Box 17"/>
          <p:cNvSpPr txBox="1">
            <a:spLocks noChangeArrowheads="1"/>
          </p:cNvSpPr>
          <p:nvPr/>
        </p:nvSpPr>
        <p:spPr bwMode="auto">
          <a:xfrm>
            <a:off x="635000" y="2835275"/>
            <a:ext cx="3654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void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5A8DFB"/>
                </a:solidFill>
                <a:cs typeface="Arial" charset="0"/>
              </a:rPr>
              <a:t>Barrier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() {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while(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not done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) {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     </a:t>
            </a:r>
            <a:r>
              <a:rPr lang="en-US" sz="2200" i="1">
                <a:solidFill>
                  <a:srgbClr val="5A8DFB"/>
                </a:solidFill>
                <a:cs typeface="Arial" charset="0"/>
              </a:rPr>
              <a:t>blue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-&gt;P();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Compute();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800080"/>
                </a:solidFill>
                <a:cs typeface="Arial" charset="0"/>
              </a:rPr>
              <a:t>    purple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-&gt;V()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;</a:t>
            </a:r>
          </a:p>
          <a:p>
            <a:pPr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/>
              </a:rPr>
              <a:t>}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}</a:t>
            </a:r>
          </a:p>
        </p:txBody>
      </p:sp>
      <p:sp>
        <p:nvSpPr>
          <p:cNvPr id="122884" name="Text Box 18"/>
          <p:cNvSpPr txBox="1">
            <a:spLocks noChangeArrowheads="1"/>
          </p:cNvSpPr>
          <p:nvPr/>
        </p:nvSpPr>
        <p:spPr bwMode="auto">
          <a:xfrm>
            <a:off x="4724400" y="2835275"/>
            <a:ext cx="3654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void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800080"/>
                </a:solidFill>
                <a:cs typeface="Arial" charset="0"/>
              </a:rPr>
              <a:t>Barrier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() {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while(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not done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) {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 </a:t>
            </a:r>
            <a:r>
              <a:rPr lang="en-US" sz="2200" i="1">
                <a:solidFill>
                  <a:srgbClr val="800080"/>
                </a:solidFill>
                <a:cs typeface="Arial" charset="0"/>
              </a:rPr>
              <a:t>purple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-&gt;P();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Compute();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      </a:t>
            </a:r>
            <a:r>
              <a:rPr lang="en-US" sz="2200" i="1">
                <a:solidFill>
                  <a:srgbClr val="5A8DFB"/>
                </a:solidFill>
                <a:cs typeface="Arial" charset="0"/>
              </a:rPr>
              <a:t>blue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-&gt;V()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;   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/>
              </a:rPr>
              <a:t>  }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}</a:t>
            </a:r>
          </a:p>
        </p:txBody>
      </p:sp>
      <p:sp>
        <p:nvSpPr>
          <p:cNvPr id="122885" name="Rectangle 19"/>
          <p:cNvSpPr>
            <a:spLocks noChangeArrowheads="1"/>
          </p:cNvSpPr>
          <p:nvPr/>
        </p:nvSpPr>
        <p:spPr bwMode="auto">
          <a:xfrm>
            <a:off x="609600" y="1808163"/>
            <a:ext cx="209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5A8DFB"/>
                </a:solidFill>
                <a:latin typeface="Arial" charset="0"/>
                <a:ea typeface="ＭＳ Ｐゴシック" charset="0"/>
                <a:cs typeface="Arial"/>
              </a:rPr>
              <a:t>blue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-&gt;Init(1);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800080"/>
                </a:solidFill>
                <a:latin typeface="Arial" charset="0"/>
                <a:ea typeface="ＭＳ Ｐゴシック" charset="0"/>
                <a:cs typeface="Arial"/>
              </a:rPr>
              <a:t>purple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-&gt;Init(1)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;</a:t>
            </a:r>
          </a:p>
        </p:txBody>
      </p:sp>
      <p:grpSp>
        <p:nvGrpSpPr>
          <p:cNvPr id="122886" name="Group 24"/>
          <p:cNvGrpSpPr>
            <a:grpSpLocks/>
          </p:cNvGrpSpPr>
          <p:nvPr/>
        </p:nvGrpSpPr>
        <p:grpSpPr bwMode="auto">
          <a:xfrm>
            <a:off x="2057400" y="5248275"/>
            <a:ext cx="471488" cy="466725"/>
            <a:chOff x="6263865" y="2989263"/>
            <a:chExt cx="471898" cy="466595"/>
          </a:xfrm>
        </p:grpSpPr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263865" y="2989263"/>
              <a:ext cx="471898" cy="466595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7" name="AutoShape 18"/>
            <p:cNvSpPr>
              <a:spLocks noChangeArrowheads="1"/>
            </p:cNvSpPr>
            <p:nvPr/>
          </p:nvSpPr>
          <p:spPr bwMode="auto">
            <a:xfrm flipH="1">
              <a:off x="6424342" y="3092422"/>
              <a:ext cx="163654" cy="271386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 rot="13139611">
              <a:off x="6284521" y="3051159"/>
              <a:ext cx="52433" cy="6189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22887" name="Rectangle 16"/>
          <p:cNvSpPr>
            <a:spLocks noChangeArrowheads="1"/>
          </p:cNvSpPr>
          <p:nvPr/>
        </p:nvSpPr>
        <p:spPr bwMode="auto">
          <a:xfrm>
            <a:off x="3606800" y="2089150"/>
            <a:ext cx="1568450" cy="98425"/>
          </a:xfrm>
          <a:prstGeom prst="rect">
            <a:avLst/>
          </a:prstGeom>
          <a:solidFill>
            <a:srgbClr val="5A8D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8" name="Rectangle 17"/>
          <p:cNvSpPr>
            <a:spLocks noChangeArrowheads="1"/>
          </p:cNvSpPr>
          <p:nvPr/>
        </p:nvSpPr>
        <p:spPr bwMode="auto">
          <a:xfrm>
            <a:off x="5264150" y="2089150"/>
            <a:ext cx="725488" cy="98425"/>
          </a:xfrm>
          <a:prstGeom prst="rect">
            <a:avLst/>
          </a:prstGeom>
          <a:solidFill>
            <a:srgbClr val="5A8D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9" name="Rectangle 18"/>
          <p:cNvSpPr>
            <a:spLocks noChangeArrowheads="1"/>
          </p:cNvSpPr>
          <p:nvPr/>
        </p:nvSpPr>
        <p:spPr bwMode="auto">
          <a:xfrm>
            <a:off x="5253038" y="2241550"/>
            <a:ext cx="1630362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0" name="Rectangle 19"/>
          <p:cNvSpPr>
            <a:spLocks noChangeArrowheads="1"/>
          </p:cNvSpPr>
          <p:nvPr/>
        </p:nvSpPr>
        <p:spPr bwMode="auto">
          <a:xfrm>
            <a:off x="6970713" y="2098675"/>
            <a:ext cx="725487" cy="98425"/>
          </a:xfrm>
          <a:prstGeom prst="rect">
            <a:avLst/>
          </a:prstGeom>
          <a:solidFill>
            <a:srgbClr val="5A8D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1" name="Rectangle 20"/>
          <p:cNvSpPr>
            <a:spLocks noChangeArrowheads="1"/>
          </p:cNvSpPr>
          <p:nvPr/>
        </p:nvSpPr>
        <p:spPr bwMode="auto">
          <a:xfrm>
            <a:off x="3606800" y="2241550"/>
            <a:ext cx="647700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2" name="Rectangle 21"/>
          <p:cNvSpPr>
            <a:spLocks noChangeArrowheads="1"/>
          </p:cNvSpPr>
          <p:nvPr/>
        </p:nvSpPr>
        <p:spPr bwMode="auto">
          <a:xfrm>
            <a:off x="6972300" y="2233613"/>
            <a:ext cx="647700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3" name="Rectangle 22"/>
          <p:cNvSpPr>
            <a:spLocks noChangeArrowheads="1"/>
          </p:cNvSpPr>
          <p:nvPr/>
        </p:nvSpPr>
        <p:spPr bwMode="auto">
          <a:xfrm>
            <a:off x="5180013" y="2047875"/>
            <a:ext cx="74612" cy="3127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4" name="Rectangle 23"/>
          <p:cNvSpPr>
            <a:spLocks noChangeArrowheads="1"/>
          </p:cNvSpPr>
          <p:nvPr/>
        </p:nvSpPr>
        <p:spPr bwMode="auto">
          <a:xfrm>
            <a:off x="6896100" y="2049463"/>
            <a:ext cx="74613" cy="3127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8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Semaphore</a:t>
            </a:r>
          </a:p>
        </p:txBody>
      </p:sp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457200" y="1865313"/>
            <a:ext cx="45847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void 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P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s = s - 1;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void 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V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s = s + 1;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24400" y="1674813"/>
            <a:ext cx="3962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Step 0.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Increment and decrement operations on a counter.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3367">
                  <a:lumMod val="50000"/>
                </a:srgbClr>
              </a:solidFill>
              <a:latin typeface="Arial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But how to ensure that these operations are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atomic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, with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mutual exclusion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 and no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races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3367">
                  <a:lumMod val="50000"/>
                </a:srgbClr>
              </a:solidFill>
              <a:latin typeface="Arial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How to implement the blocking (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sleep/wakeup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) behavior of semaphores?</a:t>
            </a:r>
          </a:p>
        </p:txBody>
      </p:sp>
    </p:spTree>
    <p:extLst>
      <p:ext uri="{BB962C8B-B14F-4D97-AF65-F5344CB8AC3E}">
        <p14:creationId xmlns:p14="http://schemas.microsoft.com/office/powerpoint/2010/main" val="152259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Semaphore</a:t>
            </a:r>
          </a:p>
        </p:txBody>
      </p:sp>
      <p:sp>
        <p:nvSpPr>
          <p:cNvPr id="114690" name="Text Box 3"/>
          <p:cNvSpPr txBox="1">
            <a:spLocks noChangeArrowheads="1"/>
          </p:cNvSpPr>
          <p:nvPr/>
        </p:nvSpPr>
        <p:spPr bwMode="auto">
          <a:xfrm>
            <a:off x="457200" y="1582738"/>
            <a:ext cx="45847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void 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P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 {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synchronized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(this)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	….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	s = s –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7"/>
              </a:solidFill>
              <a:latin typeface="Arial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void 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V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</a:t>
            </a:r>
            <a:r>
              <a:rPr lang="en-US" sz="2400" b="1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synchronized</a:t>
            </a: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(this)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	s = s + 1;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     		….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1562100"/>
            <a:ext cx="3962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Step 1.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Use a </a:t>
            </a:r>
            <a:r>
              <a:rPr lang="en-US" sz="2000" b="1" dirty="0" err="1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mutex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 so that increment (V) and decrement (P) operations on the counter are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atomic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739875"/>
      </p:ext>
    </p:extLst>
  </p:cSld>
  <p:clrMapOvr>
    <a:masterClrMapping/>
  </p:clrMapOvr>
</p:sld>
</file>

<file path=ppt/theme/theme1.xml><?xml version="1.0" encoding="utf-8"?>
<a:theme xmlns:a="http://schemas.openxmlformats.org/drawingml/2006/main" name="15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1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0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38156</TotalTime>
  <Words>900</Words>
  <Application>Microsoft Macintosh PowerPoint</Application>
  <PresentationFormat>On-screen Show (4:3)</PresentationFormat>
  <Paragraphs>188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15_Default Design</vt:lpstr>
      <vt:lpstr>11_Default Design</vt:lpstr>
      <vt:lpstr>18_Default Design</vt:lpstr>
      <vt:lpstr>20_Default Design</vt:lpstr>
      <vt:lpstr>Synchronization: layering</vt:lpstr>
      <vt:lpstr>Semaphore</vt:lpstr>
      <vt:lpstr>Example: binary semaphore</vt:lpstr>
      <vt:lpstr>A mutex is a binary semaphore</vt:lpstr>
      <vt:lpstr>Ping-pong with semaphores</vt:lpstr>
      <vt:lpstr>Basic producer/consumer</vt:lpstr>
      <vt:lpstr>Basic barrier</vt:lpstr>
      <vt:lpstr>Semaphore</vt:lpstr>
      <vt:lpstr>Semaphore</vt:lpstr>
      <vt:lpstr>Semaphore</vt:lpstr>
      <vt:lpstr>Semaphore</vt:lpstr>
      <vt:lpstr>Semaphore</vt:lpstr>
      <vt:lpstr>Semaphore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Jeff Chase</cp:lastModifiedBy>
  <cp:revision>185</cp:revision>
  <cp:lastPrinted>2017-02-03T16:22:16Z</cp:lastPrinted>
  <dcterms:created xsi:type="dcterms:W3CDTF">2015-01-09T14:09:45Z</dcterms:created>
  <dcterms:modified xsi:type="dcterms:W3CDTF">2020-09-17T20:39:25Z</dcterms:modified>
</cp:coreProperties>
</file>