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2EF45C08.xml" ContentType="application/vnd.ms-powerpoint.comments+xml"/>
  <Override PartName="/ppt/comments/modernComment_106_462A6B6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1" r:id="rId4"/>
    <p:sldId id="258" r:id="rId5"/>
    <p:sldId id="273" r:id="rId6"/>
    <p:sldId id="270" r:id="rId7"/>
    <p:sldId id="267" r:id="rId8"/>
    <p:sldId id="264" r:id="rId9"/>
    <p:sldId id="262" r:id="rId10"/>
    <p:sldId id="276" r:id="rId11"/>
    <p:sldId id="259" r:id="rId12"/>
    <p:sldId id="261" r:id="rId13"/>
    <p:sldId id="260" r:id="rId14"/>
    <p:sldId id="275" r:id="rId15"/>
    <p:sldId id="269"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CD2B38-7A24-4C08-3AF4-E29CB18B4BC4}" name="Guest User" initials="GU" userId="S::urn:spo:anon#bb6a3dbe6776b84a8970c8779c9ab2d9985af0adfd63d5bf695d0db49cd7e1f3::" providerId="AD"/>
  <p188:author id="{259CAB6F-02D2-687E-23BE-DBBBCFCE4B2D}" name="Jorge Bruno" initials="JB" userId="S::jorge.bruno@winchester.ac.uk::5a325d19-5b04-466c-9805-d38d2ed5b2fd" providerId="AD"/>
  <p188:author id="{4F934893-83A3-792F-B1AD-1EBF25A46897}" name="Richard Gunton" initials="RG" userId="S::richard.gunton@winchester.ac.uk::b22eb9da-b922-44c7-87ef-5383f08ba6f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5C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1F02B-6BC5-B844-8C87-8ACA58D64209}" v="1" dt="2023-07-11T11:59:27.769"/>
    <p1510:client id="{8AE3B20F-B1EA-38AE-DDA8-E1A11499A0A3}" v="30" dt="2023-07-06T15:45:48.385"/>
    <p1510:client id="{A1C7AEBE-85FB-55DD-C254-73CC367C0BA3}" v="63" dt="2023-07-06T09:34:56.171"/>
    <p1510:client id="{A92AD9DB-EC10-D0CD-03D2-91000BA7C793}" v="3" dt="2023-07-05T08:23:38.710"/>
    <p1510:client id="{AC126215-CAE0-429D-9A56-781A228C1997}" v="1" dt="2023-07-06T13:23:09.145"/>
    <p1510:client id="{BED2D171-40E2-1A4E-A64B-28D595E78A7D}" v="956" dt="2023-07-04T10:45:25.269"/>
    <p1510:client id="{E3657DBA-5C78-A4B9-38FE-ACE4526CA01C}" v="2287" dt="2023-07-04T11:53:51.077"/>
    <p1510:client id="{E547304E-E6F0-DE97-0CC7-CF8246322FF3}" v="4752" dt="2023-07-11T15:10:32.142"/>
    <p1510:client id="{E9E9B132-17CA-431A-B56E-19B5989AC3BD}" v="3" dt="2023-07-06T12:52:36.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68"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6_462A6B6D.xml><?xml version="1.0" encoding="utf-8"?>
<p188:cmLst xmlns:a="http://schemas.openxmlformats.org/drawingml/2006/main" xmlns:r="http://schemas.openxmlformats.org/officeDocument/2006/relationships" xmlns:p188="http://schemas.microsoft.com/office/powerpoint/2018/8/main">
  <p188:cm id="{71F2F3F7-C7FE-47EC-8BD0-957F9E7BF29E}" authorId="{259CAB6F-02D2-687E-23BE-DBBBCFCE4B2D}" created="2023-07-11T11:59:27.769">
    <ac:txMkLst xmlns:ac="http://schemas.microsoft.com/office/drawing/2013/main/command">
      <pc:docMk xmlns:pc="http://schemas.microsoft.com/office/powerpoint/2013/main/command"/>
      <pc:sldMk xmlns:pc="http://schemas.microsoft.com/office/powerpoint/2013/main/command" cId="1177185133" sldId="262"/>
      <ac:spMk id="2" creationId="{FFE088C3-B2D6-3EB9-FAC4-C9EBE3E3702E}"/>
      <ac:txMk cp="21" len="9">
        <ac:context len="31" hash="350827615"/>
      </ac:txMk>
    </ac:txMkLst>
    <p188:pos x="7298120" y="492672"/>
    <p188:txBody>
      <a:bodyPr/>
      <a:lstStyle/>
      <a:p>
        <a:r>
          <a:rPr lang="en-US"/>
          <a:t>[@Richard Gunton] Worth mentioning that we can provide users with economic and climate date if needed (e.g., night-light for GDP, WMO for climate, etc?)</a:t>
        </a:r>
      </a:p>
    </p188:txBody>
  </p188:cm>
</p188:cmLst>
</file>

<file path=ppt/comments/modernComment_108_2EF45C08.xml><?xml version="1.0" encoding="utf-8"?>
<p188:cmLst xmlns:a="http://schemas.openxmlformats.org/drawingml/2006/main" xmlns:r="http://schemas.openxmlformats.org/officeDocument/2006/relationships" xmlns:p188="http://schemas.microsoft.com/office/powerpoint/2018/8/main">
  <p188:cm id="{9A978282-0BFC-4980-AA9D-E9F84F438EDB}" authorId="{1DCD2B38-7A24-4C08-3AF4-E29CB18B4BC4}" created="2023-06-30T12:30:41.032">
    <pc:sldMkLst xmlns:pc="http://schemas.microsoft.com/office/powerpoint/2013/main/command">
      <pc:docMk/>
      <pc:sldMk cId="787766280" sldId="264"/>
    </pc:sldMkLst>
    <p188:txBody>
      <a:bodyPr/>
      <a:lstStyle/>
      <a:p>
        <a:r>
          <a:rPr lang="en-US"/>
          <a:t>From Slack:
I just want to add some clarification for the challenges that use the OGD Platform India dataset. The text in the challenge says you can use “Any datasets from the OGD platform India” however if you click the link you’ll notice the search is actually limited to the “Economy” sector. This is deliberate. You can use any dataset from this source however you will likely only find the Economy data useful (at least for the economic challenge which does not focus on health specifically but on climate-economy metrics).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3E594-A9D0-E04E-9B57-C6C92F10C596}" type="datetimeFigureOut">
              <a:rPr lang="en-GB" smtClean="0"/>
              <a:t>11/07/2023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E167C-EE03-F844-BC2F-6FC156DD2D51}" type="slidenum">
              <a:rPr lang="en-GB" smtClean="0"/>
              <a:t>‹#›</a:t>
            </a:fld>
            <a:endParaRPr lang="en-GB"/>
          </a:p>
        </p:txBody>
      </p:sp>
    </p:spTree>
    <p:extLst>
      <p:ext uri="{BB962C8B-B14F-4D97-AF65-F5344CB8AC3E}">
        <p14:creationId xmlns:p14="http://schemas.microsoft.com/office/powerpoint/2010/main" val="345945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5517-41BC-EA76-E88B-8191DA930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4EC76D-66C1-CBBA-F8A5-A3A4E5E14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8413F47-6FAF-5DAA-B354-CEAFB087EECC}"/>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5" name="Footer Placeholder 4">
            <a:extLst>
              <a:ext uri="{FF2B5EF4-FFF2-40B4-BE49-F238E27FC236}">
                <a16:creationId xmlns:a16="http://schemas.microsoft.com/office/drawing/2014/main" id="{815583CC-F0D3-7A41-37BD-A71D4962AB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F0CC0D-6950-DCE1-BB83-1F1DB99F9810}"/>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75421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EE0D-3384-4788-2888-6D6B88F63A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B74459-17BB-8885-597B-9A8D48ABD1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2D8D82-3859-0600-74BB-07B144836F61}"/>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5" name="Footer Placeholder 4">
            <a:extLst>
              <a:ext uri="{FF2B5EF4-FFF2-40B4-BE49-F238E27FC236}">
                <a16:creationId xmlns:a16="http://schemas.microsoft.com/office/drawing/2014/main" id="{72146EF3-C637-65BE-DA41-DE2C3F3C21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45E0FB-6FBA-BF0F-76A7-1D621888F264}"/>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380001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65465-E37B-A827-8D9C-732CBD257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60172C-02CB-EF27-6FC0-D49310E725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B60BD9-3E92-4363-08AB-759BAC662593}"/>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5" name="Footer Placeholder 4">
            <a:extLst>
              <a:ext uri="{FF2B5EF4-FFF2-40B4-BE49-F238E27FC236}">
                <a16:creationId xmlns:a16="http://schemas.microsoft.com/office/drawing/2014/main" id="{A730F0A6-CFBA-7BB7-2145-56276DB3CE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EEA43-C8C8-CE10-166F-9B8D51011E33}"/>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257267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4449-EE98-69D4-12E8-A631E2D753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07433C-BCEE-9718-8014-AB7E2D837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B6A229-17D1-1480-ADE9-45A86A6F93E9}"/>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5" name="Footer Placeholder 4">
            <a:extLst>
              <a:ext uri="{FF2B5EF4-FFF2-40B4-BE49-F238E27FC236}">
                <a16:creationId xmlns:a16="http://schemas.microsoft.com/office/drawing/2014/main" id="{4C5D4C4A-3237-EC0E-D3D8-3FB86DC8C6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56F55D-F23D-6B02-17BF-9F467442F03E}"/>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180142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2EA7-F5B9-01F9-191E-4D561B209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89E84E-6DD9-1534-3A7E-59EBB9422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62C3B-EB2C-1231-E610-FD070D543D84}"/>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5" name="Footer Placeholder 4">
            <a:extLst>
              <a:ext uri="{FF2B5EF4-FFF2-40B4-BE49-F238E27FC236}">
                <a16:creationId xmlns:a16="http://schemas.microsoft.com/office/drawing/2014/main" id="{728B104F-6420-AC6F-C858-19BD1FECA5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C6E2AF-AA2B-B661-AC7E-81C56088EBDD}"/>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209469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BE55-E785-C763-BDD5-77F321215B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9D1C6E-DF86-60F1-08C3-F0F408306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2E01BC-8FEC-04E3-26AD-CF02BA6215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BE4E9D-B611-B43A-F8C0-EC6C176E74C3}"/>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6" name="Footer Placeholder 5">
            <a:extLst>
              <a:ext uri="{FF2B5EF4-FFF2-40B4-BE49-F238E27FC236}">
                <a16:creationId xmlns:a16="http://schemas.microsoft.com/office/drawing/2014/main" id="{48DD807D-D182-AA17-2E1D-34F03444F5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A9C52F-E9BB-42EA-4DB6-85A2103314CB}"/>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113406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F8EF-18F1-56DB-98F3-914E5DEB11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40E45F-084C-FDB3-6C54-FBE3B4F1F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36B83-E0E2-5721-2111-83A1B37AA6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A37587-11DC-3710-6373-F077B00C7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59A92-2D61-E007-ABC9-4F21602A67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39D59B-57D0-8FFE-6EC5-CC5F87E8E035}"/>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8" name="Footer Placeholder 7">
            <a:extLst>
              <a:ext uri="{FF2B5EF4-FFF2-40B4-BE49-F238E27FC236}">
                <a16:creationId xmlns:a16="http://schemas.microsoft.com/office/drawing/2014/main" id="{6EC35500-9E57-823A-7701-366EE1C519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CF322AD-6F6B-D6E6-5B00-C4ADD256B409}"/>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113127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18A2-8179-B23A-5874-72B38F5661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D75A94-36CF-9234-5296-5EE23D7D1D63}"/>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4" name="Footer Placeholder 3">
            <a:extLst>
              <a:ext uri="{FF2B5EF4-FFF2-40B4-BE49-F238E27FC236}">
                <a16:creationId xmlns:a16="http://schemas.microsoft.com/office/drawing/2014/main" id="{62B7A372-A022-A16C-A42D-35EB16ADC2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377E35-47C7-11CE-BE92-C074C04FE515}"/>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335816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3291B-8372-5189-F3C3-E293E8A6F5ED}"/>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3" name="Footer Placeholder 2">
            <a:extLst>
              <a:ext uri="{FF2B5EF4-FFF2-40B4-BE49-F238E27FC236}">
                <a16:creationId xmlns:a16="http://schemas.microsoft.com/office/drawing/2014/main" id="{AAEC4DAB-352F-17BE-6192-66CC17787F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A2718E-972F-3174-B1F1-2DC77CEC6B02}"/>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195090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61BE-91A2-0D39-C23A-8C9FE2CD8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B1CF68-FBDD-76CF-2E16-D11F58A85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F25AC2-A53E-E596-AB35-1DB14F331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AC144-7D1A-688E-E05B-66CC5DF3276A}"/>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6" name="Footer Placeholder 5">
            <a:extLst>
              <a:ext uri="{FF2B5EF4-FFF2-40B4-BE49-F238E27FC236}">
                <a16:creationId xmlns:a16="http://schemas.microsoft.com/office/drawing/2014/main" id="{34019357-8694-631C-8584-5A192CAD24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937EC6-2D95-E2A8-2F6D-6F37A95EAF2F}"/>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190296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B15A-7E9D-BA82-81B4-722A581BF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E8B20-8226-C9E7-19F6-741415F0A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2F5F02-3F7E-57D7-6C51-AEF806B3E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E7A4B-4910-C917-31A5-98C85537F5A7}"/>
              </a:ext>
            </a:extLst>
          </p:cNvPr>
          <p:cNvSpPr>
            <a:spLocks noGrp="1"/>
          </p:cNvSpPr>
          <p:nvPr>
            <p:ph type="dt" sz="half" idx="10"/>
          </p:nvPr>
        </p:nvSpPr>
        <p:spPr/>
        <p:txBody>
          <a:bodyPr/>
          <a:lstStyle/>
          <a:p>
            <a:fld id="{AD02BD8D-C9FB-4A1E-A6F0-D2B24EE7BAEF}" type="datetimeFigureOut">
              <a:rPr lang="en-GB" smtClean="0"/>
              <a:t>11/07/2023</a:t>
            </a:fld>
            <a:endParaRPr lang="en-GB"/>
          </a:p>
        </p:txBody>
      </p:sp>
      <p:sp>
        <p:nvSpPr>
          <p:cNvPr id="6" name="Footer Placeholder 5">
            <a:extLst>
              <a:ext uri="{FF2B5EF4-FFF2-40B4-BE49-F238E27FC236}">
                <a16:creationId xmlns:a16="http://schemas.microsoft.com/office/drawing/2014/main" id="{F8541B65-49F0-694F-E084-D0A39BE1D0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7332DA-4F77-92E1-A735-6EC09D5184CE}"/>
              </a:ext>
            </a:extLst>
          </p:cNvPr>
          <p:cNvSpPr>
            <a:spLocks noGrp="1"/>
          </p:cNvSpPr>
          <p:nvPr>
            <p:ph type="sldNum" sz="quarter" idx="12"/>
          </p:nvPr>
        </p:nvSpPr>
        <p:spPr/>
        <p:txBody>
          <a:bodyPr/>
          <a:lstStyle/>
          <a:p>
            <a:fld id="{17B49C49-5992-4D03-8487-DD320741AC93}" type="slidenum">
              <a:rPr lang="en-GB" smtClean="0"/>
              <a:t>‹#›</a:t>
            </a:fld>
            <a:endParaRPr lang="en-GB"/>
          </a:p>
        </p:txBody>
      </p:sp>
    </p:spTree>
    <p:extLst>
      <p:ext uri="{BB962C8B-B14F-4D97-AF65-F5344CB8AC3E}">
        <p14:creationId xmlns:p14="http://schemas.microsoft.com/office/powerpoint/2010/main" val="269026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EBB7F-FCD1-0372-7054-F64383880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0CFA5C-D5D6-CF50-7B24-566AF2B7D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1059E9-4C03-15FC-51F0-4AE326851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2BD8D-C9FB-4A1E-A6F0-D2B24EE7BAEF}" type="datetimeFigureOut">
              <a:rPr lang="en-GB" smtClean="0"/>
              <a:t>11/07/2023</a:t>
            </a:fld>
            <a:endParaRPr lang="en-GB"/>
          </a:p>
        </p:txBody>
      </p:sp>
      <p:sp>
        <p:nvSpPr>
          <p:cNvPr id="5" name="Footer Placeholder 4">
            <a:extLst>
              <a:ext uri="{FF2B5EF4-FFF2-40B4-BE49-F238E27FC236}">
                <a16:creationId xmlns:a16="http://schemas.microsoft.com/office/drawing/2014/main" id="{B0CC42A7-F127-09E4-A52E-BEEE23E5F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E0E8CE-D9BB-BE19-474A-38615BAA0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49C49-5992-4D03-8487-DD320741AC93}" type="slidenum">
              <a:rPr lang="en-GB" smtClean="0"/>
              <a:t>‹#›</a:t>
            </a:fld>
            <a:endParaRPr lang="en-GB"/>
          </a:p>
        </p:txBody>
      </p:sp>
    </p:spTree>
    <p:extLst>
      <p:ext uri="{BB962C8B-B14F-4D97-AF65-F5344CB8AC3E}">
        <p14:creationId xmlns:p14="http://schemas.microsoft.com/office/powerpoint/2010/main" val="250034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8_2EF45C0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6_462A6B6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3ADF-DD21-647F-7C7B-97503B1DA82B}"/>
              </a:ext>
            </a:extLst>
          </p:cNvPr>
          <p:cNvSpPr>
            <a:spLocks noGrp="1"/>
          </p:cNvSpPr>
          <p:nvPr>
            <p:ph type="ctrTitle"/>
          </p:nvPr>
        </p:nvSpPr>
        <p:spPr>
          <a:xfrm>
            <a:off x="457201" y="480106"/>
            <a:ext cx="11321141" cy="3051627"/>
          </a:xfrm>
        </p:spPr>
        <p:txBody>
          <a:bodyPr>
            <a:noAutofit/>
          </a:bodyPr>
          <a:lstStyle/>
          <a:p>
            <a:r>
              <a:rPr lang="en-US" sz="4800" b="1"/>
              <a:t>Accessible development of metrics and models for assessing the </a:t>
            </a:r>
            <a:br>
              <a:rPr lang="en-US" sz="4800" b="1"/>
            </a:br>
            <a:r>
              <a:rPr lang="en-US" b="1">
                <a:cs typeface="Calibri Light"/>
              </a:rPr>
              <a:t>economic impacts of climate change</a:t>
            </a:r>
            <a:br>
              <a:rPr lang="en-US" b="1">
                <a:cs typeface="Calibri Light"/>
              </a:rPr>
            </a:br>
            <a:r>
              <a:rPr lang="en-US" sz="4800" b="1">
                <a:cs typeface="Calibri Light"/>
              </a:rPr>
              <a:t>[on health]</a:t>
            </a:r>
            <a:endParaRPr lang="en-GB" b="1">
              <a:cs typeface="Calibri Light"/>
            </a:endParaRPr>
          </a:p>
        </p:txBody>
      </p:sp>
      <p:sp>
        <p:nvSpPr>
          <p:cNvPr id="3" name="Subtitle 2">
            <a:extLst>
              <a:ext uri="{FF2B5EF4-FFF2-40B4-BE49-F238E27FC236}">
                <a16:creationId xmlns:a16="http://schemas.microsoft.com/office/drawing/2014/main" id="{E381511F-8992-40B6-A320-516BD140F9F2}"/>
              </a:ext>
            </a:extLst>
          </p:cNvPr>
          <p:cNvSpPr>
            <a:spLocks noGrp="1"/>
          </p:cNvSpPr>
          <p:nvPr>
            <p:ph type="subTitle" idx="1"/>
          </p:nvPr>
        </p:nvSpPr>
        <p:spPr>
          <a:xfrm>
            <a:off x="4225636" y="5453929"/>
            <a:ext cx="7445829" cy="905306"/>
          </a:xfrm>
        </p:spPr>
        <p:txBody>
          <a:bodyPr vert="horz" lIns="91440" tIns="45720" rIns="91440" bIns="45720" rtlCol="0" anchor="t">
            <a:normAutofit/>
          </a:bodyPr>
          <a:lstStyle/>
          <a:p>
            <a:pPr algn="l"/>
            <a:r>
              <a:rPr lang="en-GB" sz="4400" dirty="0"/>
              <a:t>Team: </a:t>
            </a:r>
            <a:r>
              <a:rPr lang="en-GB" sz="4400" b="1" dirty="0"/>
              <a:t>Data Storm Chasers</a:t>
            </a:r>
            <a:endParaRPr lang="en-GB" sz="4400" b="1" dirty="0">
              <a:ea typeface="Calibri"/>
              <a:cs typeface="Calibri"/>
            </a:endParaRPr>
          </a:p>
        </p:txBody>
      </p:sp>
      <p:grpSp>
        <p:nvGrpSpPr>
          <p:cNvPr id="11" name="Group 10">
            <a:extLst>
              <a:ext uri="{FF2B5EF4-FFF2-40B4-BE49-F238E27FC236}">
                <a16:creationId xmlns:a16="http://schemas.microsoft.com/office/drawing/2014/main" id="{1334914D-4045-E785-64CE-66B4552023D6}"/>
              </a:ext>
            </a:extLst>
          </p:cNvPr>
          <p:cNvGrpSpPr/>
          <p:nvPr/>
        </p:nvGrpSpPr>
        <p:grpSpPr>
          <a:xfrm>
            <a:off x="-9813" y="3906982"/>
            <a:ext cx="3875239" cy="2951018"/>
            <a:chOff x="8316760" y="3906982"/>
            <a:chExt cx="3875239" cy="2951018"/>
          </a:xfrm>
        </p:grpSpPr>
        <p:pic>
          <p:nvPicPr>
            <p:cNvPr id="5" name="Picture 4" descr="A sign on a wooden wall&#10;&#10;Description automatically generated">
              <a:extLst>
                <a:ext uri="{FF2B5EF4-FFF2-40B4-BE49-F238E27FC236}">
                  <a16:creationId xmlns:a16="http://schemas.microsoft.com/office/drawing/2014/main" id="{32349E9A-403F-29A6-8389-37A3619B0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760" y="3906982"/>
              <a:ext cx="3875239" cy="2951018"/>
            </a:xfrm>
            <a:prstGeom prst="rect">
              <a:avLst/>
            </a:prstGeom>
          </p:spPr>
        </p:pic>
        <p:sp>
          <p:nvSpPr>
            <p:cNvPr id="10" name="Right Triangle 9">
              <a:extLst>
                <a:ext uri="{FF2B5EF4-FFF2-40B4-BE49-F238E27FC236}">
                  <a16:creationId xmlns:a16="http://schemas.microsoft.com/office/drawing/2014/main" id="{9E3A4580-6C8B-80DE-A8B9-7E4EE46C10CC}"/>
                </a:ext>
              </a:extLst>
            </p:cNvPr>
            <p:cNvSpPr/>
            <p:nvPr/>
          </p:nvSpPr>
          <p:spPr>
            <a:xfrm flipH="1">
              <a:off x="11485417" y="3906982"/>
              <a:ext cx="706581" cy="2951018"/>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Sun 11">
            <a:extLst>
              <a:ext uri="{FF2B5EF4-FFF2-40B4-BE49-F238E27FC236}">
                <a16:creationId xmlns:a16="http://schemas.microsoft.com/office/drawing/2014/main" id="{93C3FA3C-82FE-411A-5338-9D7BE1A78DC3}"/>
              </a:ext>
            </a:extLst>
          </p:cNvPr>
          <p:cNvSpPr/>
          <p:nvPr/>
        </p:nvSpPr>
        <p:spPr>
          <a:xfrm>
            <a:off x="3366654" y="3560623"/>
            <a:ext cx="872837" cy="905306"/>
          </a:xfrm>
          <a:prstGeom prst="sun">
            <a:avLst/>
          </a:prstGeom>
          <a:solidFill>
            <a:srgbClr val="FD5C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810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F0A5-1273-C6EB-E5C9-474A018AF93D}"/>
              </a:ext>
            </a:extLst>
          </p:cNvPr>
          <p:cNvSpPr>
            <a:spLocks noGrp="1"/>
          </p:cNvSpPr>
          <p:nvPr>
            <p:ph type="ctrTitle"/>
          </p:nvPr>
        </p:nvSpPr>
        <p:spPr>
          <a:xfrm>
            <a:off x="1524000" y="1122363"/>
            <a:ext cx="9144000" cy="1260619"/>
          </a:xfrm>
        </p:spPr>
        <p:txBody>
          <a:bodyPr/>
          <a:lstStyle/>
          <a:p>
            <a:r>
              <a:rPr lang="en-US" b="1" dirty="0">
                <a:ea typeface="Calibri Light"/>
                <a:cs typeface="Calibri Light"/>
              </a:rPr>
              <a:t>Questions</a:t>
            </a:r>
            <a:endParaRPr lang="en-US" b="1" dirty="0"/>
          </a:p>
        </p:txBody>
      </p:sp>
      <p:sp>
        <p:nvSpPr>
          <p:cNvPr id="3" name="Content Placeholder 2">
            <a:extLst>
              <a:ext uri="{FF2B5EF4-FFF2-40B4-BE49-F238E27FC236}">
                <a16:creationId xmlns:a16="http://schemas.microsoft.com/office/drawing/2014/main" id="{289626E9-5D20-C2B0-3F97-AFDE814E3457}"/>
              </a:ext>
            </a:extLst>
          </p:cNvPr>
          <p:cNvSpPr>
            <a:spLocks noGrp="1"/>
          </p:cNvSpPr>
          <p:nvPr>
            <p:ph type="subTitle" idx="1"/>
          </p:nvPr>
        </p:nvSpPr>
        <p:spPr>
          <a:xfrm>
            <a:off x="6096000" y="4079875"/>
            <a:ext cx="4811487" cy="1655762"/>
          </a:xfrm>
        </p:spPr>
        <p:txBody>
          <a:bodyPr vert="horz" lIns="91440" tIns="45720" rIns="91440" bIns="45720" rtlCol="0" anchor="t">
            <a:normAutofit/>
          </a:bodyPr>
          <a:lstStyle/>
          <a:p>
            <a:pPr marL="457200" indent="-457200" algn="l">
              <a:buAutoNum type="arabicPeriod"/>
            </a:pPr>
            <a:r>
              <a:rPr lang="en-US" sz="2800" b="1" dirty="0">
                <a:ea typeface="Calibri"/>
                <a:cs typeface="Calibri"/>
              </a:rPr>
              <a:t>Real-world usefulness</a:t>
            </a:r>
          </a:p>
          <a:p>
            <a:pPr marL="457200" indent="-457200" algn="l">
              <a:buAutoNum type="arabicPeriod"/>
            </a:pPr>
            <a:r>
              <a:rPr lang="en-US" sz="2800" b="1" dirty="0">
                <a:ea typeface="Calibri"/>
                <a:cs typeface="Calibri"/>
              </a:rPr>
              <a:t>Data up-to-date-ness</a:t>
            </a:r>
          </a:p>
          <a:p>
            <a:pPr marL="457200" indent="-457200" algn="l">
              <a:buAutoNum type="arabicPeriod"/>
            </a:pPr>
            <a:r>
              <a:rPr lang="en-US" sz="2800" b="1" dirty="0">
                <a:ea typeface="Calibri"/>
                <a:cs typeface="Calibri"/>
              </a:rPr>
              <a:t>Communicating uncertainty</a:t>
            </a:r>
          </a:p>
          <a:p>
            <a:pPr marL="457200" indent="-457200" algn="l">
              <a:buAutoNum type="arabicPeriod"/>
            </a:pPr>
            <a:endParaRPr lang="en-US" sz="2800" b="1" dirty="0">
              <a:ea typeface="Calibri"/>
              <a:cs typeface="Calibri"/>
            </a:endParaRPr>
          </a:p>
          <a:p>
            <a:pPr marL="457200" indent="-457200" algn="l">
              <a:buAutoNum type="arabicPeriod"/>
            </a:pPr>
            <a:endParaRPr lang="en-US" sz="2800" b="1" dirty="0">
              <a:ea typeface="Calibri"/>
              <a:cs typeface="Calibri"/>
            </a:endParaRPr>
          </a:p>
        </p:txBody>
      </p:sp>
      <p:grpSp>
        <p:nvGrpSpPr>
          <p:cNvPr id="8" name="Group 7">
            <a:extLst>
              <a:ext uri="{FF2B5EF4-FFF2-40B4-BE49-F238E27FC236}">
                <a16:creationId xmlns:a16="http://schemas.microsoft.com/office/drawing/2014/main" id="{6652329C-AFFC-428C-C3FC-5F7E45AE8DF5}"/>
              </a:ext>
            </a:extLst>
          </p:cNvPr>
          <p:cNvGrpSpPr/>
          <p:nvPr/>
        </p:nvGrpSpPr>
        <p:grpSpPr>
          <a:xfrm>
            <a:off x="-9813" y="3560623"/>
            <a:ext cx="4249304" cy="3297377"/>
            <a:chOff x="-9813" y="3560623"/>
            <a:chExt cx="4249304" cy="3297377"/>
          </a:xfrm>
        </p:grpSpPr>
        <p:grpSp>
          <p:nvGrpSpPr>
            <p:cNvPr id="4" name="Group 3">
              <a:extLst>
                <a:ext uri="{FF2B5EF4-FFF2-40B4-BE49-F238E27FC236}">
                  <a16:creationId xmlns:a16="http://schemas.microsoft.com/office/drawing/2014/main" id="{C919F8A3-4BCB-A575-E91F-9F853E6AB82C}"/>
                </a:ext>
              </a:extLst>
            </p:cNvPr>
            <p:cNvGrpSpPr/>
            <p:nvPr/>
          </p:nvGrpSpPr>
          <p:grpSpPr>
            <a:xfrm>
              <a:off x="-9813" y="3906982"/>
              <a:ext cx="3875239" cy="2951018"/>
              <a:chOff x="8316760" y="3906982"/>
              <a:chExt cx="3875239" cy="2951018"/>
            </a:xfrm>
          </p:grpSpPr>
          <p:pic>
            <p:nvPicPr>
              <p:cNvPr id="5" name="Picture 4" descr="A sign on a wooden wall&#10;&#10;Description automatically generated">
                <a:extLst>
                  <a:ext uri="{FF2B5EF4-FFF2-40B4-BE49-F238E27FC236}">
                    <a16:creationId xmlns:a16="http://schemas.microsoft.com/office/drawing/2014/main" id="{FD1B8654-A172-92A6-AEFB-FD1B68082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760" y="3906982"/>
                <a:ext cx="3875239" cy="2951018"/>
              </a:xfrm>
              <a:prstGeom prst="rect">
                <a:avLst/>
              </a:prstGeom>
            </p:spPr>
          </p:pic>
          <p:sp>
            <p:nvSpPr>
              <p:cNvPr id="6" name="Right Triangle 5">
                <a:extLst>
                  <a:ext uri="{FF2B5EF4-FFF2-40B4-BE49-F238E27FC236}">
                    <a16:creationId xmlns:a16="http://schemas.microsoft.com/office/drawing/2014/main" id="{D775886B-6CCE-A456-ED2F-62B736B0DBE8}"/>
                  </a:ext>
                </a:extLst>
              </p:cNvPr>
              <p:cNvSpPr/>
              <p:nvPr/>
            </p:nvSpPr>
            <p:spPr>
              <a:xfrm flipH="1">
                <a:off x="11485417" y="3906982"/>
                <a:ext cx="706581" cy="2951018"/>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Sun 6">
              <a:extLst>
                <a:ext uri="{FF2B5EF4-FFF2-40B4-BE49-F238E27FC236}">
                  <a16:creationId xmlns:a16="http://schemas.microsoft.com/office/drawing/2014/main" id="{C0311340-953E-A92F-A26D-35EAC3539659}"/>
                </a:ext>
              </a:extLst>
            </p:cNvPr>
            <p:cNvSpPr/>
            <p:nvPr/>
          </p:nvSpPr>
          <p:spPr>
            <a:xfrm>
              <a:off x="3366654" y="3560623"/>
              <a:ext cx="872837" cy="905306"/>
            </a:xfrm>
            <a:prstGeom prst="sun">
              <a:avLst/>
            </a:prstGeom>
            <a:solidFill>
              <a:srgbClr val="FD5C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0591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E11946-5272-6E88-10C6-87B9EAB033E4}"/>
              </a:ext>
            </a:extLst>
          </p:cNvPr>
          <p:cNvSpPr>
            <a:spLocks noGrp="1"/>
          </p:cNvSpPr>
          <p:nvPr>
            <p:ph type="title"/>
          </p:nvPr>
        </p:nvSpPr>
        <p:spPr>
          <a:xfrm>
            <a:off x="838200" y="365125"/>
            <a:ext cx="10515600" cy="1460500"/>
          </a:xfrm>
        </p:spPr>
        <p:txBody>
          <a:bodyPr>
            <a:normAutofit/>
          </a:bodyPr>
          <a:lstStyle/>
          <a:p>
            <a:r>
              <a:rPr lang="en-US" sz="3200" b="0" i="1" u="none" strike="noStrike" baseline="0">
                <a:solidFill>
                  <a:srgbClr val="000000"/>
                </a:solidFill>
                <a:latin typeface="HelveticaNeueLT Pro 55 Roman"/>
              </a:rPr>
              <a:t>1. How would your platform allow users to demonstrate that any metrics/models developed on the platform are useful in the real-world?</a:t>
            </a:r>
            <a:endParaRPr lang="en-GB" sz="6000" i="1"/>
          </a:p>
        </p:txBody>
      </p:sp>
      <p:sp>
        <p:nvSpPr>
          <p:cNvPr id="6" name="Content Placeholder 5">
            <a:extLst>
              <a:ext uri="{FF2B5EF4-FFF2-40B4-BE49-F238E27FC236}">
                <a16:creationId xmlns:a16="http://schemas.microsoft.com/office/drawing/2014/main" id="{AF4295D6-0005-D64B-0BD0-07E969B4652C}"/>
              </a:ext>
            </a:extLst>
          </p:cNvPr>
          <p:cNvSpPr>
            <a:spLocks noGrp="1"/>
          </p:cNvSpPr>
          <p:nvPr>
            <p:ph idx="1"/>
          </p:nvPr>
        </p:nvSpPr>
        <p:spPr>
          <a:xfrm>
            <a:off x="838200" y="2424547"/>
            <a:ext cx="10515600" cy="4084927"/>
          </a:xfrm>
        </p:spPr>
        <p:txBody>
          <a:bodyPr vert="horz" lIns="91440" tIns="45720" rIns="91440" bIns="45720" rtlCol="0" anchor="t">
            <a:normAutofit/>
          </a:bodyPr>
          <a:lstStyle/>
          <a:p>
            <a:pPr marL="514350" indent="-514350">
              <a:buFont typeface="+mj-lt"/>
              <a:buAutoNum type="arabicPeriod"/>
            </a:pPr>
            <a:r>
              <a:rPr lang="en-GB" dirty="0"/>
              <a:t>by encouraging users to use real-world data!</a:t>
            </a:r>
          </a:p>
          <a:p>
            <a:pPr marL="514350" indent="-514350">
              <a:buFont typeface="+mj-lt"/>
              <a:buAutoNum type="arabicPeriod"/>
            </a:pPr>
            <a:r>
              <a:rPr lang="en-GB" i="1" dirty="0"/>
              <a:t>by performing multiple regression on a separate time-segment of the data so that a model can be validated on the rest</a:t>
            </a:r>
            <a:endParaRPr lang="en-GB" i="1" dirty="0">
              <a:cs typeface="Calibri"/>
            </a:endParaRPr>
          </a:p>
          <a:p>
            <a:pPr marL="514350" indent="-514350">
              <a:buFont typeface="+mj-lt"/>
              <a:buAutoNum type="arabicPeriod"/>
            </a:pPr>
            <a:r>
              <a:rPr lang="en-GB" i="1" dirty="0"/>
              <a:t>by allowing users to explore the spatial regions, connections and timeframes over which effects are strongest/weakest</a:t>
            </a:r>
            <a:endParaRPr lang="en-GB" i="1" dirty="0">
              <a:cs typeface="Calibri"/>
            </a:endParaRPr>
          </a:p>
        </p:txBody>
      </p:sp>
    </p:spTree>
    <p:extLst>
      <p:ext uri="{BB962C8B-B14F-4D97-AF65-F5344CB8AC3E}">
        <p14:creationId xmlns:p14="http://schemas.microsoft.com/office/powerpoint/2010/main" val="45918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E11946-5272-6E88-10C6-87B9EAB033E4}"/>
              </a:ext>
            </a:extLst>
          </p:cNvPr>
          <p:cNvSpPr>
            <a:spLocks noGrp="1"/>
          </p:cNvSpPr>
          <p:nvPr>
            <p:ph type="title"/>
          </p:nvPr>
        </p:nvSpPr>
        <p:spPr>
          <a:xfrm>
            <a:off x="838200" y="365125"/>
            <a:ext cx="10515600" cy="1460500"/>
          </a:xfrm>
        </p:spPr>
        <p:txBody>
          <a:bodyPr>
            <a:normAutofit fontScale="90000"/>
          </a:bodyPr>
          <a:lstStyle/>
          <a:p>
            <a:r>
              <a:rPr lang="en-US" sz="3600" b="0" i="1" u="none" strike="noStrike" baseline="0">
                <a:solidFill>
                  <a:srgbClr val="000000"/>
                </a:solidFill>
                <a:latin typeface="HelveticaNeueLT Pro 55 Roman"/>
              </a:rPr>
              <a:t>2. How will you ensure your results </a:t>
            </a:r>
            <a:r>
              <a:rPr lang="en-US" sz="3600" b="0" i="1" u="none" strike="noStrike" baseline="0" err="1">
                <a:solidFill>
                  <a:srgbClr val="000000"/>
                </a:solidFill>
                <a:latin typeface="HelveticaNeueLT Pro 55 Roman"/>
              </a:rPr>
              <a:t>generalise</a:t>
            </a:r>
            <a:r>
              <a:rPr lang="en-US" sz="3600" b="0" i="1" u="none" strike="noStrike" baseline="0">
                <a:solidFill>
                  <a:srgbClr val="000000"/>
                </a:solidFill>
                <a:latin typeface="HelveticaNeueLT Pro 55 Roman"/>
              </a:rPr>
              <a:t> to continually updated climate and economic data as well as new data sources?</a:t>
            </a:r>
            <a:endParaRPr lang="en-GB" sz="7200" i="1"/>
          </a:p>
        </p:txBody>
      </p:sp>
      <p:sp>
        <p:nvSpPr>
          <p:cNvPr id="6" name="Content Placeholder 5">
            <a:extLst>
              <a:ext uri="{FF2B5EF4-FFF2-40B4-BE49-F238E27FC236}">
                <a16:creationId xmlns:a16="http://schemas.microsoft.com/office/drawing/2014/main" id="{AF4295D6-0005-D64B-0BD0-07E969B4652C}"/>
              </a:ext>
            </a:extLst>
          </p:cNvPr>
          <p:cNvSpPr>
            <a:spLocks noGrp="1"/>
          </p:cNvSpPr>
          <p:nvPr>
            <p:ph idx="1"/>
          </p:nvPr>
        </p:nvSpPr>
        <p:spPr>
          <a:xfrm>
            <a:off x="838200" y="2274778"/>
            <a:ext cx="10515600" cy="4220841"/>
          </a:xfrm>
        </p:spPr>
        <p:txBody>
          <a:bodyPr vert="horz" lIns="91440" tIns="45720" rIns="91440" bIns="45720" rtlCol="0" anchor="t">
            <a:normAutofit/>
          </a:bodyPr>
          <a:lstStyle/>
          <a:p>
            <a:pPr marL="514350" indent="-514350">
              <a:buFont typeface="+mj-lt"/>
              <a:buAutoNum type="arabicPeriod"/>
            </a:pPr>
            <a:r>
              <a:rPr lang="en-GB" i="1" dirty="0"/>
              <a:t>by making the model accept a range of data formats, and</a:t>
            </a:r>
            <a:r>
              <a:rPr lang="en-GB" i="1" dirty="0">
                <a:ea typeface="Calibri"/>
                <a:cs typeface="Calibri"/>
              </a:rPr>
              <a:t> standard data models where they exist</a:t>
            </a:r>
            <a:endParaRPr lang="en-US" i="1" dirty="0"/>
          </a:p>
          <a:p>
            <a:pPr marL="514350" indent="-514350">
              <a:buFont typeface="+mj-lt"/>
              <a:buAutoNum type="arabicPeriod"/>
            </a:pPr>
            <a:r>
              <a:rPr lang="en-GB" i="1" dirty="0"/>
              <a:t>by clear timestamping of all datasets</a:t>
            </a:r>
            <a:endParaRPr lang="en-GB" i="1" dirty="0">
              <a:ea typeface="Calibri"/>
              <a:cs typeface="Calibri"/>
            </a:endParaRPr>
          </a:p>
          <a:p>
            <a:pPr marL="514350" indent="-514350">
              <a:buFont typeface="+mj-lt"/>
              <a:buAutoNum type="arabicPeriod"/>
            </a:pPr>
            <a:r>
              <a:rPr lang="en-GB" i="1" dirty="0"/>
              <a:t>by enabling a web interface for automatic data loading</a:t>
            </a:r>
            <a:endParaRPr lang="en-GB" i="1" dirty="0">
              <a:ea typeface="Calibri"/>
              <a:cs typeface="Calibri"/>
            </a:endParaRPr>
          </a:p>
        </p:txBody>
      </p:sp>
    </p:spTree>
    <p:extLst>
      <p:ext uri="{BB962C8B-B14F-4D97-AF65-F5344CB8AC3E}">
        <p14:creationId xmlns:p14="http://schemas.microsoft.com/office/powerpoint/2010/main" val="90026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E11946-5272-6E88-10C6-87B9EAB033E4}"/>
              </a:ext>
            </a:extLst>
          </p:cNvPr>
          <p:cNvSpPr>
            <a:spLocks noGrp="1"/>
          </p:cNvSpPr>
          <p:nvPr>
            <p:ph type="title"/>
          </p:nvPr>
        </p:nvSpPr>
        <p:spPr>
          <a:xfrm>
            <a:off x="838200" y="365125"/>
            <a:ext cx="10515600" cy="1460500"/>
          </a:xfrm>
        </p:spPr>
        <p:txBody>
          <a:bodyPr>
            <a:normAutofit/>
          </a:bodyPr>
          <a:lstStyle/>
          <a:p>
            <a:r>
              <a:rPr lang="en-US" sz="3200" b="0" i="1" u="none" strike="noStrike" baseline="0">
                <a:solidFill>
                  <a:srgbClr val="000000"/>
                </a:solidFill>
                <a:latin typeface="HelveticaNeueLT Pro 55 Roman"/>
              </a:rPr>
              <a:t>3. How will your platform, in particular analysis and </a:t>
            </a:r>
            <a:r>
              <a:rPr lang="en-US" sz="3200" b="0" i="1" u="none" strike="noStrike" baseline="0" err="1">
                <a:solidFill>
                  <a:srgbClr val="000000"/>
                </a:solidFill>
                <a:latin typeface="HelveticaNeueLT Pro 55 Roman"/>
              </a:rPr>
              <a:t>visualisation</a:t>
            </a:r>
            <a:r>
              <a:rPr lang="en-US" sz="3200" b="0" i="1" u="none" strike="noStrike" baseline="0">
                <a:solidFill>
                  <a:srgbClr val="000000"/>
                </a:solidFill>
                <a:latin typeface="HelveticaNeueLT Pro 55 Roman"/>
              </a:rPr>
              <a:t> tools, handle uncertainty and variability in climate data?</a:t>
            </a:r>
            <a:endParaRPr lang="en-GB" sz="6600" i="1"/>
          </a:p>
        </p:txBody>
      </p:sp>
      <p:sp>
        <p:nvSpPr>
          <p:cNvPr id="6" name="Content Placeholder 5">
            <a:extLst>
              <a:ext uri="{FF2B5EF4-FFF2-40B4-BE49-F238E27FC236}">
                <a16:creationId xmlns:a16="http://schemas.microsoft.com/office/drawing/2014/main" id="{AF4295D6-0005-D64B-0BD0-07E969B4652C}"/>
              </a:ext>
            </a:extLst>
          </p:cNvPr>
          <p:cNvSpPr>
            <a:spLocks noGrp="1"/>
          </p:cNvSpPr>
          <p:nvPr>
            <p:ph idx="1"/>
          </p:nvPr>
        </p:nvSpPr>
        <p:spPr>
          <a:xfrm>
            <a:off x="838200" y="2408764"/>
            <a:ext cx="10515600" cy="4197692"/>
          </a:xfrm>
        </p:spPr>
        <p:txBody>
          <a:bodyPr vert="horz" lIns="91440" tIns="45720" rIns="91440" bIns="45720" rtlCol="0" anchor="t">
            <a:normAutofit/>
          </a:bodyPr>
          <a:lstStyle/>
          <a:p>
            <a:pPr marL="514350" indent="-514350">
              <a:buAutoNum type="arabicPeriod"/>
            </a:pPr>
            <a:r>
              <a:rPr lang="en-GB" dirty="0"/>
              <a:t>by providing uncertainty estimates from regression models</a:t>
            </a:r>
            <a:endParaRPr lang="en-US" dirty="0"/>
          </a:p>
          <a:p>
            <a:pPr marL="514350" indent="-514350">
              <a:buAutoNum type="arabicPeriod"/>
            </a:pPr>
            <a:r>
              <a:rPr lang="en-GB" i="1" dirty="0"/>
              <a:t>by simulation methods (bootstrapping) to provide distribution metrics for the results</a:t>
            </a:r>
          </a:p>
          <a:p>
            <a:pPr marL="514350" indent="-514350">
              <a:buAutoNum type="arabicPeriod"/>
            </a:pPr>
            <a:r>
              <a:rPr lang="en-GB" i="1" dirty="0">
                <a:ea typeface="Calibri"/>
                <a:cs typeface="Calibri"/>
              </a:rPr>
              <a:t>Visualisation: indicate correlation value by colour (hue), uncertainty by alpha transparency</a:t>
            </a:r>
          </a:p>
          <a:p>
            <a:pPr marL="514350" indent="-514350">
              <a:buFont typeface="+mj-lt"/>
              <a:buAutoNum type="arabicPeriod"/>
            </a:pPr>
            <a:endParaRPr lang="en-GB" dirty="0">
              <a:ea typeface="Calibri"/>
              <a:cs typeface="Calibri"/>
            </a:endParaRPr>
          </a:p>
        </p:txBody>
      </p:sp>
    </p:spTree>
    <p:extLst>
      <p:ext uri="{BB962C8B-B14F-4D97-AF65-F5344CB8AC3E}">
        <p14:creationId xmlns:p14="http://schemas.microsoft.com/office/powerpoint/2010/main" val="108050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A4A6-86C8-8C50-8097-0B48A7FE0E18}"/>
              </a:ext>
            </a:extLst>
          </p:cNvPr>
          <p:cNvSpPr>
            <a:spLocks noGrp="1"/>
          </p:cNvSpPr>
          <p:nvPr>
            <p:ph type="title"/>
          </p:nvPr>
        </p:nvSpPr>
        <p:spPr/>
        <p:txBody>
          <a:bodyPr/>
          <a:lstStyle/>
          <a:p>
            <a:r>
              <a:rPr lang="en-US" b="1">
                <a:cs typeface="Calibri Light"/>
              </a:rPr>
              <a:t>The Stormchaser: versatile and transparent</a:t>
            </a:r>
            <a:endParaRPr lang="en-US" b="1"/>
          </a:p>
        </p:txBody>
      </p:sp>
      <p:sp>
        <p:nvSpPr>
          <p:cNvPr id="3" name="Content Placeholder 2">
            <a:extLst>
              <a:ext uri="{FF2B5EF4-FFF2-40B4-BE49-F238E27FC236}">
                <a16:creationId xmlns:a16="http://schemas.microsoft.com/office/drawing/2014/main" id="{67142DF3-ECE3-752B-C403-FD41D680F09A}"/>
              </a:ext>
            </a:extLst>
          </p:cNvPr>
          <p:cNvSpPr>
            <a:spLocks noGrp="1"/>
          </p:cNvSpPr>
          <p:nvPr>
            <p:ph idx="1"/>
          </p:nvPr>
        </p:nvSpPr>
        <p:spPr/>
        <p:txBody>
          <a:bodyPr vert="horz" lIns="91440" tIns="45720" rIns="91440" bIns="45720" rtlCol="0" anchor="t">
            <a:normAutofit/>
          </a:bodyPr>
          <a:lstStyle/>
          <a:p>
            <a:r>
              <a:rPr lang="en-US">
                <a:cs typeface="Calibri"/>
              </a:rPr>
              <a:t>Regression is a readily-understandable tool (not a black box)</a:t>
            </a:r>
          </a:p>
          <a:p>
            <a:r>
              <a:rPr lang="en-US">
                <a:cs typeface="Calibri"/>
              </a:rPr>
              <a:t>Ready to extend from economy to health impacts</a:t>
            </a:r>
            <a:endParaRPr lang="en-US"/>
          </a:p>
          <a:p>
            <a:r>
              <a:rPr lang="en-US">
                <a:cs typeface="Calibri"/>
              </a:rPr>
              <a:t>Can use observations (weather data), trends (climate stats) and projections (weather and/or climate)</a:t>
            </a:r>
          </a:p>
          <a:p>
            <a:r>
              <a:rPr lang="en-US">
                <a:cs typeface="Calibri"/>
              </a:rPr>
              <a:t>Can detect local, non-local and global effects</a:t>
            </a:r>
          </a:p>
          <a:p>
            <a:r>
              <a:rPr lang="en-US">
                <a:cs typeface="Calibri"/>
              </a:rPr>
              <a:t>Panel data allow analysis of natural experiments</a:t>
            </a:r>
            <a:endParaRPr lang="en-US"/>
          </a:p>
          <a:p>
            <a:endParaRPr lang="en-US">
              <a:cs typeface="Calibri"/>
            </a:endParaRPr>
          </a:p>
        </p:txBody>
      </p:sp>
    </p:spTree>
    <p:extLst>
      <p:ext uri="{BB962C8B-B14F-4D97-AF65-F5344CB8AC3E}">
        <p14:creationId xmlns:p14="http://schemas.microsoft.com/office/powerpoint/2010/main" val="336772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88C3-B2D6-3EB9-FAC4-C9EBE3E3702E}"/>
              </a:ext>
            </a:extLst>
          </p:cNvPr>
          <p:cNvSpPr>
            <a:spLocks noGrp="1"/>
          </p:cNvSpPr>
          <p:nvPr>
            <p:ph type="title"/>
          </p:nvPr>
        </p:nvSpPr>
        <p:spPr>
          <a:xfrm>
            <a:off x="838200" y="185831"/>
            <a:ext cx="10515600" cy="1325563"/>
          </a:xfrm>
        </p:spPr>
        <p:txBody>
          <a:bodyPr/>
          <a:lstStyle/>
          <a:p>
            <a:r>
              <a:rPr lang="en-US" b="1">
                <a:cs typeface="Calibri Light"/>
              </a:rPr>
              <a:t>The </a:t>
            </a:r>
            <a:r>
              <a:rPr lang="en-US" b="1" err="1">
                <a:cs typeface="Calibri Light"/>
              </a:rPr>
              <a:t>Stormchaser</a:t>
            </a:r>
            <a:r>
              <a:rPr lang="en-US" b="1">
                <a:cs typeface="Calibri Light"/>
              </a:rPr>
              <a:t>: future development</a:t>
            </a:r>
          </a:p>
        </p:txBody>
      </p:sp>
      <p:sp>
        <p:nvSpPr>
          <p:cNvPr id="3" name="Content Placeholder 2">
            <a:extLst>
              <a:ext uri="{FF2B5EF4-FFF2-40B4-BE49-F238E27FC236}">
                <a16:creationId xmlns:a16="http://schemas.microsoft.com/office/drawing/2014/main" id="{943EDE72-9AD8-0E7B-FA22-55F9A61BE63A}"/>
              </a:ext>
            </a:extLst>
          </p:cNvPr>
          <p:cNvSpPr>
            <a:spLocks noGrp="1"/>
          </p:cNvSpPr>
          <p:nvPr>
            <p:ph idx="1"/>
          </p:nvPr>
        </p:nvSpPr>
        <p:spPr>
          <a:xfrm>
            <a:off x="838199" y="1399802"/>
            <a:ext cx="8735291" cy="5281425"/>
          </a:xfrm>
        </p:spPr>
        <p:txBody>
          <a:bodyPr vert="horz" lIns="91440" tIns="45720" rIns="91440" bIns="45720" rtlCol="0" anchor="t">
            <a:normAutofit lnSpcReduction="10000"/>
          </a:bodyPr>
          <a:lstStyle/>
          <a:p>
            <a:pPr marL="457200" indent="-457200">
              <a:buAutoNum type="arabicPeriod"/>
            </a:pPr>
            <a:r>
              <a:rPr lang="en-US" sz="2400" dirty="0">
                <a:cs typeface="Calibri"/>
              </a:rPr>
              <a:t>Display a global map, with basic climate change layers (temperature &amp; precipitation trends) built-in and easily updated</a:t>
            </a:r>
            <a:endParaRPr lang="en-US" dirty="0"/>
          </a:p>
          <a:p>
            <a:pPr marL="457200" indent="-457200">
              <a:buAutoNum type="arabicPeriod"/>
            </a:pPr>
            <a:r>
              <a:rPr lang="en-US" sz="2400" dirty="0">
                <a:cs typeface="Calibri"/>
              </a:rPr>
              <a:t>Enable spatial extent to be manipulated graphically while re-running analyses to explore where effects occur</a:t>
            </a:r>
          </a:p>
          <a:p>
            <a:pPr marL="457200" indent="-457200">
              <a:buAutoNum type="arabicPeriod"/>
            </a:pPr>
            <a:r>
              <a:rPr lang="en-US" sz="2400" dirty="0">
                <a:cs typeface="Calibri"/>
              </a:rPr>
              <a:t>Display timeline of data sets to show what lags can be used, and warn user of any misalignment</a:t>
            </a:r>
            <a:endParaRPr lang="en-US" dirty="0">
              <a:cs typeface="Calibri"/>
            </a:endParaRPr>
          </a:p>
          <a:p>
            <a:pPr marL="457200" indent="-457200">
              <a:buAutoNum type="arabicPeriod"/>
            </a:pPr>
            <a:r>
              <a:rPr lang="en-US" sz="2400" dirty="0">
                <a:cs typeface="Calibri"/>
              </a:rPr>
              <a:t>Use multiple regression or CCA on one time-slice to find which variable is the most promising response variable.  Then discard that time-slice, to avoid data-dredging.</a:t>
            </a:r>
          </a:p>
          <a:p>
            <a:pPr marL="457200" indent="-457200">
              <a:buAutoNum type="arabicPeriod"/>
            </a:pPr>
            <a:r>
              <a:rPr lang="en-US" sz="2400" dirty="0">
                <a:cs typeface="Calibri"/>
              </a:rPr>
              <a:t>User can optionally upload a directed graph for remote causality (e.g. trade links). If none provided, analysis will be local.</a:t>
            </a:r>
            <a:endParaRPr lang="en-US" dirty="0"/>
          </a:p>
          <a:p>
            <a:pPr marL="457200" indent="-457200">
              <a:buAutoNum type="arabicPeriod"/>
            </a:pPr>
            <a:r>
              <a:rPr lang="en-US" sz="2400" dirty="0">
                <a:cs typeface="Calibri"/>
              </a:rPr>
              <a:t>More robust significance test by </a:t>
            </a:r>
            <a:r>
              <a:rPr lang="en-US" sz="2400" dirty="0" err="1">
                <a:cs typeface="Calibri"/>
              </a:rPr>
              <a:t>randomising</a:t>
            </a:r>
            <a:r>
              <a:rPr lang="en-US" sz="2400" dirty="0">
                <a:cs typeface="Calibri"/>
              </a:rPr>
              <a:t> the data among the spatial points to obtain a null distribution.</a:t>
            </a:r>
          </a:p>
          <a:p>
            <a:pPr marL="457200" indent="-457200">
              <a:buAutoNum type="arabicPeriod"/>
            </a:pPr>
            <a:r>
              <a:rPr lang="en-US" sz="2400" dirty="0">
                <a:cs typeface="Calibri"/>
              </a:rPr>
              <a:t>Allow quantile regression so distributional effects can be explored</a:t>
            </a:r>
          </a:p>
          <a:p>
            <a:pPr marL="457200" indent="-457200">
              <a:buAutoNum type="arabicPeriod"/>
            </a:pPr>
            <a:endParaRPr lang="en-US" sz="2400" dirty="0">
              <a:cs typeface="Calibri"/>
            </a:endParaRPr>
          </a:p>
        </p:txBody>
      </p:sp>
    </p:spTree>
    <p:extLst>
      <p:ext uri="{BB962C8B-B14F-4D97-AF65-F5344CB8AC3E}">
        <p14:creationId xmlns:p14="http://schemas.microsoft.com/office/powerpoint/2010/main" val="380516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60EA-6BE0-33D6-A3D9-11E5986DEAED}"/>
              </a:ext>
            </a:extLst>
          </p:cNvPr>
          <p:cNvSpPr>
            <a:spLocks noGrp="1"/>
          </p:cNvSpPr>
          <p:nvPr>
            <p:ph type="title"/>
          </p:nvPr>
        </p:nvSpPr>
        <p:spPr/>
        <p:txBody>
          <a:bodyPr/>
          <a:lstStyle/>
          <a:p>
            <a:r>
              <a:rPr lang="en-US" b="1">
                <a:cs typeface="Calibri Light"/>
              </a:rPr>
              <a:t>Equality, Diversity and Inclusion in our project</a:t>
            </a:r>
            <a:endParaRPr lang="en-US" b="1"/>
          </a:p>
        </p:txBody>
      </p:sp>
      <p:sp>
        <p:nvSpPr>
          <p:cNvPr id="3" name="Content Placeholder 2">
            <a:extLst>
              <a:ext uri="{FF2B5EF4-FFF2-40B4-BE49-F238E27FC236}">
                <a16:creationId xmlns:a16="http://schemas.microsoft.com/office/drawing/2014/main" id="{9ED56DDA-9F6D-FFA0-DE60-DD3389219780}"/>
              </a:ext>
            </a:extLst>
          </p:cNvPr>
          <p:cNvSpPr>
            <a:spLocks noGrp="1"/>
          </p:cNvSpPr>
          <p:nvPr>
            <p:ph idx="1"/>
          </p:nvPr>
        </p:nvSpPr>
        <p:spPr>
          <a:xfrm>
            <a:off x="729343" y="1825625"/>
            <a:ext cx="10776857" cy="4351338"/>
          </a:xfrm>
        </p:spPr>
        <p:txBody>
          <a:bodyPr vert="horz" lIns="91440" tIns="45720" rIns="91440" bIns="45720" rtlCol="0" anchor="t">
            <a:normAutofit lnSpcReduction="10000"/>
          </a:bodyPr>
          <a:lstStyle/>
          <a:p>
            <a:r>
              <a:rPr lang="en-US" dirty="0">
                <a:cs typeface="Calibri"/>
              </a:rPr>
              <a:t>We're a diverse team (each member from a different country on 3 continents)</a:t>
            </a:r>
          </a:p>
          <a:p>
            <a:r>
              <a:rPr lang="en-US" dirty="0"/>
              <a:t>We’ll recruit RA’s on the basis of merit, pressing our HR department for fair salaries. </a:t>
            </a:r>
          </a:p>
          <a:p>
            <a:r>
              <a:rPr lang="en-US" dirty="0">
                <a:cs typeface="Calibri"/>
              </a:rPr>
              <a:t>Our project draws on our team's international connections to liaise with policymakers in LMICs (Argentina, Bangladesh)</a:t>
            </a:r>
          </a:p>
          <a:p>
            <a:r>
              <a:rPr lang="en-US" dirty="0"/>
              <a:t>The project begins with the Liaison RA engaging with policymaking stakeholders to form an international steering group. </a:t>
            </a:r>
          </a:p>
          <a:p>
            <a:r>
              <a:rPr lang="en-US" dirty="0"/>
              <a:t>The Postdoc RA joins after 3 months so the LMIC steering group can influence the appointment and the postholder’s agenda.</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37275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B804-29DB-EDAA-3E7B-21F46F02D817}"/>
              </a:ext>
            </a:extLst>
          </p:cNvPr>
          <p:cNvSpPr>
            <a:spLocks noGrp="1"/>
          </p:cNvSpPr>
          <p:nvPr>
            <p:ph type="title"/>
          </p:nvPr>
        </p:nvSpPr>
        <p:spPr>
          <a:xfrm>
            <a:off x="838200" y="219448"/>
            <a:ext cx="11255828" cy="1325563"/>
          </a:xfrm>
        </p:spPr>
        <p:txBody>
          <a:bodyPr/>
          <a:lstStyle/>
          <a:p>
            <a:r>
              <a:rPr lang="en-US" b="1">
                <a:solidFill>
                  <a:srgbClr val="7F7F7F"/>
                </a:solidFill>
                <a:cs typeface="Calibri Light"/>
              </a:rPr>
              <a:t>Multiple regression to suggest causal hypotheses</a:t>
            </a:r>
            <a:endParaRPr lang="en-US" b="1">
              <a:solidFill>
                <a:srgbClr val="7F7F7F"/>
              </a:solidFill>
            </a:endParaRPr>
          </a:p>
        </p:txBody>
      </p:sp>
      <p:sp>
        <p:nvSpPr>
          <p:cNvPr id="3" name="Content Placeholder 2">
            <a:extLst>
              <a:ext uri="{FF2B5EF4-FFF2-40B4-BE49-F238E27FC236}">
                <a16:creationId xmlns:a16="http://schemas.microsoft.com/office/drawing/2014/main" id="{FB0388B6-E400-6C3C-5E31-C5139D81E6D2}"/>
              </a:ext>
            </a:extLst>
          </p:cNvPr>
          <p:cNvSpPr>
            <a:spLocks noGrp="1"/>
          </p:cNvSpPr>
          <p:nvPr>
            <p:ph idx="1"/>
          </p:nvPr>
        </p:nvSpPr>
        <p:spPr>
          <a:xfrm>
            <a:off x="838200" y="1702360"/>
            <a:ext cx="10515600" cy="4765955"/>
          </a:xfrm>
        </p:spPr>
        <p:txBody>
          <a:bodyPr vert="horz" lIns="91440" tIns="45720" rIns="91440" bIns="45720" rtlCol="0" anchor="t">
            <a:normAutofit/>
          </a:bodyPr>
          <a:lstStyle/>
          <a:p>
            <a:pPr marL="0" indent="0">
              <a:buNone/>
            </a:pPr>
            <a:r>
              <a:rPr lang="en-US" sz="2400">
                <a:solidFill>
                  <a:srgbClr val="7F7F7F"/>
                </a:solidFill>
                <a:cs typeface="Calibri"/>
              </a:rPr>
              <a:t>We also use multiple regression to find the most interesting response variables to use.  E.g.:</a:t>
            </a:r>
            <a:endParaRPr lang="en-US">
              <a:solidFill>
                <a:srgbClr val="7F7F7F"/>
              </a:solidFill>
              <a:cs typeface="Calibri"/>
            </a:endParaRPr>
          </a:p>
          <a:p>
            <a:pPr marL="342900" indent="-342900"/>
            <a:r>
              <a:rPr lang="en-US" sz="2400">
                <a:solidFill>
                  <a:srgbClr val="7F7F7F"/>
                </a:solidFill>
                <a:cs typeface="Calibri"/>
              </a:rPr>
              <a:t>Predict each (standardised) ECON variable using multiple regression on CLIM.  </a:t>
            </a:r>
          </a:p>
          <a:p>
            <a:pPr marL="342900" indent="-342900"/>
            <a:r>
              <a:rPr lang="en-US" sz="2400">
                <a:solidFill>
                  <a:srgbClr val="7F7F7F"/>
                </a:solidFill>
                <a:cs typeface="Calibri"/>
              </a:rPr>
              <a:t>Take the ECON variable(s) with the highest </a:t>
            </a:r>
            <a:r>
              <a:rPr lang="en-US" sz="2400" i="1">
                <a:solidFill>
                  <a:srgbClr val="7F7F7F"/>
                </a:solidFill>
                <a:cs typeface="Calibri"/>
              </a:rPr>
              <a:t>R</a:t>
            </a:r>
            <a:r>
              <a:rPr lang="en-US" sz="2400" baseline="30000">
                <a:solidFill>
                  <a:srgbClr val="7F7F7F"/>
                </a:solidFill>
                <a:cs typeface="Calibri"/>
              </a:rPr>
              <a:t>2</a:t>
            </a:r>
            <a:r>
              <a:rPr lang="en-US" sz="2400">
                <a:solidFill>
                  <a:srgbClr val="7F7F7F"/>
                </a:solidFill>
                <a:cs typeface="Calibri"/>
              </a:rPr>
              <a:t> as most relevant to investigate.</a:t>
            </a:r>
          </a:p>
          <a:p>
            <a:pPr marL="0" indent="0">
              <a:buNone/>
            </a:pPr>
            <a:endParaRPr lang="en-US" sz="2400">
              <a:solidFill>
                <a:srgbClr val="7F7F7F"/>
              </a:solidFill>
              <a:cs typeface="Calibri"/>
            </a:endParaRPr>
          </a:p>
          <a:p>
            <a:pPr>
              <a:buNone/>
            </a:pPr>
            <a:r>
              <a:rPr lang="en-US" sz="2400">
                <a:solidFill>
                  <a:srgbClr val="7F7F7F"/>
                </a:solidFill>
                <a:cs typeface="Calibri"/>
              </a:rPr>
              <a:t>Or (more robust): use canonical correspondence analysis (CCA), and partial CCA.</a:t>
            </a:r>
          </a:p>
        </p:txBody>
      </p:sp>
    </p:spTree>
    <p:extLst>
      <p:ext uri="{BB962C8B-B14F-4D97-AF65-F5344CB8AC3E}">
        <p14:creationId xmlns:p14="http://schemas.microsoft.com/office/powerpoint/2010/main" val="130198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83ED-35EF-F63B-4742-5B8F37061F6F}"/>
              </a:ext>
            </a:extLst>
          </p:cNvPr>
          <p:cNvSpPr>
            <a:spLocks noGrp="1"/>
          </p:cNvSpPr>
          <p:nvPr>
            <p:ph type="title"/>
          </p:nvPr>
        </p:nvSpPr>
        <p:spPr>
          <a:xfrm>
            <a:off x="392723" y="10502"/>
            <a:ext cx="10515600" cy="1325563"/>
          </a:xfrm>
        </p:spPr>
        <p:txBody>
          <a:bodyPr/>
          <a:lstStyle/>
          <a:p>
            <a:r>
              <a:rPr lang="en-GB" b="1"/>
              <a:t>Economic impacts of climate on health...</a:t>
            </a:r>
          </a:p>
        </p:txBody>
      </p:sp>
      <p:sp>
        <p:nvSpPr>
          <p:cNvPr id="4" name="TextBox 3">
            <a:extLst>
              <a:ext uri="{FF2B5EF4-FFF2-40B4-BE49-F238E27FC236}">
                <a16:creationId xmlns:a16="http://schemas.microsoft.com/office/drawing/2014/main" id="{00A14309-80F8-1858-DDD7-215C7B4BDB1B}"/>
              </a:ext>
            </a:extLst>
          </p:cNvPr>
          <p:cNvSpPr txBox="1"/>
          <p:nvPr/>
        </p:nvSpPr>
        <p:spPr>
          <a:xfrm>
            <a:off x="396873" y="2953982"/>
            <a:ext cx="1945876" cy="2523768"/>
          </a:xfrm>
          <a:prstGeom prst="rect">
            <a:avLst/>
          </a:prstGeom>
          <a:noFill/>
          <a:ln w="38100">
            <a:solidFill>
              <a:schemeClr val="accent6">
                <a:lumMod val="75000"/>
              </a:schemeClr>
            </a:solidFill>
          </a:ln>
        </p:spPr>
        <p:txBody>
          <a:bodyPr wrap="square" lIns="91440" tIns="45720" rIns="91440" bIns="45720" rtlCol="0" anchor="t">
            <a:spAutoFit/>
          </a:bodyPr>
          <a:lstStyle/>
          <a:p>
            <a:pPr algn="ctr"/>
            <a:r>
              <a:rPr lang="en-GB" sz="2000" b="1">
                <a:solidFill>
                  <a:srgbClr val="538135"/>
                </a:solidFill>
              </a:rPr>
              <a:t>Climate variables </a:t>
            </a:r>
            <a:endParaRPr lang="en-US" sz="2000">
              <a:solidFill>
                <a:srgbClr val="538135"/>
              </a:solidFill>
              <a:cs typeface="Calibri"/>
            </a:endParaRPr>
          </a:p>
          <a:p>
            <a:pPr algn="ctr"/>
            <a:r>
              <a:rPr lang="en-GB" sz="2000" b="1">
                <a:solidFill>
                  <a:srgbClr val="538135"/>
                </a:solidFill>
              </a:rPr>
              <a:t>(data </a:t>
            </a:r>
            <a:r>
              <a:rPr lang="en-GB" sz="1600" b="1">
                <a:solidFill>
                  <a:srgbClr val="538135"/>
                </a:solidFill>
              </a:rPr>
              <a:t>e.g. extreme weather</a:t>
            </a:r>
            <a:r>
              <a:rPr lang="en-GB" b="1">
                <a:solidFill>
                  <a:srgbClr val="538135"/>
                </a:solidFill>
              </a:rPr>
              <a:t>, </a:t>
            </a:r>
            <a:endParaRPr lang="en-GB" sz="2000" b="1">
              <a:solidFill>
                <a:srgbClr val="538135"/>
              </a:solidFill>
              <a:cs typeface="Calibri"/>
            </a:endParaRPr>
          </a:p>
          <a:p>
            <a:pPr algn="ctr"/>
            <a:r>
              <a:rPr lang="en-GB" sz="2000" b="1">
                <a:solidFill>
                  <a:srgbClr val="538135"/>
                </a:solidFill>
              </a:rPr>
              <a:t>statistics </a:t>
            </a:r>
            <a:r>
              <a:rPr lang="en-GB" sz="1600" b="1">
                <a:solidFill>
                  <a:srgbClr val="538135"/>
                </a:solidFill>
              </a:rPr>
              <a:t>e.g. mean temperature</a:t>
            </a:r>
            <a:r>
              <a:rPr lang="en-GB" sz="2000" b="1">
                <a:solidFill>
                  <a:srgbClr val="538135"/>
                </a:solidFill>
              </a:rPr>
              <a:t>, </a:t>
            </a:r>
            <a:endParaRPr lang="en-GB" sz="2000" b="1">
              <a:solidFill>
                <a:srgbClr val="538135"/>
              </a:solidFill>
              <a:cs typeface="Calibri"/>
            </a:endParaRPr>
          </a:p>
          <a:p>
            <a:pPr algn="ctr"/>
            <a:r>
              <a:rPr lang="en-GB" sz="2000" b="1">
                <a:solidFill>
                  <a:srgbClr val="538135"/>
                </a:solidFill>
              </a:rPr>
              <a:t>predictions </a:t>
            </a:r>
            <a:r>
              <a:rPr lang="en-GB" sz="1600" b="1">
                <a:solidFill>
                  <a:srgbClr val="538135"/>
                </a:solidFill>
              </a:rPr>
              <a:t>e.g. </a:t>
            </a:r>
            <a:endParaRPr lang="en-GB" sz="2000" b="1">
              <a:solidFill>
                <a:srgbClr val="538135"/>
              </a:solidFill>
              <a:cs typeface="Calibri"/>
            </a:endParaRPr>
          </a:p>
          <a:p>
            <a:pPr algn="ctr"/>
            <a:r>
              <a:rPr lang="en-GB" sz="1600" b="1">
                <a:solidFill>
                  <a:srgbClr val="538135"/>
                </a:solidFill>
              </a:rPr>
              <a:t>future mean rainfall</a:t>
            </a:r>
            <a:r>
              <a:rPr lang="en-GB" sz="2000" b="1">
                <a:solidFill>
                  <a:srgbClr val="538135"/>
                </a:solidFill>
              </a:rPr>
              <a:t>)</a:t>
            </a:r>
            <a:endParaRPr lang="en-GB" sz="2000" b="1">
              <a:solidFill>
                <a:srgbClr val="538135"/>
              </a:solidFill>
              <a:ea typeface="Calibri" panose="020F0502020204030204"/>
              <a:cs typeface="Calibri"/>
            </a:endParaRPr>
          </a:p>
        </p:txBody>
      </p:sp>
      <p:cxnSp>
        <p:nvCxnSpPr>
          <p:cNvPr id="21" name="Straight Arrow Connector 20">
            <a:extLst>
              <a:ext uri="{FF2B5EF4-FFF2-40B4-BE49-F238E27FC236}">
                <a16:creationId xmlns:a16="http://schemas.microsoft.com/office/drawing/2014/main" id="{E7C6AA3C-C629-B6AF-3E82-5307149227AE}"/>
              </a:ext>
            </a:extLst>
          </p:cNvPr>
          <p:cNvCxnSpPr>
            <a:cxnSpLocks/>
          </p:cNvCxnSpPr>
          <p:nvPr/>
        </p:nvCxnSpPr>
        <p:spPr>
          <a:xfrm>
            <a:off x="2378707" y="3313449"/>
            <a:ext cx="3984813" cy="17928"/>
          </a:xfrm>
          <a:prstGeom prst="straightConnector1">
            <a:avLst/>
          </a:prstGeom>
          <a:ln w="57150">
            <a:solidFill>
              <a:schemeClr val="accent1"/>
            </a:solidFill>
            <a:headEnd type="none"/>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FA3F6F9-29FC-02CD-CD7C-17DD69667E31}"/>
              </a:ext>
            </a:extLst>
          </p:cNvPr>
          <p:cNvCxnSpPr>
            <a:cxnSpLocks/>
          </p:cNvCxnSpPr>
          <p:nvPr/>
        </p:nvCxnSpPr>
        <p:spPr>
          <a:xfrm>
            <a:off x="8456948" y="3325172"/>
            <a:ext cx="1827766" cy="17928"/>
          </a:xfrm>
          <a:prstGeom prst="straightConnector1">
            <a:avLst/>
          </a:prstGeom>
          <a:ln w="57150">
            <a:solidFill>
              <a:schemeClr val="accent2">
                <a:lumMod val="75000"/>
              </a:schemeClr>
            </a:solidFill>
            <a:headEnd type="none"/>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0A5F5F4-0886-8E1A-624E-F4AE6D330A13}"/>
              </a:ext>
            </a:extLst>
          </p:cNvPr>
          <p:cNvSpPr txBox="1"/>
          <p:nvPr/>
        </p:nvSpPr>
        <p:spPr>
          <a:xfrm>
            <a:off x="10301047" y="2955911"/>
            <a:ext cx="1452623" cy="1200329"/>
          </a:xfrm>
          <a:prstGeom prst="rect">
            <a:avLst/>
          </a:prstGeom>
          <a:solidFill>
            <a:schemeClr val="bg1"/>
          </a:solidFill>
          <a:ln w="38100">
            <a:solidFill>
              <a:schemeClr val="accent2">
                <a:lumMod val="75000"/>
              </a:schemeClr>
            </a:solidFill>
          </a:ln>
        </p:spPr>
        <p:txBody>
          <a:bodyPr wrap="square" lIns="91440" tIns="45720" rIns="91440" bIns="45720" rtlCol="0" anchor="t">
            <a:spAutoFit/>
          </a:bodyPr>
          <a:lstStyle/>
          <a:p>
            <a:pPr algn="ctr"/>
            <a:r>
              <a:rPr lang="en-GB" b="1">
                <a:solidFill>
                  <a:srgbClr val="C55A11"/>
                </a:solidFill>
              </a:rPr>
              <a:t>Human health indicators </a:t>
            </a:r>
            <a:endParaRPr lang="en-US"/>
          </a:p>
          <a:p>
            <a:pPr algn="ctr"/>
            <a:endParaRPr lang="en-GB" b="1">
              <a:solidFill>
                <a:srgbClr val="C55A11"/>
              </a:solidFill>
              <a:cs typeface="Calibri"/>
            </a:endParaRPr>
          </a:p>
        </p:txBody>
      </p:sp>
      <p:sp>
        <p:nvSpPr>
          <p:cNvPr id="5" name="TextBox 4">
            <a:extLst>
              <a:ext uri="{FF2B5EF4-FFF2-40B4-BE49-F238E27FC236}">
                <a16:creationId xmlns:a16="http://schemas.microsoft.com/office/drawing/2014/main" id="{E81D8E6F-D9F8-A5F0-ACCA-01914ACA9A56}"/>
              </a:ext>
            </a:extLst>
          </p:cNvPr>
          <p:cNvSpPr txBox="1"/>
          <p:nvPr/>
        </p:nvSpPr>
        <p:spPr>
          <a:xfrm>
            <a:off x="6399613" y="2955909"/>
            <a:ext cx="2038776" cy="646331"/>
          </a:xfrm>
          <a:prstGeom prst="rect">
            <a:avLst/>
          </a:prstGeom>
          <a:solidFill>
            <a:schemeClr val="bg1"/>
          </a:solidFill>
          <a:ln w="38100">
            <a:solidFill>
              <a:schemeClr val="accent1"/>
            </a:solidFill>
          </a:ln>
        </p:spPr>
        <p:txBody>
          <a:bodyPr wrap="square" lIns="91440" tIns="45720" rIns="91440" bIns="45720" rtlCol="0" anchor="t">
            <a:spAutoFit/>
          </a:bodyPr>
          <a:lstStyle/>
          <a:p>
            <a:pPr algn="ctr"/>
            <a:r>
              <a:rPr lang="en-GB" b="1">
                <a:solidFill>
                  <a:srgbClr val="4472C4"/>
                </a:solidFill>
              </a:rPr>
              <a:t>Economy variables</a:t>
            </a:r>
          </a:p>
          <a:p>
            <a:pPr algn="ctr"/>
            <a:endParaRPr lang="en-GB" b="1">
              <a:solidFill>
                <a:srgbClr val="4472C4"/>
              </a:solidFill>
              <a:cs typeface="Calibri"/>
            </a:endParaRPr>
          </a:p>
        </p:txBody>
      </p:sp>
      <p:grpSp>
        <p:nvGrpSpPr>
          <p:cNvPr id="9" name="Group 8">
            <a:extLst>
              <a:ext uri="{FF2B5EF4-FFF2-40B4-BE49-F238E27FC236}">
                <a16:creationId xmlns:a16="http://schemas.microsoft.com/office/drawing/2014/main" id="{7764704E-9A04-D785-7A02-6C6076C42566}"/>
              </a:ext>
            </a:extLst>
          </p:cNvPr>
          <p:cNvGrpSpPr/>
          <p:nvPr/>
        </p:nvGrpSpPr>
        <p:grpSpPr>
          <a:xfrm>
            <a:off x="275119" y="1090127"/>
            <a:ext cx="11879956" cy="11891680"/>
            <a:chOff x="336084" y="1525213"/>
            <a:chExt cx="10062880" cy="10062880"/>
          </a:xfrm>
        </p:grpSpPr>
        <p:sp>
          <p:nvSpPr>
            <p:cNvPr id="7" name="Arc 6">
              <a:extLst>
                <a:ext uri="{FF2B5EF4-FFF2-40B4-BE49-F238E27FC236}">
                  <a16:creationId xmlns:a16="http://schemas.microsoft.com/office/drawing/2014/main" id="{11BA47B1-D547-9A86-B71A-BD57714A43FA}"/>
                </a:ext>
              </a:extLst>
            </p:cNvPr>
            <p:cNvSpPr/>
            <p:nvPr/>
          </p:nvSpPr>
          <p:spPr>
            <a:xfrm rot="18900000">
              <a:off x="336084" y="1525213"/>
              <a:ext cx="10062880" cy="10062880"/>
            </a:xfrm>
            <a:prstGeom prst="arc">
              <a:avLst/>
            </a:prstGeom>
            <a:ln w="571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1ADAC9E-E691-5755-0942-5B877370A7CB}"/>
                </a:ext>
              </a:extLst>
            </p:cNvPr>
            <p:cNvCxnSpPr>
              <a:cxnSpLocks/>
            </p:cNvCxnSpPr>
            <p:nvPr/>
          </p:nvCxnSpPr>
          <p:spPr>
            <a:xfrm>
              <a:off x="8345100" y="2469060"/>
              <a:ext cx="567019" cy="531159"/>
            </a:xfrm>
            <a:prstGeom prst="straightConnector1">
              <a:avLst/>
            </a:prstGeom>
            <a:ln w="57150">
              <a:solidFill>
                <a:schemeClr val="accent6">
                  <a:lumMod val="75000"/>
                </a:schemeClr>
              </a:solidFill>
              <a:prstDash val="dash"/>
              <a:headEnd type="none"/>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2491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83ED-35EF-F63B-4742-5B8F37061F6F}"/>
              </a:ext>
            </a:extLst>
          </p:cNvPr>
          <p:cNvSpPr>
            <a:spLocks noGrp="1"/>
          </p:cNvSpPr>
          <p:nvPr>
            <p:ph type="title"/>
          </p:nvPr>
        </p:nvSpPr>
        <p:spPr>
          <a:xfrm>
            <a:off x="392723" y="10502"/>
            <a:ext cx="10515600" cy="1325563"/>
          </a:xfrm>
        </p:spPr>
        <p:txBody>
          <a:bodyPr/>
          <a:lstStyle/>
          <a:p>
            <a:r>
              <a:rPr lang="en-GB" b="1"/>
              <a:t>Economic impacts of climate on health...</a:t>
            </a:r>
          </a:p>
        </p:txBody>
      </p:sp>
      <p:sp>
        <p:nvSpPr>
          <p:cNvPr id="7" name="Content Placeholder 6">
            <a:extLst>
              <a:ext uri="{FF2B5EF4-FFF2-40B4-BE49-F238E27FC236}">
                <a16:creationId xmlns:a16="http://schemas.microsoft.com/office/drawing/2014/main" id="{8E6CFE6E-B3E7-8301-3FDC-83E9BD584F47}"/>
              </a:ext>
            </a:extLst>
          </p:cNvPr>
          <p:cNvSpPr>
            <a:spLocks noGrp="1"/>
          </p:cNvSpPr>
          <p:nvPr>
            <p:ph idx="1"/>
          </p:nvPr>
        </p:nvSpPr>
        <p:spPr>
          <a:xfrm>
            <a:off x="861646" y="6235735"/>
            <a:ext cx="10492154" cy="492161"/>
          </a:xfrm>
        </p:spPr>
        <p:txBody>
          <a:bodyPr vert="horz" lIns="91440" tIns="45720" rIns="91440" bIns="45720" rtlCol="0" anchor="t">
            <a:normAutofit/>
          </a:bodyPr>
          <a:lstStyle/>
          <a:p>
            <a:r>
              <a:rPr lang="en-GB" sz="2400" i="1"/>
              <a:t>We can’t do experiments to establish causality, so need to consider…</a:t>
            </a:r>
          </a:p>
        </p:txBody>
      </p:sp>
      <p:sp>
        <p:nvSpPr>
          <p:cNvPr id="4" name="TextBox 3">
            <a:extLst>
              <a:ext uri="{FF2B5EF4-FFF2-40B4-BE49-F238E27FC236}">
                <a16:creationId xmlns:a16="http://schemas.microsoft.com/office/drawing/2014/main" id="{00A14309-80F8-1858-DDD7-215C7B4BDB1B}"/>
              </a:ext>
            </a:extLst>
          </p:cNvPr>
          <p:cNvSpPr txBox="1"/>
          <p:nvPr/>
        </p:nvSpPr>
        <p:spPr>
          <a:xfrm>
            <a:off x="396873" y="2953982"/>
            <a:ext cx="1967648" cy="2523768"/>
          </a:xfrm>
          <a:prstGeom prst="rect">
            <a:avLst/>
          </a:prstGeom>
          <a:noFill/>
          <a:ln w="38100">
            <a:solidFill>
              <a:schemeClr val="accent6">
                <a:lumMod val="75000"/>
              </a:schemeClr>
            </a:solidFill>
          </a:ln>
        </p:spPr>
        <p:txBody>
          <a:bodyPr wrap="square" lIns="91440" tIns="45720" rIns="91440" bIns="45720" rtlCol="0" anchor="t">
            <a:spAutoFit/>
          </a:bodyPr>
          <a:lstStyle/>
          <a:p>
            <a:pPr algn="ctr"/>
            <a:r>
              <a:rPr lang="en-GB" sz="2000" b="1">
                <a:solidFill>
                  <a:schemeClr val="accent6">
                    <a:lumMod val="75000"/>
                  </a:schemeClr>
                </a:solidFill>
              </a:rPr>
              <a:t>Climate variables </a:t>
            </a:r>
            <a:endParaRPr lang="en-US" sz="2000">
              <a:solidFill>
                <a:schemeClr val="accent6">
                  <a:lumMod val="75000"/>
                </a:schemeClr>
              </a:solidFill>
              <a:cs typeface="Calibri"/>
            </a:endParaRPr>
          </a:p>
          <a:p>
            <a:pPr algn="ctr"/>
            <a:r>
              <a:rPr lang="en-GB" sz="2000" b="1">
                <a:solidFill>
                  <a:schemeClr val="accent6">
                    <a:lumMod val="75000"/>
                  </a:schemeClr>
                </a:solidFill>
              </a:rPr>
              <a:t>(data </a:t>
            </a:r>
            <a:r>
              <a:rPr lang="en-GB" sz="1600" b="1">
                <a:solidFill>
                  <a:schemeClr val="accent6">
                    <a:lumMod val="75000"/>
                  </a:schemeClr>
                </a:solidFill>
              </a:rPr>
              <a:t>e.g. extreme weather</a:t>
            </a:r>
            <a:r>
              <a:rPr lang="en-GB" b="1">
                <a:solidFill>
                  <a:schemeClr val="accent6">
                    <a:lumMod val="75000"/>
                  </a:schemeClr>
                </a:solidFill>
              </a:rPr>
              <a:t>, </a:t>
            </a:r>
            <a:endParaRPr lang="en-GB" sz="2000" b="1">
              <a:solidFill>
                <a:schemeClr val="accent6">
                  <a:lumMod val="75000"/>
                </a:schemeClr>
              </a:solidFill>
              <a:cs typeface="Calibri"/>
            </a:endParaRPr>
          </a:p>
          <a:p>
            <a:pPr algn="ctr"/>
            <a:r>
              <a:rPr lang="en-GB" sz="2000" b="1">
                <a:solidFill>
                  <a:schemeClr val="accent6">
                    <a:lumMod val="75000"/>
                  </a:schemeClr>
                </a:solidFill>
              </a:rPr>
              <a:t>statistics </a:t>
            </a:r>
            <a:r>
              <a:rPr lang="en-GB" sz="1600" b="1">
                <a:solidFill>
                  <a:schemeClr val="accent6">
                    <a:lumMod val="75000"/>
                  </a:schemeClr>
                </a:solidFill>
              </a:rPr>
              <a:t>e.g. mean temperature</a:t>
            </a:r>
            <a:r>
              <a:rPr lang="en-GB" sz="2000" b="1">
                <a:solidFill>
                  <a:schemeClr val="accent6">
                    <a:lumMod val="75000"/>
                  </a:schemeClr>
                </a:solidFill>
              </a:rPr>
              <a:t>, </a:t>
            </a:r>
            <a:endParaRPr lang="en-GB" sz="2000" b="1">
              <a:solidFill>
                <a:schemeClr val="accent6">
                  <a:lumMod val="75000"/>
                </a:schemeClr>
              </a:solidFill>
              <a:cs typeface="Calibri"/>
            </a:endParaRPr>
          </a:p>
          <a:p>
            <a:pPr algn="ctr"/>
            <a:r>
              <a:rPr lang="en-GB" sz="2000" b="1">
                <a:solidFill>
                  <a:schemeClr val="accent6">
                    <a:lumMod val="75000"/>
                  </a:schemeClr>
                </a:solidFill>
              </a:rPr>
              <a:t>predictions </a:t>
            </a:r>
            <a:r>
              <a:rPr lang="en-GB" sz="1600" b="1">
                <a:solidFill>
                  <a:schemeClr val="accent6">
                    <a:lumMod val="75000"/>
                  </a:schemeClr>
                </a:solidFill>
              </a:rPr>
              <a:t>e.g. </a:t>
            </a:r>
            <a:endParaRPr lang="en-GB" sz="2000" b="1">
              <a:solidFill>
                <a:schemeClr val="accent6">
                  <a:lumMod val="75000"/>
                </a:schemeClr>
              </a:solidFill>
              <a:cs typeface="Calibri"/>
            </a:endParaRPr>
          </a:p>
          <a:p>
            <a:pPr algn="ctr"/>
            <a:r>
              <a:rPr lang="en-GB" sz="1600" b="1">
                <a:solidFill>
                  <a:schemeClr val="accent6">
                    <a:lumMod val="75000"/>
                  </a:schemeClr>
                </a:solidFill>
              </a:rPr>
              <a:t>future mean rainfall</a:t>
            </a:r>
            <a:r>
              <a:rPr lang="en-GB" sz="2000" b="1">
                <a:solidFill>
                  <a:schemeClr val="accent6">
                    <a:lumMod val="75000"/>
                  </a:schemeClr>
                </a:solidFill>
              </a:rPr>
              <a:t>)</a:t>
            </a:r>
            <a:endParaRPr lang="en-GB" sz="2000" b="1">
              <a:solidFill>
                <a:schemeClr val="accent6">
                  <a:lumMod val="75000"/>
                </a:schemeClr>
              </a:solidFill>
              <a:ea typeface="Calibri" panose="020F0502020204030204"/>
              <a:cs typeface="Calibri"/>
            </a:endParaRPr>
          </a:p>
        </p:txBody>
      </p:sp>
      <p:cxnSp>
        <p:nvCxnSpPr>
          <p:cNvPr id="19" name="Straight Arrow Connector 18">
            <a:extLst>
              <a:ext uri="{FF2B5EF4-FFF2-40B4-BE49-F238E27FC236}">
                <a16:creationId xmlns:a16="http://schemas.microsoft.com/office/drawing/2014/main" id="{6B4F7B5E-ED89-23CF-61EE-4CD693F44569}"/>
              </a:ext>
            </a:extLst>
          </p:cNvPr>
          <p:cNvCxnSpPr/>
          <p:nvPr/>
        </p:nvCxnSpPr>
        <p:spPr>
          <a:xfrm>
            <a:off x="5412052" y="5199310"/>
            <a:ext cx="1008531" cy="5690"/>
          </a:xfrm>
          <a:prstGeom prst="straightConnector1">
            <a:avLst/>
          </a:prstGeom>
          <a:ln w="57150">
            <a:solidFill>
              <a:schemeClr val="accent1"/>
            </a:solidFill>
            <a:headEnd type="none"/>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A29CB50-021F-B14B-3761-F24260F35110}"/>
              </a:ext>
            </a:extLst>
          </p:cNvPr>
          <p:cNvCxnSpPr>
            <a:cxnSpLocks/>
          </p:cNvCxnSpPr>
          <p:nvPr/>
        </p:nvCxnSpPr>
        <p:spPr>
          <a:xfrm flipH="1" flipV="1">
            <a:off x="7336879" y="3565667"/>
            <a:ext cx="4999" cy="1365740"/>
          </a:xfrm>
          <a:prstGeom prst="straightConnector1">
            <a:avLst/>
          </a:prstGeom>
          <a:ln w="57150">
            <a:solidFill>
              <a:schemeClr val="accent1"/>
            </a:solidFill>
            <a:headEnd type="none"/>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7C6AA3C-C629-B6AF-3E82-5307149227AE}"/>
              </a:ext>
            </a:extLst>
          </p:cNvPr>
          <p:cNvCxnSpPr>
            <a:cxnSpLocks/>
          </p:cNvCxnSpPr>
          <p:nvPr/>
        </p:nvCxnSpPr>
        <p:spPr>
          <a:xfrm>
            <a:off x="5414982" y="3301726"/>
            <a:ext cx="1007153" cy="17928"/>
          </a:xfrm>
          <a:prstGeom prst="straightConnector1">
            <a:avLst/>
          </a:prstGeom>
          <a:ln w="57150">
            <a:solidFill>
              <a:schemeClr val="accent5"/>
            </a:solidFill>
            <a:headEnd type="none"/>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FA3F6F9-29FC-02CD-CD7C-17DD69667E31}"/>
              </a:ext>
            </a:extLst>
          </p:cNvPr>
          <p:cNvCxnSpPr>
            <a:cxnSpLocks/>
          </p:cNvCxnSpPr>
          <p:nvPr/>
        </p:nvCxnSpPr>
        <p:spPr>
          <a:xfrm>
            <a:off x="8456948" y="3303401"/>
            <a:ext cx="1827077" cy="17928"/>
          </a:xfrm>
          <a:prstGeom prst="straightConnector1">
            <a:avLst/>
          </a:prstGeom>
          <a:ln w="57150">
            <a:solidFill>
              <a:schemeClr val="accent2">
                <a:lumMod val="75000"/>
              </a:schemeClr>
            </a:solidFill>
            <a:headEnd type="none"/>
            <a:tailEnd type="arrow"/>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DFFC4AF-63B8-4A5D-0417-F0B51C3730DC}"/>
              </a:ext>
            </a:extLst>
          </p:cNvPr>
          <p:cNvSpPr txBox="1"/>
          <p:nvPr/>
        </p:nvSpPr>
        <p:spPr>
          <a:xfrm rot="5400000">
            <a:off x="2119057" y="3364289"/>
            <a:ext cx="1182993" cy="369332"/>
          </a:xfrm>
          <a:prstGeom prst="rect">
            <a:avLst/>
          </a:prstGeom>
          <a:noFill/>
          <a:ln w="38100">
            <a:solidFill>
              <a:schemeClr val="accent5"/>
            </a:solidFill>
          </a:ln>
        </p:spPr>
        <p:txBody>
          <a:bodyPr wrap="square" lIns="91440" tIns="45720" rIns="91440" bIns="45720" rtlCol="0" anchor="t">
            <a:spAutoFit/>
          </a:bodyPr>
          <a:lstStyle/>
          <a:p>
            <a:pPr algn="ctr"/>
            <a:r>
              <a:rPr lang="en-GB" b="1">
                <a:solidFill>
                  <a:srgbClr val="5B9BD5"/>
                </a:solidFill>
              </a:rPr>
              <a:t> local</a:t>
            </a:r>
            <a:endParaRPr lang="en-GB" b="1">
              <a:solidFill>
                <a:srgbClr val="5B9BD5"/>
              </a:solidFill>
              <a:cs typeface="Calibri"/>
            </a:endParaRPr>
          </a:p>
        </p:txBody>
      </p:sp>
      <p:sp>
        <p:nvSpPr>
          <p:cNvPr id="8" name="TextBox 7">
            <a:extLst>
              <a:ext uri="{FF2B5EF4-FFF2-40B4-BE49-F238E27FC236}">
                <a16:creationId xmlns:a16="http://schemas.microsoft.com/office/drawing/2014/main" id="{347DDD17-C8A8-1DB8-BD65-6F7C0ED8E787}"/>
              </a:ext>
            </a:extLst>
          </p:cNvPr>
          <p:cNvSpPr txBox="1"/>
          <p:nvPr/>
        </p:nvSpPr>
        <p:spPr>
          <a:xfrm rot="5400000">
            <a:off x="2119056" y="4688996"/>
            <a:ext cx="1182993" cy="369332"/>
          </a:xfrm>
          <a:prstGeom prst="rect">
            <a:avLst/>
          </a:prstGeom>
          <a:noFill/>
          <a:ln w="38100">
            <a:solidFill>
              <a:schemeClr val="accent1"/>
            </a:solidFill>
          </a:ln>
        </p:spPr>
        <p:txBody>
          <a:bodyPr wrap="square" lIns="91440" tIns="45720" rIns="91440" bIns="45720" rtlCol="0" anchor="t">
            <a:spAutoFit/>
          </a:bodyPr>
          <a:lstStyle/>
          <a:p>
            <a:pPr algn="ctr"/>
            <a:r>
              <a:rPr lang="en-GB" b="1">
                <a:solidFill>
                  <a:schemeClr val="accent1"/>
                </a:solidFill>
              </a:rPr>
              <a:t> non-local</a:t>
            </a:r>
            <a:endParaRPr lang="en-GB" b="1">
              <a:solidFill>
                <a:schemeClr val="accent1"/>
              </a:solidFill>
              <a:cs typeface="Calibri"/>
            </a:endParaRPr>
          </a:p>
        </p:txBody>
      </p:sp>
      <p:sp>
        <p:nvSpPr>
          <p:cNvPr id="9" name="TextBox 8">
            <a:extLst>
              <a:ext uri="{FF2B5EF4-FFF2-40B4-BE49-F238E27FC236}">
                <a16:creationId xmlns:a16="http://schemas.microsoft.com/office/drawing/2014/main" id="{059B0758-95EB-D1FD-1796-4CB424508951}"/>
              </a:ext>
            </a:extLst>
          </p:cNvPr>
          <p:cNvSpPr txBox="1"/>
          <p:nvPr/>
        </p:nvSpPr>
        <p:spPr>
          <a:xfrm>
            <a:off x="3913286" y="4609897"/>
            <a:ext cx="1476070" cy="923330"/>
          </a:xfrm>
          <a:prstGeom prst="rect">
            <a:avLst/>
          </a:prstGeom>
          <a:noFill/>
          <a:ln w="38100">
            <a:solidFill>
              <a:schemeClr val="accent1"/>
            </a:solidFill>
          </a:ln>
        </p:spPr>
        <p:txBody>
          <a:bodyPr wrap="square" lIns="91440" tIns="45720" rIns="91440" bIns="45720" rtlCol="0" anchor="t">
            <a:spAutoFit/>
          </a:bodyPr>
          <a:lstStyle/>
          <a:p>
            <a:pPr algn="ctr"/>
            <a:r>
              <a:rPr lang="en-GB" b="1">
                <a:solidFill>
                  <a:schemeClr val="accent1"/>
                </a:solidFill>
              </a:rPr>
              <a:t>Domestic policies (non-local) </a:t>
            </a:r>
            <a:endParaRPr lang="en-GB" b="1">
              <a:solidFill>
                <a:schemeClr val="accent1"/>
              </a:solidFill>
              <a:cs typeface="Calibri"/>
            </a:endParaRPr>
          </a:p>
        </p:txBody>
      </p:sp>
      <p:sp>
        <p:nvSpPr>
          <p:cNvPr id="12" name="TextBox 11">
            <a:extLst>
              <a:ext uri="{FF2B5EF4-FFF2-40B4-BE49-F238E27FC236}">
                <a16:creationId xmlns:a16="http://schemas.microsoft.com/office/drawing/2014/main" id="{3225355C-DFCE-DA09-74F6-3063A1201102}"/>
              </a:ext>
            </a:extLst>
          </p:cNvPr>
          <p:cNvSpPr txBox="1"/>
          <p:nvPr/>
        </p:nvSpPr>
        <p:spPr>
          <a:xfrm>
            <a:off x="3913284" y="3003835"/>
            <a:ext cx="1476070" cy="923330"/>
          </a:xfrm>
          <a:prstGeom prst="rect">
            <a:avLst/>
          </a:prstGeom>
          <a:noFill/>
          <a:ln w="38100">
            <a:solidFill>
              <a:schemeClr val="accent5"/>
            </a:solidFill>
          </a:ln>
        </p:spPr>
        <p:txBody>
          <a:bodyPr wrap="square" lIns="91440" tIns="45720" rIns="91440" bIns="45720" rtlCol="0" anchor="t">
            <a:spAutoFit/>
          </a:bodyPr>
          <a:lstStyle/>
          <a:p>
            <a:pPr algn="ctr"/>
            <a:r>
              <a:rPr lang="en-GB" b="1">
                <a:solidFill>
                  <a:srgbClr val="5B9BD5"/>
                </a:solidFill>
              </a:rPr>
              <a:t>Domestic policies (local) </a:t>
            </a:r>
            <a:endParaRPr lang="en-GB" b="1">
              <a:solidFill>
                <a:srgbClr val="5B9BD5"/>
              </a:solidFill>
              <a:cs typeface="Calibri"/>
            </a:endParaRPr>
          </a:p>
        </p:txBody>
      </p:sp>
      <p:cxnSp>
        <p:nvCxnSpPr>
          <p:cNvPr id="13" name="Straight Arrow Connector 12">
            <a:extLst>
              <a:ext uri="{FF2B5EF4-FFF2-40B4-BE49-F238E27FC236}">
                <a16:creationId xmlns:a16="http://schemas.microsoft.com/office/drawing/2014/main" id="{678E1990-DD9A-5E6D-311E-3A1178E07A51}"/>
              </a:ext>
            </a:extLst>
          </p:cNvPr>
          <p:cNvCxnSpPr>
            <a:cxnSpLocks/>
          </p:cNvCxnSpPr>
          <p:nvPr/>
        </p:nvCxnSpPr>
        <p:spPr>
          <a:xfrm>
            <a:off x="2906242" y="3330860"/>
            <a:ext cx="1007153" cy="17928"/>
          </a:xfrm>
          <a:prstGeom prst="straightConnector1">
            <a:avLst/>
          </a:prstGeom>
          <a:ln w="57150">
            <a:solidFill>
              <a:schemeClr val="accent5"/>
            </a:solidFill>
            <a:headEnd type="none"/>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391B1EA-1F67-4208-DD0E-61C125AF8164}"/>
              </a:ext>
            </a:extLst>
          </p:cNvPr>
          <p:cNvCxnSpPr>
            <a:cxnSpLocks/>
          </p:cNvCxnSpPr>
          <p:nvPr/>
        </p:nvCxnSpPr>
        <p:spPr>
          <a:xfrm>
            <a:off x="2906241" y="5048463"/>
            <a:ext cx="1007153" cy="17928"/>
          </a:xfrm>
          <a:prstGeom prst="straightConnector1">
            <a:avLst/>
          </a:prstGeom>
          <a:ln w="57150">
            <a:solidFill>
              <a:schemeClr val="accent1"/>
            </a:solidFill>
            <a:headEnd type="none"/>
            <a:tailEnd type="arrow"/>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5748A17-6E30-279D-B289-7977956115DA}"/>
              </a:ext>
            </a:extLst>
          </p:cNvPr>
          <p:cNvSpPr txBox="1"/>
          <p:nvPr/>
        </p:nvSpPr>
        <p:spPr>
          <a:xfrm>
            <a:off x="6386856" y="4012021"/>
            <a:ext cx="2050500" cy="646331"/>
          </a:xfrm>
          <a:prstGeom prst="rect">
            <a:avLst/>
          </a:prstGeom>
          <a:solidFill>
            <a:schemeClr val="bg1"/>
          </a:solidFill>
          <a:ln w="38100">
            <a:solidFill>
              <a:schemeClr val="accent1"/>
            </a:solidFill>
          </a:ln>
        </p:spPr>
        <p:txBody>
          <a:bodyPr wrap="square" lIns="91440" tIns="45720" rIns="91440" bIns="45720" rtlCol="0" anchor="t">
            <a:spAutoFit/>
          </a:bodyPr>
          <a:lstStyle/>
          <a:p>
            <a:pPr algn="ctr"/>
            <a:r>
              <a:rPr lang="en-GB" b="1">
                <a:solidFill>
                  <a:schemeClr val="accent1"/>
                </a:solidFill>
              </a:rPr>
              <a:t>Foreign policies, trade, etc.</a:t>
            </a:r>
            <a:endParaRPr lang="en-US">
              <a:solidFill>
                <a:schemeClr val="accent1"/>
              </a:solidFill>
            </a:endParaRPr>
          </a:p>
        </p:txBody>
      </p:sp>
      <p:sp>
        <p:nvSpPr>
          <p:cNvPr id="6" name="TextBox 5">
            <a:extLst>
              <a:ext uri="{FF2B5EF4-FFF2-40B4-BE49-F238E27FC236}">
                <a16:creationId xmlns:a16="http://schemas.microsoft.com/office/drawing/2014/main" id="{D0A5F5F4-0886-8E1A-624E-F4AE6D330A13}"/>
              </a:ext>
            </a:extLst>
          </p:cNvPr>
          <p:cNvSpPr txBox="1"/>
          <p:nvPr/>
        </p:nvSpPr>
        <p:spPr>
          <a:xfrm>
            <a:off x="10298806" y="2955911"/>
            <a:ext cx="1452623" cy="1200329"/>
          </a:xfrm>
          <a:prstGeom prst="rect">
            <a:avLst/>
          </a:prstGeom>
          <a:solidFill>
            <a:schemeClr val="bg1"/>
          </a:solidFill>
          <a:ln w="38100">
            <a:solidFill>
              <a:schemeClr val="accent2">
                <a:lumMod val="75000"/>
              </a:schemeClr>
            </a:solidFill>
          </a:ln>
        </p:spPr>
        <p:txBody>
          <a:bodyPr wrap="square" lIns="91440" tIns="45720" rIns="91440" bIns="45720" rtlCol="0" anchor="t">
            <a:spAutoFit/>
          </a:bodyPr>
          <a:lstStyle/>
          <a:p>
            <a:pPr algn="ctr"/>
            <a:r>
              <a:rPr lang="en-GB" b="1">
                <a:solidFill>
                  <a:srgbClr val="C55A11"/>
                </a:solidFill>
              </a:rPr>
              <a:t>Human health indicators (local)</a:t>
            </a:r>
          </a:p>
        </p:txBody>
      </p:sp>
      <p:sp>
        <p:nvSpPr>
          <p:cNvPr id="17" name="Arc 16">
            <a:extLst>
              <a:ext uri="{FF2B5EF4-FFF2-40B4-BE49-F238E27FC236}">
                <a16:creationId xmlns:a16="http://schemas.microsoft.com/office/drawing/2014/main" id="{6FC717F0-1262-41E9-2094-20194CB5E33D}"/>
              </a:ext>
            </a:extLst>
          </p:cNvPr>
          <p:cNvSpPr/>
          <p:nvPr/>
        </p:nvSpPr>
        <p:spPr>
          <a:xfrm rot="2700000" flipV="1">
            <a:off x="2077816" y="581890"/>
            <a:ext cx="5490880" cy="5490880"/>
          </a:xfrm>
          <a:prstGeom prst="arc">
            <a:avLst/>
          </a:prstGeom>
          <a:ln w="5715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D0317EAF-13D8-A4F0-E5E9-6EB0AC8BB8A1}"/>
              </a:ext>
            </a:extLst>
          </p:cNvPr>
          <p:cNvSpPr/>
          <p:nvPr/>
        </p:nvSpPr>
        <p:spPr>
          <a:xfrm rot="18900000">
            <a:off x="2101261" y="2387243"/>
            <a:ext cx="5490880" cy="5490880"/>
          </a:xfrm>
          <a:prstGeom prst="arc">
            <a:avLst/>
          </a:prstGeom>
          <a:ln w="57150">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B9BD5"/>
              </a:solidFill>
            </a:endParaRPr>
          </a:p>
        </p:txBody>
      </p:sp>
      <p:sp>
        <p:nvSpPr>
          <p:cNvPr id="5" name="TextBox 4">
            <a:extLst>
              <a:ext uri="{FF2B5EF4-FFF2-40B4-BE49-F238E27FC236}">
                <a16:creationId xmlns:a16="http://schemas.microsoft.com/office/drawing/2014/main" id="{E81D8E6F-D9F8-A5F0-ACCA-01914ACA9A56}"/>
              </a:ext>
            </a:extLst>
          </p:cNvPr>
          <p:cNvSpPr txBox="1"/>
          <p:nvPr/>
        </p:nvSpPr>
        <p:spPr>
          <a:xfrm>
            <a:off x="6399613" y="2955909"/>
            <a:ext cx="2038776" cy="646331"/>
          </a:xfrm>
          <a:prstGeom prst="rect">
            <a:avLst/>
          </a:prstGeom>
          <a:solidFill>
            <a:schemeClr val="bg1"/>
          </a:solidFill>
          <a:ln w="38100">
            <a:solidFill>
              <a:schemeClr val="accent5"/>
            </a:solidFill>
          </a:ln>
        </p:spPr>
        <p:txBody>
          <a:bodyPr wrap="square" lIns="91440" tIns="45720" rIns="91440" bIns="45720" rtlCol="0" anchor="t">
            <a:spAutoFit/>
          </a:bodyPr>
          <a:lstStyle/>
          <a:p>
            <a:pPr algn="ctr"/>
            <a:r>
              <a:rPr lang="en-GB" b="1">
                <a:solidFill>
                  <a:srgbClr val="5B9BD5"/>
                </a:solidFill>
              </a:rPr>
              <a:t>Economy variables (local)</a:t>
            </a:r>
          </a:p>
        </p:txBody>
      </p:sp>
      <p:sp>
        <p:nvSpPr>
          <p:cNvPr id="15" name="TextBox 14">
            <a:extLst>
              <a:ext uri="{FF2B5EF4-FFF2-40B4-BE49-F238E27FC236}">
                <a16:creationId xmlns:a16="http://schemas.microsoft.com/office/drawing/2014/main" id="{4C4F9D97-05A1-DFFA-D402-D494D5AF4C8E}"/>
              </a:ext>
            </a:extLst>
          </p:cNvPr>
          <p:cNvSpPr txBox="1"/>
          <p:nvPr/>
        </p:nvSpPr>
        <p:spPr>
          <a:xfrm>
            <a:off x="6399612" y="4901939"/>
            <a:ext cx="2038776" cy="646331"/>
          </a:xfrm>
          <a:prstGeom prst="rect">
            <a:avLst/>
          </a:prstGeom>
          <a:solidFill>
            <a:schemeClr val="bg1"/>
          </a:solidFill>
          <a:ln w="38100">
            <a:solidFill>
              <a:schemeClr val="accent1"/>
            </a:solidFill>
          </a:ln>
        </p:spPr>
        <p:txBody>
          <a:bodyPr wrap="square" lIns="91440" tIns="45720" rIns="91440" bIns="45720" rtlCol="0" anchor="t">
            <a:spAutoFit/>
          </a:bodyPr>
          <a:lstStyle/>
          <a:p>
            <a:pPr algn="ctr"/>
            <a:r>
              <a:rPr lang="en-GB" b="1">
                <a:solidFill>
                  <a:schemeClr val="accent1"/>
                </a:solidFill>
              </a:rPr>
              <a:t>Economy variables (non-local)</a:t>
            </a:r>
          </a:p>
        </p:txBody>
      </p:sp>
      <p:cxnSp>
        <p:nvCxnSpPr>
          <p:cNvPr id="28" name="Straight Arrow Connector 27">
            <a:extLst>
              <a:ext uri="{FF2B5EF4-FFF2-40B4-BE49-F238E27FC236}">
                <a16:creationId xmlns:a16="http://schemas.microsoft.com/office/drawing/2014/main" id="{F8C9C8CC-6DF6-41E5-54FC-C39D1FC91761}"/>
              </a:ext>
            </a:extLst>
          </p:cNvPr>
          <p:cNvCxnSpPr>
            <a:cxnSpLocks/>
          </p:cNvCxnSpPr>
          <p:nvPr/>
        </p:nvCxnSpPr>
        <p:spPr>
          <a:xfrm>
            <a:off x="6118365" y="2680402"/>
            <a:ext cx="280323" cy="228943"/>
          </a:xfrm>
          <a:prstGeom prst="straightConnector1">
            <a:avLst/>
          </a:prstGeom>
          <a:ln w="57150">
            <a:solidFill>
              <a:schemeClr val="accent5"/>
            </a:solidFill>
            <a:headEnd type="none"/>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6C3CFE1-C2A9-446E-8B0B-D4CA276C6A64}"/>
              </a:ext>
            </a:extLst>
          </p:cNvPr>
          <p:cNvCxnSpPr>
            <a:cxnSpLocks/>
          </p:cNvCxnSpPr>
          <p:nvPr/>
        </p:nvCxnSpPr>
        <p:spPr>
          <a:xfrm flipV="1">
            <a:off x="6153533" y="5517386"/>
            <a:ext cx="280323" cy="228943"/>
          </a:xfrm>
          <a:prstGeom prst="straightConnector1">
            <a:avLst/>
          </a:prstGeom>
          <a:ln w="57150">
            <a:solidFill>
              <a:schemeClr val="accent1"/>
            </a:solidFill>
            <a:headEnd type="none"/>
            <a:tailEnd type="arrow"/>
          </a:ln>
        </p:spPr>
        <p:style>
          <a:lnRef idx="1">
            <a:schemeClr val="dk1"/>
          </a:lnRef>
          <a:fillRef idx="0">
            <a:schemeClr val="dk1"/>
          </a:fillRef>
          <a:effectRef idx="0">
            <a:schemeClr val="dk1"/>
          </a:effectRef>
          <a:fontRef idx="minor">
            <a:schemeClr val="tx1"/>
          </a:fontRef>
        </p:style>
      </p:cxnSp>
      <p:sp>
        <p:nvSpPr>
          <p:cNvPr id="11" name="Content Placeholder 6">
            <a:extLst>
              <a:ext uri="{FF2B5EF4-FFF2-40B4-BE49-F238E27FC236}">
                <a16:creationId xmlns:a16="http://schemas.microsoft.com/office/drawing/2014/main" id="{F66CC498-1956-3FDB-51FA-63B3FC273CE8}"/>
              </a:ext>
            </a:extLst>
          </p:cNvPr>
          <p:cNvSpPr txBox="1">
            <a:spLocks/>
          </p:cNvSpPr>
          <p:nvPr/>
        </p:nvSpPr>
        <p:spPr>
          <a:xfrm>
            <a:off x="861646" y="1730970"/>
            <a:ext cx="10492154" cy="4921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a:cs typeface="Calibri"/>
              </a:rPr>
              <a:t>...will often depend on policies</a:t>
            </a:r>
          </a:p>
        </p:txBody>
      </p:sp>
    </p:spTree>
    <p:extLst>
      <p:ext uri="{BB962C8B-B14F-4D97-AF65-F5344CB8AC3E}">
        <p14:creationId xmlns:p14="http://schemas.microsoft.com/office/powerpoint/2010/main" val="227071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83ED-35EF-F63B-4742-5B8F37061F6F}"/>
              </a:ext>
            </a:extLst>
          </p:cNvPr>
          <p:cNvSpPr>
            <a:spLocks noGrp="1"/>
          </p:cNvSpPr>
          <p:nvPr>
            <p:ph type="title"/>
          </p:nvPr>
        </p:nvSpPr>
        <p:spPr>
          <a:xfrm>
            <a:off x="838200" y="82096"/>
            <a:ext cx="10515600" cy="1325563"/>
          </a:xfrm>
        </p:spPr>
        <p:txBody>
          <a:bodyPr/>
          <a:lstStyle/>
          <a:p>
            <a:r>
              <a:rPr lang="en-GB" b="1"/>
              <a:t>Signals of causality</a:t>
            </a:r>
          </a:p>
        </p:txBody>
      </p:sp>
      <p:sp>
        <p:nvSpPr>
          <p:cNvPr id="3" name="Content Placeholder 2">
            <a:extLst>
              <a:ext uri="{FF2B5EF4-FFF2-40B4-BE49-F238E27FC236}">
                <a16:creationId xmlns:a16="http://schemas.microsoft.com/office/drawing/2014/main" id="{F7EF0CCA-9061-E050-5F27-1FB79D327811}"/>
              </a:ext>
            </a:extLst>
          </p:cNvPr>
          <p:cNvSpPr>
            <a:spLocks noGrp="1"/>
          </p:cNvSpPr>
          <p:nvPr>
            <p:ph sz="half" idx="1"/>
          </p:nvPr>
        </p:nvSpPr>
        <p:spPr>
          <a:xfrm>
            <a:off x="576943" y="1452309"/>
            <a:ext cx="4909458" cy="2973015"/>
          </a:xfrm>
          <a:solidFill>
            <a:schemeClr val="accent5">
              <a:lumMod val="20000"/>
              <a:lumOff val="80000"/>
            </a:schemeClr>
          </a:solidFill>
        </p:spPr>
        <p:txBody>
          <a:bodyPr vert="horz" lIns="91440" tIns="45720" rIns="91440" bIns="45720" rtlCol="0" anchor="t">
            <a:normAutofit/>
          </a:bodyPr>
          <a:lstStyle/>
          <a:p>
            <a:pPr marL="0" indent="0">
              <a:buNone/>
            </a:pPr>
            <a:r>
              <a:rPr lang="en-GB" u="sng"/>
              <a:t>Temporal correlation </a:t>
            </a:r>
            <a:r>
              <a:rPr lang="en-GB" sz="2400" u="sng"/>
              <a:t>(time series)</a:t>
            </a:r>
            <a:r>
              <a:rPr lang="en-GB" u="sng"/>
              <a:t>:</a:t>
            </a:r>
          </a:p>
          <a:p>
            <a:r>
              <a:rPr lang="en-GB"/>
              <a:t>can be specific to place</a:t>
            </a:r>
            <a:endParaRPr lang="en-GB">
              <a:cs typeface="Calibri"/>
            </a:endParaRPr>
          </a:p>
          <a:p>
            <a:r>
              <a:rPr lang="en-GB"/>
              <a:t>more direct indication of causality</a:t>
            </a:r>
            <a:endParaRPr lang="en-GB">
              <a:cs typeface="Calibri"/>
            </a:endParaRPr>
          </a:p>
          <a:p>
            <a:endParaRPr lang="en-GB">
              <a:cs typeface="Calibri"/>
            </a:endParaRPr>
          </a:p>
        </p:txBody>
      </p:sp>
      <p:sp>
        <p:nvSpPr>
          <p:cNvPr id="7" name="Content Placeholder 6">
            <a:extLst>
              <a:ext uri="{FF2B5EF4-FFF2-40B4-BE49-F238E27FC236}">
                <a16:creationId xmlns:a16="http://schemas.microsoft.com/office/drawing/2014/main" id="{3DCDE73A-D238-203B-EFAC-D0866AE0255B}"/>
              </a:ext>
            </a:extLst>
          </p:cNvPr>
          <p:cNvSpPr>
            <a:spLocks noGrp="1"/>
          </p:cNvSpPr>
          <p:nvPr>
            <p:ph sz="half" idx="2"/>
          </p:nvPr>
        </p:nvSpPr>
        <p:spPr>
          <a:xfrm>
            <a:off x="6400800" y="1452309"/>
            <a:ext cx="5181600" cy="2973015"/>
          </a:xfrm>
          <a:solidFill>
            <a:schemeClr val="accent6">
              <a:lumMod val="20000"/>
              <a:lumOff val="80000"/>
            </a:schemeClr>
          </a:solidFill>
        </p:spPr>
        <p:txBody>
          <a:bodyPr vert="horz" lIns="91440" tIns="45720" rIns="91440" bIns="45720" rtlCol="0" anchor="t">
            <a:normAutofit/>
          </a:bodyPr>
          <a:lstStyle/>
          <a:p>
            <a:pPr marL="0" indent="0">
              <a:buNone/>
            </a:pPr>
            <a:r>
              <a:rPr lang="en-GB" u="sng"/>
              <a:t>Spatial correlation </a:t>
            </a:r>
            <a:r>
              <a:rPr lang="en-GB" sz="2400" u="sng"/>
              <a:t>(cross-section)</a:t>
            </a:r>
            <a:r>
              <a:rPr lang="en-GB" u="sng"/>
              <a:t>:</a:t>
            </a:r>
          </a:p>
          <a:p>
            <a:r>
              <a:rPr lang="en-GB"/>
              <a:t>can be specific to a time-point</a:t>
            </a:r>
            <a:endParaRPr lang="en-GB">
              <a:cs typeface="Calibri"/>
            </a:endParaRPr>
          </a:p>
          <a:p>
            <a:r>
              <a:rPr lang="en-GB"/>
              <a:t>could be causal, or due to spatial patterning (autocorrelation)</a:t>
            </a:r>
          </a:p>
          <a:p>
            <a:r>
              <a:rPr lang="en-GB">
                <a:cs typeface="Calibri"/>
              </a:rPr>
              <a:t>cause could be non-local to the effect</a:t>
            </a:r>
          </a:p>
        </p:txBody>
      </p:sp>
      <p:sp>
        <p:nvSpPr>
          <p:cNvPr id="5" name="Content Placeholder 2">
            <a:extLst>
              <a:ext uri="{FF2B5EF4-FFF2-40B4-BE49-F238E27FC236}">
                <a16:creationId xmlns:a16="http://schemas.microsoft.com/office/drawing/2014/main" id="{967802FF-28E0-40B8-7DF4-83B932D97461}"/>
              </a:ext>
            </a:extLst>
          </p:cNvPr>
          <p:cNvSpPr txBox="1">
            <a:spLocks/>
          </p:cNvSpPr>
          <p:nvPr/>
        </p:nvSpPr>
        <p:spPr>
          <a:xfrm>
            <a:off x="572461" y="4585473"/>
            <a:ext cx="11005136" cy="1209211"/>
          </a:xfrm>
          <a:prstGeom prst="rect">
            <a:avLst/>
          </a:prstGeom>
          <a:solidFill>
            <a:schemeClr val="accent2">
              <a:lumMod val="20000"/>
              <a:lumOff val="80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u="sng"/>
              <a:t>Designed interventions:</a:t>
            </a:r>
          </a:p>
          <a:p>
            <a:r>
              <a:rPr lang="en-GB">
                <a:cs typeface="Calibri"/>
              </a:rPr>
              <a:t>e.g. policies with a stated motivation and a monitored effect</a:t>
            </a:r>
            <a:endParaRPr lang="en-GB"/>
          </a:p>
        </p:txBody>
      </p:sp>
    </p:spTree>
    <p:extLst>
      <p:ext uri="{BB962C8B-B14F-4D97-AF65-F5344CB8AC3E}">
        <p14:creationId xmlns:p14="http://schemas.microsoft.com/office/powerpoint/2010/main" val="123082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83ED-35EF-F63B-4742-5B8F37061F6F}"/>
              </a:ext>
            </a:extLst>
          </p:cNvPr>
          <p:cNvSpPr>
            <a:spLocks noGrp="1"/>
          </p:cNvSpPr>
          <p:nvPr>
            <p:ph type="title"/>
          </p:nvPr>
        </p:nvSpPr>
        <p:spPr>
          <a:xfrm>
            <a:off x="838200" y="82096"/>
            <a:ext cx="10515600" cy="1325563"/>
          </a:xfrm>
        </p:spPr>
        <p:txBody>
          <a:bodyPr/>
          <a:lstStyle/>
          <a:p>
            <a:r>
              <a:rPr lang="en-GB" b="1"/>
              <a:t>Signals of causality</a:t>
            </a:r>
          </a:p>
        </p:txBody>
      </p:sp>
      <p:sp>
        <p:nvSpPr>
          <p:cNvPr id="3" name="Content Placeholder 2">
            <a:extLst>
              <a:ext uri="{FF2B5EF4-FFF2-40B4-BE49-F238E27FC236}">
                <a16:creationId xmlns:a16="http://schemas.microsoft.com/office/drawing/2014/main" id="{F7EF0CCA-9061-E050-5F27-1FB79D327811}"/>
              </a:ext>
            </a:extLst>
          </p:cNvPr>
          <p:cNvSpPr>
            <a:spLocks noGrp="1"/>
          </p:cNvSpPr>
          <p:nvPr>
            <p:ph sz="half" idx="1"/>
          </p:nvPr>
        </p:nvSpPr>
        <p:spPr>
          <a:xfrm>
            <a:off x="576943" y="1452309"/>
            <a:ext cx="4909458" cy="2973015"/>
          </a:xfrm>
          <a:solidFill>
            <a:schemeClr val="accent5">
              <a:lumMod val="20000"/>
              <a:lumOff val="80000"/>
            </a:schemeClr>
          </a:solidFill>
        </p:spPr>
        <p:txBody>
          <a:bodyPr vert="horz" lIns="91440" tIns="45720" rIns="91440" bIns="45720" rtlCol="0" anchor="t">
            <a:normAutofit/>
          </a:bodyPr>
          <a:lstStyle/>
          <a:p>
            <a:pPr marL="0" indent="0">
              <a:buNone/>
            </a:pPr>
            <a:r>
              <a:rPr lang="en-GB" u="sng"/>
              <a:t>Temporal correlation </a:t>
            </a:r>
            <a:r>
              <a:rPr lang="en-GB" sz="2400" u="sng"/>
              <a:t>(time series)</a:t>
            </a:r>
            <a:r>
              <a:rPr lang="en-GB" u="sng"/>
              <a:t>:</a:t>
            </a:r>
          </a:p>
          <a:p>
            <a:r>
              <a:rPr lang="en-GB"/>
              <a:t>can be specific to place</a:t>
            </a:r>
            <a:endParaRPr lang="en-GB">
              <a:cs typeface="Calibri"/>
            </a:endParaRPr>
          </a:p>
          <a:p>
            <a:r>
              <a:rPr lang="en-GB"/>
              <a:t>more direct indication of causality</a:t>
            </a:r>
            <a:endParaRPr lang="en-GB">
              <a:cs typeface="Calibri"/>
            </a:endParaRPr>
          </a:p>
          <a:p>
            <a:endParaRPr lang="en-GB">
              <a:cs typeface="Calibri"/>
            </a:endParaRPr>
          </a:p>
        </p:txBody>
      </p:sp>
      <p:sp>
        <p:nvSpPr>
          <p:cNvPr id="7" name="Content Placeholder 6">
            <a:extLst>
              <a:ext uri="{FF2B5EF4-FFF2-40B4-BE49-F238E27FC236}">
                <a16:creationId xmlns:a16="http://schemas.microsoft.com/office/drawing/2014/main" id="{3DCDE73A-D238-203B-EFAC-D0866AE0255B}"/>
              </a:ext>
            </a:extLst>
          </p:cNvPr>
          <p:cNvSpPr>
            <a:spLocks noGrp="1"/>
          </p:cNvSpPr>
          <p:nvPr>
            <p:ph sz="half" idx="2"/>
          </p:nvPr>
        </p:nvSpPr>
        <p:spPr>
          <a:xfrm>
            <a:off x="6400800" y="1452309"/>
            <a:ext cx="5181600" cy="2973015"/>
          </a:xfrm>
          <a:solidFill>
            <a:schemeClr val="accent6">
              <a:lumMod val="20000"/>
              <a:lumOff val="80000"/>
            </a:schemeClr>
          </a:solidFill>
        </p:spPr>
        <p:txBody>
          <a:bodyPr vert="horz" lIns="91440" tIns="45720" rIns="91440" bIns="45720" rtlCol="0" anchor="t">
            <a:normAutofit/>
          </a:bodyPr>
          <a:lstStyle/>
          <a:p>
            <a:pPr marL="0" indent="0">
              <a:buNone/>
            </a:pPr>
            <a:r>
              <a:rPr lang="en-GB" u="sng"/>
              <a:t>Spatial correlation </a:t>
            </a:r>
            <a:r>
              <a:rPr lang="en-GB" sz="2400" u="sng"/>
              <a:t>(cross-section)</a:t>
            </a:r>
            <a:r>
              <a:rPr lang="en-GB" u="sng"/>
              <a:t>:</a:t>
            </a:r>
          </a:p>
          <a:p>
            <a:r>
              <a:rPr lang="en-GB"/>
              <a:t>can be specific to a time-point</a:t>
            </a:r>
            <a:endParaRPr lang="en-GB">
              <a:cs typeface="Calibri"/>
            </a:endParaRPr>
          </a:p>
          <a:p>
            <a:r>
              <a:rPr lang="en-GB"/>
              <a:t>could be causal, or due to spatial patterning (autocorrelation)</a:t>
            </a:r>
          </a:p>
          <a:p>
            <a:r>
              <a:rPr lang="en-GB">
                <a:cs typeface="Calibri"/>
              </a:rPr>
              <a:t>cause could be non-local to the effect</a:t>
            </a:r>
          </a:p>
        </p:txBody>
      </p:sp>
      <p:sp>
        <p:nvSpPr>
          <p:cNvPr id="5" name="Content Placeholder 2">
            <a:extLst>
              <a:ext uri="{FF2B5EF4-FFF2-40B4-BE49-F238E27FC236}">
                <a16:creationId xmlns:a16="http://schemas.microsoft.com/office/drawing/2014/main" id="{967802FF-28E0-40B8-7DF4-83B932D97461}"/>
              </a:ext>
            </a:extLst>
          </p:cNvPr>
          <p:cNvSpPr txBox="1">
            <a:spLocks/>
          </p:cNvSpPr>
          <p:nvPr/>
        </p:nvSpPr>
        <p:spPr>
          <a:xfrm>
            <a:off x="572461" y="4585473"/>
            <a:ext cx="11005136" cy="1209211"/>
          </a:xfrm>
          <a:prstGeom prst="rect">
            <a:avLst/>
          </a:prstGeom>
          <a:solidFill>
            <a:schemeClr val="accent2">
              <a:lumMod val="20000"/>
              <a:lumOff val="80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u="sng"/>
              <a:t>Designed interventions:</a:t>
            </a:r>
          </a:p>
          <a:p>
            <a:r>
              <a:rPr lang="en-GB">
                <a:cs typeface="Calibri"/>
              </a:rPr>
              <a:t>e.g. policies with a stated motivation and a monitored effect</a:t>
            </a:r>
            <a:endParaRPr lang="en-GB"/>
          </a:p>
        </p:txBody>
      </p:sp>
      <p:sp>
        <p:nvSpPr>
          <p:cNvPr id="4" name="TextBox 3">
            <a:extLst>
              <a:ext uri="{FF2B5EF4-FFF2-40B4-BE49-F238E27FC236}">
                <a16:creationId xmlns:a16="http://schemas.microsoft.com/office/drawing/2014/main" id="{C2C51250-CFB7-025E-5C06-4A405DC8FB54}"/>
              </a:ext>
            </a:extLst>
          </p:cNvPr>
          <p:cNvSpPr txBox="1"/>
          <p:nvPr/>
        </p:nvSpPr>
        <p:spPr>
          <a:xfrm rot="16200000">
            <a:off x="4408713" y="2688029"/>
            <a:ext cx="3026228"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833C0B"/>
                </a:solidFill>
                <a:cs typeface="Calibri"/>
              </a:rPr>
              <a:t>PANEL METHODS</a:t>
            </a:r>
          </a:p>
        </p:txBody>
      </p:sp>
      <p:sp>
        <p:nvSpPr>
          <p:cNvPr id="6" name="TextBox 5">
            <a:extLst>
              <a:ext uri="{FF2B5EF4-FFF2-40B4-BE49-F238E27FC236}">
                <a16:creationId xmlns:a16="http://schemas.microsoft.com/office/drawing/2014/main" id="{70276C38-C4EC-3B53-8093-E7223EB7C000}"/>
              </a:ext>
            </a:extLst>
          </p:cNvPr>
          <p:cNvSpPr txBox="1"/>
          <p:nvPr/>
        </p:nvSpPr>
        <p:spPr>
          <a:xfrm>
            <a:off x="604157" y="5894614"/>
            <a:ext cx="109891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a:cs typeface="Calibri"/>
              </a:rPr>
              <a:t>Our prototype uses trade links to look for non-local as well as local spatial correlations.</a:t>
            </a:r>
            <a:endParaRPr lang="en-US" sz="2400"/>
          </a:p>
        </p:txBody>
      </p:sp>
    </p:spTree>
    <p:extLst>
      <p:ext uri="{BB962C8B-B14F-4D97-AF65-F5344CB8AC3E}">
        <p14:creationId xmlns:p14="http://schemas.microsoft.com/office/powerpoint/2010/main" val="104352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388B6-E400-6C3C-5E31-C5139D81E6D2}"/>
              </a:ext>
            </a:extLst>
          </p:cNvPr>
          <p:cNvSpPr>
            <a:spLocks noGrp="1"/>
          </p:cNvSpPr>
          <p:nvPr>
            <p:ph idx="1"/>
          </p:nvPr>
        </p:nvSpPr>
        <p:spPr>
          <a:xfrm>
            <a:off x="838200" y="1408444"/>
            <a:ext cx="10515600" cy="4602670"/>
          </a:xfrm>
        </p:spPr>
        <p:txBody>
          <a:bodyPr vert="horz" lIns="91440" tIns="45720" rIns="91440" bIns="45720" rtlCol="0" anchor="t">
            <a:normAutofit/>
          </a:bodyPr>
          <a:lstStyle/>
          <a:p>
            <a:pPr marL="0" indent="0">
              <a:lnSpc>
                <a:spcPct val="110000"/>
              </a:lnSpc>
              <a:buNone/>
            </a:pPr>
            <a:r>
              <a:rPr lang="en-US" sz="2400">
                <a:cs typeface="Calibri"/>
              </a:rPr>
              <a:t>The genius of the linear predictor: each variable's effect is estimated conditional on all the other variables (as if fixed at 0). </a:t>
            </a:r>
            <a:endParaRPr lang="en-US">
              <a:cs typeface="Calibri" panose="020F0502020204030204"/>
            </a:endParaRPr>
          </a:p>
          <a:p>
            <a:pPr>
              <a:lnSpc>
                <a:spcPct val="110000"/>
              </a:lnSpc>
            </a:pPr>
            <a:r>
              <a:rPr lang="en-US" sz="2400">
                <a:cs typeface="Calibri"/>
              </a:rPr>
              <a:t>If one variable's effect is mediated </a:t>
            </a:r>
            <a:r>
              <a:rPr lang="en-US" sz="2400" i="1">
                <a:cs typeface="Calibri"/>
              </a:rPr>
              <a:t>via changes in another</a:t>
            </a:r>
            <a:r>
              <a:rPr lang="en-US" sz="2400">
                <a:cs typeface="Calibri"/>
              </a:rPr>
              <a:t>, we can estimate the effect of causal mediation by the proportion of variance only explainable by the synergy of both variables. </a:t>
            </a:r>
          </a:p>
          <a:p>
            <a:pPr>
              <a:lnSpc>
                <a:spcPct val="110000"/>
              </a:lnSpc>
            </a:pPr>
            <a:r>
              <a:rPr lang="en-US" sz="2400">
                <a:cs typeface="Calibri"/>
              </a:rPr>
              <a:t>So get </a:t>
            </a:r>
            <a:r>
              <a:rPr lang="en-US" sz="2400" i="1">
                <a:ea typeface="+mn-lt"/>
                <a:cs typeface="+mn-lt"/>
              </a:rPr>
              <a:t>R</a:t>
            </a:r>
            <a:r>
              <a:rPr lang="en-US" sz="2400" baseline="30000">
                <a:ea typeface="+mn-lt"/>
                <a:cs typeface="+mn-lt"/>
              </a:rPr>
              <a:t>2</a:t>
            </a:r>
            <a:r>
              <a:rPr lang="en-US" sz="2400">
                <a:cs typeface="Calibri"/>
              </a:rPr>
              <a:t> from 3 models: </a:t>
            </a:r>
          </a:p>
          <a:p>
            <a:pPr>
              <a:lnSpc>
                <a:spcPct val="110000"/>
              </a:lnSpc>
            </a:pPr>
            <a:endParaRPr lang="en-US" sz="2400">
              <a:cs typeface="Calibri"/>
            </a:endParaRPr>
          </a:p>
          <a:p>
            <a:pPr marL="0" indent="0">
              <a:lnSpc>
                <a:spcPct val="110000"/>
              </a:lnSpc>
              <a:buNone/>
            </a:pPr>
            <a:r>
              <a:rPr lang="en-US" sz="2400">
                <a:cs typeface="Calibri"/>
              </a:rPr>
              <a:t>   </a:t>
            </a:r>
            <a:endParaRPr lang="en-US">
              <a:cs typeface="Calibri"/>
            </a:endParaRPr>
          </a:p>
          <a:p>
            <a:pPr marL="0" indent="0">
              <a:lnSpc>
                <a:spcPct val="110000"/>
              </a:lnSpc>
              <a:buNone/>
            </a:pPr>
            <a:r>
              <a:rPr lang="en-US" sz="2400">
                <a:cs typeface="Calibri"/>
              </a:rPr>
              <a:t>then estimate: </a:t>
            </a:r>
            <a:r>
              <a:rPr lang="en-US" sz="2400">
                <a:ea typeface="+mn-lt"/>
                <a:cs typeface="+mn-lt"/>
              </a:rPr>
              <a:t> </a:t>
            </a:r>
            <a:r>
              <a:rPr lang="en-US" b="1" i="1">
                <a:ea typeface="+mn-lt"/>
                <a:cs typeface="+mn-lt"/>
              </a:rPr>
              <a:t>R</a:t>
            </a:r>
            <a:r>
              <a:rPr lang="en-US" b="1" baseline="30000">
                <a:ea typeface="+mn-lt"/>
                <a:cs typeface="+mn-lt"/>
              </a:rPr>
              <a:t>2</a:t>
            </a:r>
            <a:r>
              <a:rPr lang="en-US" b="1" baseline="-25000">
                <a:solidFill>
                  <a:schemeClr val="accent1"/>
                </a:solidFill>
                <a:ea typeface="+mn-lt"/>
                <a:cs typeface="+mn-lt"/>
              </a:rPr>
              <a:t>[</a:t>
            </a:r>
            <a:r>
              <a:rPr lang="en-US" b="1" i="1" baseline="-25000">
                <a:solidFill>
                  <a:schemeClr val="accent1"/>
                </a:solidFill>
                <a:ea typeface="+mn-lt"/>
                <a:cs typeface="+mn-lt"/>
              </a:rPr>
              <a:t>E</a:t>
            </a:r>
            <a:r>
              <a:rPr lang="en-US" b="1" baseline="-25000">
                <a:solidFill>
                  <a:schemeClr val="accent1"/>
                </a:solidFill>
                <a:ea typeface="+mn-lt"/>
                <a:cs typeface="+mn-lt"/>
              </a:rPr>
              <a:t>]</a:t>
            </a:r>
            <a:r>
              <a:rPr lang="en-US" baseline="30000">
                <a:ea typeface="+mn-lt"/>
                <a:cs typeface="+mn-lt"/>
              </a:rPr>
              <a:t> </a:t>
            </a:r>
            <a:r>
              <a:rPr lang="en-US">
                <a:ea typeface="+mn-lt"/>
                <a:cs typeface="+mn-lt"/>
              </a:rPr>
              <a:t> </a:t>
            </a:r>
            <a:r>
              <a:rPr lang="en-US">
                <a:cs typeface="Calibri"/>
              </a:rPr>
              <a:t>= </a:t>
            </a:r>
            <a:r>
              <a:rPr lang="en-US" b="1" i="1">
                <a:solidFill>
                  <a:schemeClr val="accent1"/>
                </a:solidFill>
                <a:cs typeface="Calibri"/>
              </a:rPr>
              <a:t>r</a:t>
            </a:r>
            <a:r>
              <a:rPr lang="en-US" b="1" baseline="30000">
                <a:solidFill>
                  <a:schemeClr val="accent1"/>
                </a:solidFill>
                <a:cs typeface="Calibri"/>
              </a:rPr>
              <a:t>2</a:t>
            </a:r>
            <a:r>
              <a:rPr lang="en-US" b="1" i="1" baseline="-25000">
                <a:solidFill>
                  <a:schemeClr val="accent1"/>
                </a:solidFill>
                <a:cs typeface="Calibri"/>
              </a:rPr>
              <a:t>HE</a:t>
            </a:r>
            <a:r>
              <a:rPr lang="en-US">
                <a:cs typeface="Calibri"/>
              </a:rPr>
              <a:t> - (</a:t>
            </a:r>
            <a:r>
              <a:rPr lang="en-US" b="1" i="1">
                <a:solidFill>
                  <a:schemeClr val="accent2">
                    <a:lumMod val="75000"/>
                  </a:schemeClr>
                </a:solidFill>
                <a:ea typeface="+mn-lt"/>
                <a:cs typeface="+mn-lt"/>
              </a:rPr>
              <a:t>R</a:t>
            </a:r>
            <a:r>
              <a:rPr lang="en-US" b="1" baseline="30000">
                <a:solidFill>
                  <a:schemeClr val="accent2">
                    <a:lumMod val="75000"/>
                  </a:schemeClr>
                </a:solidFill>
                <a:ea typeface="+mn-lt"/>
                <a:cs typeface="+mn-lt"/>
              </a:rPr>
              <a:t>2</a:t>
            </a:r>
            <a:r>
              <a:rPr lang="en-US">
                <a:cs typeface="Calibri"/>
              </a:rPr>
              <a:t> - </a:t>
            </a:r>
            <a:r>
              <a:rPr lang="en-US" b="1" i="1">
                <a:solidFill>
                  <a:schemeClr val="accent6">
                    <a:lumMod val="75000"/>
                  </a:schemeClr>
                </a:solidFill>
                <a:cs typeface="Calibri"/>
              </a:rPr>
              <a:t>r</a:t>
            </a:r>
            <a:r>
              <a:rPr lang="en-US" b="1" baseline="30000">
                <a:solidFill>
                  <a:schemeClr val="accent6">
                    <a:lumMod val="75000"/>
                  </a:schemeClr>
                </a:solidFill>
                <a:cs typeface="Calibri"/>
              </a:rPr>
              <a:t>2</a:t>
            </a:r>
            <a:r>
              <a:rPr lang="en-US" b="1" i="1" baseline="-25000">
                <a:solidFill>
                  <a:schemeClr val="accent6">
                    <a:lumMod val="75000"/>
                  </a:schemeClr>
                </a:solidFill>
                <a:cs typeface="Calibri"/>
              </a:rPr>
              <a:t>HC</a:t>
            </a:r>
            <a:r>
              <a:rPr lang="en-US">
                <a:cs typeface="Calibri"/>
              </a:rPr>
              <a:t>)</a:t>
            </a:r>
            <a:endParaRPr lang="en-US">
              <a:ea typeface="Calibri" panose="020F0502020204030204"/>
              <a:cs typeface="Calibri"/>
            </a:endParaRPr>
          </a:p>
        </p:txBody>
      </p:sp>
      <p:sp>
        <p:nvSpPr>
          <p:cNvPr id="2" name="Title 1">
            <a:extLst>
              <a:ext uri="{FF2B5EF4-FFF2-40B4-BE49-F238E27FC236}">
                <a16:creationId xmlns:a16="http://schemas.microsoft.com/office/drawing/2014/main" id="{DFA9B804-29DB-EDAA-3E7B-21F46F02D817}"/>
              </a:ext>
            </a:extLst>
          </p:cNvPr>
          <p:cNvSpPr>
            <a:spLocks noGrp="1"/>
          </p:cNvSpPr>
          <p:nvPr>
            <p:ph type="title"/>
          </p:nvPr>
        </p:nvSpPr>
        <p:spPr>
          <a:xfrm>
            <a:off x="838200" y="77934"/>
            <a:ext cx="10515600" cy="1325563"/>
          </a:xfrm>
        </p:spPr>
        <p:txBody>
          <a:bodyPr/>
          <a:lstStyle/>
          <a:p>
            <a:r>
              <a:rPr lang="en-US" b="1">
                <a:cs typeface="Calibri Light"/>
              </a:rPr>
              <a:t>Multiple regression for causal inference</a:t>
            </a:r>
            <a:endParaRPr lang="en-US" b="1"/>
          </a:p>
        </p:txBody>
      </p:sp>
      <p:sp>
        <p:nvSpPr>
          <p:cNvPr id="5" name="TextBox 4">
            <a:extLst>
              <a:ext uri="{FF2B5EF4-FFF2-40B4-BE49-F238E27FC236}">
                <a16:creationId xmlns:a16="http://schemas.microsoft.com/office/drawing/2014/main" id="{6DBBEB8B-DED1-863C-65F5-5EC18295A5F1}"/>
              </a:ext>
            </a:extLst>
          </p:cNvPr>
          <p:cNvSpPr txBox="1"/>
          <p:nvPr/>
        </p:nvSpPr>
        <p:spPr>
          <a:xfrm>
            <a:off x="4245429" y="3755571"/>
            <a:ext cx="4561114" cy="1290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pPr>
            <a:r>
              <a:rPr lang="en-US" sz="2400" i="1">
                <a:solidFill>
                  <a:schemeClr val="accent2">
                    <a:lumMod val="75000"/>
                  </a:schemeClr>
                </a:solidFill>
              </a:rPr>
              <a:t>Health</a:t>
            </a:r>
            <a:r>
              <a:rPr lang="en-US" sz="2400"/>
              <a:t> = </a:t>
            </a:r>
            <a:r>
              <a:rPr lang="en-US" sz="2400" i="1">
                <a:solidFill>
                  <a:schemeClr val="accent2">
                    <a:lumMod val="75000"/>
                  </a:schemeClr>
                </a:solidFill>
              </a:rPr>
              <a:t>H</a:t>
            </a:r>
            <a:r>
              <a:rPr lang="en-US" sz="1600">
                <a:solidFill>
                  <a:schemeClr val="accent2">
                    <a:lumMod val="75000"/>
                  </a:schemeClr>
                </a:solidFill>
              </a:rPr>
              <a:t>0</a:t>
            </a:r>
            <a:r>
              <a:rPr lang="en-US" sz="2400">
                <a:solidFill>
                  <a:schemeClr val="accent2">
                    <a:lumMod val="75000"/>
                  </a:schemeClr>
                </a:solidFill>
              </a:rPr>
              <a:t> </a:t>
            </a:r>
            <a:r>
              <a:rPr lang="en-US" sz="2400"/>
              <a:t> + </a:t>
            </a:r>
            <a:r>
              <a:rPr lang="en-US" sz="2400" i="1">
                <a:solidFill>
                  <a:schemeClr val="accent1"/>
                </a:solidFill>
              </a:rPr>
              <a:t>b</a:t>
            </a:r>
            <a:r>
              <a:rPr lang="en-US" sz="1600">
                <a:solidFill>
                  <a:schemeClr val="accent1"/>
                </a:solidFill>
              </a:rPr>
              <a:t>1</a:t>
            </a:r>
            <a:r>
              <a:rPr lang="en-US" sz="2400">
                <a:solidFill>
                  <a:schemeClr val="accent1"/>
                </a:solidFill>
              </a:rPr>
              <a:t> </a:t>
            </a:r>
            <a:r>
              <a:rPr lang="en-US" sz="2400" i="1">
                <a:solidFill>
                  <a:schemeClr val="accent1"/>
                </a:solidFill>
              </a:rPr>
              <a:t>Econ</a:t>
            </a:r>
            <a:r>
              <a:rPr lang="en-US" sz="2400"/>
              <a:t> + </a:t>
            </a:r>
            <a:r>
              <a:rPr lang="en-US" sz="2400" b="1" i="1">
                <a:solidFill>
                  <a:schemeClr val="accent6">
                    <a:lumMod val="75000"/>
                  </a:schemeClr>
                </a:solidFill>
              </a:rPr>
              <a:t>b</a:t>
            </a:r>
            <a:r>
              <a:rPr lang="en-US" sz="1600" b="1">
                <a:solidFill>
                  <a:schemeClr val="accent6">
                    <a:lumMod val="75000"/>
                  </a:schemeClr>
                </a:solidFill>
              </a:rPr>
              <a:t>2</a:t>
            </a:r>
            <a:r>
              <a:rPr lang="en-US" sz="2400">
                <a:solidFill>
                  <a:schemeClr val="accent6">
                    <a:lumMod val="75000"/>
                  </a:schemeClr>
                </a:solidFill>
              </a:rPr>
              <a:t> CLIM</a:t>
            </a:r>
            <a:endParaRPr lang="en-US">
              <a:solidFill>
                <a:schemeClr val="accent6">
                  <a:lumMod val="75000"/>
                </a:schemeClr>
              </a:solidFill>
              <a:ea typeface="Calibri" panose="020F0502020204030204"/>
              <a:cs typeface="Calibri" panose="020F0502020204030204"/>
            </a:endParaRPr>
          </a:p>
          <a:p>
            <a:pPr>
              <a:lnSpc>
                <a:spcPct val="110000"/>
              </a:lnSpc>
            </a:pPr>
            <a:r>
              <a:rPr lang="en-US" sz="2400" i="1">
                <a:solidFill>
                  <a:schemeClr val="accent2">
                    <a:lumMod val="75000"/>
                  </a:schemeClr>
                </a:solidFill>
                <a:cs typeface="Calibri"/>
              </a:rPr>
              <a:t>Health</a:t>
            </a:r>
            <a:r>
              <a:rPr lang="en-US" sz="2400">
                <a:cs typeface="Calibri"/>
              </a:rPr>
              <a:t> = </a:t>
            </a:r>
            <a:r>
              <a:rPr lang="en-US" sz="2400" i="1">
                <a:solidFill>
                  <a:schemeClr val="accent2">
                    <a:lumMod val="75000"/>
                  </a:schemeClr>
                </a:solidFill>
                <a:cs typeface="Calibri"/>
              </a:rPr>
              <a:t>H</a:t>
            </a:r>
            <a:r>
              <a:rPr lang="en-US" sz="1600">
                <a:solidFill>
                  <a:schemeClr val="accent2">
                    <a:lumMod val="75000"/>
                  </a:schemeClr>
                </a:solidFill>
                <a:cs typeface="Calibri"/>
              </a:rPr>
              <a:t>0</a:t>
            </a:r>
            <a:r>
              <a:rPr lang="en-US" sz="2400">
                <a:solidFill>
                  <a:schemeClr val="accent2">
                    <a:lumMod val="75000"/>
                  </a:schemeClr>
                </a:solidFill>
                <a:cs typeface="Calibri"/>
              </a:rPr>
              <a:t>'</a:t>
            </a:r>
            <a:r>
              <a:rPr lang="en-US" sz="2400">
                <a:cs typeface="Calibri"/>
              </a:rPr>
              <a:t>                  + </a:t>
            </a:r>
            <a:r>
              <a:rPr lang="en-US" sz="2400" b="1" i="1">
                <a:solidFill>
                  <a:schemeClr val="accent6">
                    <a:lumMod val="75000"/>
                  </a:schemeClr>
                </a:solidFill>
                <a:cs typeface="Calibri"/>
              </a:rPr>
              <a:t>b</a:t>
            </a:r>
            <a:r>
              <a:rPr lang="en-US" sz="1600" b="1">
                <a:solidFill>
                  <a:schemeClr val="accent6">
                    <a:lumMod val="75000"/>
                  </a:schemeClr>
                </a:solidFill>
                <a:cs typeface="Calibri"/>
              </a:rPr>
              <a:t>2</a:t>
            </a:r>
            <a:r>
              <a:rPr lang="en-US" sz="2400">
                <a:solidFill>
                  <a:schemeClr val="accent6">
                    <a:lumMod val="75000"/>
                  </a:schemeClr>
                </a:solidFill>
                <a:cs typeface="Calibri"/>
              </a:rPr>
              <a:t>' CLIM</a:t>
            </a:r>
            <a:endParaRPr lang="en-US" sz="2400">
              <a:solidFill>
                <a:schemeClr val="accent6">
                  <a:lumMod val="75000"/>
                </a:schemeClr>
              </a:solidFill>
              <a:ea typeface="Calibri" panose="020F0502020204030204"/>
              <a:cs typeface="Calibri"/>
            </a:endParaRPr>
          </a:p>
          <a:p>
            <a:pPr>
              <a:lnSpc>
                <a:spcPct val="110000"/>
              </a:lnSpc>
            </a:pPr>
            <a:r>
              <a:rPr lang="en-US" sz="2400" i="1">
                <a:solidFill>
                  <a:schemeClr val="accent2">
                    <a:lumMod val="75000"/>
                  </a:schemeClr>
                </a:solidFill>
                <a:cs typeface="Calibri"/>
              </a:rPr>
              <a:t>Health</a:t>
            </a:r>
            <a:r>
              <a:rPr lang="en-US" sz="2400">
                <a:solidFill>
                  <a:srgbClr val="000000"/>
                </a:solidFill>
                <a:cs typeface="Calibri"/>
              </a:rPr>
              <a:t> = </a:t>
            </a:r>
            <a:r>
              <a:rPr lang="en-US" sz="2400" i="1">
                <a:solidFill>
                  <a:schemeClr val="accent2">
                    <a:lumMod val="75000"/>
                  </a:schemeClr>
                </a:solidFill>
                <a:cs typeface="Calibri"/>
              </a:rPr>
              <a:t>H</a:t>
            </a:r>
            <a:r>
              <a:rPr lang="en-US" sz="1600">
                <a:solidFill>
                  <a:schemeClr val="accent2">
                    <a:lumMod val="75000"/>
                  </a:schemeClr>
                </a:solidFill>
                <a:cs typeface="Calibri"/>
              </a:rPr>
              <a:t>0</a:t>
            </a:r>
            <a:r>
              <a:rPr lang="en-US" sz="2400">
                <a:solidFill>
                  <a:schemeClr val="accent2">
                    <a:lumMod val="75000"/>
                  </a:schemeClr>
                </a:solidFill>
                <a:cs typeface="Calibri"/>
              </a:rPr>
              <a:t>''</a:t>
            </a:r>
            <a:r>
              <a:rPr lang="en-US" sz="2400">
                <a:solidFill>
                  <a:srgbClr val="000000"/>
                </a:solidFill>
                <a:cs typeface="Calibri"/>
              </a:rPr>
              <a:t> + </a:t>
            </a:r>
            <a:r>
              <a:rPr lang="en-US" sz="2400" i="1">
                <a:solidFill>
                  <a:schemeClr val="accent1"/>
                </a:solidFill>
                <a:cs typeface="Calibri"/>
              </a:rPr>
              <a:t>b</a:t>
            </a:r>
            <a:r>
              <a:rPr lang="en-US" sz="1600">
                <a:solidFill>
                  <a:schemeClr val="accent1"/>
                </a:solidFill>
                <a:cs typeface="Calibri"/>
              </a:rPr>
              <a:t>1</a:t>
            </a:r>
            <a:r>
              <a:rPr lang="en-US" sz="2400">
                <a:solidFill>
                  <a:schemeClr val="accent1"/>
                </a:solidFill>
                <a:cs typeface="Calibri"/>
              </a:rPr>
              <a:t>' </a:t>
            </a:r>
            <a:r>
              <a:rPr lang="en-US" sz="2400" i="1">
                <a:solidFill>
                  <a:schemeClr val="accent1"/>
                </a:solidFill>
                <a:cs typeface="Calibri"/>
              </a:rPr>
              <a:t>Econ</a:t>
            </a:r>
            <a:endParaRPr lang="en-US" sz="2400">
              <a:solidFill>
                <a:schemeClr val="accent1"/>
              </a:solidFill>
              <a:ea typeface="Calibri" panose="020F0502020204030204"/>
              <a:cs typeface="Calibri"/>
            </a:endParaRPr>
          </a:p>
        </p:txBody>
      </p:sp>
      <p:sp>
        <p:nvSpPr>
          <p:cNvPr id="7" name="TextBox 6">
            <a:extLst>
              <a:ext uri="{FF2B5EF4-FFF2-40B4-BE49-F238E27FC236}">
                <a16:creationId xmlns:a16="http://schemas.microsoft.com/office/drawing/2014/main" id="{163A19D8-3D61-E011-BB79-646082571568}"/>
              </a:ext>
            </a:extLst>
          </p:cNvPr>
          <p:cNvSpPr txBox="1"/>
          <p:nvPr/>
        </p:nvSpPr>
        <p:spPr>
          <a:xfrm>
            <a:off x="4234544" y="6030684"/>
            <a:ext cx="78377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Fairchild, A. J. et al. (2009) ‘</a:t>
            </a:r>
            <a:r>
              <a:rPr lang="en-US" sz="2000" i="1">
                <a:ea typeface="+mn-lt"/>
                <a:cs typeface="+mn-lt"/>
              </a:rPr>
              <a:t>R</a:t>
            </a:r>
            <a:r>
              <a:rPr lang="en-US" sz="2000" baseline="30000">
                <a:ea typeface="+mn-lt"/>
                <a:cs typeface="+mn-lt"/>
              </a:rPr>
              <a:t>2</a:t>
            </a:r>
            <a:r>
              <a:rPr lang="en-US" sz="2000">
                <a:ea typeface="+mn-lt"/>
                <a:cs typeface="+mn-lt"/>
              </a:rPr>
              <a:t> effect-size measures for mediation analysis’, </a:t>
            </a:r>
            <a:r>
              <a:rPr lang="en-US" sz="2000" i="1">
                <a:ea typeface="+mn-lt"/>
                <a:cs typeface="+mn-lt"/>
              </a:rPr>
              <a:t>Behav. Res. Methods</a:t>
            </a:r>
            <a:r>
              <a:rPr lang="en-US" sz="2000">
                <a:ea typeface="+mn-lt"/>
                <a:cs typeface="+mn-lt"/>
              </a:rPr>
              <a:t> 41: 486–498. doi: </a:t>
            </a:r>
            <a:r>
              <a:rPr lang="en-US" sz="2000" u="sng">
                <a:ea typeface="+mn-lt"/>
                <a:cs typeface="+mn-lt"/>
              </a:rPr>
              <a:t>10.3758/BRM.41.2.486</a:t>
            </a:r>
            <a:endParaRPr lang="en-US" sz="2000" u="sng">
              <a:ea typeface="Calibri" panose="020F0502020204030204"/>
              <a:cs typeface="Calibri" panose="020F0502020204030204"/>
            </a:endParaRPr>
          </a:p>
        </p:txBody>
      </p:sp>
      <p:sp>
        <p:nvSpPr>
          <p:cNvPr id="6" name="TextBox 5">
            <a:extLst>
              <a:ext uri="{FF2B5EF4-FFF2-40B4-BE49-F238E27FC236}">
                <a16:creationId xmlns:a16="http://schemas.microsoft.com/office/drawing/2014/main" id="{600E7C05-0AA8-85D9-C960-FB12C410173C}"/>
              </a:ext>
            </a:extLst>
          </p:cNvPr>
          <p:cNvSpPr txBox="1"/>
          <p:nvPr/>
        </p:nvSpPr>
        <p:spPr>
          <a:xfrm>
            <a:off x="8392888" y="3793670"/>
            <a:ext cx="3804553" cy="117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000" b="1" i="1">
                <a:solidFill>
                  <a:schemeClr val="accent2">
                    <a:lumMod val="75000"/>
                  </a:schemeClr>
                </a:solidFill>
                <a:cs typeface="Calibri"/>
              </a:rPr>
              <a:t>R</a:t>
            </a:r>
            <a:r>
              <a:rPr lang="en-US" sz="2000" b="1" baseline="30000">
                <a:solidFill>
                  <a:schemeClr val="accent2">
                    <a:lumMod val="75000"/>
                  </a:schemeClr>
                </a:solidFill>
                <a:cs typeface="Calibri"/>
              </a:rPr>
              <a:t>2</a:t>
            </a:r>
            <a:r>
              <a:rPr lang="en-US" sz="2000">
                <a:cs typeface="Calibri"/>
              </a:rPr>
              <a:t> = total variance explained</a:t>
            </a:r>
            <a:endParaRPr lang="en-US" sz="2000">
              <a:ea typeface="Calibri"/>
              <a:cs typeface="Calibri"/>
            </a:endParaRPr>
          </a:p>
          <a:p>
            <a:pPr>
              <a:lnSpc>
                <a:spcPct val="120000"/>
              </a:lnSpc>
            </a:pPr>
            <a:r>
              <a:rPr lang="en-US" sz="2000" b="1" i="1">
                <a:solidFill>
                  <a:schemeClr val="accent6">
                    <a:lumMod val="75000"/>
                  </a:schemeClr>
                </a:solidFill>
                <a:cs typeface="Calibri"/>
              </a:rPr>
              <a:t>r</a:t>
            </a:r>
            <a:r>
              <a:rPr lang="en-US" sz="2000" b="1" baseline="30000">
                <a:solidFill>
                  <a:schemeClr val="accent6">
                    <a:lumMod val="75000"/>
                  </a:schemeClr>
                </a:solidFill>
                <a:cs typeface="Calibri"/>
              </a:rPr>
              <a:t>2</a:t>
            </a:r>
            <a:r>
              <a:rPr lang="en-US" sz="2000" b="1" baseline="-25000">
                <a:solidFill>
                  <a:schemeClr val="accent6">
                    <a:lumMod val="75000"/>
                  </a:schemeClr>
                </a:solidFill>
                <a:cs typeface="Calibri"/>
              </a:rPr>
              <a:t>HC</a:t>
            </a:r>
            <a:r>
              <a:rPr lang="en-US" sz="2000">
                <a:cs typeface="Calibri"/>
              </a:rPr>
              <a:t> = max var explained by </a:t>
            </a:r>
            <a:r>
              <a:rPr lang="en-US" sz="2000">
                <a:solidFill>
                  <a:schemeClr val="accent6">
                    <a:lumMod val="75000"/>
                  </a:schemeClr>
                </a:solidFill>
                <a:cs typeface="Calibri"/>
              </a:rPr>
              <a:t>CLIM</a:t>
            </a:r>
            <a:endParaRPr lang="en-US" sz="2000">
              <a:solidFill>
                <a:schemeClr val="accent6">
                  <a:lumMod val="75000"/>
                </a:schemeClr>
              </a:solidFill>
              <a:ea typeface="Calibri" panose="020F0502020204030204"/>
              <a:cs typeface="Calibri" panose="020F0502020204030204"/>
            </a:endParaRPr>
          </a:p>
          <a:p>
            <a:pPr>
              <a:lnSpc>
                <a:spcPct val="120000"/>
              </a:lnSpc>
            </a:pPr>
            <a:r>
              <a:rPr lang="en-US" sz="2000" b="1" i="1">
                <a:solidFill>
                  <a:schemeClr val="accent1"/>
                </a:solidFill>
                <a:cs typeface="Calibri"/>
              </a:rPr>
              <a:t>r</a:t>
            </a:r>
            <a:r>
              <a:rPr lang="en-US" sz="2000" b="1" baseline="30000">
                <a:solidFill>
                  <a:schemeClr val="accent1"/>
                </a:solidFill>
                <a:cs typeface="Calibri"/>
              </a:rPr>
              <a:t>2</a:t>
            </a:r>
            <a:r>
              <a:rPr lang="en-US" sz="2000" b="1" baseline="-25000">
                <a:solidFill>
                  <a:schemeClr val="accent1"/>
                </a:solidFill>
                <a:cs typeface="Calibri"/>
              </a:rPr>
              <a:t>HE</a:t>
            </a:r>
            <a:r>
              <a:rPr lang="en-US" sz="2000">
                <a:cs typeface="Calibri"/>
              </a:rPr>
              <a:t> = max var explained by </a:t>
            </a:r>
            <a:r>
              <a:rPr lang="en-US" sz="2000" i="1">
                <a:solidFill>
                  <a:schemeClr val="accent1"/>
                </a:solidFill>
                <a:cs typeface="Calibri"/>
              </a:rPr>
              <a:t>Econ</a:t>
            </a:r>
            <a:endParaRPr lang="en-US" sz="2000" i="1">
              <a:solidFill>
                <a:schemeClr val="accent1"/>
              </a:solidFill>
              <a:ea typeface="Calibri" panose="020F0502020204030204"/>
              <a:cs typeface="Calibri" panose="020F0502020204030204"/>
            </a:endParaRPr>
          </a:p>
        </p:txBody>
      </p:sp>
      <p:sp>
        <p:nvSpPr>
          <p:cNvPr id="4" name="TextBox 3">
            <a:extLst>
              <a:ext uri="{FF2B5EF4-FFF2-40B4-BE49-F238E27FC236}">
                <a16:creationId xmlns:a16="http://schemas.microsoft.com/office/drawing/2014/main" id="{69D195CB-6866-336F-3D84-6C282895F530}"/>
              </a:ext>
            </a:extLst>
          </p:cNvPr>
          <p:cNvSpPr txBox="1"/>
          <p:nvPr/>
        </p:nvSpPr>
        <p:spPr>
          <a:xfrm>
            <a:off x="8436429" y="5453742"/>
            <a:ext cx="3755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var only explained synergistically</a:t>
            </a:r>
            <a:endParaRPr lang="en-US"/>
          </a:p>
        </p:txBody>
      </p:sp>
    </p:spTree>
    <p:extLst>
      <p:ext uri="{BB962C8B-B14F-4D97-AF65-F5344CB8AC3E}">
        <p14:creationId xmlns:p14="http://schemas.microsoft.com/office/powerpoint/2010/main" val="31394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FCD2-FABD-091F-0661-4F976468798B}"/>
              </a:ext>
            </a:extLst>
          </p:cNvPr>
          <p:cNvSpPr>
            <a:spLocks noGrp="1"/>
          </p:cNvSpPr>
          <p:nvPr>
            <p:ph type="title"/>
          </p:nvPr>
        </p:nvSpPr>
        <p:spPr>
          <a:xfrm>
            <a:off x="838200" y="71211"/>
            <a:ext cx="10515600" cy="1325563"/>
          </a:xfrm>
        </p:spPr>
        <p:txBody>
          <a:bodyPr/>
          <a:lstStyle/>
          <a:p>
            <a:r>
              <a:rPr lang="en-US" b="1">
                <a:solidFill>
                  <a:srgbClr val="7F7F7F"/>
                </a:solidFill>
                <a:cs typeface="Calibri Light"/>
              </a:rPr>
              <a:t>Data sourcing</a:t>
            </a:r>
            <a:endParaRPr lang="en-US" b="1">
              <a:solidFill>
                <a:srgbClr val="7F7F7F"/>
              </a:solidFill>
            </a:endParaRPr>
          </a:p>
        </p:txBody>
      </p:sp>
      <p:sp>
        <p:nvSpPr>
          <p:cNvPr id="3" name="Content Placeholder 2">
            <a:extLst>
              <a:ext uri="{FF2B5EF4-FFF2-40B4-BE49-F238E27FC236}">
                <a16:creationId xmlns:a16="http://schemas.microsoft.com/office/drawing/2014/main" id="{610B5BE6-29E6-555F-489E-F22A4E3911D9}"/>
              </a:ext>
            </a:extLst>
          </p:cNvPr>
          <p:cNvSpPr>
            <a:spLocks noGrp="1"/>
          </p:cNvSpPr>
          <p:nvPr>
            <p:ph idx="1"/>
          </p:nvPr>
        </p:nvSpPr>
        <p:spPr>
          <a:xfrm>
            <a:off x="838200" y="1433740"/>
            <a:ext cx="10515600" cy="5124223"/>
          </a:xfrm>
        </p:spPr>
        <p:txBody>
          <a:bodyPr vert="horz" lIns="91440" tIns="45720" rIns="91440" bIns="45720" rtlCol="0" anchor="t">
            <a:normAutofit/>
          </a:bodyPr>
          <a:lstStyle/>
          <a:p>
            <a:r>
              <a:rPr lang="en-US">
                <a:solidFill>
                  <a:srgbClr val="7F7F7F"/>
                </a:solidFill>
                <a:cs typeface="Calibri"/>
              </a:rPr>
              <a:t>A spatial approach is powerful (countries as quasi-independent) and timely (for rapid detection of signals); and</a:t>
            </a:r>
            <a:endParaRPr lang="en-US">
              <a:solidFill>
                <a:srgbClr val="7F7F7F"/>
              </a:solidFill>
            </a:endParaRPr>
          </a:p>
          <a:p>
            <a:r>
              <a:rPr lang="en-US">
                <a:solidFill>
                  <a:srgbClr val="7F7F7F"/>
                </a:solidFill>
                <a:cs typeface="Calibri"/>
              </a:rPr>
              <a:t>A combined </a:t>
            </a:r>
            <a:r>
              <a:rPr lang="en-US" err="1">
                <a:solidFill>
                  <a:srgbClr val="7F7F7F"/>
                </a:solidFill>
                <a:cs typeface="Calibri"/>
              </a:rPr>
              <a:t>spatio</a:t>
            </a:r>
            <a:r>
              <a:rPr lang="en-US">
                <a:solidFill>
                  <a:srgbClr val="7F7F7F"/>
                </a:solidFill>
                <a:cs typeface="Calibri"/>
              </a:rPr>
              <a:t>-temporal approach is most flexible.</a:t>
            </a:r>
          </a:p>
          <a:p>
            <a:r>
              <a:rPr lang="en-US">
                <a:solidFill>
                  <a:srgbClr val="7F7F7F"/>
                </a:solidFill>
                <a:cs typeface="Calibri"/>
              </a:rPr>
              <a:t>So we wanted panel data... Data provided for this Challenge comprise:</a:t>
            </a:r>
          </a:p>
          <a:p>
            <a:pPr lvl="1"/>
            <a:r>
              <a:rPr lang="en-US">
                <a:solidFill>
                  <a:srgbClr val="7F7F7F"/>
                </a:solidFill>
                <a:cs typeface="Calibri"/>
              </a:rPr>
              <a:t>Time-series on climate and economy for UK (ONS) and India (OGD-India)</a:t>
            </a:r>
          </a:p>
          <a:p>
            <a:pPr lvl="1"/>
            <a:r>
              <a:rPr lang="en-US">
                <a:solidFill>
                  <a:srgbClr val="7F7F7F"/>
                </a:solidFill>
                <a:cs typeface="Calibri"/>
              </a:rPr>
              <a:t>Global panel data on climate (Columbia Uni) and climate + green econ (IMF) </a:t>
            </a:r>
          </a:p>
          <a:p>
            <a:r>
              <a:rPr lang="en-US">
                <a:solidFill>
                  <a:srgbClr val="7F7F7F"/>
                </a:solidFill>
                <a:cs typeface="Calibri"/>
              </a:rPr>
              <a:t>We chose the IMF data</a:t>
            </a:r>
          </a:p>
          <a:p>
            <a:r>
              <a:rPr lang="en-US">
                <a:solidFill>
                  <a:srgbClr val="7F7F7F"/>
                </a:solidFill>
                <a:cs typeface="Calibri"/>
              </a:rPr>
              <a:t>Our approach looks for non-local effects, so we used IMF trade data to create a binary matrix of potential effects</a:t>
            </a:r>
            <a:endParaRPr lang="en-US">
              <a:solidFill>
                <a:srgbClr val="7F7F7F"/>
              </a:solidFill>
            </a:endParaRPr>
          </a:p>
          <a:p>
            <a:endParaRPr lang="en-US">
              <a:solidFill>
                <a:srgbClr val="7F7F7F"/>
              </a:solidFill>
              <a:cs typeface="Calibri"/>
            </a:endParaRPr>
          </a:p>
        </p:txBody>
      </p:sp>
    </p:spTree>
    <p:extLst>
      <p:ext uri="{BB962C8B-B14F-4D97-AF65-F5344CB8AC3E}">
        <p14:creationId xmlns:p14="http://schemas.microsoft.com/office/powerpoint/2010/main" val="29176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0F22A9-0FF1-F3AE-317E-6E98326FC1C3}"/>
              </a:ext>
            </a:extLst>
          </p:cNvPr>
          <p:cNvPicPr>
            <a:picLocks noChangeAspect="1"/>
          </p:cNvPicPr>
          <p:nvPr/>
        </p:nvPicPr>
        <p:blipFill rotWithShape="1">
          <a:blip r:embed="rId3">
            <a:alphaModFix amt="50000"/>
          </a:blip>
          <a:srcRect r="6250"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2152DA3C-78F1-A68C-1AF4-6DCF82217F3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Economic effects of climate on health, globally</a:t>
            </a:r>
          </a:p>
        </p:txBody>
      </p:sp>
      <p:sp>
        <p:nvSpPr>
          <p:cNvPr id="6" name="Content Placeholder 5">
            <a:extLst>
              <a:ext uri="{FF2B5EF4-FFF2-40B4-BE49-F238E27FC236}">
                <a16:creationId xmlns:a16="http://schemas.microsoft.com/office/drawing/2014/main" id="{01D662BE-5876-D09D-8888-6E10C2AF32C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877662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88C3-B2D6-3EB9-FAC4-C9EBE3E3702E}"/>
              </a:ext>
            </a:extLst>
          </p:cNvPr>
          <p:cNvSpPr>
            <a:spLocks noGrp="1"/>
          </p:cNvSpPr>
          <p:nvPr>
            <p:ph type="title"/>
          </p:nvPr>
        </p:nvSpPr>
        <p:spPr>
          <a:xfrm>
            <a:off x="838200" y="66088"/>
            <a:ext cx="10515600" cy="1325563"/>
          </a:xfrm>
        </p:spPr>
        <p:txBody>
          <a:bodyPr/>
          <a:lstStyle/>
          <a:p>
            <a:r>
              <a:rPr lang="en-US" b="1">
                <a:cs typeface="Calibri Light"/>
              </a:rPr>
              <a:t>The </a:t>
            </a:r>
            <a:r>
              <a:rPr lang="en-US" b="1" err="1">
                <a:cs typeface="Calibri Light"/>
              </a:rPr>
              <a:t>Stormchaser</a:t>
            </a:r>
            <a:r>
              <a:rPr lang="en-US" b="1">
                <a:cs typeface="Calibri Light"/>
              </a:rPr>
              <a:t>: our prototype</a:t>
            </a:r>
          </a:p>
        </p:txBody>
      </p:sp>
      <p:sp>
        <p:nvSpPr>
          <p:cNvPr id="3" name="Content Placeholder 2">
            <a:extLst>
              <a:ext uri="{FF2B5EF4-FFF2-40B4-BE49-F238E27FC236}">
                <a16:creationId xmlns:a16="http://schemas.microsoft.com/office/drawing/2014/main" id="{943EDE72-9AD8-0E7B-FA22-55F9A61BE63A}"/>
              </a:ext>
            </a:extLst>
          </p:cNvPr>
          <p:cNvSpPr>
            <a:spLocks noGrp="1"/>
          </p:cNvSpPr>
          <p:nvPr>
            <p:ph idx="1"/>
          </p:nvPr>
        </p:nvSpPr>
        <p:spPr>
          <a:xfrm>
            <a:off x="555172" y="1399802"/>
            <a:ext cx="11125199" cy="5281425"/>
          </a:xfrm>
        </p:spPr>
        <p:txBody>
          <a:bodyPr vert="horz" lIns="91440" tIns="45720" rIns="91440" bIns="45720" rtlCol="0" anchor="t">
            <a:normAutofit/>
          </a:bodyPr>
          <a:lstStyle/>
          <a:p>
            <a:pPr marL="457200" indent="-457200">
              <a:buAutoNum type="arabicPeriod"/>
            </a:pPr>
            <a:r>
              <a:rPr lang="en-US" sz="2400">
                <a:cs typeface="Calibri"/>
              </a:rPr>
              <a:t>[Upload </a:t>
            </a:r>
            <a:r>
              <a:rPr lang="en-US" sz="2400" b="1">
                <a:cs typeface="Calibri"/>
              </a:rPr>
              <a:t>health data</a:t>
            </a:r>
            <a:r>
              <a:rPr lang="en-US" sz="2400">
                <a:cs typeface="Calibri"/>
              </a:rPr>
              <a:t>].</a:t>
            </a:r>
          </a:p>
          <a:p>
            <a:pPr marL="457200" indent="-457200">
              <a:buAutoNum type="arabicPeriod"/>
            </a:pPr>
            <a:r>
              <a:rPr lang="en-US" sz="2400">
                <a:cs typeface="Calibri"/>
              </a:rPr>
              <a:t>Upload a panel of </a:t>
            </a:r>
            <a:r>
              <a:rPr lang="en-US" sz="2400" b="1">
                <a:cs typeface="Calibri"/>
              </a:rPr>
              <a:t>economic data</a:t>
            </a:r>
            <a:r>
              <a:rPr lang="en-US" sz="2400">
                <a:cs typeface="Calibri"/>
              </a:rPr>
              <a:t>.  Can include non-local points with putative influence.</a:t>
            </a:r>
            <a:endParaRPr lang="en-US">
              <a:ea typeface="Calibri" panose="020F0502020204030204"/>
              <a:cs typeface="Calibri"/>
            </a:endParaRPr>
          </a:p>
          <a:p>
            <a:pPr marL="457200" indent="-457200">
              <a:buAutoNum type="arabicPeriod"/>
            </a:pPr>
            <a:r>
              <a:rPr lang="en-US" sz="2400">
                <a:cs typeface="Calibri"/>
              </a:rPr>
              <a:t>Upload a panel of </a:t>
            </a:r>
            <a:r>
              <a:rPr lang="en-US" sz="2400" b="1">
                <a:cs typeface="Calibri"/>
              </a:rPr>
              <a:t>climate data</a:t>
            </a:r>
            <a:r>
              <a:rPr lang="en-US" sz="2400">
                <a:cs typeface="Calibri"/>
              </a:rPr>
              <a:t>.  Can include non-local points.  Can use recent, current and predicted climate variables.</a:t>
            </a:r>
          </a:p>
          <a:p>
            <a:pPr marL="457200" indent="-457200">
              <a:buAutoNum type="arabicPeriod"/>
            </a:pPr>
            <a:r>
              <a:rPr lang="en-US" sz="2400">
                <a:ea typeface="Calibri"/>
                <a:cs typeface="Calibri"/>
              </a:rPr>
              <a:t>Specify which (econ or health) variable is the response.</a:t>
            </a:r>
            <a:endParaRPr lang="en-US" sz="2400">
              <a:cs typeface="Calibri"/>
            </a:endParaRPr>
          </a:p>
          <a:p>
            <a:pPr marL="457200" indent="-457200">
              <a:buAutoNum type="arabicPeriod"/>
            </a:pPr>
            <a:r>
              <a:rPr lang="en-US" sz="2400">
                <a:ea typeface="Calibri" panose="020F0502020204030204"/>
                <a:cs typeface="Calibri"/>
              </a:rPr>
              <a:t>Select time-window to use</a:t>
            </a:r>
            <a:endParaRPr lang="en-US" sz="2400">
              <a:cs typeface="Calibri"/>
            </a:endParaRPr>
          </a:p>
          <a:p>
            <a:pPr marL="457200" indent="-457200">
              <a:buAutoNum type="arabicPeriod"/>
            </a:pPr>
            <a:r>
              <a:rPr lang="en-US" sz="2400">
                <a:cs typeface="Calibri"/>
              </a:rPr>
              <a:t>Upload [or fill out] a matrix for non-local causal effects (e.g. trade links). </a:t>
            </a:r>
          </a:p>
          <a:p>
            <a:pPr marL="457200" indent="-457200">
              <a:buAutoNum type="arabicPeriod"/>
            </a:pPr>
            <a:r>
              <a:rPr lang="en-US" sz="2400" b="1">
                <a:cs typeface="Calibri"/>
              </a:rPr>
              <a:t>Regression models are run</a:t>
            </a:r>
            <a:r>
              <a:rPr lang="en-US" sz="2400">
                <a:cs typeface="Calibri"/>
              </a:rPr>
              <a:t> </a:t>
            </a:r>
          </a:p>
          <a:p>
            <a:pPr marL="457200" indent="-457200">
              <a:buAutoNum type="arabicPeriod"/>
            </a:pPr>
            <a:r>
              <a:rPr lang="en-US" sz="2400">
                <a:cs typeface="Calibri"/>
              </a:rPr>
              <a:t>[Bootstrapping to obtain confidence intervals.]</a:t>
            </a:r>
          </a:p>
          <a:p>
            <a:pPr marL="457200" indent="-457200">
              <a:buAutoNum type="arabicPeriod"/>
            </a:pPr>
            <a:r>
              <a:rPr lang="en-US" sz="2400">
                <a:cs typeface="Calibri"/>
              </a:rPr>
              <a:t>[Compare </a:t>
            </a:r>
            <a:r>
              <a:rPr lang="en-US" sz="2400" i="1">
                <a:ea typeface="+mn-lt"/>
                <a:cs typeface="+mn-lt"/>
              </a:rPr>
              <a:t>R</a:t>
            </a:r>
            <a:r>
              <a:rPr lang="en-US" sz="2400" baseline="30000">
                <a:ea typeface="+mn-lt"/>
                <a:cs typeface="+mn-lt"/>
              </a:rPr>
              <a:t>2</a:t>
            </a:r>
            <a:r>
              <a:rPr lang="en-US" sz="2400">
                <a:cs typeface="Calibri"/>
              </a:rPr>
              <a:t> from 3 models to estimate the causal role of economics.]</a:t>
            </a:r>
            <a:endParaRPr lang="en-US" sz="2400">
              <a:ea typeface="Calibri"/>
              <a:cs typeface="Calibri"/>
            </a:endParaRPr>
          </a:p>
          <a:p>
            <a:pPr marL="457200" indent="-457200">
              <a:buAutoNum type="arabicPeriod"/>
            </a:pPr>
            <a:endParaRPr lang="en-US" sz="2400">
              <a:cs typeface="Calibri"/>
            </a:endParaRPr>
          </a:p>
        </p:txBody>
      </p:sp>
    </p:spTree>
    <p:extLst>
      <p:ext uri="{BB962C8B-B14F-4D97-AF65-F5344CB8AC3E}">
        <p14:creationId xmlns:p14="http://schemas.microsoft.com/office/powerpoint/2010/main" val="117718513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HelveticaNeueLT Pro 55 Roman</vt:lpstr>
      <vt:lpstr>Arial</vt:lpstr>
      <vt:lpstr>Calibri</vt:lpstr>
      <vt:lpstr>Calibri Light</vt:lpstr>
      <vt:lpstr>Office Theme</vt:lpstr>
      <vt:lpstr>Accessible development of metrics and models for assessing the  economic impacts of climate change [on health]</vt:lpstr>
      <vt:lpstr>Economic impacts of climate on health...</vt:lpstr>
      <vt:lpstr>Economic impacts of climate on health...</vt:lpstr>
      <vt:lpstr>Signals of causality</vt:lpstr>
      <vt:lpstr>Signals of causality</vt:lpstr>
      <vt:lpstr>Multiple regression for causal inference</vt:lpstr>
      <vt:lpstr>Data sourcing</vt:lpstr>
      <vt:lpstr>Economic effects of climate on health, globally</vt:lpstr>
      <vt:lpstr>The Stormchaser: our prototype</vt:lpstr>
      <vt:lpstr>Questions</vt:lpstr>
      <vt:lpstr>1. How would your platform allow users to demonstrate that any metrics/models developed on the platform are useful in the real-world?</vt:lpstr>
      <vt:lpstr>2. How will you ensure your results generalise to continually updated climate and economic data as well as new data sources?</vt:lpstr>
      <vt:lpstr>3. How will your platform, in particular analysis and visualisation tools, handle uncertainty and variability in climate data?</vt:lpstr>
      <vt:lpstr>The Stormchaser: versatile and transparent</vt:lpstr>
      <vt:lpstr>The Stormchaser: future development</vt:lpstr>
      <vt:lpstr>Equality, Diversity and Inclusion in our project</vt:lpstr>
      <vt:lpstr>Multiple regression to suggest causal hypotheses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development of metrics and models for assessing the economic impacts of climate change</dc:title>
  <dc:creator>Richard Gunton</dc:creator>
  <cp:lastModifiedBy>Richard Gunton</cp:lastModifiedBy>
  <cp:revision>6</cp:revision>
  <dcterms:created xsi:type="dcterms:W3CDTF">2023-06-29T13:35:28Z</dcterms:created>
  <dcterms:modified xsi:type="dcterms:W3CDTF">2023-07-11T15:44:59Z</dcterms:modified>
</cp:coreProperties>
</file>