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915C10-8E08-487F-A6CF-7245A1F5A28D}" v="2" dt="2023-07-10T23:38:50.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67115" autoAdjust="0"/>
  </p:normalViewPr>
  <p:slideViewPr>
    <p:cSldViewPr snapToGrid="0">
      <p:cViewPr varScale="1">
        <p:scale>
          <a:sx n="42" d="100"/>
          <a:sy n="42" d="100"/>
        </p:scale>
        <p:origin x="664" y="36"/>
      </p:cViewPr>
      <p:guideLst/>
    </p:cSldViewPr>
  </p:slideViewPr>
  <p:notesTextViewPr>
    <p:cViewPr>
      <p:scale>
        <a:sx n="1" d="1"/>
        <a:sy n="1" d="1"/>
      </p:scale>
      <p:origin x="0" y="-104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Olamijuwon" userId="4eeaf55a-d141-4363-9d13-b135c6b912d3" providerId="ADAL" clId="{D8915C10-8E08-487F-A6CF-7245A1F5A28D}"/>
    <pc:docChg chg="custSel modSld">
      <pc:chgData name="Emmanuel Olamijuwon" userId="4eeaf55a-d141-4363-9d13-b135c6b912d3" providerId="ADAL" clId="{D8915C10-8E08-487F-A6CF-7245A1F5A28D}" dt="2023-07-10T23:38:50.806" v="2"/>
      <pc:docMkLst>
        <pc:docMk/>
      </pc:docMkLst>
      <pc:sldChg chg="addSp delSp modSp mod">
        <pc:chgData name="Emmanuel Olamijuwon" userId="4eeaf55a-d141-4363-9d13-b135c6b912d3" providerId="ADAL" clId="{D8915C10-8E08-487F-A6CF-7245A1F5A28D}" dt="2023-07-10T23:38:50.806" v="2"/>
        <pc:sldMkLst>
          <pc:docMk/>
          <pc:sldMk cId="2177550512" sldId="260"/>
        </pc:sldMkLst>
        <pc:spChg chg="del">
          <ac:chgData name="Emmanuel Olamijuwon" userId="4eeaf55a-d141-4363-9d13-b135c6b912d3" providerId="ADAL" clId="{D8915C10-8E08-487F-A6CF-7245A1F5A28D}" dt="2023-07-10T23:38:49.558" v="0" actId="478"/>
          <ac:spMkLst>
            <pc:docMk/>
            <pc:sldMk cId="2177550512" sldId="260"/>
            <ac:spMk id="2" creationId="{38524DA4-B28B-4510-A4D6-5DA95E41F975}"/>
          </ac:spMkLst>
        </pc:spChg>
        <pc:spChg chg="add mod">
          <ac:chgData name="Emmanuel Olamijuwon" userId="4eeaf55a-d141-4363-9d13-b135c6b912d3" providerId="ADAL" clId="{D8915C10-8E08-487F-A6CF-7245A1F5A28D}" dt="2023-07-10T23:38:49.558" v="0" actId="478"/>
          <ac:spMkLst>
            <pc:docMk/>
            <pc:sldMk cId="2177550512" sldId="260"/>
            <ac:spMk id="4" creationId="{9909049A-C5FE-3435-7823-559B7FED5BF4}"/>
          </ac:spMkLst>
        </pc:spChg>
        <pc:spChg chg="add del mod">
          <ac:chgData name="Emmanuel Olamijuwon" userId="4eeaf55a-d141-4363-9d13-b135c6b912d3" providerId="ADAL" clId="{D8915C10-8E08-487F-A6CF-7245A1F5A28D}" dt="2023-07-10T23:38:50.806" v="2"/>
          <ac:spMkLst>
            <pc:docMk/>
            <pc:sldMk cId="2177550512" sldId="260"/>
            <ac:spMk id="6" creationId="{FFBEE426-0BF6-6A29-60A3-FA14D36E9E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13410-4CDB-4897-9912-4D1F82C6B6AC}" type="datetimeFigureOut">
              <a:rPr lang="en-GB" smtClean="0"/>
              <a:t>11/07/2023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620F5-F0DF-4452-ACB2-B5266B48DE4A}" type="slidenum">
              <a:rPr lang="en-GB" smtClean="0"/>
              <a:t>‹#›</a:t>
            </a:fld>
            <a:endParaRPr lang="en-GB"/>
          </a:p>
        </p:txBody>
      </p:sp>
    </p:spTree>
    <p:extLst>
      <p:ext uri="{BB962C8B-B14F-4D97-AF65-F5344CB8AC3E}">
        <p14:creationId xmlns:p14="http://schemas.microsoft.com/office/powerpoint/2010/main" val="79650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374151"/>
                </a:solidFill>
                <a:effectLst/>
                <a:latin typeface="Söhne"/>
              </a:rPr>
              <a:t>Clearly define the goals and scope of the project. Clearly articulate the purpose and potential of your platform to the biostatisticians. Explain how it can aid in the discovery and analysis of correlates of protection and provide insights for regulatory decision-making. Highlight the specific ways in which their expertise can contribute to achieving these objectives.</a:t>
            </a:r>
          </a:p>
          <a:p>
            <a:pPr marL="171450" indent="-171450">
              <a:buFont typeface="Arial" panose="020B0604020202020204" pitchFamily="34" charset="0"/>
              <a:buChar char="•"/>
            </a:pPr>
            <a:r>
              <a:rPr lang="en-GB" b="0" i="0" dirty="0">
                <a:solidFill>
                  <a:srgbClr val="374151"/>
                </a:solidFill>
                <a:effectLst/>
                <a:latin typeface="Söhne"/>
              </a:rPr>
              <a:t>Familiarise with the regulatory requirements and guidelines specific to the region where we plan to seek approval for the platform. This will help to align the goals with regulatory expectations and understand the standards for evidence generation.</a:t>
            </a:r>
          </a:p>
          <a:p>
            <a:pPr marL="171450" indent="-171450">
              <a:buFont typeface="Arial" panose="020B0604020202020204" pitchFamily="34" charset="0"/>
              <a:buChar char="•"/>
            </a:pPr>
            <a:r>
              <a:rPr lang="en-GB" b="0" i="0" dirty="0">
                <a:solidFill>
                  <a:srgbClr val="374151"/>
                </a:solidFill>
                <a:effectLst/>
                <a:latin typeface="Söhne"/>
              </a:rPr>
              <a:t>Biostatisticians can play a crucial role in designing studies to generate robust and reliable evidence. Engage with them early in the process to determine the appropriate study design, sample size calculations, statistical methods, and endpoints. Their input can help ensure that the platform are appropriately powered and designed to meet regulatory standards.</a:t>
            </a:r>
          </a:p>
          <a:p>
            <a:pPr marL="171450" indent="-171450">
              <a:buFont typeface="Arial" panose="020B0604020202020204" pitchFamily="34" charset="0"/>
              <a:buChar char="•"/>
            </a:pPr>
            <a:r>
              <a:rPr lang="en-GB" b="0" i="0" dirty="0">
                <a:solidFill>
                  <a:srgbClr val="374151"/>
                </a:solidFill>
                <a:effectLst/>
                <a:latin typeface="Söhne"/>
              </a:rPr>
              <a:t>Work with the biostatisticians to document the analytical process thoroughly. This includes describing the statistical methods used, assumptions made, and any limitations or caveats associated with the analysis. Transparent and well-documented analyses are crucial for gaining regulatory acceptance.</a:t>
            </a:r>
          </a:p>
          <a:p>
            <a:pPr marL="171450" indent="-171450">
              <a:buFont typeface="Arial" panose="020B0604020202020204" pitchFamily="34" charset="0"/>
              <a:buChar char="•"/>
            </a:pPr>
            <a:r>
              <a:rPr lang="en-GB" b="0" i="0" dirty="0">
                <a:solidFill>
                  <a:srgbClr val="374151"/>
                </a:solidFill>
                <a:effectLst/>
                <a:latin typeface="Söhne"/>
              </a:rPr>
              <a:t>Leverage the expertise of the biostatisticians to understand the regulatory requirements for formalizing the discovered markers. They can help navigate the process of translating platform's findings into actionable insights that align with regulatory expectations.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B18620F5-F0DF-4452-ACB2-B5266B48DE4A}" type="slidenum">
              <a:rPr lang="en-GB" smtClean="0"/>
              <a:t>5</a:t>
            </a:fld>
            <a:endParaRPr lang="en-GB"/>
          </a:p>
        </p:txBody>
      </p:sp>
    </p:spTree>
    <p:extLst>
      <p:ext uri="{BB962C8B-B14F-4D97-AF65-F5344CB8AC3E}">
        <p14:creationId xmlns:p14="http://schemas.microsoft.com/office/powerpoint/2010/main" val="347038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374151"/>
                </a:solidFill>
                <a:effectLst/>
                <a:latin typeface="Söhne"/>
              </a:rPr>
              <a:t>wide range of data from various sources, including different diseases, vaccine formulations, demographic groups, and geographical regions. Ensure that the dataset covers a broad spectrum of features and characteristics related to vaccines and correlates of protection. By exposing the model to diverse examples, it can learn common patterns and features that are relevant across various contexts.</a:t>
            </a:r>
          </a:p>
          <a:p>
            <a:pPr marL="171450" indent="-171450">
              <a:buFont typeface="Arial" panose="020B0604020202020204" pitchFamily="34" charset="0"/>
              <a:buChar char="•"/>
            </a:pPr>
            <a:r>
              <a:rPr lang="en-GB" b="0" i="0" dirty="0">
                <a:solidFill>
                  <a:srgbClr val="374151"/>
                </a:solidFill>
                <a:effectLst/>
                <a:latin typeface="Söhne"/>
              </a:rPr>
              <a:t>Transfer learning is a technique where a model trained on one task is fine-tuned on a related task. Pre-train the model using a large dataset that includes information about various diseases and vaccines. Then, fine-tune the model on specific dataset for the discovery and analysis of correlates of protection. This approach allows the model to leverage the knowledge gained from pre-training and apply it to the specific problem you are addressing.</a:t>
            </a:r>
          </a:p>
          <a:p>
            <a:pPr marL="171450" indent="-171450">
              <a:buFont typeface="Arial" panose="020B0604020202020204" pitchFamily="34" charset="0"/>
              <a:buChar char="•"/>
            </a:pPr>
            <a:r>
              <a:rPr lang="en-GB" b="0" i="0" dirty="0">
                <a:solidFill>
                  <a:srgbClr val="374151"/>
                </a:solidFill>
                <a:effectLst/>
                <a:latin typeface="Söhne"/>
              </a:rPr>
              <a:t>As new data becomes available, continually update the training dataset to include the latest information on diseases, vaccines, and correlates of protection. By periodically retraining the model with the most recent data, we enable it to capture evolving trends and patterns in vaccine development.</a:t>
            </a:r>
          </a:p>
          <a:p>
            <a:pPr marL="171450" indent="-171450">
              <a:buFont typeface="Arial" panose="020B0604020202020204" pitchFamily="34" charset="0"/>
              <a:buChar char="•"/>
            </a:pPr>
            <a:r>
              <a:rPr lang="en-GB" b="0" i="0" dirty="0">
                <a:solidFill>
                  <a:srgbClr val="374151"/>
                </a:solidFill>
                <a:effectLst/>
                <a:latin typeface="Söhne"/>
              </a:rPr>
              <a:t>Test the performance of platform on diverse datasets that cover a wide range of diseases and vaccines. This evaluation will help assess the model's ability to generalise across different contexts. If  platform performs well on unseen data, it indicates that it has learned meaningful representations and can generalize effectively.</a:t>
            </a:r>
          </a:p>
          <a:p>
            <a:pPr marL="171450" indent="-171450">
              <a:buFont typeface="Arial" panose="020B0604020202020204" pitchFamily="34" charset="0"/>
              <a:buChar char="•"/>
            </a:pPr>
            <a:r>
              <a:rPr lang="en-GB" b="0" i="0" dirty="0">
                <a:solidFill>
                  <a:srgbClr val="374151"/>
                </a:solidFill>
                <a:effectLst/>
                <a:latin typeface="Söhne"/>
              </a:rPr>
              <a:t>Sharing anonymised datasets, methodologies, and insights with the broader scientific community can help improve the generalizability of </a:t>
            </a:r>
            <a:r>
              <a:rPr lang="en-GB" b="0" i="0" dirty="0" err="1">
                <a:solidFill>
                  <a:srgbClr val="374151"/>
                </a:solidFill>
                <a:effectLst/>
                <a:latin typeface="Söhne"/>
              </a:rPr>
              <a:t>modeling</a:t>
            </a:r>
            <a:r>
              <a:rPr lang="en-GB" b="0" i="0" dirty="0">
                <a:solidFill>
                  <a:srgbClr val="374151"/>
                </a:solidFill>
                <a:effectLst/>
                <a:latin typeface="Söhne"/>
              </a:rPr>
              <a:t> pipelines across different diseases and vaccines.</a:t>
            </a:r>
          </a:p>
          <a:p>
            <a:pPr marL="171450" indent="-171450">
              <a:buFont typeface="Arial" panose="020B0604020202020204" pitchFamily="34" charset="0"/>
              <a:buChar char="•"/>
            </a:pPr>
            <a:r>
              <a:rPr lang="en-GB" b="0" i="0" dirty="0">
                <a:solidFill>
                  <a:srgbClr val="374151"/>
                </a:solidFill>
                <a:effectLst/>
                <a:latin typeface="Söhne"/>
              </a:rPr>
              <a:t>Carefully consider the features you include in data/</a:t>
            </a:r>
            <a:r>
              <a:rPr lang="en-GB" b="0" i="0" dirty="0" err="1">
                <a:solidFill>
                  <a:srgbClr val="374151"/>
                </a:solidFill>
                <a:effectLst/>
                <a:latin typeface="Söhne"/>
              </a:rPr>
              <a:t>modeling</a:t>
            </a:r>
            <a:r>
              <a:rPr lang="en-GB" b="0" i="0" dirty="0">
                <a:solidFill>
                  <a:srgbClr val="374151"/>
                </a:solidFill>
                <a:effectLst/>
                <a:latin typeface="Söhne"/>
              </a:rPr>
              <a:t> pipelines. Ensure that the selected features are relevant across various diseases and vaccines. Perform thorough feature engineering to extract the most informative representations of the data. This step can help uncover underlying relationships and patterns that are applicable across different contexts.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B18620F5-F0DF-4452-ACB2-B5266B48DE4A}" type="slidenum">
              <a:rPr lang="en-GB" smtClean="0"/>
              <a:t>6</a:t>
            </a:fld>
            <a:endParaRPr lang="en-GB"/>
          </a:p>
        </p:txBody>
      </p:sp>
    </p:spTree>
    <p:extLst>
      <p:ext uri="{BB962C8B-B14F-4D97-AF65-F5344CB8AC3E}">
        <p14:creationId xmlns:p14="http://schemas.microsoft.com/office/powerpoint/2010/main" val="3449244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374151"/>
                </a:solidFill>
                <a:effectLst/>
                <a:latin typeface="Söhne"/>
              </a:rPr>
              <a:t>Initiate dialogues and engage with relevant government stakeholders, policymakers, and regulators early in the development process. This will allow to understand their concerns, priorities, and requirements. By involving them from the beginning, we can address their needs and incorporate their feedback into the platform.</a:t>
            </a:r>
          </a:p>
          <a:p>
            <a:pPr marL="171450" indent="-171450">
              <a:buFont typeface="Arial" panose="020B0604020202020204" pitchFamily="34" charset="0"/>
              <a:buChar char="•"/>
            </a:pPr>
            <a:r>
              <a:rPr lang="en-GB" b="0" i="0" dirty="0">
                <a:solidFill>
                  <a:srgbClr val="374151"/>
                </a:solidFill>
                <a:effectLst/>
                <a:latin typeface="Söhne"/>
              </a:rPr>
              <a:t>ML methods may be unfamiliar to some stakeholders, so it's crucial to educate them about the underlying principles, benefits, and limitations. Clearly articulate how ML can enhance the discovery and analysis of correlates of protection in vaccine development. Provide concrete examples and case studies to demonstrate the value and potential impact of ML in this domain.</a:t>
            </a:r>
          </a:p>
          <a:p>
            <a:pPr marL="171450" indent="-171450">
              <a:buFont typeface="Arial" panose="020B0604020202020204" pitchFamily="34" charset="0"/>
              <a:buChar char="•"/>
            </a:pPr>
            <a:r>
              <a:rPr lang="en-GB" b="0" i="0" dirty="0">
                <a:solidFill>
                  <a:srgbClr val="374151"/>
                </a:solidFill>
                <a:effectLst/>
                <a:latin typeface="Söhne"/>
              </a:rPr>
              <a:t>Ensure that the ML methods and data used in the platform adhere to high standards of safety and ethics. Establish protocols for data privacy, security, and informed consent. </a:t>
            </a:r>
          </a:p>
          <a:p>
            <a:pPr marL="171450" indent="-171450">
              <a:buFont typeface="Arial" panose="020B0604020202020204" pitchFamily="34" charset="0"/>
              <a:buChar char="•"/>
            </a:pPr>
            <a:r>
              <a:rPr lang="en-GB" b="0" i="0" dirty="0">
                <a:solidFill>
                  <a:srgbClr val="374151"/>
                </a:solidFill>
                <a:effectLst/>
                <a:latin typeface="Söhne"/>
              </a:rPr>
              <a:t>Government stakeholders and regulators often have concerns about data privacy and security. Work closely with them to establish robust data protection measures –GDPR.</a:t>
            </a:r>
          </a:p>
          <a:p>
            <a:pPr marL="171450" indent="-171450">
              <a:buFont typeface="Arial" panose="020B0604020202020204" pitchFamily="34" charset="0"/>
              <a:buChar char="•"/>
            </a:pPr>
            <a:r>
              <a:rPr lang="en-GB" b="0" i="0" dirty="0">
                <a:solidFill>
                  <a:srgbClr val="374151"/>
                </a:solidFill>
                <a:effectLst/>
                <a:latin typeface="Söhne"/>
              </a:rPr>
              <a:t>To build trust in your platform's findings, conduct rigorous validation studies in collaboration with government stakeholders and regulators. Share your methodologies, validation data, and results with them for independent scrutiny. </a:t>
            </a:r>
          </a:p>
          <a:p>
            <a:pPr marL="171450" indent="-171450">
              <a:buFont typeface="Arial" panose="020B0604020202020204" pitchFamily="34" charset="0"/>
              <a:buChar char="•"/>
            </a:pPr>
            <a:r>
              <a:rPr lang="en-GB" b="0" i="0" dirty="0">
                <a:solidFill>
                  <a:srgbClr val="374151"/>
                </a:solidFill>
                <a:effectLst/>
                <a:latin typeface="Söhne"/>
              </a:rPr>
              <a:t>It's important to address the concerns and hesitations of the public, as seen during the accelerated COVID vaccine pipeline. Develop a proactive communication strategy that highlights the safety, efficacy, and rigorous testing procedures followed during vaccine development. Emphasize how ML can contribute to identifying potential correlates of protection while maintaining high standards of safety and regulatory compliance.</a:t>
            </a:r>
          </a:p>
          <a:p>
            <a:pPr marL="171450" indent="-171450">
              <a:buFont typeface="Arial" panose="020B0604020202020204" pitchFamily="34" charset="0"/>
              <a:buChar char="•"/>
            </a:pPr>
            <a:r>
              <a:rPr lang="en-GB" b="0" i="0" dirty="0">
                <a:solidFill>
                  <a:srgbClr val="374151"/>
                </a:solidFill>
                <a:effectLst/>
                <a:latin typeface="Söhne"/>
              </a:rPr>
              <a:t>Involve the public in the decision-making process and encourage their participation. Conduct public consultations, share information through accessible channels, and address concerns openly.</a:t>
            </a:r>
          </a:p>
          <a:p>
            <a:pPr marL="171450" indent="-171450">
              <a:buFont typeface="Arial" panose="020B0604020202020204" pitchFamily="34" charset="0"/>
              <a:buChar char="•"/>
            </a:pPr>
            <a:endParaRPr lang="en-GB" b="0" i="0" dirty="0">
              <a:solidFill>
                <a:srgbClr val="374151"/>
              </a:solidFill>
              <a:effectLst/>
              <a:latin typeface="Söhne"/>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B18620F5-F0DF-4452-ACB2-B5266B48DE4A}" type="slidenum">
              <a:rPr lang="en-GB" smtClean="0"/>
              <a:t>7</a:t>
            </a:fld>
            <a:endParaRPr lang="en-GB"/>
          </a:p>
        </p:txBody>
      </p:sp>
    </p:spTree>
    <p:extLst>
      <p:ext uri="{BB962C8B-B14F-4D97-AF65-F5344CB8AC3E}">
        <p14:creationId xmlns:p14="http://schemas.microsoft.com/office/powerpoint/2010/main" val="183046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8823-0E9F-4406-8834-56A47F9EF88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E8D0A2F-3827-4119-849A-18CF18835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C0324F9-CFFD-471B-A811-5806ACB80D68}"/>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5" name="Footer Placeholder 4">
            <a:extLst>
              <a:ext uri="{FF2B5EF4-FFF2-40B4-BE49-F238E27FC236}">
                <a16:creationId xmlns:a16="http://schemas.microsoft.com/office/drawing/2014/main" id="{72569395-9B0B-446A-A8F8-67F634A332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C5EE9-617E-4B60-B071-41946085521D}"/>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23937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337F-B1FB-46B1-A1B5-A01209C6FFD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6640C42-F287-49F9-B39F-DDA16BDDB2F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AB591B-B85A-49D4-A184-5DFDF60C83E6}"/>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5" name="Footer Placeholder 4">
            <a:extLst>
              <a:ext uri="{FF2B5EF4-FFF2-40B4-BE49-F238E27FC236}">
                <a16:creationId xmlns:a16="http://schemas.microsoft.com/office/drawing/2014/main" id="{16E50F4F-8768-439C-AD5A-E09A23926F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4A5E27-A953-44E9-84D5-E99BB596D4D0}"/>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291453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5D17F-53B3-4900-A9BD-FD17D7393C0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91A1765-152B-4C61-B42E-0F0AE6D1B01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105B289-3CA2-426D-9588-D9DEC49CF8CA}"/>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5" name="Footer Placeholder 4">
            <a:extLst>
              <a:ext uri="{FF2B5EF4-FFF2-40B4-BE49-F238E27FC236}">
                <a16:creationId xmlns:a16="http://schemas.microsoft.com/office/drawing/2014/main" id="{00887D6D-2A60-4418-87A8-CAC812749D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22C991-538A-444F-BD9C-9524ACE191D6}"/>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148637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8273-0AE3-452F-883E-7D9C61D096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964B2B1-3BEB-4CC9-8CA2-999193CEE1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D06A634-2B7A-4A12-BD4C-DE66BAE1525A}"/>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5" name="Footer Placeholder 4">
            <a:extLst>
              <a:ext uri="{FF2B5EF4-FFF2-40B4-BE49-F238E27FC236}">
                <a16:creationId xmlns:a16="http://schemas.microsoft.com/office/drawing/2014/main" id="{B5CBC1E3-EAB7-450E-B70F-B434A91DE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B7793E-C8CE-41D9-B8D2-6E0BDACD17BE}"/>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344780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D25A-DA7A-4816-90EC-FBB16877C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8B6FE38-39D9-4FBB-B1E3-BE9586B67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458DB5-D5FA-4A48-83E6-0F132D5DF7B3}"/>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5" name="Footer Placeholder 4">
            <a:extLst>
              <a:ext uri="{FF2B5EF4-FFF2-40B4-BE49-F238E27FC236}">
                <a16:creationId xmlns:a16="http://schemas.microsoft.com/office/drawing/2014/main" id="{353A0B77-7AC0-4F3B-BB1B-EFFD85B7BB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16FDF1-9E32-4278-A948-CB50FCF682F6}"/>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414810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873B-6F20-4C9D-B016-6C1E47BA9A3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8782140-EE80-4828-8118-5E5B68E6579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B73AEF5-DCEE-454E-A741-01205A94392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7CBAF67-483C-4DCC-8992-25C76F12A75C}"/>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6" name="Footer Placeholder 5">
            <a:extLst>
              <a:ext uri="{FF2B5EF4-FFF2-40B4-BE49-F238E27FC236}">
                <a16:creationId xmlns:a16="http://schemas.microsoft.com/office/drawing/2014/main" id="{DF180F77-F8B7-4C8C-BB83-27CDF8CA09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707B5B-F1FE-47F0-9194-01D538E15F1A}"/>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395710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2400-0061-4354-9902-509A1C0E00E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A9AC7C9-08D5-4803-9340-115EA58BA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C41117F-B567-413A-BF6C-F6B621C297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7C9CB1D-47B4-4D96-A117-032897364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AF51633-CBAB-4F06-8394-87A4AF2B86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9615CD5-D77B-4CE9-B0DF-E169201E8A12}"/>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8" name="Footer Placeholder 7">
            <a:extLst>
              <a:ext uri="{FF2B5EF4-FFF2-40B4-BE49-F238E27FC236}">
                <a16:creationId xmlns:a16="http://schemas.microsoft.com/office/drawing/2014/main" id="{89DF1338-8301-4766-A4F6-65D8C61F38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F55E14F-1574-4AB9-9AC0-E055CE5E4852}"/>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94506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49C4-90B6-4C65-BE9B-29F4583237A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C8AB0A1-EDF3-454E-9C93-EC1B6CFF9CC9}"/>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4" name="Footer Placeholder 3">
            <a:extLst>
              <a:ext uri="{FF2B5EF4-FFF2-40B4-BE49-F238E27FC236}">
                <a16:creationId xmlns:a16="http://schemas.microsoft.com/office/drawing/2014/main" id="{9DC8870D-1A49-407F-9248-06146F2DF8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C12392-EBEF-44EA-BE27-E57F0A6EFBA5}"/>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206585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F793B-C9F0-443C-B0D2-5A10B0AB69E1}"/>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3" name="Footer Placeholder 2">
            <a:extLst>
              <a:ext uri="{FF2B5EF4-FFF2-40B4-BE49-F238E27FC236}">
                <a16:creationId xmlns:a16="http://schemas.microsoft.com/office/drawing/2014/main" id="{9F6A7D44-8993-4A5B-86E2-4C5F737C191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85D469-E8A9-4418-A0C1-E9CEA4B8CA91}"/>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368244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5994-5DE8-43A7-9284-D673F2D17D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A583C1D-3497-434F-9826-0D91F12B6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85AD8D0-6256-4F81-939A-CFA89F485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147BA0-8088-458B-B3B5-8966AFBE729B}"/>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6" name="Footer Placeholder 5">
            <a:extLst>
              <a:ext uri="{FF2B5EF4-FFF2-40B4-BE49-F238E27FC236}">
                <a16:creationId xmlns:a16="http://schemas.microsoft.com/office/drawing/2014/main" id="{2FBDA3B1-1EEF-4E44-980B-A041613CB4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95D41B-59C1-47FF-8CF1-655B9D4F5A6F}"/>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170827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8D41-EB10-45E2-9854-D68303A334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C70116A-33BF-4135-A8AE-EC3423DCB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6B9AFC3-DC09-4214-8F06-3BA328EF4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0051A9-F3D9-4C5E-BE86-99B7031EE60D}"/>
              </a:ext>
            </a:extLst>
          </p:cNvPr>
          <p:cNvSpPr>
            <a:spLocks noGrp="1"/>
          </p:cNvSpPr>
          <p:nvPr>
            <p:ph type="dt" sz="half" idx="10"/>
          </p:nvPr>
        </p:nvSpPr>
        <p:spPr/>
        <p:txBody>
          <a:bodyPr/>
          <a:lstStyle/>
          <a:p>
            <a:fld id="{96DB805B-33BA-4266-841E-900057E2BE64}" type="datetimeFigureOut">
              <a:rPr lang="en-GB" smtClean="0"/>
              <a:t>11/07/2023</a:t>
            </a:fld>
            <a:endParaRPr lang="en-GB"/>
          </a:p>
        </p:txBody>
      </p:sp>
      <p:sp>
        <p:nvSpPr>
          <p:cNvPr id="6" name="Footer Placeholder 5">
            <a:extLst>
              <a:ext uri="{FF2B5EF4-FFF2-40B4-BE49-F238E27FC236}">
                <a16:creationId xmlns:a16="http://schemas.microsoft.com/office/drawing/2014/main" id="{6D00B3BB-9094-4A6F-B9AA-9A5F1538B0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D3294-4C64-4341-AD5D-33C0B7338AE7}"/>
              </a:ext>
            </a:extLst>
          </p:cNvPr>
          <p:cNvSpPr>
            <a:spLocks noGrp="1"/>
          </p:cNvSpPr>
          <p:nvPr>
            <p:ph type="sldNum" sz="quarter" idx="12"/>
          </p:nvPr>
        </p:nvSpPr>
        <p:spPr/>
        <p:txBody>
          <a:bodyPr/>
          <a:lstStyle/>
          <a:p>
            <a:fld id="{90EBCF5A-0137-44A0-BB8E-940C33B20D32}" type="slidenum">
              <a:rPr lang="en-GB" smtClean="0"/>
              <a:t>‹#›</a:t>
            </a:fld>
            <a:endParaRPr lang="en-GB"/>
          </a:p>
        </p:txBody>
      </p:sp>
    </p:spTree>
    <p:extLst>
      <p:ext uri="{BB962C8B-B14F-4D97-AF65-F5344CB8AC3E}">
        <p14:creationId xmlns:p14="http://schemas.microsoft.com/office/powerpoint/2010/main" val="221400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C91C0-4F70-4EE8-9A98-CD9ADFB0C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10089A1-CEB2-4B50-A661-24EF530EF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332AF0-DD6E-46FE-A874-1372996CA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B805B-33BA-4266-841E-900057E2BE64}" type="datetimeFigureOut">
              <a:rPr lang="en-GB" smtClean="0"/>
              <a:t>11/07/2023</a:t>
            </a:fld>
            <a:endParaRPr lang="en-GB"/>
          </a:p>
        </p:txBody>
      </p:sp>
      <p:sp>
        <p:nvSpPr>
          <p:cNvPr id="5" name="Footer Placeholder 4">
            <a:extLst>
              <a:ext uri="{FF2B5EF4-FFF2-40B4-BE49-F238E27FC236}">
                <a16:creationId xmlns:a16="http://schemas.microsoft.com/office/drawing/2014/main" id="{D8CC9037-E94D-4AF4-8F0C-C2789E9E1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7B2F34-5A6C-4199-BE49-578AA9304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BCF5A-0137-44A0-BB8E-940C33B20D32}" type="slidenum">
              <a:rPr lang="en-GB" smtClean="0"/>
              <a:t>‹#›</a:t>
            </a:fld>
            <a:endParaRPr lang="en-GB"/>
          </a:p>
        </p:txBody>
      </p:sp>
    </p:spTree>
    <p:extLst>
      <p:ext uri="{BB962C8B-B14F-4D97-AF65-F5344CB8AC3E}">
        <p14:creationId xmlns:p14="http://schemas.microsoft.com/office/powerpoint/2010/main" val="375118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921-36A3-431E-A75F-808A07FB09B6}"/>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A8FD03F2-BD26-4A2C-B9ED-D15E93227EA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2304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4DA4-B28B-4510-A4D6-5DA95E41F97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957672A-A878-4FE8-8FB6-34F9711898EB}"/>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en-GB" sz="3200" b="0" i="0" dirty="0">
                <a:solidFill>
                  <a:srgbClr val="374151"/>
                </a:solidFill>
                <a:effectLst/>
                <a:latin typeface="Söhne"/>
              </a:rPr>
              <a:t>Correlates of protection are measurable immune responses that serve as indicators for vaccine efficacy.</a:t>
            </a:r>
          </a:p>
          <a:p>
            <a:pPr algn="l">
              <a:lnSpc>
                <a:spcPct val="150000"/>
              </a:lnSpc>
              <a:buFont typeface="Arial" panose="020B0604020202020204" pitchFamily="34" charset="0"/>
              <a:buChar char="•"/>
            </a:pPr>
            <a:r>
              <a:rPr lang="en-GB" sz="3200" b="0" i="0" dirty="0">
                <a:solidFill>
                  <a:srgbClr val="374151"/>
                </a:solidFill>
                <a:effectLst/>
                <a:latin typeface="Söhne"/>
              </a:rPr>
              <a:t>Identifying and analysing these correlates can accelerate vaccine development and evaluation.</a:t>
            </a:r>
          </a:p>
        </p:txBody>
      </p:sp>
    </p:spTree>
    <p:extLst>
      <p:ext uri="{BB962C8B-B14F-4D97-AF65-F5344CB8AC3E}">
        <p14:creationId xmlns:p14="http://schemas.microsoft.com/office/powerpoint/2010/main" val="309165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4DA4-B28B-4510-A4D6-5DA95E41F975}"/>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957672A-A878-4FE8-8FB6-34F9711898EB}"/>
              </a:ext>
            </a:extLst>
          </p:cNvPr>
          <p:cNvSpPr>
            <a:spLocks noGrp="1"/>
          </p:cNvSpPr>
          <p:nvPr>
            <p:ph idx="1"/>
          </p:nvPr>
        </p:nvSpPr>
        <p:spPr>
          <a:xfrm>
            <a:off x="838200" y="1690688"/>
            <a:ext cx="10515600" cy="4351338"/>
          </a:xfrm>
        </p:spPr>
        <p:txBody>
          <a:bodyPr/>
          <a:lstStyle/>
          <a:p>
            <a:pPr marL="0" indent="0" algn="l">
              <a:buNone/>
            </a:pPr>
            <a:endParaRPr lang="en-GB" b="0" i="0" dirty="0">
              <a:solidFill>
                <a:srgbClr val="374151"/>
              </a:solidFill>
              <a:effectLst/>
              <a:latin typeface="Söhne"/>
            </a:endParaRPr>
          </a:p>
          <a:p>
            <a:pPr algn="l">
              <a:lnSpc>
                <a:spcPct val="150000"/>
              </a:lnSpc>
              <a:buFont typeface="Arial" panose="020B0604020202020204" pitchFamily="34" charset="0"/>
              <a:buChar char="•"/>
            </a:pPr>
            <a:r>
              <a:rPr lang="en-GB" sz="3200" b="0" i="0" dirty="0">
                <a:solidFill>
                  <a:srgbClr val="374151"/>
                </a:solidFill>
                <a:effectLst/>
                <a:latin typeface="Söhne"/>
              </a:rPr>
              <a:t>Traditional methods for identifying correlates of protection can be time-consuming and require coding expertise.</a:t>
            </a:r>
          </a:p>
          <a:p>
            <a:pPr algn="l">
              <a:lnSpc>
                <a:spcPct val="150000"/>
              </a:lnSpc>
              <a:buFont typeface="Arial" panose="020B0604020202020204" pitchFamily="34" charset="0"/>
              <a:buChar char="•"/>
            </a:pPr>
            <a:r>
              <a:rPr lang="en-GB" sz="3200" b="0" i="0" dirty="0">
                <a:solidFill>
                  <a:srgbClr val="374151"/>
                </a:solidFill>
                <a:effectLst/>
                <a:latin typeface="Söhne"/>
              </a:rPr>
              <a:t>A no-code platform can streamline the process by enabling researchers without coding expertise to perform data analysis.</a:t>
            </a:r>
          </a:p>
        </p:txBody>
      </p:sp>
    </p:spTree>
    <p:extLst>
      <p:ext uri="{BB962C8B-B14F-4D97-AF65-F5344CB8AC3E}">
        <p14:creationId xmlns:p14="http://schemas.microsoft.com/office/powerpoint/2010/main" val="167967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4DA4-B28B-4510-A4D6-5DA95E41F975}"/>
              </a:ext>
            </a:extLst>
          </p:cNvPr>
          <p:cNvSpPr>
            <a:spLocks noGrp="1"/>
          </p:cNvSpPr>
          <p:nvPr>
            <p:ph type="title"/>
          </p:nvPr>
        </p:nvSpPr>
        <p:spPr/>
        <p:txBody>
          <a:bodyPr/>
          <a:lstStyle/>
          <a:p>
            <a:r>
              <a:rPr lang="en-GB" dirty="0"/>
              <a:t>Our proposed solution</a:t>
            </a:r>
          </a:p>
        </p:txBody>
      </p:sp>
      <p:sp>
        <p:nvSpPr>
          <p:cNvPr id="5" name="Content Placeholder 4">
            <a:extLst>
              <a:ext uri="{FF2B5EF4-FFF2-40B4-BE49-F238E27FC236}">
                <a16:creationId xmlns:a16="http://schemas.microsoft.com/office/drawing/2014/main" id="{28ADC76B-79EB-4074-B2E3-F58364110CE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9734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ADC76B-79EB-4074-B2E3-F58364110CE8}"/>
              </a:ext>
            </a:extLst>
          </p:cNvPr>
          <p:cNvSpPr>
            <a:spLocks noGrp="1"/>
          </p:cNvSpPr>
          <p:nvPr>
            <p:ph idx="1"/>
          </p:nvPr>
        </p:nvSpPr>
        <p:spPr/>
        <p:txBody>
          <a:bodyPr/>
          <a:lstStyle/>
          <a:p>
            <a:r>
              <a:rPr lang="en-GB" dirty="0"/>
              <a:t>Early establishment of clear communication with relevant biostatisticians</a:t>
            </a:r>
          </a:p>
          <a:p>
            <a:r>
              <a:rPr lang="en-GB" dirty="0"/>
              <a:t>Define platform objectives and scope</a:t>
            </a:r>
          </a:p>
          <a:p>
            <a:r>
              <a:rPr lang="en-GB" b="0" i="0" dirty="0">
                <a:solidFill>
                  <a:srgbClr val="374151"/>
                </a:solidFill>
                <a:effectLst/>
                <a:latin typeface="Söhne"/>
              </a:rPr>
              <a:t>Understand the regulatory landscape</a:t>
            </a:r>
          </a:p>
          <a:p>
            <a:r>
              <a:rPr lang="en-GB" dirty="0">
                <a:solidFill>
                  <a:srgbClr val="374151"/>
                </a:solidFill>
                <a:latin typeface="Söhne"/>
              </a:rPr>
              <a:t>Collaborate on study design</a:t>
            </a:r>
          </a:p>
          <a:p>
            <a:r>
              <a:rPr lang="en-GB" b="0" i="0" dirty="0">
                <a:solidFill>
                  <a:srgbClr val="374151"/>
                </a:solidFill>
                <a:effectLst/>
                <a:latin typeface="Söhne"/>
              </a:rPr>
              <a:t>Document the analytical process</a:t>
            </a:r>
          </a:p>
          <a:p>
            <a:r>
              <a:rPr lang="en-GB" b="0" i="0" dirty="0">
                <a:solidFill>
                  <a:srgbClr val="374151"/>
                </a:solidFill>
                <a:effectLst/>
                <a:latin typeface="Söhne"/>
              </a:rPr>
              <a:t>Seek regulatory guidance</a:t>
            </a:r>
            <a:endParaRPr lang="en-GB" dirty="0"/>
          </a:p>
        </p:txBody>
      </p:sp>
      <p:sp>
        <p:nvSpPr>
          <p:cNvPr id="4" name="Title 3">
            <a:extLst>
              <a:ext uri="{FF2B5EF4-FFF2-40B4-BE49-F238E27FC236}">
                <a16:creationId xmlns:a16="http://schemas.microsoft.com/office/drawing/2014/main" id="{9909049A-C5FE-3435-7823-559B7FED5BF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7755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4DA4-B28B-4510-A4D6-5DA95E41F975}"/>
              </a:ext>
            </a:extLst>
          </p:cNvPr>
          <p:cNvSpPr>
            <a:spLocks noGrp="1"/>
          </p:cNvSpPr>
          <p:nvPr>
            <p:ph type="title"/>
          </p:nvPr>
        </p:nvSpPr>
        <p:spPr/>
        <p:txBody>
          <a:bodyPr/>
          <a:lstStyle/>
          <a:p>
            <a:r>
              <a:rPr lang="en-GB" dirty="0"/>
              <a:t>RQ2: </a:t>
            </a:r>
          </a:p>
        </p:txBody>
      </p:sp>
      <p:sp>
        <p:nvSpPr>
          <p:cNvPr id="5" name="Content Placeholder 4">
            <a:extLst>
              <a:ext uri="{FF2B5EF4-FFF2-40B4-BE49-F238E27FC236}">
                <a16:creationId xmlns:a16="http://schemas.microsoft.com/office/drawing/2014/main" id="{28ADC76B-79EB-4074-B2E3-F58364110CE8}"/>
              </a:ext>
            </a:extLst>
          </p:cNvPr>
          <p:cNvSpPr>
            <a:spLocks noGrp="1"/>
          </p:cNvSpPr>
          <p:nvPr>
            <p:ph idx="1"/>
          </p:nvPr>
        </p:nvSpPr>
        <p:spPr/>
        <p:txBody>
          <a:bodyPr/>
          <a:lstStyle/>
          <a:p>
            <a:r>
              <a:rPr lang="en-GB" dirty="0"/>
              <a:t>Use a diverse and representative data</a:t>
            </a:r>
          </a:p>
          <a:p>
            <a:r>
              <a:rPr lang="en-GB" dirty="0"/>
              <a:t>Implement transfer learning</a:t>
            </a:r>
          </a:p>
          <a:p>
            <a:r>
              <a:rPr lang="en-GB" dirty="0"/>
              <a:t>Regularly update and retrain the models on the platform</a:t>
            </a:r>
          </a:p>
          <a:p>
            <a:r>
              <a:rPr lang="en-GB" dirty="0"/>
              <a:t>Evaluate, validate and test platform with diverse datasets</a:t>
            </a:r>
          </a:p>
          <a:p>
            <a:r>
              <a:rPr lang="en-GB" dirty="0"/>
              <a:t>Encourage data sharing </a:t>
            </a:r>
          </a:p>
          <a:p>
            <a:r>
              <a:rPr lang="en-GB" dirty="0"/>
              <a:t>Perform rigorous feature engineering and selection:</a:t>
            </a:r>
          </a:p>
        </p:txBody>
      </p:sp>
    </p:spTree>
    <p:extLst>
      <p:ext uri="{BB962C8B-B14F-4D97-AF65-F5344CB8AC3E}">
        <p14:creationId xmlns:p14="http://schemas.microsoft.com/office/powerpoint/2010/main" val="403250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4DA4-B28B-4510-A4D6-5DA95E41F975}"/>
              </a:ext>
            </a:extLst>
          </p:cNvPr>
          <p:cNvSpPr>
            <a:spLocks noGrp="1"/>
          </p:cNvSpPr>
          <p:nvPr>
            <p:ph type="title"/>
          </p:nvPr>
        </p:nvSpPr>
        <p:spPr/>
        <p:txBody>
          <a:bodyPr/>
          <a:lstStyle/>
          <a:p>
            <a:r>
              <a:rPr lang="en-GB" dirty="0"/>
              <a:t>RQ3: </a:t>
            </a:r>
          </a:p>
        </p:txBody>
      </p:sp>
      <p:sp>
        <p:nvSpPr>
          <p:cNvPr id="5" name="Content Placeholder 4">
            <a:extLst>
              <a:ext uri="{FF2B5EF4-FFF2-40B4-BE49-F238E27FC236}">
                <a16:creationId xmlns:a16="http://schemas.microsoft.com/office/drawing/2014/main" id="{28ADC76B-79EB-4074-B2E3-F58364110CE8}"/>
              </a:ext>
            </a:extLst>
          </p:cNvPr>
          <p:cNvSpPr>
            <a:spLocks noGrp="1"/>
          </p:cNvSpPr>
          <p:nvPr>
            <p:ph idx="1"/>
          </p:nvPr>
        </p:nvSpPr>
        <p:spPr/>
        <p:txBody>
          <a:bodyPr/>
          <a:lstStyle/>
          <a:p>
            <a:r>
              <a:rPr lang="en-GB" dirty="0"/>
              <a:t>Engage relevant stakeholders early</a:t>
            </a:r>
          </a:p>
          <a:p>
            <a:r>
              <a:rPr lang="en-GB" b="0" i="0" dirty="0">
                <a:solidFill>
                  <a:srgbClr val="374151"/>
                </a:solidFill>
                <a:effectLst/>
                <a:latin typeface="Söhne"/>
              </a:rPr>
              <a:t>Educate and demonstrate value</a:t>
            </a:r>
          </a:p>
          <a:p>
            <a:r>
              <a:rPr lang="en-GB" b="0" i="0" dirty="0">
                <a:solidFill>
                  <a:srgbClr val="374151"/>
                </a:solidFill>
                <a:effectLst/>
                <a:latin typeface="Söhne"/>
              </a:rPr>
              <a:t>Prioritise safety and ethics</a:t>
            </a:r>
          </a:p>
          <a:p>
            <a:r>
              <a:rPr lang="en-GB" b="0" i="0" dirty="0">
                <a:solidFill>
                  <a:srgbClr val="374151"/>
                </a:solidFill>
                <a:effectLst/>
                <a:latin typeface="Söhne"/>
              </a:rPr>
              <a:t>Collaborate on data privacy and security</a:t>
            </a:r>
          </a:p>
          <a:p>
            <a:r>
              <a:rPr lang="en-GB" b="0" i="0" dirty="0">
                <a:solidFill>
                  <a:srgbClr val="374151"/>
                </a:solidFill>
                <a:effectLst/>
                <a:latin typeface="Söhne"/>
              </a:rPr>
              <a:t>Conduct rigorous validation studies</a:t>
            </a:r>
          </a:p>
          <a:p>
            <a:r>
              <a:rPr lang="en-GB" b="0" i="0" dirty="0">
                <a:solidFill>
                  <a:srgbClr val="374151"/>
                </a:solidFill>
                <a:effectLst/>
                <a:latin typeface="Söhne"/>
              </a:rPr>
              <a:t>Address public concerns and foster public engagement</a:t>
            </a:r>
            <a:endParaRPr lang="en-GB" dirty="0"/>
          </a:p>
        </p:txBody>
      </p:sp>
    </p:spTree>
    <p:extLst>
      <p:ext uri="{BB962C8B-B14F-4D97-AF65-F5344CB8AC3E}">
        <p14:creationId xmlns:p14="http://schemas.microsoft.com/office/powerpoint/2010/main" val="2829814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1023</Words>
  <Application>Microsoft Office PowerPoint</Application>
  <PresentationFormat>Widescreen</PresentationFormat>
  <Paragraphs>49</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PowerPoint Presentation</vt:lpstr>
      <vt:lpstr>Introduction</vt:lpstr>
      <vt:lpstr>Introduction</vt:lpstr>
      <vt:lpstr>Our proposed solution</vt:lpstr>
      <vt:lpstr>PowerPoint Presentation</vt:lpstr>
      <vt:lpstr>RQ2: </vt:lpstr>
      <vt:lpstr>RQ3: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Aruleba, Kehinde (Dr.)</dc:creator>
  <cp:lastModifiedBy>Emmanuel Olamijuwon</cp:lastModifiedBy>
  <cp:revision>19</cp:revision>
  <dcterms:created xsi:type="dcterms:W3CDTF">2023-07-10T14:57:35Z</dcterms:created>
  <dcterms:modified xsi:type="dcterms:W3CDTF">2023-07-10T23:38:58Z</dcterms:modified>
</cp:coreProperties>
</file>