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82" r:id="rId6"/>
    <p:sldId id="295" r:id="rId7"/>
    <p:sldId id="304" r:id="rId8"/>
    <p:sldId id="305" r:id="rId9"/>
    <p:sldId id="306" r:id="rId10"/>
    <p:sldId id="307" r:id="rId11"/>
    <p:sldId id="276" r:id="rId12"/>
    <p:sldId id="278" r:id="rId13"/>
    <p:sldId id="277" r:id="rId14"/>
    <p:sldId id="279" r:id="rId15"/>
    <p:sldId id="301" r:id="rId16"/>
    <p:sldId id="274" r:id="rId17"/>
    <p:sldId id="264" r:id="rId18"/>
    <p:sldId id="303" r:id="rId19"/>
    <p:sldId id="308" r:id="rId20"/>
    <p:sldId id="258" r:id="rId21"/>
    <p:sldId id="262" r:id="rId22"/>
    <p:sldId id="267" r:id="rId23"/>
    <p:sldId id="310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7E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6EF42-52BC-4927-8CC7-6F1EB35ADB10}" v="392" dt="2023-07-07T12:43:02.945"/>
    <p1510:client id="{0572C051-D99B-4393-8067-F6CEBF860DD6}" v="23" dt="2023-07-06T11:14:36.458"/>
    <p1510:client id="{114CA0EA-842C-1229-17EE-6FEC98DDD537}" v="113" dt="2023-07-10T19:42:32.651"/>
    <p1510:client id="{2B40B7C4-00FD-4056-8341-5A4F21C6DE19}" v="6" dt="2023-07-07T11:29:29.143"/>
    <p1510:client id="{2CF3B883-F760-430E-8E3E-7B1C3E49BB32}" v="10" dt="2023-07-11T15:00:41.459"/>
    <p1510:client id="{2E3B5196-DD9D-4E61-A4F4-1E804E2DEF65}" v="37" dt="2023-07-11T15:45:53.345"/>
    <p1510:client id="{44E94613-6A22-4282-BE8F-352A7E1823AD}" v="103" dt="2023-07-11T11:02:15.428"/>
    <p1510:client id="{473D91BB-A220-4BCB-9DB9-609F89F52B6A}" v="69" dt="2023-07-11T10:48:25.516"/>
    <p1510:client id="{4832DDF1-CFEA-4B6B-9555-E1AFD0FEECFB}" v="591" dt="2023-07-11T15:51:04.405"/>
    <p1510:client id="{577ADF5D-FF93-459B-BA87-26D0C2CBE250}" v="459" dt="2023-07-11T09:06:02.558"/>
    <p1510:client id="{5E97F334-66AB-4CB4-9E57-BCDF6F3D5250}" v="247" dt="2023-07-10T15:33:46.025"/>
    <p1510:client id="{61608EE4-AD8E-666B-80C2-DFB4469CCC68}" v="299" dt="2023-07-06T10:47:04.191"/>
    <p1510:client id="{621204CB-562A-46B6-996D-31773328A513}" v="1030" dt="2023-07-11T15:42:11.052"/>
    <p1510:client id="{66F524CD-740C-473E-A700-CE6F9D07FFD8}" v="1928" dt="2023-07-11T14:57:18.472"/>
    <p1510:client id="{71FE705C-D5C3-4DA7-9150-19131DD7F332}" v="4" dt="2023-07-10T19:33:18.691"/>
    <p1510:client id="{733D03A8-2430-4B04-9EAB-71E505079D16}" v="191" dt="2023-07-04T16:54:47.894"/>
    <p1510:client id="{74A12FF9-68F4-4D11-B39C-32E20B11FE96}" v="6" dt="2023-07-06T11:38:01.961"/>
    <p1510:client id="{7F598686-AEC3-448B-BC60-306B3C5BA7B9}" v="534" dt="2023-07-11T10:07:01.680"/>
    <p1510:client id="{90F93C09-7BF5-42B9-B433-BDFF40368601}" v="433" dt="2023-07-11T15:51:35.483"/>
    <p1510:client id="{92B595E1-56B0-406C-A912-40F8E5AD7E87}" v="206" dt="2023-07-07T10:55:48.045"/>
    <p1510:client id="{AB51C080-49D9-4DFD-BAE8-3C1C1A0779AE}" v="1" dt="2023-07-10T21:43:22.769"/>
    <p1510:client id="{B1AE0BEF-1B34-4901-B0D8-92A4CC5E7640}" v="10" dt="2023-07-05T12:14:25.697"/>
    <p1510:client id="{B3CC8026-C6AE-4D6F-947F-08955DA86759}" v="1075" dt="2023-07-07T13:33:03.099"/>
    <p1510:client id="{B3DE5B64-071D-4500-B7C2-7B76E4895D2D}" v="421" dt="2023-07-05T14:03:17.983"/>
    <p1510:client id="{B6321622-A187-48FB-83DD-0AEF6ADFFB6F}" v="376" dt="2023-07-11T14:31:02.437"/>
    <p1510:client id="{B7161803-7A9E-4FA4-B614-41819C9ED4AF}" v="35" dt="2023-07-07T12:27:49.915"/>
    <p1510:client id="{BE21B4EE-19E3-43ED-A2E8-2A6A469DBD68}" v="30" dt="2023-07-05T10:16:55.214"/>
    <p1510:client id="{C03B33A9-6FF5-4325-9FD8-D24F1460ADA7}" v="4" dt="2023-07-07T13:41:58.210"/>
    <p1510:client id="{C1244597-1F1F-4095-B60F-B8F223450256}" v="171" dt="2023-07-06T15:00:15.651"/>
    <p1510:client id="{C7A1B705-A1A5-4E88-8093-466937A8A87E}" v="881" dt="2023-07-10T19:23:30.566"/>
    <p1510:client id="{D5CAB8D0-6597-45B4-B638-A9710FB2DE56}" v="54" dt="2023-07-11T14:04:35.122"/>
    <p1510:client id="{D9EAAE5A-CAB8-4E72-AF9E-050737F7BCDC}" v="208" dt="2023-07-06T12:09:50.450"/>
    <p1510:client id="{E03E2B3E-7D82-4326-A681-01E4DAB1B3EA}" v="94" dt="2023-07-11T15:46:36.420"/>
    <p1510:client id="{E6F9A098-F0E3-4BAF-A4C3-0E7E294254F7}" v="213" dt="2023-07-10T19:56:33.398"/>
    <p1510:client id="{FC247551-FBE1-4510-A65C-81E423F64F5A}" v="19" dt="2023-07-10T19:35:30.621"/>
    <p1510:client id="{FF9391C1-4A18-4C20-9FA2-B7E9B69A7A6F}" v="1081" dt="2023-07-07T08:47:12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0F4E9-96E1-457C-8EDA-785F322697E5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8712A-6ECD-4655-B912-8B05B8E887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25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Does</a:t>
            </a:r>
            <a:r>
              <a:rPr lang="en-GB" baseline="0"/>
              <a:t> the app formatting stay the same for different research/clinical trails?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BBCDA-37E8-41CC-91A8-F03CFE4881F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5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https://mhealth.jmir.org/2018/4/e86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BBCDA-37E8-41CC-91A8-F03CFE4881F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7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9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7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6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8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53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0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9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49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46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0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6CB3-06A2-4E5D-9F60-3C2BD3A7D0C6}" type="datetimeFigureOut">
              <a:rPr lang="en-GB" smtClean="0"/>
              <a:t>11/07/2023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ABE8-5B3C-4946-83E8-7DAB70DA73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08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Titillium"/>
              </a:rPr>
              <a:t>Discover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7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latin typeface="Titillium"/>
              </a:rPr>
              <a:t>A Mobile App for Research Participants</a:t>
            </a:r>
            <a:endParaRPr lang="en-US"/>
          </a:p>
        </p:txBody>
      </p:sp>
      <p:sp>
        <p:nvSpPr>
          <p:cNvPr id="5" name="AutoShape 1"/>
          <p:cNvSpPr>
            <a:spLocks/>
          </p:cNvSpPr>
          <p:nvPr/>
        </p:nvSpPr>
        <p:spPr bwMode="auto">
          <a:xfrm rot="8597967">
            <a:off x="9265716" y="4036418"/>
            <a:ext cx="2804567" cy="273197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0"/>
          </a:gra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AutoShape 1"/>
          <p:cNvSpPr>
            <a:spLocks/>
          </p:cNvSpPr>
          <p:nvPr/>
        </p:nvSpPr>
        <p:spPr bwMode="auto">
          <a:xfrm rot="9013392">
            <a:off x="9304978" y="4074664"/>
            <a:ext cx="2726044" cy="2655481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990"/>
                </a:moveTo>
                <a:cubicBezTo>
                  <a:pt x="21600" y="15126"/>
                  <a:pt x="21600" y="15263"/>
                  <a:pt x="21600" y="15399"/>
                </a:cubicBezTo>
                <a:cubicBezTo>
                  <a:pt x="21594" y="15445"/>
                  <a:pt x="21584" y="15490"/>
                  <a:pt x="21584" y="15536"/>
                </a:cubicBezTo>
                <a:cubicBezTo>
                  <a:pt x="21583" y="15866"/>
                  <a:pt x="21538" y="16191"/>
                  <a:pt x="21471" y="16513"/>
                </a:cubicBezTo>
                <a:cubicBezTo>
                  <a:pt x="21274" y="17469"/>
                  <a:pt x="20847" y="18299"/>
                  <a:pt x="20177" y="18995"/>
                </a:cubicBezTo>
                <a:cubicBezTo>
                  <a:pt x="19694" y="19496"/>
                  <a:pt x="19133" y="19885"/>
                  <a:pt x="18522" y="20201"/>
                </a:cubicBezTo>
                <a:cubicBezTo>
                  <a:pt x="17784" y="20582"/>
                  <a:pt x="17006" y="20844"/>
                  <a:pt x="16205" y="21041"/>
                </a:cubicBezTo>
                <a:cubicBezTo>
                  <a:pt x="15549" y="21201"/>
                  <a:pt x="14886" y="21315"/>
                  <a:pt x="14217" y="21398"/>
                </a:cubicBezTo>
                <a:cubicBezTo>
                  <a:pt x="13683" y="21465"/>
                  <a:pt x="13147" y="21516"/>
                  <a:pt x="12611" y="21540"/>
                </a:cubicBezTo>
                <a:cubicBezTo>
                  <a:pt x="12079" y="21565"/>
                  <a:pt x="11548" y="21574"/>
                  <a:pt x="11017" y="21590"/>
                </a:cubicBezTo>
                <a:cubicBezTo>
                  <a:pt x="10990" y="21591"/>
                  <a:pt x="10963" y="21597"/>
                  <a:pt x="10936" y="21600"/>
                </a:cubicBezTo>
                <a:cubicBezTo>
                  <a:pt x="10845" y="21600"/>
                  <a:pt x="10755" y="21600"/>
                  <a:pt x="10664" y="21600"/>
                </a:cubicBezTo>
                <a:cubicBezTo>
                  <a:pt x="10625" y="21597"/>
                  <a:pt x="10586" y="21591"/>
                  <a:pt x="10547" y="21590"/>
                </a:cubicBezTo>
                <a:cubicBezTo>
                  <a:pt x="9871" y="21583"/>
                  <a:pt x="9194" y="21560"/>
                  <a:pt x="8519" y="21510"/>
                </a:cubicBezTo>
                <a:cubicBezTo>
                  <a:pt x="7699" y="21448"/>
                  <a:pt x="6883" y="21349"/>
                  <a:pt x="6076" y="21190"/>
                </a:cubicBezTo>
                <a:cubicBezTo>
                  <a:pt x="5309" y="21038"/>
                  <a:pt x="4557" y="20834"/>
                  <a:pt x="3829" y="20540"/>
                </a:cubicBezTo>
                <a:cubicBezTo>
                  <a:pt x="3154" y="20267"/>
                  <a:pt x="2517" y="19924"/>
                  <a:pt x="1944" y="19461"/>
                </a:cubicBezTo>
                <a:cubicBezTo>
                  <a:pt x="1121" y="18795"/>
                  <a:pt x="541" y="17957"/>
                  <a:pt x="245" y="16918"/>
                </a:cubicBezTo>
                <a:cubicBezTo>
                  <a:pt x="130" y="16515"/>
                  <a:pt x="62" y="16103"/>
                  <a:pt x="34" y="15684"/>
                </a:cubicBezTo>
                <a:cubicBezTo>
                  <a:pt x="28" y="15595"/>
                  <a:pt x="12" y="15507"/>
                  <a:pt x="0" y="15418"/>
                </a:cubicBezTo>
                <a:cubicBezTo>
                  <a:pt x="0" y="15275"/>
                  <a:pt x="0" y="15132"/>
                  <a:pt x="0" y="14990"/>
                </a:cubicBezTo>
                <a:cubicBezTo>
                  <a:pt x="9" y="14932"/>
                  <a:pt x="24" y="14875"/>
                  <a:pt x="27" y="14816"/>
                </a:cubicBezTo>
                <a:cubicBezTo>
                  <a:pt x="62" y="14139"/>
                  <a:pt x="174" y="13473"/>
                  <a:pt x="337" y="12816"/>
                </a:cubicBezTo>
                <a:cubicBezTo>
                  <a:pt x="559" y="11922"/>
                  <a:pt x="866" y="11057"/>
                  <a:pt x="1225" y="10212"/>
                </a:cubicBezTo>
                <a:cubicBezTo>
                  <a:pt x="1746" y="8981"/>
                  <a:pt x="2363" y="7801"/>
                  <a:pt x="3036" y="6651"/>
                </a:cubicBezTo>
                <a:cubicBezTo>
                  <a:pt x="3688" y="5538"/>
                  <a:pt x="4394" y="4464"/>
                  <a:pt x="5204" y="3465"/>
                </a:cubicBezTo>
                <a:cubicBezTo>
                  <a:pt x="5753" y="2789"/>
                  <a:pt x="6344" y="2155"/>
                  <a:pt x="7010" y="1599"/>
                </a:cubicBezTo>
                <a:cubicBezTo>
                  <a:pt x="7544" y="1152"/>
                  <a:pt x="8116" y="766"/>
                  <a:pt x="8747" y="479"/>
                </a:cubicBezTo>
                <a:cubicBezTo>
                  <a:pt x="9265" y="244"/>
                  <a:pt x="9803" y="87"/>
                  <a:pt x="10368" y="32"/>
                </a:cubicBezTo>
                <a:cubicBezTo>
                  <a:pt x="10461" y="23"/>
                  <a:pt x="10553" y="11"/>
                  <a:pt x="10646" y="0"/>
                </a:cubicBezTo>
                <a:cubicBezTo>
                  <a:pt x="10755" y="0"/>
                  <a:pt x="10863" y="0"/>
                  <a:pt x="10972" y="0"/>
                </a:cubicBezTo>
                <a:cubicBezTo>
                  <a:pt x="10999" y="5"/>
                  <a:pt x="11025" y="13"/>
                  <a:pt x="11052" y="15"/>
                </a:cubicBezTo>
                <a:cubicBezTo>
                  <a:pt x="11211" y="33"/>
                  <a:pt x="11371" y="43"/>
                  <a:pt x="11529" y="68"/>
                </a:cubicBezTo>
                <a:cubicBezTo>
                  <a:pt x="12160" y="165"/>
                  <a:pt x="12750" y="387"/>
                  <a:pt x="13311" y="696"/>
                </a:cubicBezTo>
                <a:cubicBezTo>
                  <a:pt x="14032" y="1093"/>
                  <a:pt x="14670" y="1607"/>
                  <a:pt x="15261" y="2185"/>
                </a:cubicBezTo>
                <a:cubicBezTo>
                  <a:pt x="15902" y="2811"/>
                  <a:pt x="16477" y="3498"/>
                  <a:pt x="17005" y="4225"/>
                </a:cubicBezTo>
                <a:cubicBezTo>
                  <a:pt x="18227" y="5906"/>
                  <a:pt x="19254" y="7707"/>
                  <a:pt x="20128" y="9601"/>
                </a:cubicBezTo>
                <a:cubicBezTo>
                  <a:pt x="20596" y="10615"/>
                  <a:pt x="20991" y="11657"/>
                  <a:pt x="21264" y="12744"/>
                </a:cubicBezTo>
                <a:cubicBezTo>
                  <a:pt x="21441" y="13445"/>
                  <a:pt x="21573" y="14154"/>
                  <a:pt x="21585" y="14881"/>
                </a:cubicBezTo>
                <a:cubicBezTo>
                  <a:pt x="21586" y="14918"/>
                  <a:pt x="21595" y="14954"/>
                  <a:pt x="21600" y="14990"/>
                </a:cubicBezTo>
                <a:close/>
                <a:moveTo>
                  <a:pt x="21600" y="14990"/>
                </a:moveTo>
              </a:path>
            </a:pathLst>
          </a:custGeom>
          <a:solidFill>
            <a:schemeClr val="tx1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639300" y="4909467"/>
            <a:ext cx="1662620" cy="696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US" sz="3200">
                <a:solidFill>
                  <a:schemeClr val="bg1"/>
                </a:solidFill>
                <a:latin typeface="Titillium Light" charset="0"/>
                <a:ea typeface="Titillium Light" charset="0"/>
                <a:cs typeface="Titillium Light" charset="0"/>
              </a:rPr>
              <a:t>Iterative Insights</a:t>
            </a:r>
          </a:p>
        </p:txBody>
      </p:sp>
      <p:pic>
        <p:nvPicPr>
          <p:cNvPr id="4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1D80DC1A-0387-6595-CA32-615E6D8C4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18" r="-1375" b="15753"/>
          <a:stretch/>
        </p:blipFill>
        <p:spPr>
          <a:xfrm>
            <a:off x="539884" y="1730272"/>
            <a:ext cx="2056539" cy="1239435"/>
          </a:xfrm>
          <a:prstGeom prst="rect">
            <a:avLst/>
          </a:prstGeom>
        </p:spPr>
      </p:pic>
      <p:pic>
        <p:nvPicPr>
          <p:cNvPr id="10" name="Picture 1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EA27EB2-EB17-0F92-F2B5-71CA21DA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0" y="262063"/>
            <a:ext cx="2362795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39A6B6-CCDA-4663-7CD2-7133E40A9F24}"/>
              </a:ext>
            </a:extLst>
          </p:cNvPr>
          <p:cNvSpPr txBox="1"/>
          <p:nvPr/>
        </p:nvSpPr>
        <p:spPr>
          <a:xfrm>
            <a:off x="4222789" y="4926381"/>
            <a:ext cx="374021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>
                    <a:alpha val="60000"/>
                  </a:schemeClr>
                </a:solidFill>
                <a:latin typeface="Titillium"/>
              </a:rPr>
              <a:t>Cameron Wilson, Emily Adams, Jonny Flint, Lara Johnson</a:t>
            </a: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3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>
            <a:off x="4680064" y="359980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0548" y="606056"/>
            <a:ext cx="4002082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err="1">
                <a:latin typeface="Titillium Light" charset="0"/>
                <a:ea typeface="Titillium Light" charset="0"/>
                <a:cs typeface="Titillium Light" charset="0"/>
              </a:rPr>
              <a:t>Enrols</a:t>
            </a: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 in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0548" y="1205471"/>
            <a:ext cx="4002082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Experiencing adverse childhood events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Has unrestricted access to a smartphone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 consistent support to study participation </a:t>
            </a:r>
            <a:endParaRPr lang="en-US" sz="2000"/>
          </a:p>
        </p:txBody>
      </p:sp>
      <p:cxnSp>
        <p:nvCxnSpPr>
          <p:cNvPr id="6" name="Straight Connector 5"/>
          <p:cNvCxnSpPr/>
          <p:nvPr/>
        </p:nvCxnSpPr>
        <p:spPr>
          <a:xfrm>
            <a:off x="5510548" y="1050488"/>
            <a:ext cx="94041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/>
          <p:cNvSpPr>
            <a:spLocks/>
          </p:cNvSpPr>
          <p:nvPr/>
        </p:nvSpPr>
        <p:spPr bwMode="auto">
          <a:xfrm>
            <a:off x="4680064" y="2189222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547" y="2453586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Leaves school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0546" y="3033324"/>
            <a:ext cx="5563853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 further education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Working in construction but high risk of incarceration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Mental health flare-ups include suicide attempts  </a:t>
            </a:r>
            <a:endParaRPr lang="en-US" sz="2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5510547" y="287834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38089" y="0"/>
            <a:ext cx="0" cy="359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8089" y="1134930"/>
            <a:ext cx="9070" cy="104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47159" y="2999570"/>
            <a:ext cx="0" cy="12440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/>
          </p:cNvSpPr>
          <p:nvPr/>
        </p:nvSpPr>
        <p:spPr bwMode="auto">
          <a:xfrm>
            <a:off x="4689134" y="4243663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23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038089" y="5039330"/>
            <a:ext cx="9070" cy="1818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546" y="4475641"/>
            <a:ext cx="4412836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In temporary accommodation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10547" y="4900396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05184" y="5095301"/>
            <a:ext cx="6416166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 fixed address therefore only consistent contact is a mobile phone.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Diagnosed with multiple complex mental health conditions.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Not engaging with available mental health support.</a:t>
            </a:r>
            <a:endParaRPr lang="en-US" sz="2000"/>
          </a:p>
        </p:txBody>
      </p:sp>
      <p:pic>
        <p:nvPicPr>
          <p:cNvPr id="5122" name="Picture 2" descr="Location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8" y="2840903"/>
            <a:ext cx="587902" cy="5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8402" y="422426"/>
            <a:ext cx="2557508" cy="368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1127" y="2005920"/>
            <a:ext cx="2341791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spc="300">
                <a:latin typeface="Titillium" charset="0"/>
                <a:ea typeface="Titillium" charset="0"/>
                <a:cs typeface="Titillium" charset="0"/>
              </a:rPr>
              <a:t>Scott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8679" y="2353213"/>
            <a:ext cx="2060745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Socioeconomic status: Low Income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4806" y="2929166"/>
            <a:ext cx="1628282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Urban, Drumchapel Glasgow</a:t>
            </a:r>
          </a:p>
        </p:txBody>
      </p:sp>
      <p:pic>
        <p:nvPicPr>
          <p:cNvPr id="5126" name="Picture 6" descr="Salafi Institute of Technology - Education Symbol #Symbol_Of_Education  #Education_symbol #Education #Technology #Graduation #Degree #Facebook  #Twitter #Social_Network . Salafi Computer Showroom | Face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" y="3495642"/>
            <a:ext cx="544052" cy="5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8679" y="3714592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Schooling: State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033" y="4596132"/>
            <a:ext cx="1748052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Factors which could influence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" y="5362315"/>
            <a:ext cx="1482238" cy="349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Participation Incentive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28021" y="4542733"/>
            <a:ext cx="2216548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Mental health flare-up and Chaotic lifestyles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0205" y="5331578"/>
            <a:ext cx="2216548" cy="1533946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Support through the intervention and financial compensation for each completed stage of the study. </a:t>
            </a:r>
            <a:endParaRPr lang="en-US" sz="2000"/>
          </a:p>
          <a:p>
            <a:pPr algn="ctr">
              <a:lnSpc>
                <a:spcPct val="120000"/>
              </a:lnSpc>
            </a:pPr>
            <a:endParaRPr lang="en-US" sz="140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42" name="Picture 4" descr="Male Avatar Icon - Free PNG &amp; SVG 2709857 - Noun Projec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8" b="15775"/>
          <a:stretch/>
        </p:blipFill>
        <p:spPr bwMode="auto">
          <a:xfrm>
            <a:off x="1045151" y="606056"/>
            <a:ext cx="1895982" cy="12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C0EC624-4E31-CAAC-8BD0-68607B6C3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12F9CD-73BE-D05A-6A95-08E098D06D54}"/>
              </a:ext>
            </a:extLst>
          </p:cNvPr>
          <p:cNvSpPr txBox="1"/>
          <p:nvPr/>
        </p:nvSpPr>
        <p:spPr>
          <a:xfrm>
            <a:off x="8983589" y="6101788"/>
            <a:ext cx="2165960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"/>
              </a:rPr>
              <a:t>Mental Health Perspective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350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>
            <a:off x="4680064" y="359980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latin typeface="Titillium" charset="0"/>
                <a:ea typeface="Titillium" charset="0"/>
                <a:cs typeface="Titillium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0548" y="606056"/>
            <a:ext cx="4002082" cy="3028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err="1">
                <a:latin typeface="Titillium Light"/>
                <a:ea typeface="Titillium Light" charset="0"/>
                <a:cs typeface="Titillium Light" charset="0"/>
              </a:rPr>
              <a:t>Enrols</a:t>
            </a: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 in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0547" y="1205471"/>
            <a:ext cx="6287452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Family seeking asylum and English is a second language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Experiencing anxiety and depression but not as yet clinically diagnosed.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Culturally different views of mental health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510548" y="1050488"/>
            <a:ext cx="94041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/>
          <p:cNvSpPr>
            <a:spLocks/>
          </p:cNvSpPr>
          <p:nvPr/>
        </p:nvSpPr>
        <p:spPr bwMode="auto">
          <a:xfrm>
            <a:off x="4680064" y="2189222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latin typeface="Titillium" charset="0"/>
                <a:ea typeface="Titillium" charset="0"/>
                <a:cs typeface="Titillium" charset="0"/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0547" y="2453586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Begins university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0546" y="3033324"/>
            <a:ext cx="6154712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Attending university to study computer science</a:t>
            </a:r>
          </a:p>
          <a:p>
            <a:pPr marL="171450" indent="-1714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Has episodic depression and anxiety now actively seeking support</a:t>
            </a:r>
          </a:p>
          <a:p>
            <a:pPr marL="171450" indent="-17145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Research app is not a priority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10547" y="287834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38089" y="0"/>
            <a:ext cx="0" cy="359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8089" y="1134930"/>
            <a:ext cx="9070" cy="10431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47159" y="2999570"/>
            <a:ext cx="0" cy="12440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/>
          </p:cNvSpPr>
          <p:nvPr/>
        </p:nvSpPr>
        <p:spPr bwMode="auto">
          <a:xfrm>
            <a:off x="4689134" y="4243663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400">
                <a:latin typeface="Titillium" charset="0"/>
                <a:ea typeface="Titillium" charset="0"/>
                <a:cs typeface="Titillium" charset="0"/>
              </a:rPr>
              <a:t>23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038089" y="5039330"/>
            <a:ext cx="9070" cy="1818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10546" y="4475641"/>
            <a:ext cx="3400465" cy="30284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itillium Light"/>
                <a:ea typeface="Titillium Light" charset="0"/>
                <a:cs typeface="Titillium Light" charset="0"/>
              </a:rPr>
              <a:t>Working in graduate job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10547" y="4900396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67002" y="5090539"/>
            <a:ext cx="4799228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</a:rPr>
              <a:t>Has an entry-level graduate job in computer science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</a:rPr>
              <a:t>App is less interesting and too much like his day job </a:t>
            </a:r>
            <a:endParaRPr lang="en-US" sz="1400">
              <a:solidFill>
                <a:schemeClr val="tx1">
                  <a:alpha val="60000"/>
                </a:schemeClr>
              </a:solidFill>
              <a:latin typeface="Titillium"/>
            </a:endParaRPr>
          </a:p>
        </p:txBody>
      </p:sp>
      <p:pic>
        <p:nvPicPr>
          <p:cNvPr id="5122" name="Picture 2" descr="Location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8" y="2840903"/>
            <a:ext cx="587902" cy="5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8402" y="422426"/>
            <a:ext cx="2557508" cy="368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1127" y="2005920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 err="1">
                <a:latin typeface="Titillium" charset="0"/>
                <a:ea typeface="Titillium" charset="0"/>
                <a:cs typeface="Titillium" charset="0"/>
              </a:rPr>
              <a:t>Farid</a:t>
            </a:r>
            <a:endParaRPr lang="en-US" sz="2000" spc="3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18679" y="2353213"/>
            <a:ext cx="2060745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Socioeconomic status: Low Income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44806" y="2929166"/>
            <a:ext cx="1628282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Urban, central Newcastle</a:t>
            </a:r>
          </a:p>
        </p:txBody>
      </p:sp>
      <p:pic>
        <p:nvPicPr>
          <p:cNvPr id="5126" name="Picture 6" descr="Salafi Institute of Technology - Education Symbol #Symbol_Of_Education  #Education_symbol #Education #Technology #Graduation #Degree #Facebook  #Twitter #Social_Network . Salafi Computer Showroom | Faceb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" y="3495642"/>
            <a:ext cx="544052" cy="5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8679" y="3714592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Schooling: State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8719" y="4694103"/>
            <a:ext cx="1748052" cy="52136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/>
                <a:ea typeface="Titillium" charset="0"/>
                <a:cs typeface="Titillium" charset="0"/>
              </a:rPr>
              <a:t>Factors which could influence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8718" y="5590915"/>
            <a:ext cx="1482238" cy="3490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/>
                <a:ea typeface="Titillium" charset="0"/>
                <a:cs typeface="Titillium" charset="0"/>
              </a:rPr>
              <a:t>Participation Incentive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51822" y="4629818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Loss of interest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43120" y="5451321"/>
            <a:ext cx="2564890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Financial incentives to support studies and personalised insights from data</a:t>
            </a:r>
            <a:endParaRPr lang="en-US" sz="1400">
              <a:solidFill>
                <a:schemeClr val="tx1">
                  <a:alpha val="60000"/>
                </a:schemeClr>
              </a:solidFill>
              <a:latin typeface="Titillium"/>
              <a:ea typeface="Titillium" charset="0"/>
              <a:cs typeface="Titillium" charset="0"/>
            </a:endParaRPr>
          </a:p>
        </p:txBody>
      </p:sp>
      <p:pic>
        <p:nvPicPr>
          <p:cNvPr id="42" name="Picture 4" descr="Male Avatar Icon - Free PNG &amp; SVG 2709857 - Noun Projec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8" b="15775"/>
          <a:stretch/>
        </p:blipFill>
        <p:spPr bwMode="auto">
          <a:xfrm>
            <a:off x="1045151" y="606056"/>
            <a:ext cx="1895982" cy="12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C601CF0-2AB7-34E3-D3A0-C2121359F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AB96EA-B52D-A1EB-3E9F-E14E3543F859}"/>
              </a:ext>
            </a:extLst>
          </p:cNvPr>
          <p:cNvSpPr txBox="1"/>
          <p:nvPr/>
        </p:nvSpPr>
        <p:spPr>
          <a:xfrm>
            <a:off x="8945959" y="6167640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Mental Health Perspective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190+ Left Hand Holds A Mobile Phone Stock Photos, Pictures &amp; Royalty-Free 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699"/>
            <a:ext cx="58293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65236" y="3004787"/>
            <a:ext cx="3684814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 charset="0"/>
                <a:ea typeface="Titillium Light" charset="0"/>
                <a:cs typeface="Titillium Light" charset="0"/>
              </a:rPr>
              <a:t>Demo of Prototype</a:t>
            </a:r>
          </a:p>
        </p:txBody>
      </p:sp>
      <p:pic>
        <p:nvPicPr>
          <p:cNvPr id="2" name="Picture 2" descr="A cartoon of a rabbit&#10;&#10;Description automatically generated">
            <a:extLst>
              <a:ext uri="{FF2B5EF4-FFF2-40B4-BE49-F238E27FC236}">
                <a16:creationId xmlns:a16="http://schemas.microsoft.com/office/drawing/2014/main" id="{1B7DFC38-6EB8-1EE8-7935-F48343FC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949" y="1720148"/>
            <a:ext cx="1597426" cy="3439064"/>
          </a:xfrm>
          <a:prstGeom prst="rect">
            <a:avLst/>
          </a:prstGeom>
        </p:spPr>
      </p:pic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D0A7EAC-D1C2-1B06-3C74-14EE74828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9A405-0C50-97FC-E373-6E85AA1B1956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Mobile App Developer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D6A0419A-638D-3A57-3BC5-EC097E9BF9C3}"/>
              </a:ext>
            </a:extLst>
          </p:cNvPr>
          <p:cNvSpPr/>
          <p:nvPr/>
        </p:nvSpPr>
        <p:spPr>
          <a:xfrm>
            <a:off x="-651826" y="-454450"/>
            <a:ext cx="7778150" cy="777815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28422" y="844041"/>
            <a:ext cx="3602222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BIRTHDAYS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87515" y="2287397"/>
            <a:ext cx="3602222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MILESTONES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84657" y="3963974"/>
            <a:ext cx="2883765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NOTIFICATION CUSTOMISATION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010" y="2992409"/>
            <a:ext cx="4652437" cy="89749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/>
              </a:rPr>
              <a:t>Additional Continuous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 sz="3600">
                <a:latin typeface="Titillium Light"/>
                <a:ea typeface="Titillium Light" charset="0"/>
                <a:cs typeface="Titillium Light" charset="0"/>
              </a:rPr>
              <a:t>Retention Strategies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76C9A9-A0AC-16A1-E3EB-4CA52ED24375}"/>
              </a:ext>
            </a:extLst>
          </p:cNvPr>
          <p:cNvGrpSpPr/>
          <p:nvPr/>
        </p:nvGrpSpPr>
        <p:grpSpPr>
          <a:xfrm>
            <a:off x="5723935" y="490538"/>
            <a:ext cx="914400" cy="914400"/>
            <a:chOff x="9904049" y="544967"/>
            <a:chExt cx="914400" cy="914400"/>
          </a:xfrm>
        </p:grpSpPr>
        <p:sp>
          <p:nvSpPr>
            <p:cNvPr id="5" name="Oval 4"/>
            <p:cNvSpPr/>
            <p:nvPr/>
          </p:nvSpPr>
          <p:spPr bwMode="auto">
            <a:xfrm>
              <a:off x="9904049" y="544967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Birthday Icon Vector Art, Icons, and Graphics for Free Download"/>
            <p:cNvPicPr>
              <a:picLocks noChangeAspect="1" noChangeArrowheads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8714" y="692238"/>
              <a:ext cx="619857" cy="619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D0DE52-B358-70CC-C5C8-0DE43D2C5196}"/>
              </a:ext>
            </a:extLst>
          </p:cNvPr>
          <p:cNvGrpSpPr/>
          <p:nvPr/>
        </p:nvGrpSpPr>
        <p:grpSpPr>
          <a:xfrm>
            <a:off x="6558643" y="1948542"/>
            <a:ext cx="914400" cy="914400"/>
            <a:chOff x="9062357" y="1883229"/>
            <a:chExt cx="914400" cy="914400"/>
          </a:xfrm>
        </p:grpSpPr>
        <p:sp>
          <p:nvSpPr>
            <p:cNvPr id="6" name="Oval 5"/>
            <p:cNvSpPr/>
            <p:nvPr/>
          </p:nvSpPr>
          <p:spPr bwMode="auto">
            <a:xfrm>
              <a:off x="9062357" y="1883229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314,500+ Calendar Symbols Illustrations, Royalty-Free Vector Graphics &amp;  Clip Art - iStock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38" t="22583" r="19290" b="22118"/>
            <a:stretch/>
          </p:blipFill>
          <p:spPr bwMode="auto">
            <a:xfrm>
              <a:off x="9207829" y="2081713"/>
              <a:ext cx="595299" cy="525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6E44D0-0A1F-4067-C0BF-8E6D31F68EE9}"/>
              </a:ext>
            </a:extLst>
          </p:cNvPr>
          <p:cNvGrpSpPr/>
          <p:nvPr/>
        </p:nvGrpSpPr>
        <p:grpSpPr>
          <a:xfrm>
            <a:off x="6561594" y="3727981"/>
            <a:ext cx="914400" cy="914400"/>
            <a:chOff x="8978223" y="3575582"/>
            <a:chExt cx="914400" cy="914400"/>
          </a:xfrm>
        </p:grpSpPr>
        <p:sp>
          <p:nvSpPr>
            <p:cNvPr id="7" name="Oval 6"/>
            <p:cNvSpPr/>
            <p:nvPr/>
          </p:nvSpPr>
          <p:spPr bwMode="auto">
            <a:xfrm>
              <a:off x="8978223" y="3575582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Push notifications icon - Icons8 Mobile Icons | Free ic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177" y="3678690"/>
              <a:ext cx="726763" cy="72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9612A07-3158-50A7-5D68-BA0B88805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20742EF-5E09-7C2D-A328-1588DE2946D1}"/>
              </a:ext>
            </a:extLst>
          </p:cNvPr>
          <p:cNvSpPr txBox="1"/>
          <p:nvPr/>
        </p:nvSpPr>
        <p:spPr>
          <a:xfrm>
            <a:off x="6827416" y="5741677"/>
            <a:ext cx="3383005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/>
              <a:t>GAMIFICATION AND INTERACTION BONUSES</a:t>
            </a:r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D983FF-CEC0-5978-CF17-C229914F2C12}"/>
              </a:ext>
            </a:extLst>
          </p:cNvPr>
          <p:cNvGrpSpPr/>
          <p:nvPr/>
        </p:nvGrpSpPr>
        <p:grpSpPr>
          <a:xfrm>
            <a:off x="5723395" y="5513237"/>
            <a:ext cx="914400" cy="914400"/>
            <a:chOff x="9522509" y="5001610"/>
            <a:chExt cx="914400" cy="91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6BCE16-B6AA-21D3-2848-0C6653FF93C5}"/>
                </a:ext>
              </a:extLst>
            </p:cNvPr>
            <p:cNvSpPr/>
            <p:nvPr/>
          </p:nvSpPr>
          <p:spPr bwMode="auto">
            <a:xfrm>
              <a:off x="9522509" y="5001610"/>
              <a:ext cx="914400" cy="914400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6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A22A69CE-905E-06BC-034F-9A741E306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20943" y="5181599"/>
              <a:ext cx="544286" cy="54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90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Predicting Drop-out</a:t>
            </a:r>
          </a:p>
        </p:txBody>
      </p:sp>
      <p:sp>
        <p:nvSpPr>
          <p:cNvPr id="4" name="AutoShape 2"/>
          <p:cNvSpPr>
            <a:spLocks/>
          </p:cNvSpPr>
          <p:nvPr/>
        </p:nvSpPr>
        <p:spPr bwMode="auto">
          <a:xfrm>
            <a:off x="1185718" y="2564739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3391544" y="2564739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6" name="AutoShape 2"/>
          <p:cNvSpPr>
            <a:spLocks/>
          </p:cNvSpPr>
          <p:nvPr/>
        </p:nvSpPr>
        <p:spPr bwMode="auto">
          <a:xfrm>
            <a:off x="5576304" y="2567397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5718" y="3428912"/>
            <a:ext cx="199312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 charset="0"/>
                <a:ea typeface="Titillium Light" charset="0"/>
                <a:cs typeface="Titillium Light" charset="0"/>
              </a:rPr>
              <a:t>Individual Characteristics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02311" y="3531881"/>
            <a:ext cx="1993123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 charset="0"/>
                <a:ea typeface="Titillium Light" charset="0"/>
                <a:cs typeface="Titillium Light" charset="0"/>
              </a:rPr>
              <a:t>App Usage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80758" y="3430724"/>
            <a:ext cx="199312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 charset="0"/>
                <a:ea typeface="Titillium Light" charset="0"/>
                <a:cs typeface="Titillium Light" charset="0"/>
              </a:rPr>
              <a:t>Research Satisfaction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B7412FFC-7015-F7BF-ECED-52FA998EB3C4}"/>
              </a:ext>
            </a:extLst>
          </p:cNvPr>
          <p:cNvSpPr>
            <a:spLocks/>
          </p:cNvSpPr>
          <p:nvPr/>
        </p:nvSpPr>
        <p:spPr bwMode="auto">
          <a:xfrm>
            <a:off x="8919508" y="2606302"/>
            <a:ext cx="1993123" cy="2157065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endParaRPr lang="en-US" sz="16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A9E47-A590-220D-3F2A-74319B4BBE4D}"/>
              </a:ext>
            </a:extLst>
          </p:cNvPr>
          <p:cNvSpPr txBox="1"/>
          <p:nvPr/>
        </p:nvSpPr>
        <p:spPr>
          <a:xfrm>
            <a:off x="8916420" y="3573444"/>
            <a:ext cx="1993123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/>
              </a:rPr>
              <a:t>Retention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339676-7099-6E3C-F672-0F42D599DE9F}"/>
              </a:ext>
            </a:extLst>
          </p:cNvPr>
          <p:cNvSpPr/>
          <p:nvPr/>
        </p:nvSpPr>
        <p:spPr>
          <a:xfrm>
            <a:off x="7827912" y="3504251"/>
            <a:ext cx="876821" cy="36534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BC86474-85D4-9F18-C07E-ED03C443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BE794B-B3C4-D9F5-52F5-995E5397C17C}"/>
              </a:ext>
            </a:extLst>
          </p:cNvPr>
          <p:cNvSpPr txBox="1"/>
          <p:nvPr/>
        </p:nvSpPr>
        <p:spPr>
          <a:xfrm>
            <a:off x="9058848" y="6111196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Data Science</a:t>
            </a: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F9C4E-3D69-13E3-3676-056FBAB46905}"/>
              </a:ext>
            </a:extLst>
          </p:cNvPr>
          <p:cNvSpPr txBox="1"/>
          <p:nvPr/>
        </p:nvSpPr>
        <p:spPr>
          <a:xfrm>
            <a:off x="6987803" y="5235939"/>
            <a:ext cx="3005494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pc="200">
                <a:latin typeface="Titillium Light"/>
              </a:rPr>
              <a:t>Inclusivity – retaining a breadth of participants</a:t>
            </a:r>
            <a:endParaRPr lang="en-US"/>
          </a:p>
        </p:txBody>
      </p:sp>
      <p:pic>
        <p:nvPicPr>
          <p:cNvPr id="14" name="Picture 1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FA69AD4-6CF8-C5BF-DD32-EE8098D5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314" y="3984171"/>
            <a:ext cx="1219200" cy="12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80B7-04C7-F7DE-27E8-47AC8163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Attrition Risk Scores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4C953-A897-9B20-465B-F0D383724073}"/>
              </a:ext>
            </a:extLst>
          </p:cNvPr>
          <p:cNvSpPr txBox="1"/>
          <p:nvPr/>
        </p:nvSpPr>
        <p:spPr>
          <a:xfrm>
            <a:off x="3593620" y="5708735"/>
            <a:ext cx="1240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Low 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E9912-D02F-BDBA-2E56-7DE4C6261FA6}"/>
              </a:ext>
            </a:extLst>
          </p:cNvPr>
          <p:cNvSpPr txBox="1"/>
          <p:nvPr/>
        </p:nvSpPr>
        <p:spPr>
          <a:xfrm>
            <a:off x="8901123" y="5716540"/>
            <a:ext cx="12409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High Risk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90F29-5079-8323-30CF-05C9CFAB8A6A}"/>
              </a:ext>
            </a:extLst>
          </p:cNvPr>
          <p:cNvSpPr txBox="1"/>
          <p:nvPr/>
        </p:nvSpPr>
        <p:spPr>
          <a:xfrm>
            <a:off x="7597713" y="1652829"/>
            <a:ext cx="2606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Threshold Retention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5215A-419C-DBBD-C94C-68B78710A3CC}"/>
              </a:ext>
            </a:extLst>
          </p:cNvPr>
          <p:cNvSpPr txBox="1"/>
          <p:nvPr/>
        </p:nvSpPr>
        <p:spPr>
          <a:xfrm>
            <a:off x="1090727" y="2860581"/>
            <a:ext cx="1701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Ethnicity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5EF77-5A16-0DB3-8739-17B9D3C863C6}"/>
              </a:ext>
            </a:extLst>
          </p:cNvPr>
          <p:cNvSpPr txBox="1"/>
          <p:nvPr/>
        </p:nvSpPr>
        <p:spPr>
          <a:xfrm>
            <a:off x="339614" y="3539808"/>
            <a:ext cx="24435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Socioeconomic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8F474-8D55-1FA8-11DC-6B380ABD607D}"/>
              </a:ext>
            </a:extLst>
          </p:cNvPr>
          <p:cNvSpPr txBox="1"/>
          <p:nvPr/>
        </p:nvSpPr>
        <p:spPr>
          <a:xfrm>
            <a:off x="938327" y="4834386"/>
            <a:ext cx="1844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0B976-B748-4280-2720-1AF09557AB85}"/>
              </a:ext>
            </a:extLst>
          </p:cNvPr>
          <p:cNvSpPr txBox="1"/>
          <p:nvPr/>
        </p:nvSpPr>
        <p:spPr>
          <a:xfrm>
            <a:off x="938326" y="4231358"/>
            <a:ext cx="18448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Co-morbidities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4D62D4-34C0-75E6-5E3E-AD662934B7F5}"/>
              </a:ext>
            </a:extLst>
          </p:cNvPr>
          <p:cNvCxnSpPr/>
          <p:nvPr/>
        </p:nvCxnSpPr>
        <p:spPr>
          <a:xfrm>
            <a:off x="2978989" y="5602856"/>
            <a:ext cx="7312325" cy="3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DBA492-5689-5F24-D1DC-E1391DF31C0C}"/>
              </a:ext>
            </a:extLst>
          </p:cNvPr>
          <p:cNvCxnSpPr/>
          <p:nvPr/>
        </p:nvCxnSpPr>
        <p:spPr>
          <a:xfrm>
            <a:off x="2917500" y="2306052"/>
            <a:ext cx="51759" cy="331541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33095E-B978-18C7-89DF-20EB782C2F42}"/>
              </a:ext>
            </a:extLst>
          </p:cNvPr>
          <p:cNvSpPr txBox="1"/>
          <p:nvPr/>
        </p:nvSpPr>
        <p:spPr>
          <a:xfrm>
            <a:off x="1014526" y="1678760"/>
            <a:ext cx="1853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Stratified Risk</a:t>
            </a:r>
          </a:p>
        </p:txBody>
      </p:sp>
      <p:pic>
        <p:nvPicPr>
          <p:cNvPr id="21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DDAE9F3-65A5-757B-97B2-F23A0B95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CF55E3-E663-6713-AEAD-F412AB41063F}"/>
              </a:ext>
            </a:extLst>
          </p:cNvPr>
          <p:cNvSpPr txBox="1"/>
          <p:nvPr/>
        </p:nvSpPr>
        <p:spPr>
          <a:xfrm>
            <a:off x="9058848" y="6111196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Data Science</a:t>
            </a: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3" name="Picture 3" descr="A group of people in a circle&#10;&#10;Description automatically generated">
            <a:extLst>
              <a:ext uri="{FF2B5EF4-FFF2-40B4-BE49-F238E27FC236}">
                <a16:creationId xmlns:a16="http://schemas.microsoft.com/office/drawing/2014/main" id="{0C698585-2F65-5A37-4852-4DE46FD1F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29" y="4071257"/>
            <a:ext cx="685800" cy="685800"/>
          </a:xfrm>
          <a:prstGeom prst="rect">
            <a:avLst/>
          </a:prstGeom>
        </p:spPr>
      </p:pic>
      <p:pic>
        <p:nvPicPr>
          <p:cNvPr id="4" name="Picture 19" descr="A group of people in a circle&#10;&#10;Description automatically generated">
            <a:extLst>
              <a:ext uri="{FF2B5EF4-FFF2-40B4-BE49-F238E27FC236}">
                <a16:creationId xmlns:a16="http://schemas.microsoft.com/office/drawing/2014/main" id="{A62FE244-CC47-C1E3-E4BE-CEBAF3D3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058" y="4680858"/>
            <a:ext cx="674914" cy="685800"/>
          </a:xfrm>
          <a:prstGeom prst="rect">
            <a:avLst/>
          </a:prstGeom>
        </p:spPr>
      </p:pic>
      <p:pic>
        <p:nvPicPr>
          <p:cNvPr id="20" name="Picture 19" descr="A group of people in a circle&#10;&#10;Description automatically generated">
            <a:extLst>
              <a:ext uri="{FF2B5EF4-FFF2-40B4-BE49-F238E27FC236}">
                <a16:creationId xmlns:a16="http://schemas.microsoft.com/office/drawing/2014/main" id="{B077CDB7-09E9-5D47-D8A1-A4BDA6F96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86" y="2699658"/>
            <a:ext cx="674914" cy="685800"/>
          </a:xfrm>
          <a:prstGeom prst="rect">
            <a:avLst/>
          </a:prstGeom>
        </p:spPr>
      </p:pic>
      <p:pic>
        <p:nvPicPr>
          <p:cNvPr id="22" name="Picture 19" descr="A group of people in a circle&#10;&#10;Description automatically generated">
            <a:extLst>
              <a:ext uri="{FF2B5EF4-FFF2-40B4-BE49-F238E27FC236}">
                <a16:creationId xmlns:a16="http://schemas.microsoft.com/office/drawing/2014/main" id="{E7481DFF-F8B2-2E7D-57B6-97EC4358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7" y="3385457"/>
            <a:ext cx="674914" cy="685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192F80-6236-D13B-7B94-3BA20090B6CC}"/>
              </a:ext>
            </a:extLst>
          </p:cNvPr>
          <p:cNvSpPr/>
          <p:nvPr/>
        </p:nvSpPr>
        <p:spPr>
          <a:xfrm>
            <a:off x="6632797" y="2048407"/>
            <a:ext cx="3571736" cy="35655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8000">
                <a:srgbClr val="C7E6F5">
                  <a:alpha val="60000"/>
                </a:srgbClr>
              </a:gs>
              <a:gs pos="80000">
                <a:schemeClr val="bg2">
                  <a:lumMod val="9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5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2C4742-BEC3-0436-9130-B78BB7F39B4A}"/>
              </a:ext>
            </a:extLst>
          </p:cNvPr>
          <p:cNvSpPr/>
          <p:nvPr/>
        </p:nvSpPr>
        <p:spPr>
          <a:xfrm>
            <a:off x="-651826" y="-454450"/>
            <a:ext cx="7778150" cy="777815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12426" y="531436"/>
            <a:ext cx="3623013" cy="3988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EMBEDDING PEER SUPPORT WORKERS INTO RESEARCH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81256" y="3281098"/>
            <a:ext cx="3047454" cy="525400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Participant gives permission for researchers to contact them 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86153" y="3088217"/>
            <a:ext cx="3602222" cy="201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>
                <a:latin typeface="Titillium"/>
              </a:rPr>
              <a:t>SETTINGS</a:t>
            </a:r>
            <a:endParaRPr lang="en-US" sz="1600" b="1" spc="200"/>
          </a:p>
        </p:txBody>
      </p:sp>
      <p:sp>
        <p:nvSpPr>
          <p:cNvPr id="16" name="TextBox 15"/>
          <p:cNvSpPr txBox="1"/>
          <p:nvPr/>
        </p:nvSpPr>
        <p:spPr>
          <a:xfrm>
            <a:off x="6912426" y="5416398"/>
            <a:ext cx="2883765" cy="201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spc="200">
                <a:latin typeface="Titillium"/>
              </a:rPr>
              <a:t>ABSENCE MESSAGES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509656" y="2754155"/>
            <a:ext cx="3286588" cy="134068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>
                <a:latin typeface="Titillium Light"/>
              </a:rPr>
              <a:t>Threshold</a:t>
            </a:r>
          </a:p>
          <a:p>
            <a:pPr>
              <a:lnSpc>
                <a:spcPct val="80000"/>
              </a:lnSpc>
            </a:pPr>
            <a:r>
              <a:rPr lang="en-US" sz="3600">
                <a:latin typeface="Titillium Light"/>
                <a:ea typeface="Titillium Light" charset="0"/>
                <a:cs typeface="Titillium Light" charset="0"/>
              </a:rPr>
              <a:t>Retention Strategies</a:t>
            </a:r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316506-8C49-FB0B-5579-8F876B611323}"/>
              </a:ext>
            </a:extLst>
          </p:cNvPr>
          <p:cNvGrpSpPr/>
          <p:nvPr/>
        </p:nvGrpSpPr>
        <p:grpSpPr>
          <a:xfrm>
            <a:off x="5734280" y="5426154"/>
            <a:ext cx="979714" cy="979714"/>
            <a:chOff x="9250366" y="4479097"/>
            <a:chExt cx="979714" cy="979714"/>
          </a:xfrm>
        </p:grpSpPr>
        <p:sp>
          <p:nvSpPr>
            <p:cNvPr id="7" name="Oval 6"/>
            <p:cNvSpPr/>
            <p:nvPr/>
          </p:nvSpPr>
          <p:spPr bwMode="auto">
            <a:xfrm>
              <a:off x="9250366" y="4479097"/>
              <a:ext cx="979714" cy="979714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Push notifications icon - Icons8 Mobile Icons | Free ic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0092" y="4614862"/>
              <a:ext cx="726763" cy="72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9612A07-3158-50A7-5D68-BA0B88805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78C44D-35F3-27B9-605B-1DFDE4386B8E}"/>
              </a:ext>
            </a:extLst>
          </p:cNvPr>
          <p:cNvSpPr txBox="1"/>
          <p:nvPr/>
        </p:nvSpPr>
        <p:spPr>
          <a:xfrm>
            <a:off x="6912428" y="5610640"/>
            <a:ext cx="3047454" cy="80239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For symptom tracking: "Haven't seen you for a while. Have you experienced any symptoms while you were away?"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B2A7A2E-B239-26BB-F935-B0576CFFD141}"/>
              </a:ext>
            </a:extLst>
          </p:cNvPr>
          <p:cNvGrpSpPr/>
          <p:nvPr/>
        </p:nvGrpSpPr>
        <p:grpSpPr>
          <a:xfrm>
            <a:off x="6732814" y="2939143"/>
            <a:ext cx="979713" cy="979715"/>
            <a:chOff x="8877300" y="2536372"/>
            <a:chExt cx="979713" cy="979715"/>
          </a:xfrm>
        </p:grpSpPr>
        <p:sp>
          <p:nvSpPr>
            <p:cNvPr id="6" name="Oval 5"/>
            <p:cNvSpPr/>
            <p:nvPr/>
          </p:nvSpPr>
          <p:spPr bwMode="auto">
            <a:xfrm>
              <a:off x="8877300" y="2536372"/>
              <a:ext cx="979713" cy="979715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1" descr="A black phone icon in a circle&#10;&#10;Description automatically generated">
              <a:extLst>
                <a:ext uri="{FF2B5EF4-FFF2-40B4-BE49-F238E27FC236}">
                  <a16:creationId xmlns:a16="http://schemas.microsoft.com/office/drawing/2014/main" id="{F3B0787F-0BFF-85B9-83B0-1A27D198A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192" t="19358" r="18475" b="19403"/>
            <a:stretch/>
          </p:blipFill>
          <p:spPr>
            <a:xfrm>
              <a:off x="9035142" y="2681146"/>
              <a:ext cx="668479" cy="68261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89A791-0D8D-A84F-785F-4FB1024A00B9}"/>
              </a:ext>
            </a:extLst>
          </p:cNvPr>
          <p:cNvGrpSpPr/>
          <p:nvPr/>
        </p:nvGrpSpPr>
        <p:grpSpPr>
          <a:xfrm>
            <a:off x="5731329" y="479653"/>
            <a:ext cx="1001485" cy="1012371"/>
            <a:chOff x="9857015" y="501424"/>
            <a:chExt cx="1001485" cy="1012371"/>
          </a:xfrm>
        </p:grpSpPr>
        <p:sp>
          <p:nvSpPr>
            <p:cNvPr id="5" name="Oval 4"/>
            <p:cNvSpPr/>
            <p:nvPr/>
          </p:nvSpPr>
          <p:spPr bwMode="auto">
            <a:xfrm>
              <a:off x="9857015" y="501424"/>
              <a:ext cx="1001485" cy="1012371"/>
            </a:xfrm>
            <a:prstGeom prst="ellipse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</a:ln>
          </p:spPr>
          <p:txBody>
            <a:bodyPr lIns="0" tIns="0" rIns="0" bIns="0"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2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5EB0A582-3C1F-4D2E-49C3-25A0F601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93084" y="696685"/>
              <a:ext cx="740230" cy="718458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C30C1CA-DAE6-7F7E-C5D7-1524103E70D6}"/>
              </a:ext>
            </a:extLst>
          </p:cNvPr>
          <p:cNvSpPr txBox="1"/>
          <p:nvPr/>
        </p:nvSpPr>
        <p:spPr>
          <a:xfrm>
            <a:off x="6912428" y="918898"/>
            <a:ext cx="3047454" cy="525400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</a:rPr>
              <a:t>Invite participants at risk of drop-out to support other participants</a:t>
            </a:r>
          </a:p>
        </p:txBody>
      </p:sp>
    </p:spTree>
    <p:extLst>
      <p:ext uri="{BB962C8B-B14F-4D97-AF65-F5344CB8AC3E}">
        <p14:creationId xmlns:p14="http://schemas.microsoft.com/office/powerpoint/2010/main" val="30077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Evaluating Impact (Retention)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48695" y="4003227"/>
            <a:ext cx="405034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 charset="0"/>
                <a:ea typeface="Titillium Light" charset="0"/>
                <a:cs typeface="Titillium Light" charset="0"/>
              </a:rPr>
              <a:t>Overall Participant Retention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544" y="3907443"/>
            <a:ext cx="252634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 charset="0"/>
                <a:ea typeface="Titillium Light" charset="0"/>
                <a:cs typeface="Titillium Light" charset="0"/>
              </a:rPr>
              <a:t>Annual Attrition Rate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FA215C-C69B-4099-AA65-0D4758AD4659}"/>
              </a:ext>
            </a:extLst>
          </p:cNvPr>
          <p:cNvCxnSpPr/>
          <p:nvPr/>
        </p:nvCxnSpPr>
        <p:spPr>
          <a:xfrm>
            <a:off x="1124020" y="4615442"/>
            <a:ext cx="10120245" cy="26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8A7B52-D775-E1AA-ED0D-13D66DF875B4}"/>
              </a:ext>
            </a:extLst>
          </p:cNvPr>
          <p:cNvSpPr txBox="1"/>
          <p:nvPr/>
        </p:nvSpPr>
        <p:spPr>
          <a:xfrm>
            <a:off x="1538603" y="4626078"/>
            <a:ext cx="1446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Short Term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E12C7-C779-C7FA-9330-1C2B0627180D}"/>
              </a:ext>
            </a:extLst>
          </p:cNvPr>
          <p:cNvSpPr txBox="1"/>
          <p:nvPr/>
        </p:nvSpPr>
        <p:spPr>
          <a:xfrm>
            <a:off x="8864286" y="4691392"/>
            <a:ext cx="1429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Long Term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A2697-0800-CAD0-F246-A50AD487BF0C}"/>
              </a:ext>
            </a:extLst>
          </p:cNvPr>
          <p:cNvSpPr txBox="1"/>
          <p:nvPr/>
        </p:nvSpPr>
        <p:spPr>
          <a:xfrm>
            <a:off x="1160900" y="3907443"/>
            <a:ext cx="2206489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/>
              </a:rPr>
              <a:t>App Usage Metrics</a:t>
            </a:r>
            <a:endParaRPr lang="en-US" sz="1600"/>
          </a:p>
        </p:txBody>
      </p:sp>
      <p:pic>
        <p:nvPicPr>
          <p:cNvPr id="4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D35656A-31E2-02E3-2283-B46EEE5FE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22065F9-F0CF-9436-18C8-179818011233}"/>
              </a:ext>
            </a:extLst>
          </p:cNvPr>
          <p:cNvSpPr txBox="1"/>
          <p:nvPr/>
        </p:nvSpPr>
        <p:spPr>
          <a:xfrm>
            <a:off x="9058848" y="6111196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Data Science</a:t>
            </a: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11" name="Picture 11" descr="A black and white symbol&#10;&#10;Description automatically generated">
            <a:extLst>
              <a:ext uri="{FF2B5EF4-FFF2-40B4-BE49-F238E27FC236}">
                <a16:creationId xmlns:a16="http://schemas.microsoft.com/office/drawing/2014/main" id="{DA444947-19DA-5789-FB96-B9FB9E9A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657" y="2209200"/>
            <a:ext cx="1426029" cy="1329257"/>
          </a:xfrm>
          <a:prstGeom prst="rect">
            <a:avLst/>
          </a:prstGeom>
        </p:spPr>
      </p:pic>
      <p:pic>
        <p:nvPicPr>
          <p:cNvPr id="12" name="Picture 1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DAB5B10-AFC3-67D1-DFC5-E79E7BF89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843" y="2367643"/>
            <a:ext cx="1164771" cy="1164772"/>
          </a:xfrm>
          <a:prstGeom prst="rect">
            <a:avLst/>
          </a:prstGeom>
        </p:spPr>
      </p:pic>
      <p:pic>
        <p:nvPicPr>
          <p:cNvPr id="13" name="Picture 13" descr="A black graph with arrow pointing to the top&#10;&#10;Description automatically generated">
            <a:extLst>
              <a:ext uri="{FF2B5EF4-FFF2-40B4-BE49-F238E27FC236}">
                <a16:creationId xmlns:a16="http://schemas.microsoft.com/office/drawing/2014/main" id="{0129CC7C-5B58-2677-CEAE-CDB0CD32B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2485" y="2308247"/>
            <a:ext cx="1262743" cy="1120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74D76-3911-DC48-90D7-250E289D7B9D}"/>
              </a:ext>
            </a:extLst>
          </p:cNvPr>
          <p:cNvSpPr/>
          <p:nvPr/>
        </p:nvSpPr>
        <p:spPr>
          <a:xfrm>
            <a:off x="637944" y="5619184"/>
            <a:ext cx="7903028" cy="9797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Q2. How would you evaluate the impact of your application?  How could you discover utility of the application and likelihood of success in ten years within a shorter time period?</a:t>
            </a:r>
          </a:p>
        </p:txBody>
      </p:sp>
    </p:spTree>
    <p:extLst>
      <p:ext uri="{BB962C8B-B14F-4D97-AF65-F5344CB8AC3E}">
        <p14:creationId xmlns:p14="http://schemas.microsoft.com/office/powerpoint/2010/main" val="285010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Benchmarks of Success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0405" y="3741465"/>
            <a:ext cx="2931896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+mn-lt"/>
                <a:cs typeface="+mn-lt"/>
              </a:rPr>
              <a:t>Target</a:t>
            </a:r>
            <a:r>
              <a:rPr lang="en-US" b="1" spc="200">
                <a:latin typeface="Titillium"/>
                <a:ea typeface="Titillium" charset="0"/>
                <a:cs typeface="Titillium" charset="0"/>
              </a:rPr>
              <a:t> Attrition</a:t>
            </a:r>
            <a:r>
              <a:rPr lang="en-US" b="1" spc="200"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(5)</a:t>
            </a:r>
          </a:p>
          <a:p>
            <a:pPr algn="ctr">
              <a:lnSpc>
                <a:spcPct val="80000"/>
              </a:lnSpc>
            </a:pPr>
            <a:endParaRPr lang="en-US" b="1" spc="200">
              <a:latin typeface="Titill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6708" y="3737480"/>
            <a:ext cx="3465295" cy="8919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Titillium" charset="0"/>
                <a:cs typeface="Titillium" charset="0"/>
              </a:rPr>
              <a:t>Attrition in Mental Health Research in Young Adults over 2 years</a:t>
            </a:r>
            <a:r>
              <a:rPr lang="en-US" b="1" spc="200"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(6)</a:t>
            </a:r>
          </a:p>
          <a:p>
            <a:pPr algn="ctr">
              <a:lnSpc>
                <a:spcPct val="80000"/>
              </a:lnSpc>
            </a:pPr>
            <a:endParaRPr lang="en-US" b="1" spc="200">
              <a:latin typeface="Titillium"/>
              <a:ea typeface="Titillium" charset="0"/>
              <a:cs typeface="Titillium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47" y="2686668"/>
            <a:ext cx="2988269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spc="200">
                <a:solidFill>
                  <a:schemeClr val="accent4"/>
                </a:solidFill>
                <a:latin typeface="Titillium Light" charset="0"/>
                <a:ea typeface="Titillium Light" charset="0"/>
                <a:cs typeface="Titillium Light" charset="0"/>
              </a:rPr>
              <a:t>&lt;5-20%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35049" y="2661240"/>
            <a:ext cx="2988269" cy="6814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spc="200">
                <a:solidFill>
                  <a:schemeClr val="accent1"/>
                </a:solidFill>
                <a:latin typeface="Titillium Light"/>
                <a:ea typeface="Titillium Light" charset="0"/>
                <a:cs typeface="Titillium Light" charset="0"/>
              </a:rPr>
              <a:t>&gt;30%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C4D37-58DA-00FF-6CFF-A976F50BCA67}"/>
              </a:ext>
            </a:extLst>
          </p:cNvPr>
          <p:cNvSpPr txBox="1"/>
          <p:nvPr/>
        </p:nvSpPr>
        <p:spPr>
          <a:xfrm>
            <a:off x="4345053" y="3737836"/>
            <a:ext cx="3356438" cy="8919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+mn-lt"/>
                <a:cs typeface="+mn-lt"/>
              </a:rPr>
              <a:t>Average Attrition in Longitudinal Research </a:t>
            </a:r>
            <a:endParaRPr lang="en-US">
              <a:latin typeface="Titillium"/>
              <a:ea typeface="+mn-lt"/>
              <a:cs typeface="+mn-lt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  <a:ea typeface="+mn-lt"/>
                <a:cs typeface="+mn-lt"/>
              </a:rPr>
              <a:t>(Clinical Trials and Non-Clinical Studies) </a:t>
            </a:r>
            <a:r>
              <a:rPr lang="en-US" baseline="30000">
                <a:ea typeface="+mn-lt"/>
                <a:cs typeface="+mn-lt"/>
              </a:rPr>
              <a:t>(5)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79D9D-F957-5FAC-7B99-E3BC96004727}"/>
              </a:ext>
            </a:extLst>
          </p:cNvPr>
          <p:cNvSpPr txBox="1"/>
          <p:nvPr/>
        </p:nvSpPr>
        <p:spPr>
          <a:xfrm>
            <a:off x="4433650" y="2664033"/>
            <a:ext cx="2988269" cy="68140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5400" spc="200">
                <a:solidFill>
                  <a:schemeClr val="accent3"/>
                </a:solidFill>
                <a:latin typeface="Titillium Light"/>
              </a:rPr>
              <a:t>~26%</a:t>
            </a:r>
          </a:p>
        </p:txBody>
      </p:sp>
      <p:pic>
        <p:nvPicPr>
          <p:cNvPr id="1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C7DABFE-DD90-98A1-A3F6-8C52C03FE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351A7-84BD-5432-A5EB-71F9E0360EC3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2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25" t="32332" r="1451" b="24638"/>
          <a:stretch/>
        </p:blipFill>
        <p:spPr>
          <a:xfrm>
            <a:off x="207917" y="3620589"/>
            <a:ext cx="11841480" cy="22494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Evaluating Impact (Inclusivity)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62943" y="1961215"/>
            <a:ext cx="8918012" cy="788036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The selective dropout of participants who systematically differ from those who remain in the study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4093" y="6001585"/>
            <a:ext cx="3471672" cy="28975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Participants in certain strata drop out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4549" y="3160123"/>
            <a:ext cx="774192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Wave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7005" y="3160123"/>
            <a:ext cx="774192" cy="242823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Wave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F91A5-CE7A-BFC6-71CA-FC6824FF4470}"/>
              </a:ext>
            </a:extLst>
          </p:cNvPr>
          <p:cNvSpPr txBox="1"/>
          <p:nvPr/>
        </p:nvSpPr>
        <p:spPr>
          <a:xfrm>
            <a:off x="507757" y="2122186"/>
            <a:ext cx="2206489" cy="2523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 Light"/>
              </a:rPr>
              <a:t>Attrition Bias</a:t>
            </a:r>
            <a:endParaRPr lang="en-US"/>
          </a:p>
        </p:txBody>
      </p:sp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225708A-D7DA-FA17-98CB-5DBF22F9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09E8-E537-8856-FFB8-E4DBD49F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9" y="365125"/>
            <a:ext cx="10515600" cy="1325563"/>
          </a:xfrm>
        </p:spPr>
        <p:txBody>
          <a:bodyPr/>
          <a:lstStyle/>
          <a:p>
            <a:r>
              <a:rPr lang="en-US"/>
              <a:t>The Team</a:t>
            </a:r>
          </a:p>
        </p:txBody>
      </p:sp>
      <p:pic>
        <p:nvPicPr>
          <p:cNvPr id="6" name="Picture 7" descr="A person wearing glasses and a white jacket&#10;&#10;Description automatically generated">
            <a:extLst>
              <a:ext uri="{FF2B5EF4-FFF2-40B4-BE49-F238E27FC236}">
                <a16:creationId xmlns:a16="http://schemas.microsoft.com/office/drawing/2014/main" id="{270A2190-FF6A-3990-201F-5C2749582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52" y="2081645"/>
            <a:ext cx="1865169" cy="2098964"/>
          </a:xfrm>
          <a:prstGeom prst="rect">
            <a:avLst/>
          </a:prstGeom>
        </p:spPr>
      </p:pic>
      <p:pic>
        <p:nvPicPr>
          <p:cNvPr id="8" name="Picture 9" descr="A person with curly hair and beard&#10;&#10;Description automatically generated">
            <a:extLst>
              <a:ext uri="{FF2B5EF4-FFF2-40B4-BE49-F238E27FC236}">
                <a16:creationId xmlns:a16="http://schemas.microsoft.com/office/drawing/2014/main" id="{91DFA31A-8C1C-D5F7-7EF2-780B49D8E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53" y="2079480"/>
            <a:ext cx="1992457" cy="2103294"/>
          </a:xfrm>
          <a:prstGeom prst="rect">
            <a:avLst/>
          </a:prstGeom>
        </p:spPr>
      </p:pic>
      <p:pic>
        <p:nvPicPr>
          <p:cNvPr id="10" name="Picture 11" descr="A person with curly hair smiling&#10;&#10;Description automatically generated">
            <a:extLst>
              <a:ext uri="{FF2B5EF4-FFF2-40B4-BE49-F238E27FC236}">
                <a16:creationId xmlns:a16="http://schemas.microsoft.com/office/drawing/2014/main" id="{907D1867-92DA-0FF7-0976-245BDD529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773" y="2073791"/>
            <a:ext cx="1992457" cy="20929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845156-CF53-E68A-BF0A-4EF87F0AAD51}"/>
              </a:ext>
            </a:extLst>
          </p:cNvPr>
          <p:cNvSpPr txBox="1"/>
          <p:nvPr/>
        </p:nvSpPr>
        <p:spPr>
          <a:xfrm>
            <a:off x="417616" y="44473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LARA JOHNSON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A9D1BF-B02A-3CD4-D839-B2C07DF77A44}"/>
              </a:ext>
            </a:extLst>
          </p:cNvPr>
          <p:cNvSpPr txBox="1"/>
          <p:nvPr/>
        </p:nvSpPr>
        <p:spPr>
          <a:xfrm>
            <a:off x="580901" y="4790704"/>
            <a:ext cx="24057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Team Leader and Data Science Lead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A34FED-25B5-E72D-9F0F-AF1E6375A87A}"/>
              </a:ext>
            </a:extLst>
          </p:cNvPr>
          <p:cNvSpPr txBox="1"/>
          <p:nvPr/>
        </p:nvSpPr>
        <p:spPr>
          <a:xfrm>
            <a:off x="3197431" y="44473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EMILY ADAMS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EB21E-D689-B85C-E36A-3070C6C7B7A8}"/>
              </a:ext>
            </a:extLst>
          </p:cNvPr>
          <p:cNvSpPr txBox="1"/>
          <p:nvPr/>
        </p:nvSpPr>
        <p:spPr>
          <a:xfrm>
            <a:off x="6040582" y="44473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JONNY FLINT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6118D2-EC1D-F77B-29FB-5F2FBBB6623A}"/>
              </a:ext>
            </a:extLst>
          </p:cNvPr>
          <p:cNvSpPr txBox="1"/>
          <p:nvPr/>
        </p:nvSpPr>
        <p:spPr>
          <a:xfrm>
            <a:off x="9010402" y="440376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spc="200"/>
              <a:t>CAMERON WILSON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E603F9-178B-BF3F-DC26-DBFAFC0C8601}"/>
              </a:ext>
            </a:extLst>
          </p:cNvPr>
          <p:cNvSpPr txBox="1"/>
          <p:nvPr/>
        </p:nvSpPr>
        <p:spPr>
          <a:xfrm>
            <a:off x="6262254" y="4790704"/>
            <a:ext cx="2299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Longitudinal Studies Lead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D9992-F208-84F4-63CB-DD0E6993F671}"/>
              </a:ext>
            </a:extLst>
          </p:cNvPr>
          <p:cNvSpPr txBox="1"/>
          <p:nvPr/>
        </p:nvSpPr>
        <p:spPr>
          <a:xfrm>
            <a:off x="3426978" y="4888043"/>
            <a:ext cx="2286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Mental Health Lead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359222-D48D-FF24-B5BC-0B56CB367FD5}"/>
              </a:ext>
            </a:extLst>
          </p:cNvPr>
          <p:cNvSpPr txBox="1"/>
          <p:nvPr/>
        </p:nvSpPr>
        <p:spPr>
          <a:xfrm>
            <a:off x="9010402" y="474716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spc="300"/>
              <a:t>Data Platform and Mobile App Developer Lead</a:t>
            </a:r>
          </a:p>
        </p:txBody>
      </p:sp>
      <p:pic>
        <p:nvPicPr>
          <p:cNvPr id="3" name="Picture 3" descr="A person with long hair and red lipstick&#10;&#10;Description automatically generated">
            <a:extLst>
              <a:ext uri="{FF2B5EF4-FFF2-40B4-BE49-F238E27FC236}">
                <a16:creationId xmlns:a16="http://schemas.microsoft.com/office/drawing/2014/main" id="{D480D483-FE7F-636E-C97F-4BCE87859C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45" r="555" b="7759"/>
          <a:stretch/>
        </p:blipFill>
        <p:spPr>
          <a:xfrm>
            <a:off x="3629286" y="2132623"/>
            <a:ext cx="1864575" cy="1986602"/>
          </a:xfrm>
          <a:prstGeom prst="flowChartConnector">
            <a:avLst/>
          </a:prstGeom>
        </p:spPr>
      </p:pic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87D1EDA-C3C0-7C1B-78E6-8FC61AA2E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7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A blue and white diagram&#10;&#10;Description automatically generated">
            <a:extLst>
              <a:ext uri="{FF2B5EF4-FFF2-40B4-BE49-F238E27FC236}">
                <a16:creationId xmlns:a16="http://schemas.microsoft.com/office/drawing/2014/main" id="{12969796-2474-1B43-A222-BFE7F5FE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3" y="851642"/>
            <a:ext cx="10436267" cy="5916719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81593B-2062-5ACE-C986-3F9982E3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691"/>
            <a:ext cx="3584532" cy="1346439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CB475CA-34BD-6BE3-F470-8E634EF0B747}"/>
              </a:ext>
            </a:extLst>
          </p:cNvPr>
          <p:cNvSpPr/>
          <p:nvPr/>
        </p:nvSpPr>
        <p:spPr>
          <a:xfrm>
            <a:off x="5640007" y="3505649"/>
            <a:ext cx="826250" cy="42725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5947-7358-3CD9-F9E8-AC2CC09B3B26}"/>
              </a:ext>
            </a:extLst>
          </p:cNvPr>
          <p:cNvSpPr txBox="1"/>
          <p:nvPr/>
        </p:nvSpPr>
        <p:spPr>
          <a:xfrm>
            <a:off x="1405309" y="1534244"/>
            <a:ext cx="1521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spc="200">
                <a:latin typeface="Titillium"/>
              </a:rPr>
              <a:t>MASCOT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E217F-78B6-9FA7-D104-455A10619C5C}"/>
              </a:ext>
            </a:extLst>
          </p:cNvPr>
          <p:cNvSpPr txBox="1"/>
          <p:nvPr/>
        </p:nvSpPr>
        <p:spPr>
          <a:xfrm>
            <a:off x="1289767" y="3056105"/>
            <a:ext cx="16396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spc="200">
                <a:latin typeface="Titillium"/>
              </a:rPr>
              <a:t>CHATBOT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F08F0-9C53-3C30-6B1A-85E0C8A86BED}"/>
              </a:ext>
            </a:extLst>
          </p:cNvPr>
          <p:cNvSpPr txBox="1"/>
          <p:nvPr/>
        </p:nvSpPr>
        <p:spPr>
          <a:xfrm>
            <a:off x="885190" y="5128828"/>
            <a:ext cx="2782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b="1" spc="200">
                <a:latin typeface="Titillium"/>
              </a:rPr>
              <a:t>PERSONALISATION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E728BE-A274-322C-4072-3C4309735AC8}"/>
              </a:ext>
            </a:extLst>
          </p:cNvPr>
          <p:cNvGrpSpPr/>
          <p:nvPr/>
        </p:nvGrpSpPr>
        <p:grpSpPr>
          <a:xfrm>
            <a:off x="4641982" y="2989754"/>
            <a:ext cx="932258" cy="1250014"/>
            <a:chOff x="3149297" y="3115015"/>
            <a:chExt cx="1360230" cy="1928506"/>
          </a:xfrm>
        </p:grpSpPr>
        <p:pic>
          <p:nvPicPr>
            <p:cNvPr id="5" name="Picture 10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ED01B044-3526-18E6-3F6D-7F7F766FA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4497" y="3115015"/>
              <a:ext cx="1114874" cy="1928506"/>
            </a:xfrm>
            <a:prstGeom prst="rect">
              <a:avLst/>
            </a:prstGeom>
          </p:spPr>
        </p:pic>
        <p:pic>
          <p:nvPicPr>
            <p:cNvPr id="17" name="Picture 9" descr="A cartoon of a blue rabbit&#10;&#10;Description automatically generated">
              <a:extLst>
                <a:ext uri="{FF2B5EF4-FFF2-40B4-BE49-F238E27FC236}">
                  <a16:creationId xmlns:a16="http://schemas.microsoft.com/office/drawing/2014/main" id="{00C31434-9CE2-1C99-D170-0607CDE9F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1918" r="-1375" b="15753"/>
            <a:stretch/>
          </p:blipFill>
          <p:spPr>
            <a:xfrm>
              <a:off x="3149297" y="3688748"/>
              <a:ext cx="1360230" cy="79274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8EA2ECC-E0CB-0C9B-C208-7263647EAA1F}"/>
              </a:ext>
            </a:extLst>
          </p:cNvPr>
          <p:cNvSpPr txBox="1"/>
          <p:nvPr/>
        </p:nvSpPr>
        <p:spPr>
          <a:xfrm>
            <a:off x="8306239" y="1346557"/>
            <a:ext cx="3193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pc="200">
                <a:latin typeface="Titillium"/>
              </a:rPr>
              <a:t>REPRESENTATIVE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B0B966-12C8-FA4E-3D28-3C5D3AAD92A8}"/>
              </a:ext>
            </a:extLst>
          </p:cNvPr>
          <p:cNvSpPr txBox="1"/>
          <p:nvPr/>
        </p:nvSpPr>
        <p:spPr>
          <a:xfrm>
            <a:off x="8619388" y="2665210"/>
            <a:ext cx="236632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pc="200">
                <a:latin typeface="Titillium"/>
              </a:rPr>
              <a:t>PERSONALISED AND TARGETED 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B5A75F-49A7-4FBF-529A-478A213461CB}"/>
              </a:ext>
            </a:extLst>
          </p:cNvPr>
          <p:cNvSpPr txBox="1"/>
          <p:nvPr/>
        </p:nvSpPr>
        <p:spPr>
          <a:xfrm>
            <a:off x="8368869" y="4860623"/>
            <a:ext cx="27037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spc="200">
                <a:latin typeface="Titillium"/>
              </a:rPr>
              <a:t>INCLUSIVE AND EFFECTIVE POLICIES</a:t>
            </a:r>
          </a:p>
        </p:txBody>
      </p:sp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AD0433E-F807-25C9-7344-04F229494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C127-440B-A262-21B2-2BEC7AAF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99" y="177235"/>
            <a:ext cx="10515600" cy="1325563"/>
          </a:xfrm>
        </p:spPr>
        <p:txBody>
          <a:bodyPr/>
          <a:lstStyle/>
          <a:p>
            <a:r>
              <a:rPr lang="en-US"/>
              <a:t>References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B88D7-1E4F-A9C6-BF36-1F6291D4402F}"/>
              </a:ext>
            </a:extLst>
          </p:cNvPr>
          <p:cNvSpPr txBox="1"/>
          <p:nvPr/>
        </p:nvSpPr>
        <p:spPr>
          <a:xfrm>
            <a:off x="970767" y="1505061"/>
            <a:ext cx="10516196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/>
              <a:t>Fischer F, Kleen S. Possibilities, problems, and perspectives of data collection by mobile apps in longitudinal epidemiological studies: scoping review. Journal of medical Internet research. 2021 Jan 22;23(1):e17691.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Amagai S, Pila S, Kaat AJ, Nowinski CJ, Gershon RC. Challenges in participant engagement and retention using mobile health apps: literature review. Journal of medical Internet research. 2022 Apr 26;24(4):e35120.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Boch A, Lucaj L, Corrigan C. A robotic new hope: Opportunities, challenges, and ethical considerations of social robots. Technical University of Munich. 2020:1-2.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>
                <a:solidFill>
                  <a:srgbClr val="000000"/>
                </a:solidFill>
                <a:latin typeface="Titillium"/>
                <a:cs typeface="Arial"/>
              </a:rPr>
              <a:t>Fox S, Duggan M. Tracking for health.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Teague S, Youssef GJ, Macdonald JA, Sciberras E, </a:t>
            </a:r>
            <a:r>
              <a:rPr lang="en-US" sz="1600" err="1"/>
              <a:t>Shatte</a:t>
            </a:r>
            <a:r>
              <a:rPr lang="en-US" sz="1600"/>
              <a:t> A, Fuller-Tyszkiewicz M, Greenwood C, McIntosh J, Olsson CA, Hutchinson D, SEED </a:t>
            </a:r>
            <a:r>
              <a:rPr lang="en-US" sz="1600" err="1"/>
              <a:t>Lifecourse</a:t>
            </a:r>
            <a:r>
              <a:rPr lang="en-US" sz="1600"/>
              <a:t> Sciences Theme Sharyn Bant Sophie Barker Anna Booth Tanja </a:t>
            </a:r>
            <a:r>
              <a:rPr lang="en-US" sz="1600" err="1"/>
              <a:t>Capic</a:t>
            </a:r>
            <a:r>
              <a:rPr lang="en-US" sz="1600"/>
              <a:t> Laura Di Manno Alisha </a:t>
            </a:r>
            <a:r>
              <a:rPr lang="en-US" sz="1600" err="1"/>
              <a:t>Gulenc</a:t>
            </a:r>
            <a:r>
              <a:rPr lang="en-US" sz="1600"/>
              <a:t> Genevieve Le Bas Primrose Letcher Claire Ann </a:t>
            </a:r>
            <a:r>
              <a:rPr lang="en-US" sz="1600" err="1"/>
              <a:t>Lubotzky</a:t>
            </a:r>
            <a:r>
              <a:rPr lang="en-US" sz="1600"/>
              <a:t> Jessica Opie Melissa O’Shea Evelyn Tan Jo Williams. Retention strategies in longitudinal cohort studies: a systematic review and meta-analysis. BMC medical research methodology. 2018 Dec;18:1-22.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r>
              <a:rPr lang="en-US" sz="1600"/>
              <a:t>Zhang Y, Pratap A, Folarin AA, Sun S, Cummins N, </a:t>
            </a:r>
            <a:r>
              <a:rPr lang="en-US" sz="1600" err="1"/>
              <a:t>Matcham</a:t>
            </a:r>
            <a:r>
              <a:rPr lang="en-US" sz="1600"/>
              <a:t> F, Vairavan S, </a:t>
            </a:r>
            <a:r>
              <a:rPr lang="en-US" sz="1600" err="1"/>
              <a:t>Dineley</a:t>
            </a:r>
            <a:r>
              <a:rPr lang="en-US" sz="1600"/>
              <a:t> J, Ranjan Y, Rashid Z, Conde P. Long-term participant retention and engagement patterns in an app and wearable-based multinational remote digital depression study. NPJ digital medicine. 2023 Feb 17;6(1):25.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18905816-750F-619F-C3C1-86C717CA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0649-1F69-3485-ECDA-FA702114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1" y="386075"/>
            <a:ext cx="11953335" cy="1325563"/>
          </a:xfrm>
        </p:spPr>
        <p:txBody>
          <a:bodyPr/>
          <a:lstStyle/>
          <a:p>
            <a:pPr algn="ctr"/>
            <a:r>
              <a:rPr lang="en-US"/>
              <a:t>Defining the scope of our project </a:t>
            </a:r>
          </a:p>
        </p:txBody>
      </p:sp>
      <p:pic>
        <p:nvPicPr>
          <p:cNvPr id="4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1F09471-2D2A-2CA8-08FF-EB4136B8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558" name="TextBox 557">
            <a:extLst>
              <a:ext uri="{FF2B5EF4-FFF2-40B4-BE49-F238E27FC236}">
                <a16:creationId xmlns:a16="http://schemas.microsoft.com/office/drawing/2014/main" id="{F7F6BE60-2FEE-054D-5432-F36D6138C76B}"/>
              </a:ext>
            </a:extLst>
          </p:cNvPr>
          <p:cNvSpPr txBox="1"/>
          <p:nvPr/>
        </p:nvSpPr>
        <p:spPr>
          <a:xfrm>
            <a:off x="4086616" y="4086616"/>
            <a:ext cx="1189972" cy="1017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D1287499-81B4-92CB-9BAE-A339C6D6E059}"/>
              </a:ext>
            </a:extLst>
          </p:cNvPr>
          <p:cNvSpPr/>
          <p:nvPr/>
        </p:nvSpPr>
        <p:spPr>
          <a:xfrm>
            <a:off x="-3046307" y="3364390"/>
            <a:ext cx="18280236" cy="1996072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4B556013-FFF9-5440-3892-63C2428CB34D}"/>
              </a:ext>
            </a:extLst>
          </p:cNvPr>
          <p:cNvSpPr/>
          <p:nvPr/>
        </p:nvSpPr>
        <p:spPr bwMode="auto">
          <a:xfrm>
            <a:off x="856788" y="3434405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/>
              <a:t>Continuous</a:t>
            </a:r>
          </a:p>
          <a:p>
            <a:pPr algn="ctr"/>
            <a:r>
              <a:rPr lang="en-US" b="1"/>
              <a:t>Retention</a:t>
            </a:r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2C4E5101-628B-99C1-BCF8-E2A19A05528E}"/>
              </a:ext>
            </a:extLst>
          </p:cNvPr>
          <p:cNvSpPr/>
          <p:nvPr/>
        </p:nvSpPr>
        <p:spPr bwMode="auto">
          <a:xfrm>
            <a:off x="5000959" y="2320570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/>
              <a:t>Threshold</a:t>
            </a:r>
          </a:p>
          <a:p>
            <a:pPr algn="ctr"/>
            <a:r>
              <a:rPr lang="en-US" b="1"/>
              <a:t>Retention</a:t>
            </a:r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C71BD6C8-8149-278C-C745-A3AB15175AC9}"/>
              </a:ext>
            </a:extLst>
          </p:cNvPr>
          <p:cNvSpPr/>
          <p:nvPr/>
        </p:nvSpPr>
        <p:spPr bwMode="auto">
          <a:xfrm>
            <a:off x="9152523" y="3491913"/>
            <a:ext cx="2194805" cy="2220069"/>
          </a:xfrm>
          <a:prstGeom prst="ellipse">
            <a:avLst/>
          </a:prstGeom>
          <a:solidFill>
            <a:schemeClr val="bg1"/>
          </a:solidFill>
          <a:ln w="127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txBody>
          <a:bodyPr lIns="0" tIns="0" rIns="0" bIns="0" rtlCol="0" anchor="ctr"/>
          <a:lstStyle/>
          <a:p>
            <a:pPr algn="ctr"/>
            <a:r>
              <a:rPr lang="en-US" b="1"/>
              <a:t>Recovery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5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C3C3-A75D-0587-0300-C1060611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Apps in research</a:t>
            </a:r>
          </a:p>
        </p:txBody>
      </p:sp>
      <p:pic>
        <p:nvPicPr>
          <p:cNvPr id="7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A726A424-C1F9-C6CE-E67F-DFF89791E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2728F0-B709-8DF0-F481-6C157E79AC83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3078" name="Picture 6" descr="Prolific - Insight Platform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56" r="-766" b="29885"/>
          <a:stretch/>
        </p:blipFill>
        <p:spPr bwMode="auto">
          <a:xfrm>
            <a:off x="1070480" y="3947390"/>
            <a:ext cx="2864756" cy="13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A4DDB3-9254-BA9F-6D98-03731BDC28AD}"/>
              </a:ext>
            </a:extLst>
          </p:cNvPr>
          <p:cNvSpPr txBox="1"/>
          <p:nvPr/>
        </p:nvSpPr>
        <p:spPr>
          <a:xfrm>
            <a:off x="5344464" y="3586546"/>
            <a:ext cx="5973178" cy="24635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>
              <a:solidFill>
                <a:schemeClr val="tx1">
                  <a:alpha val="60000"/>
                </a:schemeClr>
              </a:solidFill>
              <a:latin typeface="Titillium"/>
            </a:endParaRP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Citizen</a:t>
            </a:r>
            <a:r>
              <a:rPr lang="en-US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 scientist; </a:t>
            </a:r>
            <a:r>
              <a:rPr lang="en-US" err="1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Personalised</a:t>
            </a:r>
            <a:r>
              <a:rPr lang="en-US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 insights</a:t>
            </a: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Motivational design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Data can be </a:t>
            </a:r>
            <a:r>
              <a:rPr lang="en-US" err="1">
                <a:solidFill>
                  <a:schemeClr val="tx1">
                    <a:alpha val="60000"/>
                  </a:schemeClr>
                </a:solidFill>
                <a:latin typeface="Titillium"/>
              </a:rPr>
              <a:t>synchronised</a:t>
            </a: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 quickly</a:t>
            </a:r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Increase representativeness</a:t>
            </a:r>
            <a:r>
              <a:rPr lang="en-US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(1, 2)</a:t>
            </a:r>
            <a:endParaRPr lang="en-US"/>
          </a:p>
          <a:p>
            <a:pPr indent="-228600">
              <a:lnSpc>
                <a:spcPct val="14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>
              <a:solidFill>
                <a:schemeClr val="tx1">
                  <a:alpha val="60000"/>
                </a:schemeClr>
              </a:solidFill>
              <a:latin typeface="Titillium"/>
            </a:endParaRPr>
          </a:p>
          <a:p>
            <a:pPr marL="1200150" indent="-11430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latin typeface="Titillium"/>
              <a:cs typeface="Arial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>
              <a:latin typeface="Arial"/>
              <a:cs typeface="Arial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cs typeface="Arial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4" descr="A group of cell phones with a screen showing a study app&#10;&#10;Description automatically generated">
            <a:extLst>
              <a:ext uri="{FF2B5EF4-FFF2-40B4-BE49-F238E27FC236}">
                <a16:creationId xmlns:a16="http://schemas.microsoft.com/office/drawing/2014/main" id="{0ED0A80B-B411-9666-9FAA-FBDE757CC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688" y="123173"/>
            <a:ext cx="5989527" cy="3041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92B7D-9898-67A4-8F5E-53244D93D436}"/>
              </a:ext>
            </a:extLst>
          </p:cNvPr>
          <p:cNvSpPr txBox="1"/>
          <p:nvPr/>
        </p:nvSpPr>
        <p:spPr>
          <a:xfrm>
            <a:off x="5431204" y="3583761"/>
            <a:ext cx="1748052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</a:rPr>
              <a:t>Benefits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B7CA-3478-5386-F62C-2421778D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 Me – a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5357-1C55-12BF-759A-211E45F4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22" y="1619095"/>
            <a:ext cx="8349344" cy="4542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alpha val="60000"/>
                  </a:schemeClr>
                </a:solidFill>
                <a:latin typeface="Titillium"/>
              </a:rPr>
              <a:t>Examples of research projects that could use the app</a:t>
            </a:r>
            <a:r>
              <a:rPr lang="en-US"/>
              <a:t> </a:t>
            </a:r>
          </a:p>
          <a:p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E90D8DD3-77E0-E0E5-6EA5-450E803E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D1F38-5AC2-4823-F686-2FD6DFC4B54E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pic>
        <p:nvPicPr>
          <p:cNvPr id="2050" name="Picture 2" descr="Mind - NSP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10" y="4352091"/>
            <a:ext cx="2152053" cy="14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enetic Links to Anxiety and Depression Study – GLAD Stud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17" y="4543592"/>
            <a:ext cx="2139098" cy="109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 blue text on a white background">
            <a:extLst>
              <a:ext uri="{FF2B5EF4-FFF2-40B4-BE49-F238E27FC236}">
                <a16:creationId xmlns:a16="http://schemas.microsoft.com/office/drawing/2014/main" id="{0D6CEB7E-F7C4-10A7-4548-2A90F69B8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456" y="2516686"/>
            <a:ext cx="2179529" cy="979118"/>
          </a:xfrm>
          <a:prstGeom prst="rect">
            <a:avLst/>
          </a:prstGeom>
        </p:spPr>
      </p:pic>
      <p:pic>
        <p:nvPicPr>
          <p:cNvPr id="15" name="Picture 1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9C690AC-6ADC-B866-F741-5D9B5CF37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8748" y="2321104"/>
            <a:ext cx="2362795" cy="4114800"/>
          </a:xfrm>
          <a:prstGeom prst="rect">
            <a:avLst/>
          </a:prstGeom>
        </p:spPr>
      </p:pic>
      <p:pic>
        <p:nvPicPr>
          <p:cNvPr id="17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D8A3F3A2-64DF-FFF7-883E-496A53546E4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918" r="-1375" b="15753"/>
          <a:stretch/>
        </p:blipFill>
        <p:spPr>
          <a:xfrm>
            <a:off x="4845408" y="3737718"/>
            <a:ext cx="2056539" cy="1239435"/>
          </a:xfrm>
          <a:prstGeom prst="rect">
            <a:avLst/>
          </a:prstGeom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4DB69D7-13E4-4158-2DC1-F5E6CE700F00}"/>
              </a:ext>
            </a:extLst>
          </p:cNvPr>
          <p:cNvCxnSpPr>
            <a:cxnSpLocks/>
          </p:cNvCxnSpPr>
          <p:nvPr/>
        </p:nvCxnSpPr>
        <p:spPr>
          <a:xfrm>
            <a:off x="4218288" y="3069769"/>
            <a:ext cx="475990" cy="91395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7E1DC4B-D788-82F5-375A-80B895CF3B33}"/>
              </a:ext>
            </a:extLst>
          </p:cNvPr>
          <p:cNvCxnSpPr>
            <a:cxnSpLocks/>
          </p:cNvCxnSpPr>
          <p:nvPr/>
        </p:nvCxnSpPr>
        <p:spPr>
          <a:xfrm flipV="1">
            <a:off x="4219180" y="4367856"/>
            <a:ext cx="486876" cy="77333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5572630-7946-150C-C763-35E71EBE41A8}"/>
              </a:ext>
            </a:extLst>
          </p:cNvPr>
          <p:cNvCxnSpPr>
            <a:cxnSpLocks/>
          </p:cNvCxnSpPr>
          <p:nvPr/>
        </p:nvCxnSpPr>
        <p:spPr>
          <a:xfrm flipV="1">
            <a:off x="7055730" y="2982682"/>
            <a:ext cx="551742" cy="99895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E98AEE7-4490-4722-C30F-C7AB038551CC}"/>
              </a:ext>
            </a:extLst>
          </p:cNvPr>
          <p:cNvCxnSpPr>
            <a:cxnSpLocks/>
          </p:cNvCxnSpPr>
          <p:nvPr/>
        </p:nvCxnSpPr>
        <p:spPr>
          <a:xfrm>
            <a:off x="7058413" y="4354878"/>
            <a:ext cx="617056" cy="742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77919E93-55BB-F743-1DBF-6AAE52C87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0419" y="2635032"/>
            <a:ext cx="2162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2475609" y="3094074"/>
            <a:ext cx="7198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itle 20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Mobile App Platform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58396" y="4219000"/>
            <a:ext cx="1741527" cy="803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err="1">
                <a:latin typeface="Titillium"/>
                <a:ea typeface="Titillium" charset="0"/>
                <a:cs typeface="Titillium" charset="0"/>
              </a:rPr>
              <a:t>Personalised</a:t>
            </a: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 Insights and Interactive Chatbot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8154" y="5891657"/>
            <a:ext cx="1129786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Active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0716" y="5891656"/>
            <a:ext cx="1129786" cy="2018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Implicit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81286" y="5880771"/>
            <a:ext cx="1129786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Passive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1147" y="2617418"/>
            <a:ext cx="947183" cy="20185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83095" y="4234333"/>
            <a:ext cx="782843" cy="2018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 charset="0"/>
                <a:ea typeface="Titillium" charset="0"/>
                <a:cs typeface="Titillium" charset="0"/>
              </a:rPr>
              <a:t>Mascot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3919" y="4143313"/>
            <a:ext cx="1640449" cy="39882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User Preferences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20515" y="4211154"/>
            <a:ext cx="1325266" cy="59580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User Feedback and Support</a:t>
            </a:r>
          </a:p>
        </p:txBody>
      </p:sp>
      <p:sp>
        <p:nvSpPr>
          <p:cNvPr id="13" name="Shape 3717"/>
          <p:cNvSpPr/>
          <p:nvPr/>
        </p:nvSpPr>
        <p:spPr>
          <a:xfrm>
            <a:off x="4069772" y="3551391"/>
            <a:ext cx="410797" cy="41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9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0"/>
                  <a:pt x="14727" y="21109"/>
                </a:cubicBezTo>
                <a:cubicBezTo>
                  <a:pt x="14727" y="20839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85368" y="2901683"/>
            <a:ext cx="0" cy="192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75609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673853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83148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85368" y="321933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75169" y="3094074"/>
            <a:ext cx="0" cy="287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673352" y="4507697"/>
            <a:ext cx="589483" cy="524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88757" y="4116184"/>
            <a:ext cx="1412813" cy="409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>
                <a:latin typeface="Titillium"/>
                <a:ea typeface="Titillium" charset="0"/>
                <a:cs typeface="Titillium" charset="0"/>
              </a:rPr>
              <a:t>Data Collection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74" y="1843542"/>
            <a:ext cx="681788" cy="681788"/>
          </a:xfrm>
          <a:prstGeom prst="rect">
            <a:avLst/>
          </a:prstGeom>
        </p:spPr>
      </p:pic>
      <p:pic>
        <p:nvPicPr>
          <p:cNvPr id="2050" name="Picture 2" descr="Feedback - Free user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6" y="3391902"/>
            <a:ext cx="666724" cy="6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ferences - Free ui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19" y="3516425"/>
            <a:ext cx="460374" cy="46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nline survey Icon - Free PNG &amp; SVG 657114 - Noun Proje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134" y="5073991"/>
            <a:ext cx="686575" cy="6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earable device Icon - Free PNG &amp; SVG 1609265 - Noun Projec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665" y="5043061"/>
            <a:ext cx="706511" cy="70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/>
          <p:nvPr/>
        </p:nvCxnSpPr>
        <p:spPr>
          <a:xfrm flipH="1">
            <a:off x="3313248" y="4529469"/>
            <a:ext cx="513370" cy="51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84272" y="4543876"/>
            <a:ext cx="12217" cy="438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Automation - Free construction and tools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772" y="5141981"/>
            <a:ext cx="510647" cy="51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FA768D83-FD14-F499-A2BF-308A329DE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742" y="3383070"/>
            <a:ext cx="874735" cy="843420"/>
          </a:xfrm>
          <a:prstGeom prst="rect">
            <a:avLst/>
          </a:prstGeom>
        </p:spPr>
      </p:pic>
      <p:pic>
        <p:nvPicPr>
          <p:cNvPr id="9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88B5F58-521C-FC94-B7C5-357A34B1A9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8BEC85-5933-C584-AD90-00E01C8D6B4E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84894A-F219-FAF8-85F3-A59C1012F16A}"/>
              </a:ext>
            </a:extLst>
          </p:cNvPr>
          <p:cNvSpPr txBox="1"/>
          <p:nvPr/>
        </p:nvSpPr>
        <p:spPr>
          <a:xfrm>
            <a:off x="837332" y="1497380"/>
            <a:ext cx="494852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  <a:latin typeface="Titillium"/>
              </a:rPr>
              <a:t>Focusing on the front-end for participants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AE0A2B-AD90-CDAA-5E42-C86D2CD7A892}"/>
              </a:ext>
            </a:extLst>
          </p:cNvPr>
          <p:cNvSpPr/>
          <p:nvPr/>
        </p:nvSpPr>
        <p:spPr>
          <a:xfrm>
            <a:off x="7209833" y="371449"/>
            <a:ext cx="4724196" cy="1583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Q1. How does your design improve the long-term retention of participants with mental health problems in a clinical research study?</a:t>
            </a:r>
          </a:p>
        </p:txBody>
      </p:sp>
      <p:pic>
        <p:nvPicPr>
          <p:cNvPr id="22" name="Picture 23" descr="A white bar graph with black background&#10;&#10;Description automatically generated">
            <a:extLst>
              <a:ext uri="{FF2B5EF4-FFF2-40B4-BE49-F238E27FC236}">
                <a16:creationId xmlns:a16="http://schemas.microsoft.com/office/drawing/2014/main" id="{AC9D9786-CD68-C734-4BBA-174EA07C22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0261" y="3362056"/>
            <a:ext cx="1156571" cy="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1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Features Across Ages</a:t>
            </a:r>
          </a:p>
        </p:txBody>
      </p:sp>
      <p:pic>
        <p:nvPicPr>
          <p:cNvPr id="6" name="Picture 9" descr="A cartoon of a blue rabbit&#10;&#10;Description automatically generated">
            <a:extLst>
              <a:ext uri="{FF2B5EF4-FFF2-40B4-BE49-F238E27FC236}">
                <a16:creationId xmlns:a16="http://schemas.microsoft.com/office/drawing/2014/main" id="{EF2B97CD-6C45-5554-A184-8CADC670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94" y="2993971"/>
            <a:ext cx="1310684" cy="1252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64393-BA34-2018-06C0-9F7FE513C1AA}"/>
              </a:ext>
            </a:extLst>
          </p:cNvPr>
          <p:cNvSpPr txBox="1"/>
          <p:nvPr/>
        </p:nvSpPr>
        <p:spPr>
          <a:xfrm>
            <a:off x="186018" y="4411844"/>
            <a:ext cx="4215581" cy="20990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Effective with Duolingo, Snapchat, Tamagotchi</a:t>
            </a: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Gamification to engage and retain younger audiences </a:t>
            </a:r>
            <a:r>
              <a:rPr lang="en-US" baseline="30000">
                <a:ea typeface="+mn-lt"/>
                <a:cs typeface="+mn-lt"/>
              </a:rPr>
              <a:t>(3)</a:t>
            </a:r>
          </a:p>
          <a:p>
            <a:endParaRPr lang="en-GB" sz="2200">
              <a:solidFill>
                <a:srgbClr val="292B2C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5AFF7-BD47-76D8-DE4F-8B12603BD4E4}"/>
              </a:ext>
            </a:extLst>
          </p:cNvPr>
          <p:cNvSpPr txBox="1"/>
          <p:nvPr/>
        </p:nvSpPr>
        <p:spPr>
          <a:xfrm>
            <a:off x="4785837" y="4251004"/>
            <a:ext cx="730489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sz="2200" b="1">
              <a:solidFill>
                <a:srgbClr val="292B2C"/>
              </a:solidFill>
              <a:ea typeface="+mn-lt"/>
              <a:cs typeface="+mn-lt"/>
            </a:endParaRP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~69% of U.S. adults track personal metrics</a:t>
            </a:r>
          </a:p>
          <a:p>
            <a:pPr indent="-285750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chemeClr val="tx1">
                    <a:alpha val="60000"/>
                  </a:schemeClr>
                </a:solidFill>
                <a:latin typeface="Titillium"/>
              </a:rPr>
              <a:t>19–29-year-olds more likely to use a personalised health app</a:t>
            </a:r>
            <a:r>
              <a:rPr lang="en-GB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 </a:t>
            </a:r>
            <a:r>
              <a:rPr lang="en-US" baseline="30000">
                <a:ea typeface="+mn-lt"/>
                <a:cs typeface="+mn-lt"/>
              </a:rPr>
              <a:t>(4)</a:t>
            </a:r>
          </a:p>
          <a:p>
            <a:pPr indent="-285750">
              <a:lnSpc>
                <a:spcPct val="120000"/>
              </a:lnSpc>
              <a:buFont typeface="Arial"/>
              <a:buChar char="•"/>
            </a:pPr>
            <a:endParaRPr lang="en-US" sz="800" baseline="30000">
              <a:solidFill>
                <a:schemeClr val="tx1">
                  <a:alpha val="6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endParaRPr lang="en-US" sz="800" baseline="30000">
              <a:solidFill>
                <a:schemeClr val="tx1">
                  <a:alpha val="60000"/>
                </a:schemeClr>
              </a:solidFill>
            </a:endParaRPr>
          </a:p>
          <a:p>
            <a:endParaRPr lang="en-GB" sz="2200">
              <a:solidFill>
                <a:srgbClr val="292B2C"/>
              </a:solidFill>
              <a:ea typeface="+mn-lt"/>
              <a:cs typeface="+mn-lt"/>
            </a:endParaRPr>
          </a:p>
        </p:txBody>
      </p:sp>
      <p:pic>
        <p:nvPicPr>
          <p:cNvPr id="22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388B5F58-521C-FC94-B7C5-357A34B1A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8BEC85-5933-C584-AD90-00E01C8D6B4E}"/>
              </a:ext>
            </a:extLst>
          </p:cNvPr>
          <p:cNvSpPr txBox="1"/>
          <p:nvPr/>
        </p:nvSpPr>
        <p:spPr>
          <a:xfrm>
            <a:off x="9049441" y="5979492"/>
            <a:ext cx="2165960" cy="670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Longitudinal Research </a:t>
            </a:r>
            <a:endParaRPr lang="en-US">
              <a:latin typeface="Titillium"/>
            </a:endParaRPr>
          </a:p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Perspective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7B192-B754-C482-D955-2131A055A7E6}"/>
              </a:ext>
            </a:extLst>
          </p:cNvPr>
          <p:cNvSpPr txBox="1"/>
          <p:nvPr/>
        </p:nvSpPr>
        <p:spPr>
          <a:xfrm>
            <a:off x="365342" y="5986397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1000">
              <a:solidFill>
                <a:srgbClr val="222222"/>
              </a:solidFill>
              <a:latin typeface="Arial"/>
              <a:cs typeface="Arial"/>
            </a:endParaRPr>
          </a:p>
        </p:txBody>
      </p:sp>
      <p:pic>
        <p:nvPicPr>
          <p:cNvPr id="10" name="Picture 12" descr="A black background with a white object in the middle&#10;&#10;Description automatically generated">
            <a:extLst>
              <a:ext uri="{FF2B5EF4-FFF2-40B4-BE49-F238E27FC236}">
                <a16:creationId xmlns:a16="http://schemas.microsoft.com/office/drawing/2014/main" id="{05569BB9-F66D-049F-FB82-5E5DCAEA53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11" r="67939" b="4964"/>
          <a:stretch/>
        </p:blipFill>
        <p:spPr>
          <a:xfrm>
            <a:off x="1923434" y="1583051"/>
            <a:ext cx="691515" cy="1658045"/>
          </a:xfrm>
          <a:prstGeom prst="rect">
            <a:avLst/>
          </a:prstGeom>
        </p:spPr>
      </p:pic>
      <p:pic>
        <p:nvPicPr>
          <p:cNvPr id="13" name="Picture 12" descr="A black background with a white object in the middle&#10;&#10;Description automatically generated">
            <a:extLst>
              <a:ext uri="{FF2B5EF4-FFF2-40B4-BE49-F238E27FC236}">
                <a16:creationId xmlns:a16="http://schemas.microsoft.com/office/drawing/2014/main" id="{F6D4810E-4158-9651-21DD-6B4FC5C61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916" t="5184" r="32824" b="8274"/>
          <a:stretch/>
        </p:blipFill>
        <p:spPr>
          <a:xfrm>
            <a:off x="5994841" y="1584946"/>
            <a:ext cx="795420" cy="1669352"/>
          </a:xfrm>
          <a:prstGeom prst="rect">
            <a:avLst/>
          </a:prstGeom>
        </p:spPr>
      </p:pic>
      <p:pic>
        <p:nvPicPr>
          <p:cNvPr id="14" name="Picture 12" descr="A black background with a white object in the middle&#10;&#10;Description automatically generated">
            <a:extLst>
              <a:ext uri="{FF2B5EF4-FFF2-40B4-BE49-F238E27FC236}">
                <a16:creationId xmlns:a16="http://schemas.microsoft.com/office/drawing/2014/main" id="{045A8A40-145B-AE61-B02B-9FA82FB49A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031" t="1015" r="382" b="539"/>
          <a:stretch/>
        </p:blipFill>
        <p:spPr>
          <a:xfrm>
            <a:off x="9911013" y="1375630"/>
            <a:ext cx="787688" cy="2047438"/>
          </a:xfrm>
          <a:prstGeom prst="rect">
            <a:avLst/>
          </a:prstGeom>
        </p:spPr>
      </p:pic>
      <p:pic>
        <p:nvPicPr>
          <p:cNvPr id="16" name="Picture 23" descr="A white bar graph with black background&#10;&#10;Description automatically generated">
            <a:extLst>
              <a:ext uri="{FF2B5EF4-FFF2-40B4-BE49-F238E27FC236}">
                <a16:creationId xmlns:a16="http://schemas.microsoft.com/office/drawing/2014/main" id="{3C587C27-EB65-C662-AD81-B98CD54F8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6214" y="3257672"/>
            <a:ext cx="1156571" cy="83325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F7FCDE-21CE-B5ED-816B-264C8DADB483}"/>
              </a:ext>
            </a:extLst>
          </p:cNvPr>
          <p:cNvCxnSpPr/>
          <p:nvPr/>
        </p:nvCxnSpPr>
        <p:spPr>
          <a:xfrm>
            <a:off x="2612573" y="3679371"/>
            <a:ext cx="705394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3C3941-3EE0-6A6E-B54E-C860FA30D8D4}"/>
              </a:ext>
            </a:extLst>
          </p:cNvPr>
          <p:cNvSpPr txBox="1"/>
          <p:nvPr/>
        </p:nvSpPr>
        <p:spPr>
          <a:xfrm>
            <a:off x="5093747" y="4182475"/>
            <a:ext cx="3533309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 err="1">
                <a:latin typeface="Titillium"/>
              </a:rPr>
              <a:t>Personalised</a:t>
            </a:r>
            <a:r>
              <a:rPr lang="en-US" b="1" spc="200">
                <a:latin typeface="Titillium"/>
              </a:rPr>
              <a:t> Insights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06EC8-0730-FBE6-4F24-FFBF0D23938A}"/>
              </a:ext>
            </a:extLst>
          </p:cNvPr>
          <p:cNvSpPr txBox="1"/>
          <p:nvPr/>
        </p:nvSpPr>
        <p:spPr>
          <a:xfrm>
            <a:off x="423775" y="4247790"/>
            <a:ext cx="2880166" cy="2271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spc="200">
                <a:latin typeface="Titillium"/>
              </a:rPr>
              <a:t>Interactive Mascot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29" y="278039"/>
            <a:ext cx="10515600" cy="1325563"/>
          </a:xfrm>
        </p:spPr>
        <p:txBody>
          <a:bodyPr/>
          <a:lstStyle/>
          <a:p>
            <a:r>
              <a:rPr lang="en-GB"/>
              <a:t>Incorporating Lived Experience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5082" y="1464010"/>
            <a:ext cx="2557508" cy="2438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97807" y="3047504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>
                <a:latin typeface="Titillium" charset="0"/>
                <a:ea typeface="Titillium" charset="0"/>
                <a:cs typeface="Titillium" charset="0"/>
              </a:rPr>
              <a:t>Olivia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051" y="3330116"/>
            <a:ext cx="2216548" cy="4431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Female</a:t>
            </a: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Middle Income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8120" y="1464010"/>
            <a:ext cx="2557508" cy="2438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30846" y="3047504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 err="1">
                <a:latin typeface="Titillium" charset="0"/>
                <a:ea typeface="Titillium" charset="0"/>
                <a:cs typeface="Titillium" charset="0"/>
              </a:rPr>
              <a:t>Farid</a:t>
            </a:r>
            <a:endParaRPr lang="en-US" sz="2000" spc="300"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6089" y="3359992"/>
            <a:ext cx="2216548" cy="4431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Male</a:t>
            </a: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Ethnic Minority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62382" y="4202960"/>
            <a:ext cx="2557508" cy="24388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5108" y="5680484"/>
            <a:ext cx="234179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spc="300">
                <a:latin typeface="Titillium" charset="0"/>
                <a:ea typeface="Titillium" charset="0"/>
                <a:cs typeface="Titillium" charset="0"/>
              </a:rPr>
              <a:t>Scott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90351" y="6016536"/>
            <a:ext cx="2216548" cy="443198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Male</a:t>
            </a: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Low Income</a:t>
            </a:r>
          </a:p>
        </p:txBody>
      </p:sp>
      <p:pic>
        <p:nvPicPr>
          <p:cNvPr id="4098" name="Picture 2" descr="Female avatar - Free social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10" y="1727079"/>
            <a:ext cx="1098784" cy="109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le Avatar Icon - Free PNG &amp; SVG 2709857 -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012" y="4030723"/>
            <a:ext cx="1895982" cy="189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Male Avatar Icon - Free PNG &amp; SVG 2709857 -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50" y="1328480"/>
            <a:ext cx="1895982" cy="189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B0C79B1-6E33-B885-2E7F-D23B7156E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ABFEF4-BEF3-A6B3-FA1B-A77FF51652A4}"/>
              </a:ext>
            </a:extLst>
          </p:cNvPr>
          <p:cNvSpPr txBox="1"/>
          <p:nvPr/>
        </p:nvSpPr>
        <p:spPr>
          <a:xfrm>
            <a:off x="8945959" y="6167640"/>
            <a:ext cx="2165960" cy="4487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spc="200">
                <a:latin typeface="Titillium"/>
              </a:rPr>
              <a:t>Mental Health Perspective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BFED20-F459-B64B-6DD8-12D85C8ADCEB}"/>
              </a:ext>
            </a:extLst>
          </p:cNvPr>
          <p:cNvSpPr/>
          <p:nvPr/>
        </p:nvSpPr>
        <p:spPr>
          <a:xfrm>
            <a:off x="364774" y="4526505"/>
            <a:ext cx="3517934" cy="1784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Q3. How have you considered the needs and requirements of research participants and researchers?</a:t>
            </a:r>
          </a:p>
        </p:txBody>
      </p:sp>
    </p:spTree>
    <p:extLst>
      <p:ext uri="{BB962C8B-B14F-4D97-AF65-F5344CB8AC3E}">
        <p14:creationId xmlns:p14="http://schemas.microsoft.com/office/powerpoint/2010/main" val="20950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/>
          </p:cNvSpPr>
          <p:nvPr/>
        </p:nvSpPr>
        <p:spPr bwMode="auto">
          <a:xfrm>
            <a:off x="4587063" y="712449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7547" y="958525"/>
            <a:ext cx="4002082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err="1">
                <a:latin typeface="Titillium Light" charset="0"/>
                <a:ea typeface="Titillium Light" charset="0"/>
                <a:cs typeface="Titillium Light" charset="0"/>
              </a:rPr>
              <a:t>Enrols</a:t>
            </a: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 in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7547" y="1557940"/>
            <a:ext cx="6084636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Experiencing an ‘Other specified feeding or eating disorder’ (OSFED). 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Will receive parental support to participate.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Has unrestricted access to a smartphone.</a:t>
            </a:r>
            <a:endParaRPr lang="en-US" sz="2000"/>
          </a:p>
        </p:txBody>
      </p:sp>
      <p:cxnSp>
        <p:nvCxnSpPr>
          <p:cNvPr id="6" name="Straight Connector 5"/>
          <p:cNvCxnSpPr/>
          <p:nvPr/>
        </p:nvCxnSpPr>
        <p:spPr>
          <a:xfrm>
            <a:off x="5417547" y="1402957"/>
            <a:ext cx="940411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/>
          <p:cNvSpPr>
            <a:spLocks/>
          </p:cNvSpPr>
          <p:nvPr/>
        </p:nvSpPr>
        <p:spPr bwMode="auto">
          <a:xfrm>
            <a:off x="4587063" y="2861289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7547" y="3134854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Begins university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7546" y="3714592"/>
            <a:ext cx="5226780" cy="758349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In recovery from ED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 Finds it difficult to remember to complete surveys.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Likes to get the ‘insights’ delivered.</a:t>
            </a:r>
            <a:endParaRPr lang="en-US" sz="2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5417547" y="3559609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945088" y="-73935"/>
            <a:ext cx="156" cy="7863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945088" y="1487399"/>
            <a:ext cx="0" cy="1373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54158" y="3636239"/>
            <a:ext cx="18247" cy="1392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2"/>
          <p:cNvSpPr>
            <a:spLocks/>
          </p:cNvSpPr>
          <p:nvPr/>
        </p:nvSpPr>
        <p:spPr bwMode="auto">
          <a:xfrm>
            <a:off x="4614380" y="5028613"/>
            <a:ext cx="716050" cy="77495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noFill/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/>
            <a:r>
              <a:rPr lang="en-US" sz="1600">
                <a:latin typeface="Titillium" charset="0"/>
                <a:ea typeface="Titillium" charset="0"/>
                <a:cs typeface="Titillium" charset="0"/>
              </a:rPr>
              <a:t>23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945088" y="5803563"/>
            <a:ext cx="0" cy="980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17548" y="5322086"/>
            <a:ext cx="2941704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latin typeface="Titillium Light" charset="0"/>
                <a:ea typeface="Titillium Light" charset="0"/>
                <a:cs typeface="Titillium Light" charset="0"/>
              </a:rPr>
              <a:t>Junior doctor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417548" y="5746841"/>
            <a:ext cx="691243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7546" y="5828575"/>
            <a:ext cx="5004838" cy="499817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New professional life limits prioritisation of engagement in the study</a:t>
            </a:r>
          </a:p>
        </p:txBody>
      </p:sp>
      <p:pic>
        <p:nvPicPr>
          <p:cNvPr id="5122" name="Picture 2" descr="Location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8" y="2840903"/>
            <a:ext cx="587902" cy="5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8402" y="422426"/>
            <a:ext cx="2557508" cy="3684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1127" y="2005920"/>
            <a:ext cx="2341791" cy="302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spc="300">
                <a:latin typeface="Titillium" charset="0"/>
                <a:ea typeface="Titillium" charset="0"/>
                <a:cs typeface="Titillium" charset="0"/>
              </a:rPr>
              <a:t>Olivia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18679" y="2353213"/>
            <a:ext cx="2060745" cy="499817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Socioeconomic status: Middle Income</a:t>
            </a:r>
          </a:p>
        </p:txBody>
      </p:sp>
      <p:pic>
        <p:nvPicPr>
          <p:cNvPr id="33" name="Picture 2" descr="Female avatar - Free social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30" y="685495"/>
            <a:ext cx="1098784" cy="109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444806" y="2929166"/>
            <a:ext cx="1628282" cy="75834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Rural, small Scottish village near Aberdeen</a:t>
            </a:r>
          </a:p>
        </p:txBody>
      </p:sp>
      <p:pic>
        <p:nvPicPr>
          <p:cNvPr id="5126" name="Picture 6" descr="Salafi Institute of Technology - Education Symbol #Symbol_Of_Education  #Education_symbol #Education #Technology #Graduation #Degree #Facebook  #Twitter #Social_Network . Salafi Computer Showroom | Faceboo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6" y="3495642"/>
            <a:ext cx="544052" cy="54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118679" y="3714592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 charset="0"/>
                <a:ea typeface="Titillium" charset="0"/>
                <a:cs typeface="Titillium" charset="0"/>
              </a:rPr>
              <a:t>Schooling: Private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033" y="4596132"/>
            <a:ext cx="1748052" cy="52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Factors which could influence retention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" y="5362315"/>
            <a:ext cx="1482238" cy="3490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>
                <a:latin typeface="Titillium" charset="0"/>
                <a:ea typeface="Titillium" charset="0"/>
                <a:cs typeface="Titillium" charset="0"/>
              </a:rPr>
              <a:t>Participation Incentive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28021" y="4520961"/>
            <a:ext cx="2216548" cy="241285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Research burden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30205" y="5342464"/>
            <a:ext cx="2216548" cy="1275414"/>
          </a:xfrm>
          <a:prstGeom prst="rect">
            <a:avLst/>
          </a:prstGeom>
          <a:noFill/>
        </p:spPr>
        <p:txBody>
          <a:bodyPr wrap="square" lIns="0" tIns="0" rIns="9144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400">
                <a:solidFill>
                  <a:schemeClr val="tx1">
                    <a:alpha val="60000"/>
                  </a:schemeClr>
                </a:solidFill>
                <a:latin typeface="Titillium"/>
                <a:ea typeface="Titillium" charset="0"/>
                <a:cs typeface="Titillium" charset="0"/>
              </a:rPr>
              <a:t>Research experience for future career and wants to make a difference for others experiencing OSFED</a:t>
            </a:r>
            <a:endParaRPr lang="en-US" sz="2000"/>
          </a:p>
          <a:p>
            <a:pPr algn="ctr">
              <a:lnSpc>
                <a:spcPct val="120000"/>
              </a:lnSpc>
            </a:pPr>
            <a:endParaRPr lang="en-US" sz="1400">
              <a:solidFill>
                <a:schemeClr val="tx1">
                  <a:alpha val="60000"/>
                </a:schemeClr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pic>
        <p:nvPicPr>
          <p:cNvPr id="1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B6594AFC-448F-4767-3A7F-8AC3F0209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399" y="5821274"/>
            <a:ext cx="852312" cy="8787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F488B0-FDE1-CA48-1EC3-71BAB4E26A15}"/>
              </a:ext>
            </a:extLst>
          </p:cNvPr>
          <p:cNvSpPr txBox="1"/>
          <p:nvPr/>
        </p:nvSpPr>
        <p:spPr>
          <a:xfrm>
            <a:off x="9011811" y="6111196"/>
            <a:ext cx="2165960" cy="4985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spc="200">
                <a:latin typeface="Titillium"/>
              </a:rPr>
              <a:t>Mental Health Perspective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2195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86AA71E69444CAEE718F0645850CF" ma:contentTypeVersion="5" ma:contentTypeDescription="Create a new document." ma:contentTypeScope="" ma:versionID="1f4800331aa88615364463ff7e47daca">
  <xsd:schema xmlns:xsd="http://www.w3.org/2001/XMLSchema" xmlns:xs="http://www.w3.org/2001/XMLSchema" xmlns:p="http://schemas.microsoft.com/office/2006/metadata/properties" xmlns:ns2="53cda9ff-b9a7-43b0-a72d-352d6a20947b" xmlns:ns3="9d4c9623-f9ef-4e41-8c13-8d782e26fcdb" targetNamespace="http://schemas.microsoft.com/office/2006/metadata/properties" ma:root="true" ma:fieldsID="d529fc507779f1a6b912462a95419a05" ns2:_="" ns3:_="">
    <xsd:import namespace="53cda9ff-b9a7-43b0-a72d-352d6a20947b"/>
    <xsd:import namespace="9d4c9623-f9ef-4e41-8c13-8d782e26fcd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da9ff-b9a7-43b0-a72d-352d6a20947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c9623-f9ef-4e41-8c13-8d782e26fc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F7B1A7-8926-4EDC-A0A9-029222FC15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EA41C7-6D5E-44A0-8954-54EC1288EAB9}">
  <ds:schemaRefs>
    <ds:schemaRef ds:uri="53cda9ff-b9a7-43b0-a72d-352d6a20947b"/>
    <ds:schemaRef ds:uri="9d4c9623-f9ef-4e41-8c13-8d782e26fc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2C23BFE-EC64-4C00-A0D5-4DDD5529FBB9}">
  <ds:schemaRefs>
    <ds:schemaRef ds:uri="53cda9ff-b9a7-43b0-a72d-352d6a20947b"/>
    <ds:schemaRef ds:uri="9d4c9623-f9ef-4e41-8c13-8d782e26fc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Discover Me</vt:lpstr>
      <vt:lpstr>The Team</vt:lpstr>
      <vt:lpstr>Defining the scope of our project </vt:lpstr>
      <vt:lpstr>Apps in research</vt:lpstr>
      <vt:lpstr>Discover Me – a Mobile App</vt:lpstr>
      <vt:lpstr>Mobile App Platform</vt:lpstr>
      <vt:lpstr>Features Across Ages</vt:lpstr>
      <vt:lpstr>Incorporating Lived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Drop-out</vt:lpstr>
      <vt:lpstr>Calculate Attrition Risk Scores</vt:lpstr>
      <vt:lpstr>PowerPoint Presentation</vt:lpstr>
      <vt:lpstr>Evaluating Impact (Retention)</vt:lpstr>
      <vt:lpstr>Benchmarks of Success</vt:lpstr>
      <vt:lpstr>Evaluating Impact (Inclusivity)</vt:lpstr>
      <vt:lpstr>Conclusion</vt:lpstr>
      <vt:lpstr>References 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Challenge 1</dc:title>
  <dc:creator>Lara Johnson</dc:creator>
  <cp:revision>50</cp:revision>
  <dcterms:created xsi:type="dcterms:W3CDTF">2023-06-29T12:24:39Z</dcterms:created>
  <dcterms:modified xsi:type="dcterms:W3CDTF">2023-07-11T15:51:59Z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0x0101000A386AA71E69444CAEE718F0645850CF</vt:lpwstr>
  </property>
</Properties>
</file>