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68" r:id="rId7"/>
    <p:sldId id="272" r:id="rId8"/>
    <p:sldId id="266" r:id="rId9"/>
    <p:sldId id="262" r:id="rId10"/>
    <p:sldId id="269" r:id="rId11"/>
    <p:sldId id="263" r:id="rId12"/>
    <p:sldId id="270" r:id="rId13"/>
    <p:sldId id="260" r:id="rId14"/>
    <p:sldId id="257" r:id="rId15"/>
    <p:sldId id="258"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CCE3F5"/>
    <a:srgbClr val="ADB2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226B1-9557-4310-96AD-BBA33D408008}" v="193" dt="2023-07-11T14:41:27.432"/>
    <p1510:client id="{05B3BC87-EBC9-4A41-BAFE-5A5B3EA11DCC}" v="357" vWet="361" dt="2023-07-11T12:21:03.445"/>
    <p1510:client id="{09A6C975-574F-4D6B-B2B4-94BE607830EC}" v="363" dt="2023-07-11T12:24:01.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2EA1F90-985F-48A6-A8CD-B87E63AF37F1}"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BD094D-557C-499E-96EF-84258A2DDAAC}"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46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1F90-985F-48A6-A8CD-B87E63AF37F1}"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112821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1F90-985F-48A6-A8CD-B87E63AF37F1}"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BD094D-557C-499E-96EF-84258A2DDAAC}"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86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1F90-985F-48A6-A8CD-B87E63AF37F1}"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153924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A1F90-985F-48A6-A8CD-B87E63AF37F1}"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BD094D-557C-499E-96EF-84258A2DDAAC}"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0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1F90-985F-48A6-A8CD-B87E63AF37F1}"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417747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1F90-985F-48A6-A8CD-B87E63AF37F1}" type="datetimeFigureOut">
              <a:rPr lang="en-GB" smtClean="0"/>
              <a:t>10/07/2023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71692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1F90-985F-48A6-A8CD-B87E63AF37F1}" type="datetimeFigureOut">
              <a:rPr lang="en-GB" smtClean="0"/>
              <a:t>10/07/2023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382332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1F90-985F-48A6-A8CD-B87E63AF37F1}" type="datetimeFigureOut">
              <a:rPr lang="en-GB" smtClean="0"/>
              <a:t>10/07/2023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186840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A1F90-985F-48A6-A8CD-B87E63AF37F1}"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BD094D-557C-499E-96EF-84258A2DDAAC}" type="slidenum">
              <a:rPr lang="en-GB" smtClean="0"/>
              <a:t>‹#›</a:t>
            </a:fld>
            <a:endParaRPr lang="en-GB"/>
          </a:p>
        </p:txBody>
      </p:sp>
    </p:spTree>
    <p:extLst>
      <p:ext uri="{BB962C8B-B14F-4D97-AF65-F5344CB8AC3E}">
        <p14:creationId xmlns:p14="http://schemas.microsoft.com/office/powerpoint/2010/main" val="137139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EA1F90-985F-48A6-A8CD-B87E63AF37F1}"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BD094D-557C-499E-96EF-84258A2DDAAC}"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2EA1F90-985F-48A6-A8CD-B87E63AF37F1}" type="datetimeFigureOut">
              <a:rPr lang="en-GB" smtClean="0"/>
              <a:t>10/07/2023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BD094D-557C-499E-96EF-84258A2DDAAC}"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550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4734-FE2D-4962-93B3-6C05CDFE8FDA}"/>
              </a:ext>
            </a:extLst>
          </p:cNvPr>
          <p:cNvSpPr>
            <a:spLocks noGrp="1"/>
          </p:cNvSpPr>
          <p:nvPr>
            <p:ph type="ctrTitle"/>
          </p:nvPr>
        </p:nvSpPr>
        <p:spPr/>
        <p:txBody>
          <a:bodyPr/>
          <a:lstStyle/>
          <a:p>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Platform for Long term retention in MH setting – Researcher Front End</a:t>
            </a:r>
            <a:endParaRPr lang="en-GB" dirty="0"/>
          </a:p>
        </p:txBody>
      </p:sp>
      <p:sp>
        <p:nvSpPr>
          <p:cNvPr id="3" name="Subtitle 2">
            <a:extLst>
              <a:ext uri="{FF2B5EF4-FFF2-40B4-BE49-F238E27FC236}">
                <a16:creationId xmlns:a16="http://schemas.microsoft.com/office/drawing/2014/main" id="{246DD17E-3CE8-4285-A66F-3D8883FCDD22}"/>
              </a:ext>
            </a:extLst>
          </p:cNvPr>
          <p:cNvSpPr>
            <a:spLocks noGrp="1"/>
          </p:cNvSpPr>
          <p:nvPr>
            <p:ph type="subTitle" idx="1"/>
          </p:nvPr>
        </p:nvSpPr>
        <p:spPr/>
        <p:txBody>
          <a:bodyPr/>
          <a:lstStyle/>
          <a:p>
            <a:r>
              <a:rPr lang="en-GB" dirty="0">
                <a:latin typeface="Tahoma" panose="020B0604030504040204" pitchFamily="34" charset="0"/>
              </a:rPr>
              <a:t>Team </a:t>
            </a:r>
            <a:r>
              <a:rPr lang="en-GB" dirty="0" err="1">
                <a:latin typeface="Tahoma" panose="020B0604030504040204" pitchFamily="34" charset="0"/>
              </a:rPr>
              <a:t>StaffsHealth</a:t>
            </a:r>
            <a:endParaRPr lang="en-GB" dirty="0">
              <a:latin typeface="Tahoma" panose="020B0604030504040204" pitchFamily="34" charset="0"/>
            </a:endParaRPr>
          </a:p>
        </p:txBody>
      </p:sp>
    </p:spTree>
    <p:extLst>
      <p:ext uri="{BB962C8B-B14F-4D97-AF65-F5344CB8AC3E}">
        <p14:creationId xmlns:p14="http://schemas.microsoft.com/office/powerpoint/2010/main" val="31496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C00A-9A1A-6C34-B94E-7BE0A6705596}"/>
              </a:ext>
            </a:extLst>
          </p:cNvPr>
          <p:cNvSpPr>
            <a:spLocks noGrp="1"/>
          </p:cNvSpPr>
          <p:nvPr>
            <p:ph type="title"/>
          </p:nvPr>
        </p:nvSpPr>
        <p:spPr/>
        <p:txBody>
          <a:bodyPr/>
          <a:lstStyle/>
          <a:p>
            <a:r>
              <a:rPr lang="en-GB" dirty="0"/>
              <a:t>The prototype</a:t>
            </a:r>
          </a:p>
        </p:txBody>
      </p:sp>
      <p:sp>
        <p:nvSpPr>
          <p:cNvPr id="3" name="Content Placeholder 2">
            <a:extLst>
              <a:ext uri="{FF2B5EF4-FFF2-40B4-BE49-F238E27FC236}">
                <a16:creationId xmlns:a16="http://schemas.microsoft.com/office/drawing/2014/main" id="{64D34FED-B114-855B-BD80-0A5BACF933D5}"/>
              </a:ext>
            </a:extLst>
          </p:cNvPr>
          <p:cNvSpPr>
            <a:spLocks noGrp="1"/>
          </p:cNvSpPr>
          <p:nvPr>
            <p:ph idx="1"/>
          </p:nvPr>
        </p:nvSpPr>
        <p:spPr>
          <a:xfrm>
            <a:off x="1024129" y="2286000"/>
            <a:ext cx="6672812" cy="4023360"/>
          </a:xfrm>
        </p:spPr>
        <p:txBody>
          <a:bodyPr>
            <a:noAutofit/>
          </a:bodyPr>
          <a:lstStyle/>
          <a:p>
            <a:r>
              <a:rPr lang="en-GB" sz="2600"/>
              <a:t>To bring these facets together we need a data platform:</a:t>
            </a:r>
          </a:p>
          <a:p>
            <a:pPr>
              <a:buFont typeface="Wingdings" panose="05000000000000000000" pitchFamily="2" charset="2"/>
              <a:buChar char="Ø"/>
            </a:pPr>
            <a:r>
              <a:rPr lang="en-GB" sz="2600"/>
              <a:t>Always online</a:t>
            </a:r>
          </a:p>
          <a:p>
            <a:pPr>
              <a:buFont typeface="Wingdings" panose="05000000000000000000" pitchFamily="2" charset="2"/>
              <a:buChar char="Ø"/>
            </a:pPr>
            <a:r>
              <a:rPr lang="en-GB" sz="2600"/>
              <a:t>Interoperable with a range of communication tools</a:t>
            </a:r>
          </a:p>
          <a:p>
            <a:pPr>
              <a:buFont typeface="Wingdings" panose="05000000000000000000" pitchFamily="2" charset="2"/>
              <a:buChar char="Ø"/>
            </a:pPr>
            <a:r>
              <a:rPr lang="en-GB" sz="2600"/>
              <a:t>Extendable</a:t>
            </a:r>
          </a:p>
          <a:p>
            <a:pPr>
              <a:buFont typeface="Wingdings" panose="05000000000000000000" pitchFamily="2" charset="2"/>
              <a:buChar char="Ø"/>
            </a:pPr>
            <a:r>
              <a:rPr lang="en-GB" sz="2600"/>
              <a:t>Simple to re-style</a:t>
            </a:r>
          </a:p>
          <a:p>
            <a:pPr>
              <a:buFont typeface="Wingdings" panose="05000000000000000000" pitchFamily="2" charset="2"/>
              <a:buChar char="Ø"/>
            </a:pPr>
            <a:r>
              <a:rPr lang="en-GB" sz="2600"/>
              <a:t> All of the data going to a persistent backend for backup/ security</a:t>
            </a:r>
          </a:p>
        </p:txBody>
      </p:sp>
      <p:pic>
        <p:nvPicPr>
          <p:cNvPr id="5" name="Picture 4">
            <a:hlinkClick r:id="rId2"/>
            <a:extLst>
              <a:ext uri="{FF2B5EF4-FFF2-40B4-BE49-F238E27FC236}">
                <a16:creationId xmlns:a16="http://schemas.microsoft.com/office/drawing/2014/main" id="{1FABBEE6-87D2-663D-C47A-CC21DD8A5120}"/>
              </a:ext>
            </a:extLst>
          </p:cNvPr>
          <p:cNvPicPr>
            <a:picLocks noChangeAspect="1"/>
          </p:cNvPicPr>
          <p:nvPr/>
        </p:nvPicPr>
        <p:blipFill>
          <a:blip r:embed="rId3"/>
          <a:stretch>
            <a:fillRect/>
          </a:stretch>
        </p:blipFill>
        <p:spPr>
          <a:xfrm>
            <a:off x="8081876" y="2626042"/>
            <a:ext cx="2428875" cy="3343275"/>
          </a:xfrm>
          <a:prstGeom prst="rect">
            <a:avLst/>
          </a:prstGeom>
        </p:spPr>
      </p:pic>
    </p:spTree>
    <p:extLst>
      <p:ext uri="{BB962C8B-B14F-4D97-AF65-F5344CB8AC3E}">
        <p14:creationId xmlns:p14="http://schemas.microsoft.com/office/powerpoint/2010/main" val="151505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894A-A9D2-151E-272B-15621EEFB577}"/>
              </a:ext>
            </a:extLst>
          </p:cNvPr>
          <p:cNvSpPr>
            <a:spLocks noGrp="1"/>
          </p:cNvSpPr>
          <p:nvPr>
            <p:ph type="title"/>
          </p:nvPr>
        </p:nvSpPr>
        <p:spPr/>
        <p:txBody>
          <a:bodyPr>
            <a:normAutofit/>
          </a:bodyPr>
          <a:lstStyle/>
          <a:p>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Q1. How does your design improve the long-term retention of participants with mental health problems in a clinical research study?</a:t>
            </a:r>
            <a:br>
              <a:rPr lang="en-GB"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p>
        </p:txBody>
      </p:sp>
      <p:sp>
        <p:nvSpPr>
          <p:cNvPr id="3" name="Content Placeholder 2">
            <a:extLst>
              <a:ext uri="{FF2B5EF4-FFF2-40B4-BE49-F238E27FC236}">
                <a16:creationId xmlns:a16="http://schemas.microsoft.com/office/drawing/2014/main" id="{C4AFDD1F-3B28-B779-DCA3-6E034A37C7D3}"/>
              </a:ext>
            </a:extLst>
          </p:cNvPr>
          <p:cNvSpPr>
            <a:spLocks noGrp="1"/>
          </p:cNvSpPr>
          <p:nvPr>
            <p:ph idx="1"/>
          </p:nvPr>
        </p:nvSpPr>
        <p:spPr/>
        <p:txBody>
          <a:bodyPr/>
          <a:lstStyle/>
          <a:p>
            <a:pPr>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 key driver for retention is the removal of barriers, and broadening knowledge.  Leveraging digital tools to improve communication (both the breadth and ease of different methods) will minimize barriers to involvement and enable the service delivery teams to have an easier route for communication.  In addition, by creating a two way route of communication participants can feel more involved and heard, and drive retention.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145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894A-A9D2-151E-272B-15621EEFB577}"/>
              </a:ext>
            </a:extLst>
          </p:cNvPr>
          <p:cNvSpPr>
            <a:spLocks noGrp="1"/>
          </p:cNvSpPr>
          <p:nvPr>
            <p:ph type="title"/>
          </p:nvPr>
        </p:nvSpPr>
        <p:spPr/>
        <p:txBody>
          <a:bodyPr>
            <a:normAutofit fontScale="90000"/>
          </a:bodyPr>
          <a:lstStyle/>
          <a:p>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Q2. How would you evaluate the impact of your application? How could you discover early utility of the application and likelihood of success in ten years within a shorter time period?</a:t>
            </a:r>
            <a:br>
              <a:rPr lang="en-GB"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p>
        </p:txBody>
      </p:sp>
      <p:sp>
        <p:nvSpPr>
          <p:cNvPr id="3" name="Content Placeholder 2">
            <a:extLst>
              <a:ext uri="{FF2B5EF4-FFF2-40B4-BE49-F238E27FC236}">
                <a16:creationId xmlns:a16="http://schemas.microsoft.com/office/drawing/2014/main" id="{C4AFDD1F-3B28-B779-DCA3-6E034A37C7D3}"/>
              </a:ext>
            </a:extLst>
          </p:cNvPr>
          <p:cNvSpPr>
            <a:spLocks noGrp="1"/>
          </p:cNvSpPr>
          <p:nvPr>
            <p:ph idx="1"/>
          </p:nvPr>
        </p:nvSpPr>
        <p:spPr/>
        <p:txBody>
          <a:bodyPr/>
          <a:lstStyle/>
          <a:p>
            <a:pPr marL="0" indent="0">
              <a:lnSpc>
                <a:spcPct val="107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Retention will be driven by engagement, and what drives engagement will come as we understand the needs of participants.  The platform will have the opportunity to succeed in the long term if it can prove capable of reactive development, able to identify and implement the workflows and features teams require to better communicate and identify those individuals most at risk of attrition.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51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884F-84B4-F2EF-21B9-F5EC2D020FEF}"/>
              </a:ext>
            </a:extLst>
          </p:cNvPr>
          <p:cNvSpPr>
            <a:spLocks noGrp="1"/>
          </p:cNvSpPr>
          <p:nvPr>
            <p:ph type="title"/>
          </p:nvPr>
        </p:nvSpPr>
        <p:spPr/>
        <p:txBody>
          <a:bodyPr>
            <a:normAutofit/>
          </a:bodyPr>
          <a:lstStyle/>
          <a:p>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Q3. How have you considered the needs and requirements of research participants and researchers?</a:t>
            </a:r>
            <a:endParaRPr lang="en-GB" sz="2200" dirty="0"/>
          </a:p>
        </p:txBody>
      </p:sp>
      <p:sp>
        <p:nvSpPr>
          <p:cNvPr id="3" name="Content Placeholder 2">
            <a:extLst>
              <a:ext uri="{FF2B5EF4-FFF2-40B4-BE49-F238E27FC236}">
                <a16:creationId xmlns:a16="http://schemas.microsoft.com/office/drawing/2014/main" id="{15920448-B0C7-EA6D-34BB-58BE38954D36}"/>
              </a:ext>
            </a:extLst>
          </p:cNvPr>
          <p:cNvSpPr>
            <a:spLocks noGrp="1"/>
          </p:cNvSpPr>
          <p:nvPr>
            <p:ph idx="1"/>
          </p:nvPr>
        </p:nvSpPr>
        <p:spPr/>
        <p:txBody>
          <a:bodyPr/>
          <a:lstStyle/>
          <a:p>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platform has been designed to be extendable to emerging needs and methods of communication.  At the moment, we can only design around those use cases obvious to us – which is why the proposed project includes a series of advisory groups to iterate on real world scenarios and experiences from both service delivery and user groups.  For the researchers, we aim to have the platform able to be provide easy summaries of open tasks and patient overviews to aid auditing and minimize time requirements.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55347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5474-ED7A-381B-55D5-4CCC40090E7E}"/>
              </a:ext>
            </a:extLst>
          </p:cNvPr>
          <p:cNvSpPr>
            <a:spLocks noGrp="1"/>
          </p:cNvSpPr>
          <p:nvPr>
            <p:ph type="title"/>
          </p:nvPr>
        </p:nvSpPr>
        <p:spPr/>
        <p:txBody>
          <a:bodyPr/>
          <a:lstStyle/>
          <a:p>
            <a:r>
              <a:rPr lang="en-GB" dirty="0"/>
              <a:t>The challenge</a:t>
            </a:r>
          </a:p>
        </p:txBody>
      </p:sp>
      <p:pic>
        <p:nvPicPr>
          <p:cNvPr id="7" name="Picture 6">
            <a:extLst>
              <a:ext uri="{FF2B5EF4-FFF2-40B4-BE49-F238E27FC236}">
                <a16:creationId xmlns:a16="http://schemas.microsoft.com/office/drawing/2014/main" id="{2DE3553A-466C-A096-6248-6635956B4B7C}"/>
              </a:ext>
            </a:extLst>
          </p:cNvPr>
          <p:cNvPicPr>
            <a:picLocks noChangeAspect="1"/>
          </p:cNvPicPr>
          <p:nvPr/>
        </p:nvPicPr>
        <p:blipFill>
          <a:blip r:embed="rId2"/>
          <a:stretch>
            <a:fillRect/>
          </a:stretch>
        </p:blipFill>
        <p:spPr>
          <a:xfrm>
            <a:off x="1847843" y="2143601"/>
            <a:ext cx="8496314" cy="2570798"/>
          </a:xfrm>
          <a:prstGeom prst="rect">
            <a:avLst/>
          </a:prstGeom>
        </p:spPr>
      </p:pic>
    </p:spTree>
    <p:extLst>
      <p:ext uri="{BB962C8B-B14F-4D97-AF65-F5344CB8AC3E}">
        <p14:creationId xmlns:p14="http://schemas.microsoft.com/office/powerpoint/2010/main" val="96707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5474-ED7A-381B-55D5-4CCC40090E7E}"/>
              </a:ext>
            </a:extLst>
          </p:cNvPr>
          <p:cNvSpPr>
            <a:spLocks noGrp="1"/>
          </p:cNvSpPr>
          <p:nvPr>
            <p:ph type="title"/>
          </p:nvPr>
        </p:nvSpPr>
        <p:spPr/>
        <p:txBody>
          <a:bodyPr/>
          <a:lstStyle/>
          <a:p>
            <a:r>
              <a:rPr lang="en-GB"/>
              <a:t>The TEAM</a:t>
            </a:r>
          </a:p>
        </p:txBody>
      </p:sp>
      <p:sp>
        <p:nvSpPr>
          <p:cNvPr id="3" name="Content Placeholder 2">
            <a:extLst>
              <a:ext uri="{FF2B5EF4-FFF2-40B4-BE49-F238E27FC236}">
                <a16:creationId xmlns:a16="http://schemas.microsoft.com/office/drawing/2014/main" id="{5E7BD949-B51A-844D-52AD-F8F313026280}"/>
              </a:ext>
            </a:extLst>
          </p:cNvPr>
          <p:cNvSpPr>
            <a:spLocks noGrp="1"/>
          </p:cNvSpPr>
          <p:nvPr>
            <p:ph idx="1"/>
          </p:nvPr>
        </p:nvSpPr>
        <p:spPr>
          <a:xfrm>
            <a:off x="1024128" y="5353050"/>
            <a:ext cx="9720073" cy="956309"/>
          </a:xfrm>
        </p:spPr>
        <p:txBody>
          <a:bodyPr/>
          <a:lstStyle/>
          <a:p>
            <a:pPr>
              <a:buFont typeface="Wingdings" panose="05000000000000000000" pitchFamily="2" charset="2"/>
              <a:buChar char="Ø"/>
            </a:pPr>
            <a:r>
              <a:rPr lang="en-GB" sz="1800" i="1">
                <a:solidFill>
                  <a:srgbClr val="000000"/>
                </a:solidFill>
                <a:latin typeface="HelveticaNeueLT Pro 55 Roman"/>
              </a:rPr>
              <a:t>Test text</a:t>
            </a:r>
            <a:endParaRPr lang="en-GB" i="1"/>
          </a:p>
        </p:txBody>
      </p:sp>
      <p:graphicFrame>
        <p:nvGraphicFramePr>
          <p:cNvPr id="4" name="Table 3">
            <a:extLst>
              <a:ext uri="{FF2B5EF4-FFF2-40B4-BE49-F238E27FC236}">
                <a16:creationId xmlns:a16="http://schemas.microsoft.com/office/drawing/2014/main" id="{849001D1-EA56-8F73-584D-FEE274EE9FB4}"/>
              </a:ext>
            </a:extLst>
          </p:cNvPr>
          <p:cNvGraphicFramePr>
            <a:graphicFrameLocks noGrp="1"/>
          </p:cNvGraphicFramePr>
          <p:nvPr>
            <p:extLst>
              <p:ext uri="{D42A27DB-BD31-4B8C-83A1-F6EECF244321}">
                <p14:modId xmlns:p14="http://schemas.microsoft.com/office/powerpoint/2010/main" val="2565094867"/>
              </p:ext>
            </p:extLst>
          </p:nvPr>
        </p:nvGraphicFramePr>
        <p:xfrm>
          <a:off x="4398804" y="1599055"/>
          <a:ext cx="5725160" cy="2119885"/>
        </p:xfrm>
        <a:graphic>
          <a:graphicData uri="http://schemas.openxmlformats.org/drawingml/2006/table">
            <a:tbl>
              <a:tblPr firstRow="1" firstCol="1" bandRow="1">
                <a:tableStyleId>{5C22544A-7EE6-4342-B048-85BDC9FD1C3A}</a:tableStyleId>
              </a:tblPr>
              <a:tblGrid>
                <a:gridCol w="1797050">
                  <a:extLst>
                    <a:ext uri="{9D8B030D-6E8A-4147-A177-3AD203B41FA5}">
                      <a16:colId xmlns:a16="http://schemas.microsoft.com/office/drawing/2014/main" val="3614733719"/>
                    </a:ext>
                  </a:extLst>
                </a:gridCol>
                <a:gridCol w="2019300">
                  <a:extLst>
                    <a:ext uri="{9D8B030D-6E8A-4147-A177-3AD203B41FA5}">
                      <a16:colId xmlns:a16="http://schemas.microsoft.com/office/drawing/2014/main" val="2452557899"/>
                    </a:ext>
                  </a:extLst>
                </a:gridCol>
                <a:gridCol w="1908810">
                  <a:extLst>
                    <a:ext uri="{9D8B030D-6E8A-4147-A177-3AD203B41FA5}">
                      <a16:colId xmlns:a16="http://schemas.microsoft.com/office/drawing/2014/main" val="2857565869"/>
                    </a:ext>
                  </a:extLst>
                </a:gridCol>
              </a:tblGrid>
              <a:tr h="0">
                <a:tc>
                  <a:txBody>
                    <a:bodyPr/>
                    <a:lstStyle/>
                    <a:p>
                      <a:pPr>
                        <a:lnSpc>
                          <a:spcPct val="107000"/>
                        </a:lnSpc>
                        <a:spcAft>
                          <a:spcPts val="800"/>
                        </a:spcAft>
                      </a:pPr>
                      <a:r>
                        <a:rPr lang="en-GB" sz="1100" kern="100">
                          <a:effectLst/>
                        </a:rPr>
                        <a:t>Research Team</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Personal attributes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Skills and expertise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630270"/>
                  </a:ext>
                </a:extLst>
              </a:tr>
              <a:tr h="0">
                <a:tc>
                  <a:txBody>
                    <a:bodyPr/>
                    <a:lstStyle/>
                    <a:p>
                      <a:pPr>
                        <a:lnSpc>
                          <a:spcPct val="107000"/>
                        </a:lnSpc>
                        <a:spcAft>
                          <a:spcPts val="800"/>
                        </a:spcAft>
                      </a:pPr>
                      <a:r>
                        <a:rPr lang="en-GB" sz="1100" kern="100">
                          <a:effectLst/>
                        </a:rPr>
                        <a:t>Dr Robert Cook (PI)</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Technical gremlin and data gubbins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Framework development, programming, implementation, analysis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764133"/>
                  </a:ext>
                </a:extLst>
              </a:tr>
              <a:tr h="0">
                <a:tc>
                  <a:txBody>
                    <a:bodyPr/>
                    <a:lstStyle/>
                    <a:p>
                      <a:pPr>
                        <a:lnSpc>
                          <a:spcPct val="107000"/>
                        </a:lnSpc>
                        <a:spcAft>
                          <a:spcPts val="800"/>
                        </a:spcAft>
                      </a:pPr>
                      <a:r>
                        <a:rPr lang="en-GB" sz="1100" kern="100">
                          <a:effectLst/>
                        </a:rPr>
                        <a:t>Dr Md Asaduzzaman (Co-I)</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Disruptor and critical thinker</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Statistician/machine learning modeller, validation, verification and quality assurance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3278247"/>
                  </a:ext>
                </a:extLst>
              </a:tr>
              <a:tr h="0">
                <a:tc>
                  <a:txBody>
                    <a:bodyPr/>
                    <a:lstStyle/>
                    <a:p>
                      <a:pPr>
                        <a:lnSpc>
                          <a:spcPct val="107000"/>
                        </a:lnSpc>
                        <a:spcAft>
                          <a:spcPts val="800"/>
                        </a:spcAft>
                      </a:pPr>
                      <a:r>
                        <a:rPr lang="en-GB" sz="1100" kern="100">
                          <a:effectLst/>
                        </a:rPr>
                        <a:t>Dr Sarahjane Jones (Co-I)</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Big picture thinker, jigsaw maker and cat herder</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Research/data ethics, research governance, data and medical device legislation, partnerships and engagement</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3550862"/>
                  </a:ext>
                </a:extLst>
              </a:tr>
            </a:tbl>
          </a:graphicData>
        </a:graphic>
      </p:graphicFrame>
    </p:spTree>
    <p:extLst>
      <p:ext uri="{BB962C8B-B14F-4D97-AF65-F5344CB8AC3E}">
        <p14:creationId xmlns:p14="http://schemas.microsoft.com/office/powerpoint/2010/main" val="207798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A20A-E8C1-45BE-1429-5B6B528E872F}"/>
              </a:ext>
            </a:extLst>
          </p:cNvPr>
          <p:cNvSpPr>
            <a:spLocks noGrp="1"/>
          </p:cNvSpPr>
          <p:nvPr>
            <p:ph type="title"/>
          </p:nvPr>
        </p:nvSpPr>
        <p:spPr/>
        <p:txBody>
          <a:bodyPr/>
          <a:lstStyle/>
          <a:p>
            <a:r>
              <a:rPr lang="en-GB"/>
              <a:t>Imagined User Stories</a:t>
            </a:r>
          </a:p>
        </p:txBody>
      </p:sp>
      <p:sp>
        <p:nvSpPr>
          <p:cNvPr id="3" name="Content Placeholder 2">
            <a:extLst>
              <a:ext uri="{FF2B5EF4-FFF2-40B4-BE49-F238E27FC236}">
                <a16:creationId xmlns:a16="http://schemas.microsoft.com/office/drawing/2014/main" id="{6E502E65-B47D-21B7-2EA0-BF0E74DC36C9}"/>
              </a:ext>
            </a:extLst>
          </p:cNvPr>
          <p:cNvSpPr>
            <a:spLocks noGrp="1"/>
          </p:cNvSpPr>
          <p:nvPr>
            <p:ph idx="1"/>
          </p:nvPr>
        </p:nvSpPr>
        <p:spPr/>
        <p:txBody>
          <a:bodyPr vert="horz" lIns="45720" tIns="45720" rIns="45720" bIns="45720" rtlCol="0" anchor="t">
            <a:noAutofit/>
          </a:bodyPr>
          <a:lstStyle/>
          <a:p>
            <a:r>
              <a:rPr lang="en-GB" sz="2600"/>
              <a:t>Claire is:</a:t>
            </a:r>
            <a:endParaRPr lang="en-US"/>
          </a:p>
          <a:p>
            <a:pPr marL="514350" indent="-514350">
              <a:buAutoNum type="arabicPeriod"/>
            </a:pPr>
            <a:r>
              <a:rPr lang="en-GB" sz="2600"/>
              <a:t>a community mental health research nurse. </a:t>
            </a:r>
            <a:endParaRPr lang="en-GB"/>
          </a:p>
          <a:p>
            <a:pPr marL="514350" indent="-514350">
              <a:buAutoNum type="arabicPeriod"/>
            </a:pPr>
            <a:r>
              <a:rPr lang="en-GB" sz="2600"/>
              <a:t>has just began working as an embedded researcher in a team trialling guided self-help for anxiety</a:t>
            </a:r>
            <a:endParaRPr lang="en-GB">
              <a:latin typeface="Tw Cen MT"/>
            </a:endParaRPr>
          </a:p>
          <a:p>
            <a:pPr marL="514350" indent="-514350">
              <a:buAutoNum type="arabicPeriod"/>
            </a:pPr>
            <a:r>
              <a:rPr lang="en-GB" sz="2600">
                <a:latin typeface="Tw Cen MT"/>
              </a:rPr>
              <a:t>has her own case load and is responsible for organising focus groups and following up with service users.</a:t>
            </a:r>
            <a:endParaRPr lang="en-GB"/>
          </a:p>
        </p:txBody>
      </p:sp>
    </p:spTree>
    <p:extLst>
      <p:ext uri="{BB962C8B-B14F-4D97-AF65-F5344CB8AC3E}">
        <p14:creationId xmlns:p14="http://schemas.microsoft.com/office/powerpoint/2010/main" val="198258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A20A-E8C1-45BE-1429-5B6B528E872F}"/>
              </a:ext>
            </a:extLst>
          </p:cNvPr>
          <p:cNvSpPr>
            <a:spLocks noGrp="1"/>
          </p:cNvSpPr>
          <p:nvPr>
            <p:ph type="title"/>
          </p:nvPr>
        </p:nvSpPr>
        <p:spPr/>
        <p:txBody>
          <a:bodyPr/>
          <a:lstStyle/>
          <a:p>
            <a:r>
              <a:rPr lang="en-GB" dirty="0"/>
              <a:t>Imagined User Stories</a:t>
            </a:r>
          </a:p>
        </p:txBody>
      </p:sp>
      <p:sp>
        <p:nvSpPr>
          <p:cNvPr id="3" name="Content Placeholder 2">
            <a:extLst>
              <a:ext uri="{FF2B5EF4-FFF2-40B4-BE49-F238E27FC236}">
                <a16:creationId xmlns:a16="http://schemas.microsoft.com/office/drawing/2014/main" id="{6E502E65-B47D-21B7-2EA0-BF0E74DC36C9}"/>
              </a:ext>
            </a:extLst>
          </p:cNvPr>
          <p:cNvSpPr>
            <a:spLocks noGrp="1"/>
          </p:cNvSpPr>
          <p:nvPr>
            <p:ph idx="1"/>
          </p:nvPr>
        </p:nvSpPr>
        <p:spPr/>
        <p:txBody>
          <a:bodyPr/>
          <a:lstStyle/>
          <a:p>
            <a:r>
              <a:rPr lang="en-GB" dirty="0"/>
              <a:t>Can we make their workflow easier?</a:t>
            </a:r>
          </a:p>
          <a:p>
            <a:pPr>
              <a:buFont typeface="Wingdings" panose="05000000000000000000" pitchFamily="2" charset="2"/>
              <a:buChar char="Ø"/>
            </a:pPr>
            <a:r>
              <a:rPr lang="en-GB" dirty="0"/>
              <a:t>Improve the methods of contact:</a:t>
            </a:r>
          </a:p>
          <a:p>
            <a:pPr lvl="1">
              <a:buFont typeface="Wingdings" panose="05000000000000000000" pitchFamily="2" charset="2"/>
              <a:buChar char="Ø"/>
            </a:pPr>
            <a:r>
              <a:rPr lang="en-GB" dirty="0"/>
              <a:t>Allow service users to respond to communications, and be heard</a:t>
            </a:r>
          </a:p>
          <a:p>
            <a:pPr lvl="1">
              <a:buFont typeface="Wingdings" panose="05000000000000000000" pitchFamily="2" charset="2"/>
              <a:buChar char="Ø"/>
            </a:pPr>
            <a:r>
              <a:rPr lang="en-GB" dirty="0"/>
              <a:t>Triage incoming messages for escalation/ safeguarding</a:t>
            </a:r>
          </a:p>
          <a:p>
            <a:pPr>
              <a:buFont typeface="Wingdings" panose="05000000000000000000" pitchFamily="2" charset="2"/>
              <a:buChar char="Ø"/>
            </a:pPr>
            <a:r>
              <a:rPr lang="en-GB" dirty="0"/>
              <a:t>Auditability:</a:t>
            </a:r>
          </a:p>
          <a:p>
            <a:pPr lvl="1">
              <a:buFont typeface="Wingdings" panose="05000000000000000000" pitchFamily="2" charset="2"/>
              <a:buChar char="Ø"/>
            </a:pPr>
            <a:r>
              <a:rPr lang="en-GB" dirty="0"/>
              <a:t>If some work is shared – how do we know who sent the last contact or when?</a:t>
            </a:r>
          </a:p>
          <a:p>
            <a:pPr lvl="1">
              <a:buFont typeface="Wingdings" panose="05000000000000000000" pitchFamily="2" charset="2"/>
              <a:buChar char="Ø"/>
            </a:pPr>
            <a:r>
              <a:rPr lang="en-GB" dirty="0"/>
              <a:t>When was the last time a particular service user engaged? </a:t>
            </a:r>
          </a:p>
          <a:p>
            <a:pPr>
              <a:buFont typeface="Wingdings" panose="05000000000000000000" pitchFamily="2" charset="2"/>
              <a:buChar char="Ø"/>
            </a:pPr>
            <a:r>
              <a:rPr lang="en-GB" dirty="0"/>
              <a:t>Automated investigation:</a:t>
            </a:r>
          </a:p>
          <a:p>
            <a:pPr lvl="1">
              <a:buFont typeface="Wingdings" panose="05000000000000000000" pitchFamily="2" charset="2"/>
              <a:buChar char="Ø"/>
            </a:pPr>
            <a:r>
              <a:rPr lang="en-GB" dirty="0"/>
              <a:t>Detect emerging trends in demand/ shifts in demographics</a:t>
            </a:r>
          </a:p>
          <a:p>
            <a:pPr lvl="1">
              <a:buFont typeface="Wingdings" panose="05000000000000000000" pitchFamily="2" charset="2"/>
              <a:buChar char="Ø"/>
            </a:pPr>
            <a:r>
              <a:rPr lang="en-GB" dirty="0"/>
              <a:t>Flag up service users who appear at risk of loss</a:t>
            </a:r>
          </a:p>
        </p:txBody>
      </p:sp>
    </p:spTree>
    <p:extLst>
      <p:ext uri="{BB962C8B-B14F-4D97-AF65-F5344CB8AC3E}">
        <p14:creationId xmlns:p14="http://schemas.microsoft.com/office/powerpoint/2010/main" val="390076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D75-4787-22FC-9144-5501B51202A1}"/>
              </a:ext>
            </a:extLst>
          </p:cNvPr>
          <p:cNvSpPr>
            <a:spLocks noGrp="1"/>
          </p:cNvSpPr>
          <p:nvPr>
            <p:ph type="title"/>
          </p:nvPr>
        </p:nvSpPr>
        <p:spPr/>
        <p:txBody>
          <a:bodyPr/>
          <a:lstStyle/>
          <a:p>
            <a:r>
              <a:rPr lang="en-GB"/>
              <a:t>Context</a:t>
            </a:r>
            <a:endParaRPr lang="en-GB" dirty="0"/>
          </a:p>
        </p:txBody>
      </p:sp>
      <p:sp>
        <p:nvSpPr>
          <p:cNvPr id="3" name="Content Placeholder 2">
            <a:extLst>
              <a:ext uri="{FF2B5EF4-FFF2-40B4-BE49-F238E27FC236}">
                <a16:creationId xmlns:a16="http://schemas.microsoft.com/office/drawing/2014/main" id="{7A5A6151-1579-9305-0F5A-7EA4441933C3}"/>
              </a:ext>
            </a:extLst>
          </p:cNvPr>
          <p:cNvSpPr>
            <a:spLocks noGrp="1"/>
          </p:cNvSpPr>
          <p:nvPr>
            <p:ph idx="1"/>
          </p:nvPr>
        </p:nvSpPr>
        <p:spPr>
          <a:xfrm>
            <a:off x="1024128" y="2286000"/>
            <a:ext cx="9720073" cy="3619500"/>
          </a:xfrm>
        </p:spPr>
        <p:txBody>
          <a:bodyPr>
            <a:noAutofit/>
          </a:bodyPr>
          <a:lstStyle/>
          <a:p>
            <a:pPr>
              <a:lnSpc>
                <a:spcPct val="150000"/>
              </a:lnSpc>
              <a:buFont typeface="Wingdings" panose="05000000000000000000" pitchFamily="2" charset="2"/>
              <a:buChar char="Ø"/>
            </a:pPr>
            <a:r>
              <a:rPr lang="en-GB" sz="2600"/>
              <a:t>CRM (Customer Relationship Management) software exists.  It:</a:t>
            </a:r>
          </a:p>
          <a:p>
            <a:pPr marL="813816" lvl="2" indent="-457200">
              <a:lnSpc>
                <a:spcPct val="150000"/>
              </a:lnSpc>
              <a:buFont typeface="+mj-lt"/>
              <a:buAutoNum type="romanUcPeriod"/>
            </a:pPr>
            <a:r>
              <a:rPr lang="en-GB" sz="2600"/>
              <a:t>Logs customer information to generate leads and assist in sales</a:t>
            </a:r>
          </a:p>
          <a:p>
            <a:pPr marL="813816" lvl="2" indent="-457200">
              <a:lnSpc>
                <a:spcPct val="150000"/>
              </a:lnSpc>
              <a:buFont typeface="+mj-lt"/>
              <a:buAutoNum type="romanUcPeriod"/>
            </a:pPr>
            <a:r>
              <a:rPr lang="en-GB" sz="2600"/>
              <a:t>Enables individuals from across an organisation to share information</a:t>
            </a:r>
          </a:p>
          <a:p>
            <a:pPr marL="813816" lvl="2" indent="-457200">
              <a:lnSpc>
                <a:spcPct val="150000"/>
              </a:lnSpc>
              <a:buFont typeface="+mj-lt"/>
              <a:buAutoNum type="romanUcPeriod"/>
            </a:pPr>
            <a:r>
              <a:rPr lang="en-GB" sz="2600"/>
              <a:t>Hosts the information in structured storage for analysis</a:t>
            </a:r>
          </a:p>
        </p:txBody>
      </p:sp>
    </p:spTree>
    <p:extLst>
      <p:ext uri="{BB962C8B-B14F-4D97-AF65-F5344CB8AC3E}">
        <p14:creationId xmlns:p14="http://schemas.microsoft.com/office/powerpoint/2010/main" val="14451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D75-4787-22FC-9144-5501B51202A1}"/>
              </a:ext>
            </a:extLst>
          </p:cNvPr>
          <p:cNvSpPr>
            <a:spLocks noGrp="1"/>
          </p:cNvSpPr>
          <p:nvPr>
            <p:ph type="title"/>
          </p:nvPr>
        </p:nvSpPr>
        <p:spPr/>
        <p:txBody>
          <a:bodyPr/>
          <a:lstStyle/>
          <a:p>
            <a:r>
              <a:rPr lang="en-GB"/>
              <a:t>context</a:t>
            </a:r>
          </a:p>
        </p:txBody>
      </p:sp>
      <p:sp>
        <p:nvSpPr>
          <p:cNvPr id="3" name="Content Placeholder 2">
            <a:extLst>
              <a:ext uri="{FF2B5EF4-FFF2-40B4-BE49-F238E27FC236}">
                <a16:creationId xmlns:a16="http://schemas.microsoft.com/office/drawing/2014/main" id="{7A5A6151-1579-9305-0F5A-7EA4441933C3}"/>
              </a:ext>
            </a:extLst>
          </p:cNvPr>
          <p:cNvSpPr>
            <a:spLocks noGrp="1"/>
          </p:cNvSpPr>
          <p:nvPr>
            <p:ph idx="1"/>
          </p:nvPr>
        </p:nvSpPr>
        <p:spPr>
          <a:xfrm>
            <a:off x="1024128" y="2286000"/>
            <a:ext cx="9720073" cy="4457700"/>
          </a:xfrm>
        </p:spPr>
        <p:txBody>
          <a:bodyPr>
            <a:noAutofit/>
          </a:bodyPr>
          <a:lstStyle/>
          <a:p>
            <a:pPr>
              <a:lnSpc>
                <a:spcPct val="150000"/>
              </a:lnSpc>
              <a:buFont typeface="Wingdings" panose="05000000000000000000" pitchFamily="2" charset="2"/>
              <a:buChar char="Ø"/>
            </a:pPr>
            <a:r>
              <a:rPr lang="en-GB" sz="2600"/>
              <a:t>What doesn’t a CRM do?  </a:t>
            </a:r>
          </a:p>
          <a:p>
            <a:pPr marL="813816" lvl="2" indent="-457200">
              <a:lnSpc>
                <a:spcPct val="150000"/>
              </a:lnSpc>
              <a:buFont typeface="+mj-lt"/>
              <a:buAutoNum type="romanUcPeriod"/>
            </a:pPr>
            <a:r>
              <a:rPr lang="en-GB" sz="2600"/>
              <a:t>Communication is one way</a:t>
            </a:r>
          </a:p>
          <a:p>
            <a:pPr marL="813816" lvl="2" indent="-457200">
              <a:lnSpc>
                <a:spcPct val="150000"/>
              </a:lnSpc>
              <a:buFont typeface="+mj-lt"/>
              <a:buAutoNum type="romanUcPeriod"/>
            </a:pPr>
            <a:r>
              <a:rPr lang="en-GB" sz="2600"/>
              <a:t>They have little concept of safe-guarding</a:t>
            </a:r>
          </a:p>
          <a:p>
            <a:pPr marL="813816" lvl="2" indent="-457200">
              <a:lnSpc>
                <a:spcPct val="150000"/>
              </a:lnSpc>
              <a:buFont typeface="+mj-lt"/>
              <a:buAutoNum type="romanUcPeriod"/>
            </a:pPr>
            <a:r>
              <a:rPr lang="en-GB" sz="2600"/>
              <a:t>They treat customers as external bodies, not as engaged individuals.</a:t>
            </a:r>
          </a:p>
        </p:txBody>
      </p:sp>
    </p:spTree>
    <p:extLst>
      <p:ext uri="{BB962C8B-B14F-4D97-AF65-F5344CB8AC3E}">
        <p14:creationId xmlns:p14="http://schemas.microsoft.com/office/powerpoint/2010/main" val="407869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D75-4787-22FC-9144-5501B51202A1}"/>
              </a:ext>
            </a:extLst>
          </p:cNvPr>
          <p:cNvSpPr>
            <a:spLocks noGrp="1"/>
          </p:cNvSpPr>
          <p:nvPr>
            <p:ph type="title"/>
          </p:nvPr>
        </p:nvSpPr>
        <p:spPr/>
        <p:txBody>
          <a:bodyPr/>
          <a:lstStyle/>
          <a:p>
            <a:r>
              <a:rPr lang="en-GB" dirty="0"/>
              <a:t>The concept</a:t>
            </a:r>
          </a:p>
        </p:txBody>
      </p:sp>
      <p:sp>
        <p:nvSpPr>
          <p:cNvPr id="3" name="Content Placeholder 2">
            <a:extLst>
              <a:ext uri="{FF2B5EF4-FFF2-40B4-BE49-F238E27FC236}">
                <a16:creationId xmlns:a16="http://schemas.microsoft.com/office/drawing/2014/main" id="{7A5A6151-1579-9305-0F5A-7EA4441933C3}"/>
              </a:ext>
            </a:extLst>
          </p:cNvPr>
          <p:cNvSpPr>
            <a:spLocks noGrp="1"/>
          </p:cNvSpPr>
          <p:nvPr>
            <p:ph idx="1"/>
          </p:nvPr>
        </p:nvSpPr>
        <p:spPr/>
        <p:txBody>
          <a:bodyPr>
            <a:normAutofit/>
          </a:bodyPr>
          <a:lstStyle/>
          <a:p>
            <a:pPr marL="0" indent="0">
              <a:lnSpc>
                <a:spcPct val="150000"/>
              </a:lnSpc>
              <a:buNone/>
            </a:pPr>
            <a:r>
              <a:rPr lang="en-GB" sz="2600"/>
              <a:t>What if we take the structure of the CRM and build a Participant Relationship Management (PRM) system?</a:t>
            </a:r>
          </a:p>
        </p:txBody>
      </p:sp>
    </p:spTree>
    <p:extLst>
      <p:ext uri="{BB962C8B-B14F-4D97-AF65-F5344CB8AC3E}">
        <p14:creationId xmlns:p14="http://schemas.microsoft.com/office/powerpoint/2010/main" val="43040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FD75-4787-22FC-9144-5501B51202A1}"/>
              </a:ext>
            </a:extLst>
          </p:cNvPr>
          <p:cNvSpPr>
            <a:spLocks noGrp="1"/>
          </p:cNvSpPr>
          <p:nvPr>
            <p:ph type="title"/>
          </p:nvPr>
        </p:nvSpPr>
        <p:spPr/>
        <p:txBody>
          <a:bodyPr/>
          <a:lstStyle/>
          <a:p>
            <a:r>
              <a:rPr lang="en-GB"/>
              <a:t>The concept</a:t>
            </a:r>
          </a:p>
        </p:txBody>
      </p:sp>
      <p:sp>
        <p:nvSpPr>
          <p:cNvPr id="3" name="Content Placeholder 2">
            <a:extLst>
              <a:ext uri="{FF2B5EF4-FFF2-40B4-BE49-F238E27FC236}">
                <a16:creationId xmlns:a16="http://schemas.microsoft.com/office/drawing/2014/main" id="{7A5A6151-1579-9305-0F5A-7EA4441933C3}"/>
              </a:ext>
            </a:extLst>
          </p:cNvPr>
          <p:cNvSpPr>
            <a:spLocks noGrp="1"/>
          </p:cNvSpPr>
          <p:nvPr>
            <p:ph idx="1"/>
          </p:nvPr>
        </p:nvSpPr>
        <p:spPr/>
        <p:txBody>
          <a:bodyPr>
            <a:normAutofit/>
          </a:bodyPr>
          <a:lstStyle/>
          <a:p>
            <a:pPr>
              <a:buFont typeface="Wingdings" panose="05000000000000000000" pitchFamily="2" charset="2"/>
              <a:buChar char="Ø"/>
            </a:pPr>
            <a:r>
              <a:rPr lang="en-GB" sz="2600"/>
              <a:t>We need a system built to focus on:</a:t>
            </a:r>
          </a:p>
          <a:p>
            <a:pPr lvl="2">
              <a:lnSpc>
                <a:spcPct val="150000"/>
              </a:lnSpc>
              <a:buFont typeface="Wingdings" panose="05000000000000000000" pitchFamily="2" charset="2"/>
              <a:buChar char="§"/>
            </a:pPr>
            <a:r>
              <a:rPr lang="en-GB" sz="2600"/>
              <a:t>Understanding the needs of service users and participants</a:t>
            </a:r>
          </a:p>
          <a:p>
            <a:pPr lvl="2">
              <a:lnSpc>
                <a:spcPct val="150000"/>
              </a:lnSpc>
              <a:buFont typeface="Wingdings" panose="05000000000000000000" pitchFamily="2" charset="2"/>
              <a:buChar char="§"/>
            </a:pPr>
            <a:r>
              <a:rPr lang="en-GB" sz="2600"/>
              <a:t>Simplifying communication </a:t>
            </a:r>
          </a:p>
          <a:p>
            <a:pPr lvl="2">
              <a:lnSpc>
                <a:spcPct val="150000"/>
              </a:lnSpc>
              <a:buFont typeface="Wingdings" panose="05000000000000000000" pitchFamily="2" charset="2"/>
              <a:buChar char="§"/>
            </a:pPr>
            <a:r>
              <a:rPr lang="en-GB" sz="2600"/>
              <a:t>Highlighting individuals at high risk of withdrawing</a:t>
            </a:r>
          </a:p>
          <a:p>
            <a:pPr lvl="2">
              <a:lnSpc>
                <a:spcPct val="150000"/>
              </a:lnSpc>
              <a:buFont typeface="Wingdings" panose="05000000000000000000" pitchFamily="2" charset="2"/>
              <a:buChar char="§"/>
            </a:pPr>
            <a:r>
              <a:rPr lang="en-GB" sz="2600"/>
              <a:t>Learning what might work for a new service user</a:t>
            </a:r>
          </a:p>
          <a:p>
            <a:pPr lvl="2">
              <a:lnSpc>
                <a:spcPct val="150000"/>
              </a:lnSpc>
              <a:buFont typeface="Wingdings" panose="05000000000000000000" pitchFamily="2" charset="2"/>
              <a:buChar char="§"/>
            </a:pPr>
            <a:r>
              <a:rPr lang="en-GB" sz="2600"/>
              <a:t>Ease of audit</a:t>
            </a:r>
          </a:p>
        </p:txBody>
      </p:sp>
    </p:spTree>
    <p:extLst>
      <p:ext uri="{BB962C8B-B14F-4D97-AF65-F5344CB8AC3E}">
        <p14:creationId xmlns:p14="http://schemas.microsoft.com/office/powerpoint/2010/main" val="2722077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C41D811171184BBFCB6285909AE7B2" ma:contentTypeVersion="5" ma:contentTypeDescription="Create a new document." ma:contentTypeScope="" ma:versionID="3ed8f3f2187d4a3895aec6aa86da4f80">
  <xsd:schema xmlns:xsd="http://www.w3.org/2001/XMLSchema" xmlns:xs="http://www.w3.org/2001/XMLSchema" xmlns:p="http://schemas.microsoft.com/office/2006/metadata/properties" xmlns:ns2="5be81549-e682-438b-816b-0cd73b6c5c52" xmlns:ns3="41253f00-3a6b-400a-b6c7-91b30be7bd36" targetNamespace="http://schemas.microsoft.com/office/2006/metadata/properties" ma:root="true" ma:fieldsID="b9ade09fdc39d66737d1886b754a434f" ns2:_="" ns3:_="">
    <xsd:import namespace="5be81549-e682-438b-816b-0cd73b6c5c52"/>
    <xsd:import namespace="41253f00-3a6b-400a-b6c7-91b30be7bd3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e81549-e682-438b-816b-0cd73b6c5c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253f00-3a6b-400a-b6c7-91b30be7bd3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AC84CF-16A6-43E0-99AD-E40E53F2153C}">
  <ds:schemaRefs>
    <ds:schemaRef ds:uri="http://schemas.microsoft.com/sharepoint/v3/contenttype/forms"/>
  </ds:schemaRefs>
</ds:datastoreItem>
</file>

<file path=customXml/itemProps2.xml><?xml version="1.0" encoding="utf-8"?>
<ds:datastoreItem xmlns:ds="http://schemas.openxmlformats.org/officeDocument/2006/customXml" ds:itemID="{CC7365FA-DA89-40DC-921A-BD20E272E77E}">
  <ds:schemaRefs>
    <ds:schemaRef ds:uri="http://schemas.openxmlformats.org/package/2006/metadata/core-properties"/>
    <ds:schemaRef ds:uri="41253f00-3a6b-400a-b6c7-91b30be7bd36"/>
    <ds:schemaRef ds:uri="http://schemas.microsoft.com/office/2006/documentManagement/types"/>
    <ds:schemaRef ds:uri="http://purl.org/dc/dcmitype/"/>
    <ds:schemaRef ds:uri="http://www.w3.org/XML/1998/namespace"/>
    <ds:schemaRef ds:uri="http://purl.org/dc/elements/1.1/"/>
    <ds:schemaRef ds:uri="http://purl.org/dc/terms/"/>
    <ds:schemaRef ds:uri="http://schemas.microsoft.com/office/infopath/2007/PartnerControls"/>
    <ds:schemaRef ds:uri="5be81549-e682-438b-816b-0cd73b6c5c52"/>
    <ds:schemaRef ds:uri="http://schemas.microsoft.com/office/2006/metadata/properties"/>
  </ds:schemaRefs>
</ds:datastoreItem>
</file>

<file path=customXml/itemProps3.xml><?xml version="1.0" encoding="utf-8"?>
<ds:datastoreItem xmlns:ds="http://schemas.openxmlformats.org/officeDocument/2006/customXml" ds:itemID="{0D00329C-11CB-42A0-A118-CA7448910BDE}">
  <ds:schemaRefs>
    <ds:schemaRef ds:uri="41253f00-3a6b-400a-b6c7-91b30be7bd36"/>
    <ds:schemaRef ds:uri="5be81549-e682-438b-816b-0cd73b6c5c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Integral</Template>
  <TotalTime>1538</TotalTime>
  <Words>708</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Calibri</vt:lpstr>
      <vt:lpstr>HelveticaNeueLT Pro 55 Roman</vt:lpstr>
      <vt:lpstr>Tahoma</vt:lpstr>
      <vt:lpstr>Times New Roman</vt:lpstr>
      <vt:lpstr>Tw Cen MT</vt:lpstr>
      <vt:lpstr>Tw Cen MT Condensed</vt:lpstr>
      <vt:lpstr>Wingdings</vt:lpstr>
      <vt:lpstr>Wingdings 3</vt:lpstr>
      <vt:lpstr>Integral</vt:lpstr>
      <vt:lpstr>Platform for Long term retention in MH setting – Researcher Front End</vt:lpstr>
      <vt:lpstr>The challenge</vt:lpstr>
      <vt:lpstr>The TEAM</vt:lpstr>
      <vt:lpstr>Imagined User Stories</vt:lpstr>
      <vt:lpstr>Imagined User Stories</vt:lpstr>
      <vt:lpstr>Context</vt:lpstr>
      <vt:lpstr>context</vt:lpstr>
      <vt:lpstr>The concept</vt:lpstr>
      <vt:lpstr>The concept</vt:lpstr>
      <vt:lpstr>The prototype</vt:lpstr>
      <vt:lpstr>Q1. How does your design improve the long-term retention of participants with mental health problems in a clinical research study? </vt:lpstr>
      <vt:lpstr>Q2. How would you evaluate the impact of your application? How could you discover early utility of the application and likelihood of success in ten years within a shorter time period? </vt:lpstr>
      <vt:lpstr>Q3. How have you considered the needs and requirements of research participants and researchers?</vt:lpstr>
    </vt:vector>
  </TitlesOfParts>
  <Company>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for Long term retention in MH setting – Researcher Front End</dc:title>
  <dc:creator>COOK Robert</dc:creator>
  <cp:lastModifiedBy>COOK Robert</cp:lastModifiedBy>
  <cp:revision>2</cp:revision>
  <dcterms:created xsi:type="dcterms:W3CDTF">2023-07-07T14:18:26Z</dcterms:created>
  <dcterms:modified xsi:type="dcterms:W3CDTF">2023-07-11T14:41:27Z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0x010100D8C41D811171184BBFCB6285909AE7B2</vt:lpwstr>
  </property>
</Properties>
</file>