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8" r:id="rId3"/>
    <p:sldId id="264" r:id="rId4"/>
    <p:sldId id="259" r:id="rId5"/>
    <p:sldId id="260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253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4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>
                <a:cs typeface="Calibri"/>
              </a:rPr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>
                <a:cs typeface="Calibri"/>
              </a:rPr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>
                <a:cs typeface="Calibri"/>
              </a:rPr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599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4909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8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0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9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7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31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39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72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Social Scientists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Wellcome</a:t>
            </a:r>
            <a:r>
              <a:rPr lang="en-GB" dirty="0"/>
              <a:t> </a:t>
            </a:r>
            <a:r>
              <a:rPr lang="en-GB" dirty="0" err="1"/>
              <a:t>Ideathon</a:t>
            </a:r>
            <a:r>
              <a:rPr lang="en-GB"/>
              <a:t> 2023</a:t>
            </a:r>
            <a:endParaRPr lang="en-GB" dirty="0"/>
          </a:p>
        </p:txBody>
      </p:sp>
      <p:pic>
        <p:nvPicPr>
          <p:cNvPr id="1030" name="Picture 6" descr="Wellcome seeks insights to shape its work supporting early-career Black  researchers | News | Wellcome">
            <a:extLst>
              <a:ext uri="{FF2B5EF4-FFF2-40B4-BE49-F238E27FC236}">
                <a16:creationId xmlns:a16="http://schemas.microsoft.com/office/drawing/2014/main" id="{4E731EC3-ED8A-9291-9339-580632A12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110" y="112542"/>
            <a:ext cx="1014281" cy="101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47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EDI and Trustworthy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We would ensure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Data labelling is done by people from </a:t>
            </a:r>
            <a:r>
              <a:rPr lang="en-GB" b="1" dirty="0"/>
              <a:t>diverse communities</a:t>
            </a:r>
            <a:r>
              <a:rPr lang="en-GB" dirty="0"/>
              <a:t> and backgrounds, to ensure misinformation is captured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platform displays misinformation from </a:t>
            </a:r>
            <a:r>
              <a:rPr lang="en-GB" u="sng" dirty="0"/>
              <a:t>global communities</a:t>
            </a:r>
            <a:r>
              <a:rPr lang="en-GB" dirty="0"/>
              <a:t>, to ensure all are represented. We would also include a selector to </a:t>
            </a:r>
            <a:r>
              <a:rPr lang="en-GB" b="1" dirty="0"/>
              <a:t>subset by geographic region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We will ensure data is </a:t>
            </a:r>
            <a:r>
              <a:rPr lang="en-GB" b="1" dirty="0"/>
              <a:t>not public, or identifiable</a:t>
            </a:r>
            <a:r>
              <a:rPr lang="en-GB" dirty="0"/>
              <a:t>. We will not show any specific tweets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Code </a:t>
            </a:r>
            <a:r>
              <a:rPr lang="en-GB" b="1" dirty="0"/>
              <a:t>will</a:t>
            </a:r>
            <a:r>
              <a:rPr lang="en-GB" dirty="0"/>
              <a:t> be published on </a:t>
            </a:r>
            <a:r>
              <a:rPr lang="en-GB" dirty="0" err="1"/>
              <a:t>Github</a:t>
            </a:r>
            <a:r>
              <a:rPr lang="en-GB" dirty="0"/>
              <a:t> – will be </a:t>
            </a:r>
            <a:r>
              <a:rPr lang="en-GB" u="sng" dirty="0"/>
              <a:t>reproducible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Our survey will be </a:t>
            </a:r>
            <a:r>
              <a:rPr lang="en-GB" b="1" dirty="0"/>
              <a:t>inclusive</a:t>
            </a:r>
            <a:r>
              <a:rPr lang="en-GB" dirty="0"/>
              <a:t>, and will work with people to discuss their concerns as to vaccines.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Interventions will work with </a:t>
            </a:r>
            <a:r>
              <a:rPr lang="en-GB" b="1" dirty="0"/>
              <a:t>community leaders </a:t>
            </a:r>
            <a:r>
              <a:rPr lang="en-GB" dirty="0"/>
              <a:t>to be most effective</a:t>
            </a:r>
          </a:p>
        </p:txBody>
      </p:sp>
      <p:pic>
        <p:nvPicPr>
          <p:cNvPr id="5" name="Picture 6" descr="Wellcome seeks insights to shape its work supporting early-career Black  researchers | News | Wellcome">
            <a:extLst>
              <a:ext uri="{FF2B5EF4-FFF2-40B4-BE49-F238E27FC236}">
                <a16:creationId xmlns:a16="http://schemas.microsoft.com/office/drawing/2014/main" id="{25B5DD43-DB46-20C3-5200-E62FC57ED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110" y="112542"/>
            <a:ext cx="1014281" cy="101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26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key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273" y="2623127"/>
            <a:ext cx="986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“I am so glad I did not take a vaccine given what I’ve read online!” – </a:t>
            </a:r>
            <a:r>
              <a:rPr lang="en-GB" b="1" u="sng" dirty="0"/>
              <a:t>Anti</a:t>
            </a:r>
            <a:r>
              <a:rPr lang="en-GB" b="1" dirty="0"/>
              <a:t>-vax but </a:t>
            </a:r>
            <a:r>
              <a:rPr lang="en-GB" b="1" u="sng" dirty="0"/>
              <a:t>positive</a:t>
            </a:r>
            <a:r>
              <a:rPr lang="en-GB" b="1" dirty="0"/>
              <a:t> sentiment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1273" y="3878226"/>
            <a:ext cx="986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“I am so angry with my countries vaccination rollout, which is not reaching those in need!</a:t>
            </a:r>
            <a:r>
              <a:rPr lang="en-GB" dirty="0"/>
              <a:t>–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u="sng" dirty="0"/>
              <a:t>Pro</a:t>
            </a:r>
            <a:r>
              <a:rPr lang="en-GB" b="1" dirty="0"/>
              <a:t>-vax but </a:t>
            </a:r>
            <a:r>
              <a:rPr lang="en-GB" b="1" u="sng" dirty="0"/>
              <a:t>negative</a:t>
            </a:r>
            <a:r>
              <a:rPr lang="en-GB" b="1" dirty="0"/>
              <a:t> sentiment</a:t>
            </a:r>
            <a:endParaRPr lang="en-GB" dirty="0"/>
          </a:p>
        </p:txBody>
      </p:sp>
      <p:pic>
        <p:nvPicPr>
          <p:cNvPr id="3" name="Picture 6" descr="Wellcome seeks insights to shape its work supporting early-career Black  researchers | News | Wellcome">
            <a:extLst>
              <a:ext uri="{FF2B5EF4-FFF2-40B4-BE49-F238E27FC236}">
                <a16:creationId xmlns:a16="http://schemas.microsoft.com/office/drawing/2014/main" id="{977CD204-CAC3-9635-14CF-B2AEA5C01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110" y="112542"/>
            <a:ext cx="1014281" cy="101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57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We built an App that can identify tweets which are anti-vaccine misinformation for a given month, and identify </a:t>
            </a:r>
            <a:r>
              <a:rPr lang="en-GB" b="1" dirty="0"/>
              <a:t>where </a:t>
            </a:r>
            <a:r>
              <a:rPr lang="en-GB" dirty="0"/>
              <a:t>interventions can be targeted on social media</a:t>
            </a:r>
          </a:p>
          <a:p>
            <a:endParaRPr lang="en-GB" dirty="0"/>
          </a:p>
          <a:p>
            <a:r>
              <a:rPr lang="en-GB" dirty="0"/>
              <a:t>Our app runs in conjunction with a </a:t>
            </a:r>
            <a:r>
              <a:rPr lang="en-GB" u="sng" dirty="0"/>
              <a:t>monthly vaccine attitudes survey</a:t>
            </a:r>
          </a:p>
          <a:p>
            <a:endParaRPr lang="en-GB" u="sng" dirty="0"/>
          </a:p>
          <a:p>
            <a:r>
              <a:rPr lang="en-GB" dirty="0"/>
              <a:t>This would allow authorities to target posts in the right areas to bring down anti-vaccination sentiment in the long run</a:t>
            </a:r>
          </a:p>
          <a:p>
            <a:endParaRPr lang="en-GB" dirty="0"/>
          </a:p>
          <a:p>
            <a:r>
              <a:rPr lang="en-GB" dirty="0"/>
              <a:t>Our app also </a:t>
            </a:r>
            <a:r>
              <a:rPr lang="en-GB" b="1" dirty="0"/>
              <a:t>predicts</a:t>
            </a:r>
            <a:r>
              <a:rPr lang="en-GB" dirty="0"/>
              <a:t> upcoming anti-vaccination attitudes based on </a:t>
            </a:r>
            <a:r>
              <a:rPr lang="en-GB" u="sng" dirty="0"/>
              <a:t>current</a:t>
            </a:r>
            <a:r>
              <a:rPr lang="en-GB" dirty="0"/>
              <a:t> misinformation</a:t>
            </a:r>
          </a:p>
        </p:txBody>
      </p:sp>
      <p:pic>
        <p:nvPicPr>
          <p:cNvPr id="5" name="Picture 6" descr="Wellcome seeks insights to shape its work supporting early-career Black  researchers | News | Wellcome">
            <a:extLst>
              <a:ext uri="{FF2B5EF4-FFF2-40B4-BE49-F238E27FC236}">
                <a16:creationId xmlns:a16="http://schemas.microsoft.com/office/drawing/2014/main" id="{CDD556FC-0616-F86D-F07D-F91EC624A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110" y="112542"/>
            <a:ext cx="1014281" cy="101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57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TextBlob</a:t>
            </a:r>
            <a:r>
              <a:rPr lang="en-GB" dirty="0"/>
              <a:t> python library used for sentiment analysis</a:t>
            </a:r>
          </a:p>
          <a:p>
            <a:endParaRPr lang="en-GB" dirty="0"/>
          </a:p>
          <a:p>
            <a:r>
              <a:rPr lang="en-GB" dirty="0"/>
              <a:t>Pre-trained model which outputs </a:t>
            </a:r>
            <a:r>
              <a:rPr lang="en-GB" b="1" dirty="0"/>
              <a:t>polarity</a:t>
            </a:r>
            <a:r>
              <a:rPr lang="en-GB" dirty="0"/>
              <a:t> (-1 = negative, 1 = positive) and </a:t>
            </a:r>
            <a:r>
              <a:rPr lang="en-GB" b="1" dirty="0"/>
              <a:t>subjectivity</a:t>
            </a:r>
            <a:r>
              <a:rPr lang="en-GB" dirty="0"/>
              <a:t> (0 = fact-based, 1 = opinion-based)</a:t>
            </a:r>
          </a:p>
          <a:p>
            <a:endParaRPr lang="en-GB" dirty="0"/>
          </a:p>
          <a:p>
            <a:r>
              <a:rPr lang="en-GB" dirty="0"/>
              <a:t>For each tweet, we calculate </a:t>
            </a:r>
            <a:r>
              <a:rPr lang="en-GB" b="1" dirty="0"/>
              <a:t>polarity </a:t>
            </a:r>
            <a:r>
              <a:rPr lang="en-GB" dirty="0"/>
              <a:t>and </a:t>
            </a:r>
            <a:r>
              <a:rPr lang="en-GB" b="1" dirty="0"/>
              <a:t>subjectivity</a:t>
            </a:r>
            <a:endParaRPr lang="en-GB" dirty="0"/>
          </a:p>
        </p:txBody>
      </p:sp>
      <p:pic>
        <p:nvPicPr>
          <p:cNvPr id="5" name="Picture 6" descr="Wellcome seeks insights to shape its work supporting early-career Black  researchers | News | Wellcome">
            <a:extLst>
              <a:ext uri="{FF2B5EF4-FFF2-40B4-BE49-F238E27FC236}">
                <a16:creationId xmlns:a16="http://schemas.microsoft.com/office/drawing/2014/main" id="{AC49E525-B806-9D66-D82E-906F1F3BE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110" y="112542"/>
            <a:ext cx="1014281" cy="101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Entity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NLTK library used in python, which has a pre-trained model:</a:t>
            </a:r>
          </a:p>
          <a:p>
            <a:endParaRPr lang="en-GB" dirty="0"/>
          </a:p>
          <a:p>
            <a:r>
              <a:rPr lang="en-GB" u="sng" dirty="0"/>
              <a:t>Named entity recognition</a:t>
            </a:r>
            <a:r>
              <a:rPr lang="en-GB" dirty="0"/>
              <a:t> identifies and classifies named entities (Persons, Organisations, locations etc…)</a:t>
            </a:r>
            <a:endParaRPr lang="en-GB" u="sng" dirty="0"/>
          </a:p>
          <a:p>
            <a:endParaRPr lang="en-GB" dirty="0"/>
          </a:p>
          <a:p>
            <a:r>
              <a:rPr lang="en-GB" dirty="0"/>
              <a:t>We then</a:t>
            </a:r>
            <a:r>
              <a:rPr lang="en-GB" b="1" dirty="0"/>
              <a:t> categorised</a:t>
            </a:r>
            <a:r>
              <a:rPr lang="en-GB" dirty="0"/>
              <a:t> out entities using a dictionary with categories such as “vaccine misinformation”, “organisations”, “conspiracies”…</a:t>
            </a:r>
          </a:p>
          <a:p>
            <a:endParaRPr lang="en-GB" dirty="0"/>
          </a:p>
          <a:p>
            <a:r>
              <a:rPr lang="en-GB" i="1" dirty="0"/>
              <a:t>Each tweet can then be summarised by the categories it has present</a:t>
            </a:r>
          </a:p>
        </p:txBody>
      </p:sp>
      <p:pic>
        <p:nvPicPr>
          <p:cNvPr id="5" name="Picture 6" descr="Wellcome seeks insights to shape its work supporting early-career Black  researchers | News | Wellcome">
            <a:extLst>
              <a:ext uri="{FF2B5EF4-FFF2-40B4-BE49-F238E27FC236}">
                <a16:creationId xmlns:a16="http://schemas.microsoft.com/office/drawing/2014/main" id="{44EF86B7-D175-9B8E-1030-B5931362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110" y="112542"/>
            <a:ext cx="1014281" cy="101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47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Identifying misinformation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We built a predictive model to predict whether a tweet was </a:t>
            </a:r>
            <a:r>
              <a:rPr lang="en-GB" b="1" dirty="0"/>
              <a:t>anti-vax</a:t>
            </a:r>
            <a:r>
              <a:rPr lang="en-GB" dirty="0"/>
              <a:t> misinformation or not</a:t>
            </a:r>
          </a:p>
          <a:p>
            <a:endParaRPr lang="en-GB" dirty="0"/>
          </a:p>
          <a:p>
            <a:r>
              <a:rPr lang="en-GB" dirty="0"/>
              <a:t>We labelled a dataset based on our own judgement</a:t>
            </a:r>
          </a:p>
          <a:p>
            <a:endParaRPr lang="en-GB" dirty="0"/>
          </a:p>
          <a:p>
            <a:r>
              <a:rPr lang="en-GB" dirty="0"/>
              <a:t>For each tweet we then predicted the probability that tweet is </a:t>
            </a:r>
            <a:r>
              <a:rPr lang="en-GB" i="1" dirty="0"/>
              <a:t>misinformation</a:t>
            </a:r>
            <a:r>
              <a:rPr lang="en-GB" dirty="0"/>
              <a:t> based on our model</a:t>
            </a:r>
          </a:p>
          <a:p>
            <a:endParaRPr lang="en-GB" dirty="0"/>
          </a:p>
          <a:p>
            <a:r>
              <a:rPr lang="en-GB" dirty="0"/>
              <a:t>Model covariates include – </a:t>
            </a:r>
            <a:r>
              <a:rPr lang="en-GB" b="1" dirty="0"/>
              <a:t>Sentiment of tweet, Categorised Entities and Date</a:t>
            </a:r>
            <a:endParaRPr lang="en-GB" dirty="0"/>
          </a:p>
        </p:txBody>
      </p:sp>
      <p:pic>
        <p:nvPicPr>
          <p:cNvPr id="5" name="Picture 6" descr="Wellcome seeks insights to shape its work supporting early-career Black  researchers | News | Wellcome">
            <a:extLst>
              <a:ext uri="{FF2B5EF4-FFF2-40B4-BE49-F238E27FC236}">
                <a16:creationId xmlns:a16="http://schemas.microsoft.com/office/drawing/2014/main" id="{F0BE8CD7-4713-246C-395A-9C452FABA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110" y="112542"/>
            <a:ext cx="1014281" cy="101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1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platform </a:t>
            </a:r>
            <a:r>
              <a:rPr lang="en-GB" u="sng" dirty="0"/>
              <a:t>identifies</a:t>
            </a:r>
            <a:r>
              <a:rPr lang="en-GB" dirty="0"/>
              <a:t> potential misinformation, but it </a:t>
            </a:r>
            <a:r>
              <a:rPr lang="en-GB" b="1" dirty="0"/>
              <a:t>does not remove it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We recommend interventions, which will consist of the dissemination of </a:t>
            </a:r>
            <a:r>
              <a:rPr lang="en-GB" u="sng" dirty="0"/>
              <a:t>trustworthy, </a:t>
            </a:r>
            <a:r>
              <a:rPr lang="en-GB" b="1" dirty="0"/>
              <a:t>science-backed </a:t>
            </a:r>
            <a:r>
              <a:rPr lang="en-GB" dirty="0"/>
              <a:t>information free from bias.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6" descr="Wellcome seeks insights to shape its work supporting early-career Black  researchers | News | Wellcome">
            <a:extLst>
              <a:ext uri="{FF2B5EF4-FFF2-40B4-BE49-F238E27FC236}">
                <a16:creationId xmlns:a16="http://schemas.microsoft.com/office/drawing/2014/main" id="{C4E55225-BEA2-ED2F-E043-DFFE323C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110" y="112542"/>
            <a:ext cx="1014281" cy="101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49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We alert the user to an</a:t>
            </a:r>
            <a:r>
              <a:rPr lang="en-GB" b="1" dirty="0"/>
              <a:t> increase </a:t>
            </a:r>
            <a:r>
              <a:rPr lang="en-GB" dirty="0"/>
              <a:t>in misinformation for a given month.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 user only receives an alert if this month’s information is </a:t>
            </a:r>
            <a:r>
              <a:rPr lang="en-GB" b="1" dirty="0"/>
              <a:t>above a confidence interval </a:t>
            </a:r>
            <a:r>
              <a:rPr lang="en-GB" dirty="0"/>
              <a:t>for the previous month.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We predict whether anti-vaccination attitudes will</a:t>
            </a:r>
            <a:r>
              <a:rPr lang="en-GB" u="sng" dirty="0"/>
              <a:t> change </a:t>
            </a:r>
            <a:r>
              <a:rPr lang="en-GB" dirty="0"/>
              <a:t>in the upcoming month</a:t>
            </a:r>
          </a:p>
        </p:txBody>
      </p:sp>
      <p:pic>
        <p:nvPicPr>
          <p:cNvPr id="5" name="Picture 6" descr="Wellcome seeks insights to shape its work supporting early-career Black  researchers | News | Wellcome">
            <a:extLst>
              <a:ext uri="{FF2B5EF4-FFF2-40B4-BE49-F238E27FC236}">
                <a16:creationId xmlns:a16="http://schemas.microsoft.com/office/drawing/2014/main" id="{8406716C-0F74-E607-AA75-BE51D7198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110" y="112542"/>
            <a:ext cx="1014281" cy="101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21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Sentiment vs </a:t>
            </a:r>
            <a:r>
              <a:rPr lang="en-GB" dirty="0" err="1"/>
              <a:t>Mis</a:t>
            </a:r>
            <a:r>
              <a:rPr lang="en-GB"/>
              <a:t>-information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note that it is difficult to fully identify trolls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We have labelled our training data based with human judgement as to whether a tweet is </a:t>
            </a:r>
            <a:r>
              <a:rPr lang="en-GB" b="1" dirty="0"/>
              <a:t>genuine sentiment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We have removed duplicate tweets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6" descr="Wellcome seeks insights to shape its work supporting early-career Black  researchers | News | Wellcome">
            <a:extLst>
              <a:ext uri="{FF2B5EF4-FFF2-40B4-BE49-F238E27FC236}">
                <a16:creationId xmlns:a16="http://schemas.microsoft.com/office/drawing/2014/main" id="{32E2451E-4B24-5187-F8A2-DCD0F091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110" y="112542"/>
            <a:ext cx="1014281" cy="101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27048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Fracture design</Template>
  <TotalTime>217</TotalTime>
  <Words>513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Franklin Gothic Demi Cond</vt:lpstr>
      <vt:lpstr>Franklin Gothic Medium</vt:lpstr>
      <vt:lpstr>Wingdings</vt:lpstr>
      <vt:lpstr>JuxtaposeVTI</vt:lpstr>
      <vt:lpstr>The Social Scientists</vt:lpstr>
      <vt:lpstr>The key problem</vt:lpstr>
      <vt:lpstr>Our app</vt:lpstr>
      <vt:lpstr>Sentiment Analysis</vt:lpstr>
      <vt:lpstr>Named Entity Recognition</vt:lpstr>
      <vt:lpstr>Identifying misinformation</vt:lpstr>
      <vt:lpstr>Public Perception</vt:lpstr>
      <vt:lpstr>Alerts</vt:lpstr>
      <vt:lpstr>Sentiment vs Mis-information</vt:lpstr>
      <vt:lpstr>EDI and Trustworthy Data Science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Social Scientists</dc:title>
  <dc:creator>Louis Chislett</dc:creator>
  <cp:lastModifiedBy>Yanan Ma</cp:lastModifiedBy>
  <cp:revision>17</cp:revision>
  <dcterms:created xsi:type="dcterms:W3CDTF">2023-07-10T19:18:00Z</dcterms:created>
  <dcterms:modified xsi:type="dcterms:W3CDTF">2023-07-11T12:49:10Z</dcterms:modified>
</cp:coreProperties>
</file>