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2ISq/uFISOsjGh26iAtwL8xWg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97"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Notes on the slides (from the task book)</a:t>
            </a:r>
            <a:endParaRPr/>
          </a:p>
          <a:p>
            <a:pPr marL="0" lvl="0" indent="0" algn="l" rtl="0">
              <a:lnSpc>
                <a:spcPct val="100000"/>
              </a:lnSpc>
              <a:spcBef>
                <a:spcPts val="0"/>
              </a:spcBef>
              <a:spcAft>
                <a:spcPts val="0"/>
              </a:spcAft>
              <a:buClr>
                <a:schemeClr val="dk1"/>
              </a:buClr>
              <a:buSzPts val="1100"/>
              <a:buFont typeface="Arial"/>
              <a:buNone/>
            </a:pPr>
            <a:r>
              <a:rPr lang="en-GB"/>
              <a:t>• The first half presenting your prototype and discussing how it addresses</a:t>
            </a:r>
            <a:endParaRPr/>
          </a:p>
          <a:p>
            <a:pPr marL="0" lvl="0" indent="0" algn="l" rtl="0">
              <a:lnSpc>
                <a:spcPct val="100000"/>
              </a:lnSpc>
              <a:spcBef>
                <a:spcPts val="0"/>
              </a:spcBef>
              <a:spcAft>
                <a:spcPts val="0"/>
              </a:spcAft>
              <a:buClr>
                <a:schemeClr val="dk1"/>
              </a:buClr>
              <a:buSzPts val="1100"/>
              <a:buFont typeface="Arial"/>
              <a:buNone/>
            </a:pPr>
            <a:r>
              <a:rPr lang="en-GB"/>
              <a:t>the “Challenge” heading of your chosen challenge.</a:t>
            </a:r>
            <a:endParaRPr/>
          </a:p>
          <a:p>
            <a:pPr marL="0" lvl="0" indent="0" algn="l" rtl="0">
              <a:lnSpc>
                <a:spcPct val="100000"/>
              </a:lnSpc>
              <a:spcBef>
                <a:spcPts val="0"/>
              </a:spcBef>
              <a:spcAft>
                <a:spcPts val="0"/>
              </a:spcAft>
              <a:buClr>
                <a:schemeClr val="dk1"/>
              </a:buClr>
              <a:buSzPts val="1100"/>
              <a:buFont typeface="Arial"/>
              <a:buNone/>
            </a:pPr>
            <a:r>
              <a:rPr lang="en-GB"/>
              <a:t>• The second half presenting slides that answer each of the questions</a:t>
            </a:r>
            <a:endParaRPr/>
          </a:p>
          <a:p>
            <a:pPr marL="0" lvl="0" indent="0" algn="l" rtl="0">
              <a:lnSpc>
                <a:spcPct val="100000"/>
              </a:lnSpc>
              <a:spcBef>
                <a:spcPts val="0"/>
              </a:spcBef>
              <a:spcAft>
                <a:spcPts val="0"/>
              </a:spcAft>
              <a:buClr>
                <a:schemeClr val="dk1"/>
              </a:buClr>
              <a:buSzPts val="1100"/>
              <a:buFont typeface="Arial"/>
              <a:buNone/>
            </a:pPr>
            <a:r>
              <a:rPr lang="en-GB"/>
              <a:t>under the “Questions to answer in your presentation” heading of your</a:t>
            </a:r>
            <a:endParaRPr/>
          </a:p>
          <a:p>
            <a:pPr marL="0" lvl="0" indent="0" algn="l" rtl="0">
              <a:lnSpc>
                <a:spcPct val="100000"/>
              </a:lnSpc>
              <a:spcBef>
                <a:spcPts val="0"/>
              </a:spcBef>
              <a:spcAft>
                <a:spcPts val="0"/>
              </a:spcAft>
              <a:buClr>
                <a:schemeClr val="dk1"/>
              </a:buClr>
              <a:buSzPts val="1100"/>
              <a:buFont typeface="Arial"/>
              <a:buNone/>
            </a:pPr>
            <a:r>
              <a:rPr lang="en-GB"/>
              <a:t>chosen challenge.</a:t>
            </a:r>
            <a:endParaRPr/>
          </a:p>
          <a:p>
            <a:pPr marL="0" lvl="0" indent="0" algn="l" rtl="0">
              <a:lnSpc>
                <a:spcPct val="100000"/>
              </a:lnSpc>
              <a:spcBef>
                <a:spcPts val="0"/>
              </a:spcBef>
              <a:spcAft>
                <a:spcPts val="0"/>
              </a:spcAft>
              <a:buClr>
                <a:schemeClr val="dk1"/>
              </a:buClr>
              <a:buSzPts val="1100"/>
              <a:buFont typeface="Arial"/>
              <a:buNone/>
            </a:pPr>
            <a:r>
              <a:rPr lang="en-GB"/>
              <a:t>We do not expect all participants to present however we do expect you</a:t>
            </a:r>
            <a:endParaRPr/>
          </a:p>
          <a:p>
            <a:pPr marL="0" lvl="0" indent="0" algn="l" rtl="0">
              <a:lnSpc>
                <a:spcPct val="100000"/>
              </a:lnSpc>
              <a:spcBef>
                <a:spcPts val="0"/>
              </a:spcBef>
              <a:spcAft>
                <a:spcPts val="0"/>
              </a:spcAft>
              <a:buSzPts val="1100"/>
              <a:buNone/>
            </a:pPr>
            <a:r>
              <a:rPr lang="en-GB"/>
              <a:t>to address how all members contributed to your solution.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GB"/>
              <a:t>Presentation accessibility: When choosing your slide template, please consider your choice of font, and the size, colour and contrasts used in both the text and in any figures, ensuring that all text and figures will be clearly readable to all members. We recommend using a widescreen aspect ratio (16:9). We do not allow movies/animations and/or transitions and they should not be included.</a:t>
            </a:r>
            <a:endParaRPr/>
          </a:p>
          <a:p>
            <a:pPr marL="0" lvl="0" indent="0" algn="l" rtl="0">
              <a:lnSpc>
                <a:spcPct val="100000"/>
              </a:lnSpc>
              <a:spcBef>
                <a:spcPts val="0"/>
              </a:spcBef>
              <a:spcAft>
                <a:spcPts val="0"/>
              </a:spcAft>
              <a:buSzPts val="1100"/>
              <a:buNone/>
            </a:pPr>
            <a:r>
              <a:rPr lang="en-GB"/>
              <a:t>We will display the content from one laptop using the submitted slides.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e4aa4f11d1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e4aa4f11d1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87c5dc39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2587c5dc394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88c5948d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588c5948d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4aa4f11d1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e4aa4f11d1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4aa4f11d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e4aa4f11d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aa4f11d1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aa4f11d1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4aa4f11d1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e4aa4f11d1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8348f03f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8348f03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4aa4f1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e4aa4f1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Should spend 1-2 min here max</a:t>
            </a:r>
            <a:endParaRPr/>
          </a:p>
          <a:p>
            <a:pPr marL="0" lvl="0" indent="0" algn="l" rtl="0">
              <a:lnSpc>
                <a:spcPct val="100000"/>
              </a:lnSpc>
              <a:spcBef>
                <a:spcPts val="0"/>
              </a:spcBef>
              <a:spcAft>
                <a:spcPts val="0"/>
              </a:spcAft>
              <a:buSzPts val="1100"/>
              <a:buNone/>
            </a:pPr>
            <a:r>
              <a:rPr lang="en-GB"/>
              <a:t>Just a couple of sentences needed - the interplay between climate, economy and health is a complex network of possible causes and effects, with multiple feedback loops between direct health impacts and indirect economic impacts. This means it is difficult to parse out cause and effect relationships between different factors.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4aa4f11d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4aa4f11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AutoNum type="arabicParenR"/>
            </a:pPr>
            <a:r>
              <a:rPr lang="en-GB"/>
              <a:t>I wrote “the gap - the usual….” on purpose as it applies across many of these challenges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Should spend 1-2 minutes here max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Sorry Ciara, removed the following, as I think it falls outside of focus (i think we should just focus on the availability, spread, format and quality of the data). I think data access is a whole different issue, dont you think? : </a:t>
            </a:r>
            <a:endParaRPr/>
          </a:p>
          <a:p>
            <a:pPr marL="0" lvl="0" indent="0" algn="l" rtl="0">
              <a:lnSpc>
                <a:spcPct val="100000"/>
              </a:lnSpc>
              <a:spcBef>
                <a:spcPts val="0"/>
              </a:spcBef>
              <a:spcAft>
                <a:spcPts val="0"/>
              </a:spcAft>
              <a:buNone/>
            </a:pPr>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Many researchers are niche experts - assistance is needed to identify key impacts, links and correlations with data from other fields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Lack of data science and coding expertise across different fields makes this even harder to standardise</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Accessibility of data makes it hard to compare</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endParaRPr sz="1800">
              <a:solidFill>
                <a:srgbClr val="595959"/>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4aa4f11d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e4aa4f11d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Notes on the slides (from the task book)</a:t>
            </a:r>
            <a:endParaRPr/>
          </a:p>
          <a:p>
            <a:pPr marL="0" lvl="0" indent="0" algn="l" rtl="0">
              <a:lnSpc>
                <a:spcPct val="100000"/>
              </a:lnSpc>
              <a:spcBef>
                <a:spcPts val="0"/>
              </a:spcBef>
              <a:spcAft>
                <a:spcPts val="0"/>
              </a:spcAft>
              <a:buClr>
                <a:schemeClr val="dk1"/>
              </a:buClr>
              <a:buSzPts val="1100"/>
              <a:buFont typeface="Arial"/>
              <a:buNone/>
            </a:pPr>
            <a:r>
              <a:rPr lang="en-GB"/>
              <a:t>• The first half presenting your prototype and discussing how it addresses</a:t>
            </a:r>
            <a:endParaRPr/>
          </a:p>
          <a:p>
            <a:pPr marL="0" lvl="0" indent="0" algn="l" rtl="0">
              <a:lnSpc>
                <a:spcPct val="100000"/>
              </a:lnSpc>
              <a:spcBef>
                <a:spcPts val="0"/>
              </a:spcBef>
              <a:spcAft>
                <a:spcPts val="0"/>
              </a:spcAft>
              <a:buClr>
                <a:schemeClr val="dk1"/>
              </a:buClr>
              <a:buSzPts val="1100"/>
              <a:buFont typeface="Arial"/>
              <a:buNone/>
            </a:pPr>
            <a:r>
              <a:rPr lang="en-GB"/>
              <a:t>the “Challenge” heading of your chosen challenge.</a:t>
            </a:r>
            <a:endParaRPr/>
          </a:p>
          <a:p>
            <a:pPr marL="0" lvl="0" indent="0" algn="l" rtl="0">
              <a:lnSpc>
                <a:spcPct val="100000"/>
              </a:lnSpc>
              <a:spcBef>
                <a:spcPts val="0"/>
              </a:spcBef>
              <a:spcAft>
                <a:spcPts val="0"/>
              </a:spcAft>
              <a:buClr>
                <a:schemeClr val="dk1"/>
              </a:buClr>
              <a:buSzPts val="1100"/>
              <a:buFont typeface="Arial"/>
              <a:buNone/>
            </a:pPr>
            <a:r>
              <a:rPr lang="en-GB"/>
              <a:t>• The second half presenting slides that answer each of the questions</a:t>
            </a:r>
            <a:endParaRPr/>
          </a:p>
          <a:p>
            <a:pPr marL="0" lvl="0" indent="0" algn="l" rtl="0">
              <a:lnSpc>
                <a:spcPct val="100000"/>
              </a:lnSpc>
              <a:spcBef>
                <a:spcPts val="0"/>
              </a:spcBef>
              <a:spcAft>
                <a:spcPts val="0"/>
              </a:spcAft>
              <a:buClr>
                <a:schemeClr val="dk1"/>
              </a:buClr>
              <a:buSzPts val="1100"/>
              <a:buFont typeface="Arial"/>
              <a:buNone/>
            </a:pPr>
            <a:r>
              <a:rPr lang="en-GB"/>
              <a:t>under the “Questions to answer in your presentation” heading of your</a:t>
            </a:r>
            <a:endParaRPr/>
          </a:p>
          <a:p>
            <a:pPr marL="0" lvl="0" indent="0" algn="l" rtl="0">
              <a:lnSpc>
                <a:spcPct val="100000"/>
              </a:lnSpc>
              <a:spcBef>
                <a:spcPts val="0"/>
              </a:spcBef>
              <a:spcAft>
                <a:spcPts val="0"/>
              </a:spcAft>
              <a:buClr>
                <a:schemeClr val="dk1"/>
              </a:buClr>
              <a:buSzPts val="1100"/>
              <a:buFont typeface="Arial"/>
              <a:buNone/>
            </a:pPr>
            <a:r>
              <a:rPr lang="en-GB"/>
              <a:t>chosen challenge.</a:t>
            </a:r>
            <a:endParaRPr/>
          </a:p>
          <a:p>
            <a:pPr marL="0" lvl="0" indent="0" algn="l" rtl="0">
              <a:lnSpc>
                <a:spcPct val="100000"/>
              </a:lnSpc>
              <a:spcBef>
                <a:spcPts val="0"/>
              </a:spcBef>
              <a:spcAft>
                <a:spcPts val="0"/>
              </a:spcAft>
              <a:buClr>
                <a:schemeClr val="dk1"/>
              </a:buClr>
              <a:buSzPts val="1100"/>
              <a:buFont typeface="Arial"/>
              <a:buNone/>
            </a:pPr>
            <a:r>
              <a:rPr lang="en-GB"/>
              <a:t>We do not expect all participants to present however we do expect you</a:t>
            </a:r>
            <a:endParaRPr/>
          </a:p>
          <a:p>
            <a:pPr marL="0" lvl="0" indent="0" algn="l" rtl="0">
              <a:lnSpc>
                <a:spcPct val="100000"/>
              </a:lnSpc>
              <a:spcBef>
                <a:spcPts val="0"/>
              </a:spcBef>
              <a:spcAft>
                <a:spcPts val="0"/>
              </a:spcAft>
              <a:buSzPts val="1100"/>
              <a:buNone/>
            </a:pPr>
            <a:r>
              <a:rPr lang="en-GB"/>
              <a:t>to address how all members contributed to your solution.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GB"/>
              <a:t>Presentation accessibility: When choosing your slide template, please consider your choice of font, and the size, colour and contrasts used in both the text and in any figures, ensuring that all text and figures will be clearly readable to all members. We recommend using a widescreen aspect ratio (16:9). We do not allow movies/animations and/or transitions and they should not be included.</a:t>
            </a:r>
            <a:endParaRPr/>
          </a:p>
          <a:p>
            <a:pPr marL="0" lvl="0" indent="0" algn="l" rtl="0">
              <a:lnSpc>
                <a:spcPct val="100000"/>
              </a:lnSpc>
              <a:spcBef>
                <a:spcPts val="0"/>
              </a:spcBef>
              <a:spcAft>
                <a:spcPts val="0"/>
              </a:spcAft>
              <a:buSzPts val="1100"/>
              <a:buNone/>
            </a:pPr>
            <a:r>
              <a:rPr lang="en-GB"/>
              <a:t>We will display the content from one laptop using the submitted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4aa4f11d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e4aa4f11d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4aa4f11d1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e4aa4f11d1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175675" y="2775725"/>
            <a:ext cx="6996600" cy="86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680"/>
              <a:buNone/>
            </a:pPr>
            <a:r>
              <a:rPr lang="en-GB" sz="2900">
                <a:solidFill>
                  <a:schemeClr val="dk2"/>
                </a:solidFill>
              </a:rPr>
              <a:t>Time series search and link engine</a:t>
            </a:r>
            <a:endParaRPr sz="2900">
              <a:solidFill>
                <a:schemeClr val="dk2"/>
              </a:solidFill>
            </a:endParaRPr>
          </a:p>
        </p:txBody>
      </p:sp>
      <p:sp>
        <p:nvSpPr>
          <p:cNvPr id="55" name="Google Shape;55;p1"/>
          <p:cNvSpPr txBox="1">
            <a:spLocks noGrp="1"/>
          </p:cNvSpPr>
          <p:nvPr>
            <p:ph type="subTitle" idx="1"/>
          </p:nvPr>
        </p:nvSpPr>
        <p:spPr>
          <a:xfrm>
            <a:off x="1175675" y="3590900"/>
            <a:ext cx="6996600" cy="5163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lnSpc>
                <a:spcPct val="100000"/>
              </a:lnSpc>
              <a:spcBef>
                <a:spcPts val="0"/>
              </a:spcBef>
              <a:spcAft>
                <a:spcPts val="0"/>
              </a:spcAft>
              <a:buSzPct val="131315"/>
              <a:buNone/>
            </a:pPr>
            <a:r>
              <a:rPr lang="en-GB" b="1">
                <a:solidFill>
                  <a:schemeClr val="dk1"/>
                </a:solidFill>
              </a:rPr>
              <a:t>The York Vectors</a:t>
            </a:r>
            <a:endParaRPr sz="2132" b="1">
              <a:solidFill>
                <a:schemeClr val="dk1"/>
              </a:solidFill>
            </a:endParaRPr>
          </a:p>
        </p:txBody>
      </p:sp>
      <p:sp>
        <p:nvSpPr>
          <p:cNvPr id="56" name="Google Shape;56;p1"/>
          <p:cNvSpPr txBox="1"/>
          <p:nvPr/>
        </p:nvSpPr>
        <p:spPr>
          <a:xfrm>
            <a:off x="3577400" y="4461975"/>
            <a:ext cx="4684200" cy="435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2800"/>
              <a:buFont typeface="Arial"/>
              <a:buNone/>
            </a:pPr>
            <a:r>
              <a:rPr lang="en-GB" sz="1632">
                <a:solidFill>
                  <a:schemeClr val="dk1"/>
                </a:solidFill>
                <a:highlight>
                  <a:schemeClr val="lt1"/>
                </a:highlight>
              </a:rPr>
              <a:t>Welcome Data Science Ideathon, London 2023</a:t>
            </a:r>
            <a:endParaRPr sz="900">
              <a:solidFill>
                <a:schemeClr val="dk1"/>
              </a:solidFill>
              <a:highlight>
                <a:schemeClr val="lt1"/>
              </a:highlight>
            </a:endParaRPr>
          </a:p>
        </p:txBody>
      </p:sp>
      <p:pic>
        <p:nvPicPr>
          <p:cNvPr id="57" name="Google Shape;57;p1"/>
          <p:cNvPicPr preferRelativeResize="0"/>
          <p:nvPr/>
        </p:nvPicPr>
        <p:blipFill rotWithShape="1">
          <a:blip r:embed="rId3">
            <a:alphaModFix/>
          </a:blip>
          <a:srcRect l="21234" t="23708" r="14377" b="31627"/>
          <a:stretch/>
        </p:blipFill>
        <p:spPr>
          <a:xfrm>
            <a:off x="1916625" y="461400"/>
            <a:ext cx="5514701" cy="2678576"/>
          </a:xfrm>
          <a:prstGeom prst="rect">
            <a:avLst/>
          </a:prstGeom>
          <a:noFill/>
          <a:ln>
            <a:noFill/>
          </a:ln>
        </p:spPr>
      </p:pic>
      <p:cxnSp>
        <p:nvCxnSpPr>
          <p:cNvPr id="58" name="Google Shape;58;p1"/>
          <p:cNvCxnSpPr/>
          <p:nvPr/>
        </p:nvCxnSpPr>
        <p:spPr>
          <a:xfrm rot="10800000" flipH="1">
            <a:off x="-72450" y="-35425"/>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59" name="Google Shape;59;p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g1e4aa4f11d1_2_15"/>
          <p:cNvPicPr preferRelativeResize="0"/>
          <p:nvPr/>
        </p:nvPicPr>
        <p:blipFill>
          <a:blip r:embed="rId3">
            <a:alphaModFix/>
          </a:blip>
          <a:stretch>
            <a:fillRect/>
          </a:stretch>
        </p:blipFill>
        <p:spPr>
          <a:xfrm>
            <a:off x="4537950" y="1106272"/>
            <a:ext cx="4319999" cy="3084480"/>
          </a:xfrm>
          <a:prstGeom prst="rect">
            <a:avLst/>
          </a:prstGeom>
          <a:noFill/>
          <a:ln>
            <a:noFill/>
          </a:ln>
        </p:spPr>
      </p:pic>
      <p:pic>
        <p:nvPicPr>
          <p:cNvPr id="163" name="Google Shape;163;g1e4aa4f11d1_2_15"/>
          <p:cNvPicPr preferRelativeResize="0"/>
          <p:nvPr/>
        </p:nvPicPr>
        <p:blipFill>
          <a:blip r:embed="rId4">
            <a:alphaModFix/>
          </a:blip>
          <a:stretch>
            <a:fillRect/>
          </a:stretch>
        </p:blipFill>
        <p:spPr>
          <a:xfrm>
            <a:off x="217950" y="1105934"/>
            <a:ext cx="4319999" cy="3085181"/>
          </a:xfrm>
          <a:prstGeom prst="rect">
            <a:avLst/>
          </a:prstGeom>
          <a:noFill/>
          <a:ln>
            <a:noFill/>
          </a:ln>
        </p:spPr>
      </p:pic>
      <p:grpSp>
        <p:nvGrpSpPr>
          <p:cNvPr id="164" name="Google Shape;164;g1e4aa4f11d1_2_15"/>
          <p:cNvGrpSpPr/>
          <p:nvPr/>
        </p:nvGrpSpPr>
        <p:grpSpPr>
          <a:xfrm>
            <a:off x="697100" y="2590200"/>
            <a:ext cx="8228925" cy="942300"/>
            <a:chOff x="731150" y="2513425"/>
            <a:chExt cx="8228925" cy="942300"/>
          </a:xfrm>
        </p:grpSpPr>
        <p:sp>
          <p:nvSpPr>
            <p:cNvPr id="165" name="Google Shape;165;g1e4aa4f11d1_2_15"/>
            <p:cNvSpPr txBox="1"/>
            <p:nvPr/>
          </p:nvSpPr>
          <p:spPr>
            <a:xfrm>
              <a:off x="5934275" y="2513425"/>
              <a:ext cx="3025800" cy="615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rgbClr val="FF0000"/>
                  </a:solidFill>
                </a:rPr>
                <a:t>This ‘distance’ is much higher for uncorrelated time-series</a:t>
              </a:r>
              <a:endParaRPr>
                <a:solidFill>
                  <a:srgbClr val="FF0000"/>
                </a:solidFill>
              </a:endParaRPr>
            </a:p>
          </p:txBody>
        </p:sp>
        <p:sp>
          <p:nvSpPr>
            <p:cNvPr id="166" name="Google Shape;166;g1e4aa4f11d1_2_15"/>
            <p:cNvSpPr/>
            <p:nvPr/>
          </p:nvSpPr>
          <p:spPr>
            <a:xfrm>
              <a:off x="731150" y="3129025"/>
              <a:ext cx="1166700" cy="32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1e4aa4f11d1_2_15"/>
            <p:cNvSpPr/>
            <p:nvPr/>
          </p:nvSpPr>
          <p:spPr>
            <a:xfrm>
              <a:off x="5035300" y="3129025"/>
              <a:ext cx="1166700" cy="32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g1e4aa4f11d1_2_15"/>
          <p:cNvGrpSpPr/>
          <p:nvPr/>
        </p:nvGrpSpPr>
        <p:grpSpPr>
          <a:xfrm>
            <a:off x="1601400" y="1879425"/>
            <a:ext cx="2469625" cy="920375"/>
            <a:chOff x="1635450" y="1802650"/>
            <a:chExt cx="2469625" cy="920375"/>
          </a:xfrm>
        </p:grpSpPr>
        <p:cxnSp>
          <p:nvCxnSpPr>
            <p:cNvPr id="169" name="Google Shape;169;g1e4aa4f11d1_2_15"/>
            <p:cNvCxnSpPr/>
            <p:nvPr/>
          </p:nvCxnSpPr>
          <p:spPr>
            <a:xfrm flipH="1">
              <a:off x="1635450" y="1802650"/>
              <a:ext cx="641700" cy="116700"/>
            </a:xfrm>
            <a:prstGeom prst="straightConnector1">
              <a:avLst/>
            </a:prstGeom>
            <a:noFill/>
            <a:ln w="28575" cap="flat" cmpd="sng">
              <a:solidFill>
                <a:schemeClr val="dk2"/>
              </a:solidFill>
              <a:prstDash val="solid"/>
              <a:round/>
              <a:headEnd type="none" w="med" len="med"/>
              <a:tailEnd type="triangle" w="med" len="med"/>
            </a:ln>
          </p:spPr>
        </p:cxnSp>
        <p:cxnSp>
          <p:nvCxnSpPr>
            <p:cNvPr id="170" name="Google Shape;170;g1e4aa4f11d1_2_15"/>
            <p:cNvCxnSpPr/>
            <p:nvPr/>
          </p:nvCxnSpPr>
          <p:spPr>
            <a:xfrm flipH="1">
              <a:off x="3275575" y="2629125"/>
              <a:ext cx="829500" cy="93900"/>
            </a:xfrm>
            <a:prstGeom prst="straightConnector1">
              <a:avLst/>
            </a:prstGeom>
            <a:noFill/>
            <a:ln w="28575" cap="flat" cmpd="sng">
              <a:solidFill>
                <a:schemeClr val="dk2"/>
              </a:solidFill>
              <a:prstDash val="solid"/>
              <a:round/>
              <a:headEnd type="none" w="med" len="med"/>
              <a:tailEnd type="triangle" w="med" len="med"/>
            </a:ln>
          </p:spPr>
        </p:cxnSp>
        <p:cxnSp>
          <p:nvCxnSpPr>
            <p:cNvPr id="171" name="Google Shape;171;g1e4aa4f11d1_2_15"/>
            <p:cNvCxnSpPr/>
            <p:nvPr/>
          </p:nvCxnSpPr>
          <p:spPr>
            <a:xfrm flipH="1">
              <a:off x="2514000" y="2319525"/>
              <a:ext cx="877200" cy="61800"/>
            </a:xfrm>
            <a:prstGeom prst="straightConnector1">
              <a:avLst/>
            </a:prstGeom>
            <a:noFill/>
            <a:ln w="28575" cap="flat" cmpd="sng">
              <a:solidFill>
                <a:schemeClr val="dk2"/>
              </a:solidFill>
              <a:prstDash val="solid"/>
              <a:round/>
              <a:headEnd type="none" w="med" len="med"/>
              <a:tailEnd type="triangle" w="med" len="med"/>
            </a:ln>
          </p:spPr>
        </p:cxnSp>
      </p:grpSp>
      <p:sp>
        <p:nvSpPr>
          <p:cNvPr id="172" name="Google Shape;172;g1e4aa4f11d1_2_15"/>
          <p:cNvSpPr txBox="1">
            <a:spLocks noGrp="1"/>
          </p:cNvSpPr>
          <p:nvPr>
            <p:ph type="title"/>
          </p:nvPr>
        </p:nvSpPr>
        <p:spPr>
          <a:xfrm>
            <a:off x="327850" y="1686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Prototype - </a:t>
            </a:r>
            <a:endParaRPr/>
          </a:p>
          <a:p>
            <a:pPr marL="0" lvl="0" indent="0" algn="l" rtl="0">
              <a:lnSpc>
                <a:spcPct val="100000"/>
              </a:lnSpc>
              <a:spcBef>
                <a:spcPts val="0"/>
              </a:spcBef>
              <a:spcAft>
                <a:spcPts val="0"/>
              </a:spcAft>
              <a:buSzPct val="111111"/>
              <a:buNone/>
            </a:pPr>
            <a:r>
              <a:rPr lang="en-GB"/>
              <a:t>Matching Simulated Time-Series</a:t>
            </a:r>
            <a:endParaRPr/>
          </a:p>
        </p:txBody>
      </p:sp>
      <p:sp>
        <p:nvSpPr>
          <p:cNvPr id="173" name="Google Shape;173;g1e4aa4f11d1_2_15"/>
          <p:cNvSpPr txBox="1"/>
          <p:nvPr/>
        </p:nvSpPr>
        <p:spPr>
          <a:xfrm>
            <a:off x="2136300" y="4113975"/>
            <a:ext cx="48714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t>Dynamic time warping (DTW) allows for shifts (or lags) when comparing time-series</a:t>
            </a:r>
            <a:endParaRPr/>
          </a:p>
        </p:txBody>
      </p:sp>
      <p:pic>
        <p:nvPicPr>
          <p:cNvPr id="174" name="Google Shape;174;g1e4aa4f11d1_2_15"/>
          <p:cNvPicPr preferRelativeResize="0"/>
          <p:nvPr/>
        </p:nvPicPr>
        <p:blipFill rotWithShape="1">
          <a:blip r:embed="rId5">
            <a:alphaModFix/>
          </a:blip>
          <a:srcRect l="20596" t="23627" r="13829" b="33729"/>
          <a:stretch/>
        </p:blipFill>
        <p:spPr>
          <a:xfrm>
            <a:off x="7057143" y="93300"/>
            <a:ext cx="2018250" cy="919375"/>
          </a:xfrm>
          <a:prstGeom prst="rect">
            <a:avLst/>
          </a:prstGeom>
          <a:noFill/>
          <a:ln>
            <a:noFill/>
          </a:ln>
        </p:spPr>
      </p:pic>
      <p:cxnSp>
        <p:nvCxnSpPr>
          <p:cNvPr id="175" name="Google Shape;175;g1e4aa4f11d1_2_1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76" name="Google Shape;176;g1e4aa4f11d1_2_1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g2587c5dc394_1_25"/>
          <p:cNvGrpSpPr/>
          <p:nvPr/>
        </p:nvGrpSpPr>
        <p:grpSpPr>
          <a:xfrm>
            <a:off x="252000" y="1183060"/>
            <a:ext cx="8639999" cy="3084480"/>
            <a:chOff x="252000" y="1029510"/>
            <a:chExt cx="8639999" cy="3084480"/>
          </a:xfrm>
        </p:grpSpPr>
        <p:grpSp>
          <p:nvGrpSpPr>
            <p:cNvPr id="182" name="Google Shape;182;g2587c5dc394_1_25"/>
            <p:cNvGrpSpPr/>
            <p:nvPr/>
          </p:nvGrpSpPr>
          <p:grpSpPr>
            <a:xfrm>
              <a:off x="252000" y="1029510"/>
              <a:ext cx="8639999" cy="3084480"/>
              <a:chOff x="152400" y="1029513"/>
              <a:chExt cx="8639999" cy="3084480"/>
            </a:xfrm>
          </p:grpSpPr>
          <p:pic>
            <p:nvPicPr>
              <p:cNvPr id="183" name="Google Shape;183;g2587c5dc394_1_25"/>
              <p:cNvPicPr preferRelativeResize="0"/>
              <p:nvPr/>
            </p:nvPicPr>
            <p:blipFill>
              <a:blip r:embed="rId3">
                <a:alphaModFix/>
              </a:blip>
              <a:stretch>
                <a:fillRect/>
              </a:stretch>
            </p:blipFill>
            <p:spPr>
              <a:xfrm>
                <a:off x="152400" y="1029513"/>
                <a:ext cx="4319999" cy="3084469"/>
              </a:xfrm>
              <a:prstGeom prst="rect">
                <a:avLst/>
              </a:prstGeom>
              <a:noFill/>
              <a:ln>
                <a:noFill/>
              </a:ln>
            </p:spPr>
          </p:pic>
          <p:pic>
            <p:nvPicPr>
              <p:cNvPr id="184" name="Google Shape;184;g2587c5dc394_1_25"/>
              <p:cNvPicPr preferRelativeResize="0"/>
              <p:nvPr/>
            </p:nvPicPr>
            <p:blipFill>
              <a:blip r:embed="rId4">
                <a:alphaModFix/>
              </a:blip>
              <a:stretch>
                <a:fillRect/>
              </a:stretch>
            </p:blipFill>
            <p:spPr>
              <a:xfrm>
                <a:off x="4472400" y="1029513"/>
                <a:ext cx="4319999" cy="3084480"/>
              </a:xfrm>
              <a:prstGeom prst="rect">
                <a:avLst/>
              </a:prstGeom>
              <a:noFill/>
              <a:ln>
                <a:noFill/>
              </a:ln>
            </p:spPr>
          </p:pic>
        </p:grpSp>
        <p:cxnSp>
          <p:nvCxnSpPr>
            <p:cNvPr id="185" name="Google Shape;185;g2587c5dc394_1_25"/>
            <p:cNvCxnSpPr/>
            <p:nvPr/>
          </p:nvCxnSpPr>
          <p:spPr>
            <a:xfrm flipH="1">
              <a:off x="2559125" y="2318000"/>
              <a:ext cx="807000" cy="39000"/>
            </a:xfrm>
            <a:prstGeom prst="straightConnector1">
              <a:avLst/>
            </a:prstGeom>
            <a:noFill/>
            <a:ln w="28575" cap="flat" cmpd="sng">
              <a:solidFill>
                <a:schemeClr val="dk2"/>
              </a:solidFill>
              <a:prstDash val="solid"/>
              <a:round/>
              <a:headEnd type="none" w="med" len="med"/>
              <a:tailEnd type="triangle" w="med" len="med"/>
            </a:ln>
          </p:spPr>
        </p:cxnSp>
        <p:sp>
          <p:nvSpPr>
            <p:cNvPr id="186" name="Google Shape;186;g2587c5dc394_1_25"/>
            <p:cNvSpPr/>
            <p:nvPr/>
          </p:nvSpPr>
          <p:spPr>
            <a:xfrm>
              <a:off x="1450675" y="1827750"/>
              <a:ext cx="204300" cy="163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7" name="Google Shape;187;g2587c5dc394_1_25"/>
          <p:cNvPicPr preferRelativeResize="0"/>
          <p:nvPr/>
        </p:nvPicPr>
        <p:blipFill rotWithShape="1">
          <a:blip r:embed="rId5">
            <a:alphaModFix/>
          </a:blip>
          <a:srcRect l="20596" t="23627" r="13829" b="33729"/>
          <a:stretch/>
        </p:blipFill>
        <p:spPr>
          <a:xfrm>
            <a:off x="7057143" y="93300"/>
            <a:ext cx="2018250" cy="919375"/>
          </a:xfrm>
          <a:prstGeom prst="rect">
            <a:avLst/>
          </a:prstGeom>
          <a:noFill/>
          <a:ln>
            <a:noFill/>
          </a:ln>
        </p:spPr>
      </p:pic>
      <p:sp>
        <p:nvSpPr>
          <p:cNvPr id="188" name="Google Shape;188;g2587c5dc394_1_25"/>
          <p:cNvSpPr txBox="1">
            <a:spLocks noGrp="1"/>
          </p:cNvSpPr>
          <p:nvPr>
            <p:ph type="title"/>
          </p:nvPr>
        </p:nvSpPr>
        <p:spPr>
          <a:xfrm>
            <a:off x="327850" y="1993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11111"/>
              <a:buFont typeface="Arial"/>
              <a:buNone/>
            </a:pPr>
            <a:r>
              <a:rPr lang="en-GB"/>
              <a:t>The Prototype - </a:t>
            </a:r>
            <a:endParaRPr/>
          </a:p>
          <a:p>
            <a:pPr marL="0" lvl="0" indent="0" algn="l" rtl="0">
              <a:spcBef>
                <a:spcPts val="0"/>
              </a:spcBef>
              <a:spcAft>
                <a:spcPts val="0"/>
              </a:spcAft>
              <a:buClr>
                <a:schemeClr val="dk1"/>
              </a:buClr>
              <a:buSzPct val="111111"/>
              <a:buFont typeface="Arial"/>
              <a:buNone/>
            </a:pPr>
            <a:r>
              <a:rPr lang="en-GB"/>
              <a:t>Matching Simulated Time-Series</a:t>
            </a:r>
            <a:endParaRPr/>
          </a:p>
          <a:p>
            <a:pPr marL="0" lvl="0" indent="0" algn="l" rtl="0">
              <a:lnSpc>
                <a:spcPct val="100000"/>
              </a:lnSpc>
              <a:spcBef>
                <a:spcPts val="0"/>
              </a:spcBef>
              <a:spcAft>
                <a:spcPts val="0"/>
              </a:spcAft>
              <a:buSzPct val="111111"/>
              <a:buNone/>
            </a:pPr>
            <a:endParaRPr/>
          </a:p>
        </p:txBody>
      </p:sp>
      <p:sp>
        <p:nvSpPr>
          <p:cNvPr id="189" name="Google Shape;189;g2587c5dc394_1_25"/>
          <p:cNvSpPr txBox="1"/>
          <p:nvPr/>
        </p:nvSpPr>
        <p:spPr>
          <a:xfrm>
            <a:off x="2136300" y="4190975"/>
            <a:ext cx="48714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t>DTW distance can also capture ‘stretches’ of timeseries</a:t>
            </a:r>
            <a:endParaRPr/>
          </a:p>
        </p:txBody>
      </p:sp>
      <p:cxnSp>
        <p:nvCxnSpPr>
          <p:cNvPr id="190" name="Google Shape;190;g2587c5dc394_1_2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91" name="Google Shape;191;g2587c5dc394_1_2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588c5948d5_0_15"/>
          <p:cNvSpPr txBox="1">
            <a:spLocks noGrp="1"/>
          </p:cNvSpPr>
          <p:nvPr>
            <p:ph type="body" idx="1"/>
          </p:nvPr>
        </p:nvSpPr>
        <p:spPr>
          <a:xfrm>
            <a:off x="311700" y="1152475"/>
            <a:ext cx="8520600" cy="3863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2058"/>
              <a:t>Initial prototype focuses on comparing climate and economic data</a:t>
            </a:r>
            <a:endParaRPr sz="2058"/>
          </a:p>
          <a:p>
            <a:pPr marL="0" lvl="0" indent="0" algn="l" rtl="0">
              <a:lnSpc>
                <a:spcPct val="115000"/>
              </a:lnSpc>
              <a:spcBef>
                <a:spcPts val="1200"/>
              </a:spcBef>
              <a:spcAft>
                <a:spcPts val="0"/>
              </a:spcAft>
              <a:buSzPts val="1800"/>
              <a:buNone/>
            </a:pPr>
            <a:endParaRPr sz="2358"/>
          </a:p>
          <a:p>
            <a:pPr marL="0" lvl="0" indent="0" algn="l" rtl="0">
              <a:lnSpc>
                <a:spcPct val="95000"/>
              </a:lnSpc>
              <a:spcBef>
                <a:spcPts val="1200"/>
              </a:spcBef>
              <a:spcAft>
                <a:spcPts val="0"/>
              </a:spcAft>
              <a:buNone/>
            </a:pPr>
            <a:r>
              <a:rPr lang="en-GB" b="1" u="sng"/>
              <a:t>SPECIFIC GOALS:</a:t>
            </a:r>
            <a:endParaRPr b="1" u="sng"/>
          </a:p>
          <a:p>
            <a:pPr marL="457200" lvl="0" indent="-342900" algn="l" rtl="0">
              <a:lnSpc>
                <a:spcPct val="95000"/>
              </a:lnSpc>
              <a:spcBef>
                <a:spcPts val="0"/>
              </a:spcBef>
              <a:spcAft>
                <a:spcPts val="0"/>
              </a:spcAft>
              <a:buSzPts val="1800"/>
              <a:buAutoNum type="arabicPeriod"/>
            </a:pPr>
            <a:r>
              <a:rPr lang="en-GB"/>
              <a:t>An </a:t>
            </a:r>
            <a:r>
              <a:rPr lang="en-GB" b="1"/>
              <a:t>accessible</a:t>
            </a:r>
            <a:r>
              <a:rPr lang="en-GB"/>
              <a:t> database of climate, economic (and health) datasets, for identification of links between underexplored factors.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a:t>Enable</a:t>
            </a:r>
            <a:r>
              <a:rPr lang="en-GB" b="1"/>
              <a:t> exploratory analyses </a:t>
            </a:r>
            <a:r>
              <a:rPr lang="en-GB"/>
              <a:t>to identify potentially relevant correlations.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a:t>Aid comparisons with missing data or short time series by </a:t>
            </a:r>
            <a:r>
              <a:rPr lang="en-GB" b="1"/>
              <a:t>supplementing</a:t>
            </a:r>
            <a:r>
              <a:rPr lang="en-GB"/>
              <a:t> from other sources.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b="1"/>
              <a:t>Connect</a:t>
            </a:r>
            <a:r>
              <a:rPr lang="en-GB"/>
              <a:t> researchers, support </a:t>
            </a:r>
            <a:r>
              <a:rPr lang="en-GB" b="1"/>
              <a:t>open research</a:t>
            </a:r>
            <a:r>
              <a:rPr lang="en-GB"/>
              <a:t> and </a:t>
            </a:r>
            <a:r>
              <a:rPr lang="en-GB" b="1"/>
              <a:t>sharing</a:t>
            </a:r>
            <a:r>
              <a:rPr lang="en-GB"/>
              <a:t> of data and </a:t>
            </a:r>
            <a:r>
              <a:rPr lang="en-GB" b="1"/>
              <a:t>credit</a:t>
            </a:r>
            <a:r>
              <a:rPr lang="en-GB"/>
              <a:t> between different research groups.</a:t>
            </a:r>
            <a:endParaRPr sz="2358"/>
          </a:p>
        </p:txBody>
      </p:sp>
      <p:pic>
        <p:nvPicPr>
          <p:cNvPr id="197" name="Google Shape;197;g2588c5948d5_0_15"/>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98" name="Google Shape;198;g2588c5948d5_0_1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199" name="Google Shape;199;g2588c5948d5_0_15"/>
          <p:cNvSpPr txBox="1"/>
          <p:nvPr/>
        </p:nvSpPr>
        <p:spPr>
          <a:xfrm>
            <a:off x="-1161775" y="716500"/>
            <a:ext cx="88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0" name="Google Shape;200;g2588c5948d5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Future of the Data Synapse Developments</a:t>
            </a:r>
            <a:endParaRPr/>
          </a:p>
        </p:txBody>
      </p:sp>
      <p:cxnSp>
        <p:nvCxnSpPr>
          <p:cNvPr id="201" name="Google Shape;201;g2588c5948d5_0_1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e4aa4f11d1_0_301"/>
          <p:cNvSpPr txBox="1">
            <a:spLocks noGrp="1"/>
          </p:cNvSpPr>
          <p:nvPr>
            <p:ph type="body" idx="1"/>
          </p:nvPr>
        </p:nvSpPr>
        <p:spPr>
          <a:xfrm>
            <a:off x="311700" y="1152475"/>
            <a:ext cx="8520600" cy="38631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87461"/>
              <a:buNone/>
            </a:pPr>
            <a:r>
              <a:rPr lang="en-GB" sz="2058"/>
              <a:t>Initial prototype focuses on comparing climate and economic data</a:t>
            </a:r>
            <a:endParaRPr sz="2058"/>
          </a:p>
          <a:p>
            <a:pPr marL="0" lvl="0" indent="0" algn="l" rtl="0">
              <a:lnSpc>
                <a:spcPct val="115000"/>
              </a:lnSpc>
              <a:spcBef>
                <a:spcPts val="1200"/>
              </a:spcBef>
              <a:spcAft>
                <a:spcPts val="0"/>
              </a:spcAft>
              <a:buSzPct val="87461"/>
              <a:buNone/>
            </a:pPr>
            <a:endParaRPr sz="2058"/>
          </a:p>
          <a:p>
            <a:pPr marL="0" lvl="0" indent="0" algn="l" rtl="0">
              <a:lnSpc>
                <a:spcPct val="115000"/>
              </a:lnSpc>
              <a:spcBef>
                <a:spcPts val="1200"/>
              </a:spcBef>
              <a:spcAft>
                <a:spcPts val="0"/>
              </a:spcAft>
              <a:buSzPct val="100000"/>
              <a:buNone/>
            </a:pPr>
            <a:r>
              <a:rPr lang="en-GB"/>
              <a:t>Future developments:</a:t>
            </a:r>
            <a:endParaRPr/>
          </a:p>
          <a:p>
            <a:pPr marL="457200" lvl="0" indent="-334327" algn="l" rtl="0">
              <a:lnSpc>
                <a:spcPct val="115000"/>
              </a:lnSpc>
              <a:spcBef>
                <a:spcPts val="1200"/>
              </a:spcBef>
              <a:spcAft>
                <a:spcPts val="0"/>
              </a:spcAft>
              <a:buSzPct val="100000"/>
              <a:buChar char="●"/>
            </a:pPr>
            <a:r>
              <a:rPr lang="en-GB"/>
              <a:t>Collating a </a:t>
            </a:r>
            <a:r>
              <a:rPr lang="en-GB" b="1"/>
              <a:t>database </a:t>
            </a:r>
            <a:r>
              <a:rPr lang="en-GB"/>
              <a:t>(via user upload) of datasets in each category, for wide-range search and connection functionality</a:t>
            </a:r>
            <a:endParaRPr/>
          </a:p>
          <a:p>
            <a:pPr marL="457200" lvl="0" indent="-334327" algn="l" rtl="0">
              <a:lnSpc>
                <a:spcPct val="115000"/>
              </a:lnSpc>
              <a:spcBef>
                <a:spcPts val="0"/>
              </a:spcBef>
              <a:spcAft>
                <a:spcPts val="0"/>
              </a:spcAft>
              <a:buSzPct val="100000"/>
              <a:buChar char="●"/>
            </a:pPr>
            <a:r>
              <a:rPr lang="en-GB"/>
              <a:t>Strong </a:t>
            </a:r>
            <a:r>
              <a:rPr lang="en-GB" b="1"/>
              <a:t>documentation</a:t>
            </a:r>
            <a:r>
              <a:rPr lang="en-GB"/>
              <a:t> requirements and </a:t>
            </a:r>
            <a:r>
              <a:rPr lang="en-GB" b="1"/>
              <a:t>crediting </a:t>
            </a:r>
            <a:r>
              <a:rPr lang="en-GB"/>
              <a:t>of original researchers/data collectors for further work using insights generated</a:t>
            </a:r>
            <a:endParaRPr/>
          </a:p>
          <a:p>
            <a:pPr marL="457200" lvl="0" indent="-334327" algn="l" rtl="0">
              <a:lnSpc>
                <a:spcPct val="115000"/>
              </a:lnSpc>
              <a:spcBef>
                <a:spcPts val="0"/>
              </a:spcBef>
              <a:spcAft>
                <a:spcPts val="0"/>
              </a:spcAft>
              <a:buSzPct val="100000"/>
              <a:buChar char="●"/>
            </a:pPr>
            <a:r>
              <a:rPr lang="en-GB" b="1"/>
              <a:t>Additional categories</a:t>
            </a:r>
            <a:r>
              <a:rPr lang="en-GB"/>
              <a:t> for upload and comparison, including health datasets - longer term vision could include projects in different disciplines</a:t>
            </a:r>
            <a:endParaRPr/>
          </a:p>
          <a:p>
            <a:pPr marL="457200" lvl="0" indent="-334327" algn="l" rtl="0">
              <a:lnSpc>
                <a:spcPct val="115000"/>
              </a:lnSpc>
              <a:spcBef>
                <a:spcPts val="0"/>
              </a:spcBef>
              <a:spcAft>
                <a:spcPts val="0"/>
              </a:spcAft>
              <a:buSzPct val="100000"/>
              <a:buChar char="●"/>
            </a:pPr>
            <a:r>
              <a:rPr lang="en-GB"/>
              <a:t>Improved functionality for </a:t>
            </a:r>
            <a:r>
              <a:rPr lang="en-GB" b="1"/>
              <a:t>data analysis and processing methods</a:t>
            </a:r>
            <a:endParaRPr b="1"/>
          </a:p>
          <a:p>
            <a:pPr marL="457200" lvl="0" indent="-334327" algn="l" rtl="0">
              <a:lnSpc>
                <a:spcPct val="115000"/>
              </a:lnSpc>
              <a:spcBef>
                <a:spcPts val="0"/>
              </a:spcBef>
              <a:spcAft>
                <a:spcPts val="0"/>
              </a:spcAft>
              <a:buSzPct val="100000"/>
              <a:buChar char="●"/>
            </a:pPr>
            <a:r>
              <a:rPr lang="en-GB"/>
              <a:t>Consultation with a range of disabled researchers, researchers from historically excluded regions and communities and the public to improve </a:t>
            </a:r>
            <a:r>
              <a:rPr lang="en-GB" b="1"/>
              <a:t>accessibility</a:t>
            </a:r>
            <a:r>
              <a:rPr lang="en-GB"/>
              <a:t> of features and documentation</a:t>
            </a:r>
            <a:endParaRPr/>
          </a:p>
        </p:txBody>
      </p:sp>
      <p:pic>
        <p:nvPicPr>
          <p:cNvPr id="207" name="Google Shape;207;g1e4aa4f11d1_0_30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08" name="Google Shape;208;g1e4aa4f11d1_0_30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209" name="Google Shape;209;g1e4aa4f11d1_0_301"/>
          <p:cNvSpPr txBox="1"/>
          <p:nvPr/>
        </p:nvSpPr>
        <p:spPr>
          <a:xfrm>
            <a:off x="-1161775" y="716500"/>
            <a:ext cx="88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 name="Google Shape;210;g1e4aa4f11d1_0_30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Future of the Data Synapse Developments</a:t>
            </a:r>
            <a:endParaRPr/>
          </a:p>
        </p:txBody>
      </p:sp>
      <p:cxnSp>
        <p:nvCxnSpPr>
          <p:cNvPr id="211" name="Google Shape;211;g1e4aa4f11d1_0_30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e4aa4f11d1_1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17" name="Google Shape;217;g1e4aa4f11d1_1_0"/>
          <p:cNvSpPr txBox="1">
            <a:spLocks noGrp="1"/>
          </p:cNvSpPr>
          <p:nvPr>
            <p:ph type="body" idx="1"/>
          </p:nvPr>
        </p:nvSpPr>
        <p:spPr>
          <a:xfrm>
            <a:off x="311700" y="1406050"/>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GB" b="1"/>
              <a:t>How would your platform allow users to demonstrate that any metrics/models developed on the platform are useful in the real-world?</a:t>
            </a:r>
            <a:endParaRPr b="1"/>
          </a:p>
          <a:p>
            <a:pPr marL="0" lvl="0" indent="0" algn="l" rtl="0">
              <a:spcBef>
                <a:spcPts val="0"/>
              </a:spcBef>
              <a:spcAft>
                <a:spcPts val="0"/>
              </a:spcAft>
              <a:buNone/>
            </a:pPr>
            <a:endParaRPr/>
          </a:p>
          <a:p>
            <a:pPr marL="914400" lvl="0" indent="-334327" algn="l" rtl="0">
              <a:spcBef>
                <a:spcPts val="0"/>
              </a:spcBef>
              <a:spcAft>
                <a:spcPts val="0"/>
              </a:spcAft>
              <a:buSzPct val="100000"/>
              <a:buChar char="●"/>
            </a:pPr>
            <a:r>
              <a:rPr lang="en-GB"/>
              <a:t>Guidance against inappropriate assumptions - provision of a guide for users to fit appropriate processing and analysis techniques for their data type</a:t>
            </a:r>
            <a:endParaRPr/>
          </a:p>
          <a:p>
            <a:pPr marL="914400" lvl="0" indent="0" algn="l" rtl="0">
              <a:spcBef>
                <a:spcPts val="0"/>
              </a:spcBef>
              <a:spcAft>
                <a:spcPts val="0"/>
              </a:spcAft>
              <a:buNone/>
            </a:pPr>
            <a:endParaRPr/>
          </a:p>
          <a:p>
            <a:pPr marL="914400" lvl="0" indent="-334327" algn="l" rtl="0">
              <a:spcBef>
                <a:spcPts val="0"/>
              </a:spcBef>
              <a:spcAft>
                <a:spcPts val="0"/>
              </a:spcAft>
              <a:buSzPct val="100000"/>
              <a:buChar char="●"/>
            </a:pPr>
            <a:r>
              <a:rPr lang="en-GB"/>
              <a:t>Our tool provides only speculative correlations and relationships - users are given a selection of possible datasets and use their own subject expertise and hypothesis-driven science to work out what is and is not relevant and how to move forward</a:t>
            </a:r>
            <a:endParaRPr/>
          </a:p>
          <a:p>
            <a:pPr marL="914400" lvl="0" indent="0" algn="l" rtl="0">
              <a:spcBef>
                <a:spcPts val="0"/>
              </a:spcBef>
              <a:spcAft>
                <a:spcPts val="0"/>
              </a:spcAft>
              <a:buNone/>
            </a:pPr>
            <a:endParaRPr/>
          </a:p>
          <a:p>
            <a:pPr marL="914400" lvl="0" indent="-334327" algn="l" rtl="0">
              <a:spcBef>
                <a:spcPts val="0"/>
              </a:spcBef>
              <a:spcAft>
                <a:spcPts val="0"/>
              </a:spcAft>
              <a:buSzPct val="100000"/>
              <a:buChar char="●"/>
            </a:pPr>
            <a:r>
              <a:rPr lang="en-GB"/>
              <a:t>An evaluation report-back system for researchers to provide feedback on whether useful collaborations or projects arose from insights on the platform</a:t>
            </a:r>
            <a:endParaRPr/>
          </a:p>
        </p:txBody>
      </p:sp>
      <p:pic>
        <p:nvPicPr>
          <p:cNvPr id="218" name="Google Shape;218;g1e4aa4f11d1_1_0"/>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19" name="Google Shape;219;g1e4aa4f11d1_1_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20" name="Google Shape;220;g1e4aa4f11d1_1_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e4aa4f11d1_0_2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26" name="Google Shape;226;g1e4aa4f11d1_0_283"/>
          <p:cNvSpPr txBox="1">
            <a:spLocks noGrp="1"/>
          </p:cNvSpPr>
          <p:nvPr>
            <p:ph type="body" idx="1"/>
          </p:nvPr>
        </p:nvSpPr>
        <p:spPr>
          <a:xfrm>
            <a:off x="311700" y="1674500"/>
            <a:ext cx="8520600" cy="222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GB" sz="1650" b="1"/>
              <a:t>2. How will you ensure your results generalise to continually updated climate and economic data as well as new data sources?</a:t>
            </a:r>
            <a:endParaRPr sz="1650" b="1"/>
          </a:p>
          <a:p>
            <a:pPr marL="457200" lvl="0" indent="0" algn="l" rtl="0">
              <a:lnSpc>
                <a:spcPct val="115000"/>
              </a:lnSpc>
              <a:spcBef>
                <a:spcPts val="0"/>
              </a:spcBef>
              <a:spcAft>
                <a:spcPts val="0"/>
              </a:spcAft>
              <a:buNone/>
            </a:pPr>
            <a:endParaRPr sz="1650"/>
          </a:p>
          <a:p>
            <a:pPr marL="457200" lvl="0" indent="-333375" algn="l" rtl="0">
              <a:lnSpc>
                <a:spcPct val="115000"/>
              </a:lnSpc>
              <a:spcBef>
                <a:spcPts val="0"/>
              </a:spcBef>
              <a:spcAft>
                <a:spcPts val="0"/>
              </a:spcAft>
              <a:buSzPts val="1650"/>
              <a:buChar char="●"/>
            </a:pPr>
            <a:r>
              <a:rPr lang="en-GB" sz="1650"/>
              <a:t>Developing a repository and search tool where data uploaded for analysis are also added to a larger database for users to search for links</a:t>
            </a:r>
            <a:endParaRPr sz="1650"/>
          </a:p>
          <a:p>
            <a:pPr marL="457200" lvl="0" indent="0" algn="l" rtl="0">
              <a:lnSpc>
                <a:spcPct val="115000"/>
              </a:lnSpc>
              <a:spcBef>
                <a:spcPts val="0"/>
              </a:spcBef>
              <a:spcAft>
                <a:spcPts val="0"/>
              </a:spcAft>
              <a:buNone/>
            </a:pPr>
            <a:endParaRPr/>
          </a:p>
        </p:txBody>
      </p:sp>
      <p:pic>
        <p:nvPicPr>
          <p:cNvPr id="227" name="Google Shape;227;g1e4aa4f11d1_0_283"/>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28" name="Google Shape;228;g1e4aa4f11d1_0_283"/>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29" name="Google Shape;229;g1e4aa4f11d1_0_283"/>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e4aa4f11d1_0_2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35" name="Google Shape;235;g1e4aa4f11d1_0_291"/>
          <p:cNvSpPr txBox="1">
            <a:spLocks noGrp="1"/>
          </p:cNvSpPr>
          <p:nvPr>
            <p:ph type="body" idx="1"/>
          </p:nvPr>
        </p:nvSpPr>
        <p:spPr>
          <a:xfrm>
            <a:off x="311700" y="1406050"/>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GB" sz="1650" b="1"/>
              <a:t>3. How will your platform, in particular analysis and visualisation tools, handle uncertainty and variability in climate data?</a:t>
            </a:r>
            <a:endParaRPr sz="1650" b="1"/>
          </a:p>
          <a:p>
            <a:pPr marL="457200" lvl="0" indent="-333375" algn="l" rtl="0">
              <a:spcBef>
                <a:spcPts val="1200"/>
              </a:spcBef>
              <a:spcAft>
                <a:spcPts val="0"/>
              </a:spcAft>
              <a:buSzPts val="1650"/>
              <a:buChar char="●"/>
            </a:pPr>
            <a:r>
              <a:rPr lang="en-GB" sz="1650"/>
              <a:t>Tool deals with small-scale variability, like daily fluctuations, and finds the meaningful variability across longer time scales</a:t>
            </a:r>
            <a:endParaRPr sz="1650"/>
          </a:p>
          <a:p>
            <a:pPr marL="457200" lvl="0" indent="-333375" algn="l" rtl="0">
              <a:spcBef>
                <a:spcPts val="1200"/>
              </a:spcBef>
              <a:spcAft>
                <a:spcPts val="0"/>
              </a:spcAft>
              <a:buSzPts val="1650"/>
              <a:buChar char="●"/>
            </a:pPr>
            <a:r>
              <a:rPr lang="en-GB" sz="1650"/>
              <a:t>Building larger database to amalgamate multiple datasets to reduce heterogeneity of individual datasets</a:t>
            </a:r>
            <a:endParaRPr sz="1650"/>
          </a:p>
          <a:p>
            <a:pPr marL="457200" lvl="0" indent="-333375" algn="l" rtl="0">
              <a:spcBef>
                <a:spcPts val="1200"/>
              </a:spcBef>
              <a:spcAft>
                <a:spcPts val="0"/>
              </a:spcAft>
              <a:buSzPts val="1650"/>
              <a:buChar char="●"/>
            </a:pPr>
            <a:r>
              <a:rPr lang="en-GB" sz="1650"/>
              <a:t>Researchers are given speculative links and correlations, and will account for the variability they know is present in their own field of expertise</a:t>
            </a:r>
            <a:endParaRPr sz="1650"/>
          </a:p>
        </p:txBody>
      </p:sp>
      <p:pic>
        <p:nvPicPr>
          <p:cNvPr id="236" name="Google Shape;236;g1e4aa4f11d1_0_29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37" name="Google Shape;237;g1e4aa4f11d1_0_29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38" name="Google Shape;238;g1e4aa4f11d1_0_29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58348f03f7_0_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Contributions of the Team</a:t>
            </a:r>
            <a:endParaRPr>
              <a:solidFill>
                <a:srgbClr val="FF0000"/>
              </a:solidFill>
            </a:endParaRPr>
          </a:p>
        </p:txBody>
      </p:sp>
      <p:sp>
        <p:nvSpPr>
          <p:cNvPr id="244" name="Google Shape;244;g258348f03f7_0_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532" algn="l" rtl="0">
              <a:lnSpc>
                <a:spcPct val="95000"/>
              </a:lnSpc>
              <a:spcBef>
                <a:spcPts val="0"/>
              </a:spcBef>
              <a:spcAft>
                <a:spcPts val="0"/>
              </a:spcAft>
              <a:buSzPts val="1495"/>
              <a:buChar char="●"/>
            </a:pPr>
            <a:r>
              <a:rPr lang="en-GB" sz="1495" b="1" dirty="0"/>
              <a:t>Ciara: </a:t>
            </a:r>
            <a:endParaRPr sz="1495" b="1" dirty="0"/>
          </a:p>
          <a:p>
            <a:pPr marL="457200" lvl="0" indent="0" algn="l" rtl="0">
              <a:lnSpc>
                <a:spcPct val="95000"/>
              </a:lnSpc>
              <a:spcBef>
                <a:spcPts val="0"/>
              </a:spcBef>
              <a:spcAft>
                <a:spcPts val="0"/>
              </a:spcAft>
              <a:buSzPts val="852"/>
              <a:buNone/>
            </a:pPr>
            <a:r>
              <a:rPr lang="en-GB" sz="1495"/>
              <a:t>Scoping the problem and brainstorming; selecting solutions and identifying limitations; developing the future of the tool; graphic design; identifying EDI and research culture considerations; refining and editing the pitch.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a:t>
            </a:r>
            <a:endParaRPr sz="1495" dirty="0"/>
          </a:p>
          <a:p>
            <a:pPr marL="457200" lvl="0" indent="0" algn="l" rtl="0">
              <a:lnSpc>
                <a:spcPct val="95000"/>
              </a:lnSpc>
              <a:spcBef>
                <a:spcPts val="0"/>
              </a:spcBef>
              <a:spcAft>
                <a:spcPts val="0"/>
              </a:spcAft>
              <a:buSzPts val="852"/>
              <a:buNone/>
            </a:pPr>
            <a:endParaRPr sz="1495" dirty="0"/>
          </a:p>
          <a:p>
            <a:pPr marL="457200" lvl="0" indent="-323532" algn="l" rtl="0">
              <a:lnSpc>
                <a:spcPct val="95000"/>
              </a:lnSpc>
              <a:spcBef>
                <a:spcPts val="0"/>
              </a:spcBef>
              <a:spcAft>
                <a:spcPts val="0"/>
              </a:spcAft>
              <a:buSzPts val="1495"/>
              <a:buChar char="●"/>
            </a:pPr>
            <a:r>
              <a:rPr lang="en-GB" sz="1495" b="1" dirty="0"/>
              <a:t>Ethan: </a:t>
            </a:r>
            <a:endParaRPr sz="1495" b="1" dirty="0"/>
          </a:p>
          <a:p>
            <a:pPr marL="457200" lvl="0" indent="0" algn="l" rtl="0">
              <a:lnSpc>
                <a:spcPct val="95000"/>
              </a:lnSpc>
              <a:spcBef>
                <a:spcPts val="0"/>
              </a:spcBef>
              <a:spcAft>
                <a:spcPts val="0"/>
              </a:spcAft>
              <a:buSzPts val="852"/>
              <a:buNone/>
            </a:pPr>
            <a:r>
              <a:rPr lang="en-GB" sz="1495" dirty="0"/>
              <a:t>Suggesting appropriate correlation metrics based on problem scope; writing the prototype code; testing data simulation methods.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a:t>
            </a:r>
            <a:endParaRPr sz="1495" dirty="0"/>
          </a:p>
          <a:p>
            <a:pPr marL="457200" lvl="0" indent="0" algn="l" rtl="0">
              <a:lnSpc>
                <a:spcPct val="95000"/>
              </a:lnSpc>
              <a:spcBef>
                <a:spcPts val="0"/>
              </a:spcBef>
              <a:spcAft>
                <a:spcPts val="0"/>
              </a:spcAft>
              <a:buSzPts val="852"/>
              <a:buNone/>
            </a:pPr>
            <a:endParaRPr sz="1495" dirty="0"/>
          </a:p>
          <a:p>
            <a:pPr marL="457200" lvl="0" indent="-323532" algn="l" rtl="0">
              <a:lnSpc>
                <a:spcPct val="95000"/>
              </a:lnSpc>
              <a:spcBef>
                <a:spcPts val="0"/>
              </a:spcBef>
              <a:spcAft>
                <a:spcPts val="0"/>
              </a:spcAft>
              <a:buSzPts val="1495"/>
              <a:buChar char="●"/>
            </a:pPr>
            <a:r>
              <a:rPr lang="en-GB" sz="1495" b="1" dirty="0"/>
              <a:t>Kristina: </a:t>
            </a:r>
            <a:endParaRPr sz="1495" b="1" dirty="0"/>
          </a:p>
          <a:p>
            <a:pPr marL="457200" lvl="0" indent="0" algn="l" rtl="0">
              <a:lnSpc>
                <a:spcPct val="95000"/>
              </a:lnSpc>
              <a:spcBef>
                <a:spcPts val="0"/>
              </a:spcBef>
              <a:spcAft>
                <a:spcPts val="0"/>
              </a:spcAft>
              <a:buSzPts val="852"/>
              <a:buNone/>
            </a:pPr>
            <a:r>
              <a:rPr lang="en-GB" sz="1495" dirty="0"/>
              <a:t>Scoping the problem and brainstorming; considering the application of the developed tool; fine-tuning the overall objectives; developing the future of the tool; building the narrative for the pitch presentation; identifying limitations in proposed solutions; refining the pitch.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Snacks.</a:t>
            </a:r>
            <a:endParaRPr sz="1495" dirty="0"/>
          </a:p>
          <a:p>
            <a:pPr marL="0" lvl="0" indent="0" algn="l" rtl="0">
              <a:lnSpc>
                <a:spcPct val="95000"/>
              </a:lnSpc>
              <a:spcBef>
                <a:spcPts val="0"/>
              </a:spcBef>
              <a:spcAft>
                <a:spcPts val="0"/>
              </a:spcAft>
              <a:buSzPts val="852"/>
              <a:buNone/>
            </a:pPr>
            <a:endParaRPr sz="1495" dirty="0"/>
          </a:p>
          <a:p>
            <a:pPr marL="0" lvl="0" indent="0" algn="l" rtl="0">
              <a:lnSpc>
                <a:spcPct val="95000"/>
              </a:lnSpc>
              <a:spcBef>
                <a:spcPts val="0"/>
              </a:spcBef>
              <a:spcAft>
                <a:spcPts val="0"/>
              </a:spcAft>
              <a:buSzPts val="852"/>
              <a:buNone/>
            </a:pPr>
            <a:endParaRPr sz="1495" dirty="0"/>
          </a:p>
        </p:txBody>
      </p:sp>
      <p:pic>
        <p:nvPicPr>
          <p:cNvPr id="245" name="Google Shape;245;g258348f03f7_0_8"/>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46" name="Google Shape;246;g258348f03f7_0_8"/>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47" name="Google Shape;247;g258348f03f7_0_8"/>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e4aa4f11d1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Ideathon Challenge</a:t>
            </a:r>
            <a:endParaRPr/>
          </a:p>
        </p:txBody>
      </p:sp>
      <p:sp>
        <p:nvSpPr>
          <p:cNvPr id="65" name="Google Shape;65;g1e4aa4f11d1_0_0"/>
          <p:cNvSpPr txBox="1">
            <a:spLocks noGrp="1"/>
          </p:cNvSpPr>
          <p:nvPr>
            <p:ph type="body" idx="1"/>
          </p:nvPr>
        </p:nvSpPr>
        <p:spPr>
          <a:xfrm>
            <a:off x="311700" y="1312650"/>
            <a:ext cx="5512500" cy="3830700"/>
          </a:xfrm>
          <a:prstGeom prst="rect">
            <a:avLst/>
          </a:prstGeom>
        </p:spPr>
        <p:txBody>
          <a:bodyPr spcFirstLastPara="1" wrap="square" lIns="91425" tIns="91425" rIns="91425" bIns="91425" anchor="t" anchorCtr="0">
            <a:noAutofit/>
          </a:bodyPr>
          <a:lstStyle/>
          <a:p>
            <a:pPr marL="457200" lvl="0" indent="-329882" algn="l" rtl="0">
              <a:lnSpc>
                <a:spcPct val="105000"/>
              </a:lnSpc>
              <a:spcBef>
                <a:spcPts val="0"/>
              </a:spcBef>
              <a:spcAft>
                <a:spcPts val="0"/>
              </a:spcAft>
              <a:buSzPts val="1595"/>
              <a:buChar char="●"/>
            </a:pPr>
            <a:r>
              <a:rPr lang="en-GB" sz="1595" b="1"/>
              <a:t>Climate change is a driver of global health problems via multiple pathways such as: resource limitations; enforced migration; natural disasters.</a:t>
            </a:r>
            <a:endParaRPr sz="1595" b="1"/>
          </a:p>
          <a:p>
            <a:pPr marL="457200" lvl="0" indent="0" algn="l" rtl="0">
              <a:lnSpc>
                <a:spcPct val="105000"/>
              </a:lnSpc>
              <a:spcBef>
                <a:spcPts val="0"/>
              </a:spcBef>
              <a:spcAft>
                <a:spcPts val="0"/>
              </a:spcAft>
              <a:buSzPts val="852"/>
              <a:buNone/>
            </a:pPr>
            <a:endParaRPr sz="1595"/>
          </a:p>
          <a:p>
            <a:pPr marL="457200" lvl="0" indent="-329882" algn="l" rtl="0">
              <a:lnSpc>
                <a:spcPct val="105000"/>
              </a:lnSpc>
              <a:spcBef>
                <a:spcPts val="0"/>
              </a:spcBef>
              <a:spcAft>
                <a:spcPts val="0"/>
              </a:spcAft>
              <a:buSzPts val="1595"/>
              <a:buChar char="●"/>
            </a:pPr>
            <a:r>
              <a:rPr lang="en-GB" sz="1595"/>
              <a:t>Currently, and in the near future, this will cause significant health impacts, such as infectious disease and mental health.</a:t>
            </a:r>
            <a:endParaRPr sz="1595"/>
          </a:p>
          <a:p>
            <a:pPr marL="457200" lvl="0" indent="0" algn="l" rtl="0">
              <a:lnSpc>
                <a:spcPct val="105000"/>
              </a:lnSpc>
              <a:spcBef>
                <a:spcPts val="0"/>
              </a:spcBef>
              <a:spcAft>
                <a:spcPts val="0"/>
              </a:spcAft>
              <a:buSzPts val="852"/>
              <a:buNone/>
            </a:pPr>
            <a:endParaRPr sz="1595"/>
          </a:p>
          <a:p>
            <a:pPr marL="457200" lvl="0" indent="-329882" algn="l" rtl="0">
              <a:lnSpc>
                <a:spcPct val="105000"/>
              </a:lnSpc>
              <a:spcBef>
                <a:spcPts val="0"/>
              </a:spcBef>
              <a:spcAft>
                <a:spcPts val="0"/>
              </a:spcAft>
              <a:buSzPts val="1595"/>
              <a:buChar char="●"/>
            </a:pPr>
            <a:r>
              <a:rPr lang="en-GB" sz="1595"/>
              <a:t>One key way to help mitigate and prevent these impacts requires improving </a:t>
            </a:r>
            <a:r>
              <a:rPr lang="en-GB" sz="1595" b="1"/>
              <a:t>understanding of how the climate and economy interact</a:t>
            </a:r>
            <a:r>
              <a:rPr lang="en-GB" sz="1595"/>
              <a:t> - establishing these links will enable the development of measures to address health challenges.</a:t>
            </a:r>
            <a:endParaRPr sz="1595"/>
          </a:p>
        </p:txBody>
      </p:sp>
      <p:sp>
        <p:nvSpPr>
          <p:cNvPr id="66" name="Google Shape;66;g1e4aa4f11d1_0_0"/>
          <p:cNvSpPr txBox="1"/>
          <p:nvPr/>
        </p:nvSpPr>
        <p:spPr>
          <a:xfrm>
            <a:off x="499475" y="4128650"/>
            <a:ext cx="4851900" cy="10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7" name="Google Shape;67;g1e4aa4f11d1_0_0"/>
          <p:cNvPicPr preferRelativeResize="0"/>
          <p:nvPr/>
        </p:nvPicPr>
        <p:blipFill>
          <a:blip r:embed="rId3">
            <a:alphaModFix/>
          </a:blip>
          <a:stretch>
            <a:fillRect/>
          </a:stretch>
        </p:blipFill>
        <p:spPr>
          <a:xfrm>
            <a:off x="6095600" y="1112250"/>
            <a:ext cx="2919000" cy="2919000"/>
          </a:xfrm>
          <a:prstGeom prst="rect">
            <a:avLst/>
          </a:prstGeom>
          <a:noFill/>
          <a:ln>
            <a:noFill/>
          </a:ln>
        </p:spPr>
      </p:pic>
      <p:pic>
        <p:nvPicPr>
          <p:cNvPr id="68" name="Google Shape;68;g1e4aa4f11d1_0_0"/>
          <p:cNvPicPr preferRelativeResize="0"/>
          <p:nvPr/>
        </p:nvPicPr>
        <p:blipFill rotWithShape="1">
          <a:blip r:embed="rId4">
            <a:alphaModFix/>
          </a:blip>
          <a:srcRect l="20596" t="23627" r="13829" b="33729"/>
          <a:stretch/>
        </p:blipFill>
        <p:spPr>
          <a:xfrm>
            <a:off x="7057143" y="93300"/>
            <a:ext cx="2018250" cy="919375"/>
          </a:xfrm>
          <a:prstGeom prst="rect">
            <a:avLst/>
          </a:prstGeom>
          <a:noFill/>
          <a:ln>
            <a:noFill/>
          </a:ln>
        </p:spPr>
      </p:pic>
      <p:cxnSp>
        <p:nvCxnSpPr>
          <p:cNvPr id="69" name="Google Shape;69;g1e4aa4f11d1_0_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70" name="Google Shape;70;g1e4aa4f11d1_0_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xfrm>
            <a:off x="311700" y="445025"/>
            <a:ext cx="8520600" cy="850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GB"/>
              <a:t>Linking Climate, Economy and Health</a:t>
            </a:r>
            <a:endParaRPr>
              <a:solidFill>
                <a:srgbClr val="FF0000"/>
              </a:solidFill>
            </a:endParaRPr>
          </a:p>
        </p:txBody>
      </p:sp>
      <p:pic>
        <p:nvPicPr>
          <p:cNvPr id="76" name="Google Shape;76;p2"/>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pic>
        <p:nvPicPr>
          <p:cNvPr id="77" name="Google Shape;77;p2"/>
          <p:cNvPicPr preferRelativeResize="0"/>
          <p:nvPr/>
        </p:nvPicPr>
        <p:blipFill rotWithShape="1">
          <a:blip r:embed="rId4">
            <a:alphaModFix/>
          </a:blip>
          <a:srcRect t="5106" b="2888"/>
          <a:stretch/>
        </p:blipFill>
        <p:spPr>
          <a:xfrm>
            <a:off x="1488175" y="1084700"/>
            <a:ext cx="6101673" cy="3930849"/>
          </a:xfrm>
          <a:prstGeom prst="rect">
            <a:avLst/>
          </a:prstGeom>
          <a:noFill/>
          <a:ln>
            <a:noFill/>
          </a:ln>
        </p:spPr>
      </p:pic>
      <p:cxnSp>
        <p:nvCxnSpPr>
          <p:cNvPr id="78" name="Google Shape;78;p2"/>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cxnSp>
        <p:nvCxnSpPr>
          <p:cNvPr id="79" name="Google Shape;79;p2"/>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80" name="Google Shape;80;p2"/>
          <p:cNvSpPr txBox="1"/>
          <p:nvPr/>
        </p:nvSpPr>
        <p:spPr>
          <a:xfrm>
            <a:off x="7874200" y="4749450"/>
            <a:ext cx="12012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t>Created in Biorender</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e4aa4f11d1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Challenge of Climate Change Data</a:t>
            </a:r>
            <a:endParaRPr/>
          </a:p>
        </p:txBody>
      </p:sp>
      <p:sp>
        <p:nvSpPr>
          <p:cNvPr id="86" name="Google Shape;86;g1e4aa4f11d1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Highly </a:t>
            </a:r>
            <a:r>
              <a:rPr lang="en-GB" b="1"/>
              <a:t>complex</a:t>
            </a:r>
            <a:r>
              <a:rPr lang="en-GB"/>
              <a:t> and </a:t>
            </a:r>
            <a:r>
              <a:rPr lang="en-GB" b="1"/>
              <a:t>heterogeneous</a:t>
            </a:r>
            <a:r>
              <a:rPr lang="en-GB"/>
              <a:t> systems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Difficult to establish </a:t>
            </a:r>
            <a:r>
              <a:rPr lang="en-GB" b="1"/>
              <a:t>causal links</a:t>
            </a:r>
            <a:r>
              <a:rPr lang="en-GB"/>
              <a:t> and magnitude of diffuse effects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b="1"/>
              <a:t>Feedback</a:t>
            </a:r>
            <a:r>
              <a:rPr lang="en-GB"/>
              <a:t> loops increase complexity of interactions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b="1"/>
              <a:t>Uncertainties</a:t>
            </a:r>
            <a:r>
              <a:rPr lang="en-GB"/>
              <a:t> associated with all variables, parameters and models applied</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Coupled mechanistic complexity of climate change along with </a:t>
            </a:r>
            <a:r>
              <a:rPr lang="en-GB" b="1"/>
              <a:t>social</a:t>
            </a:r>
            <a:r>
              <a:rPr lang="en-GB"/>
              <a:t> effects and </a:t>
            </a:r>
            <a:r>
              <a:rPr lang="en-GB" b="1"/>
              <a:t>human</a:t>
            </a:r>
            <a:r>
              <a:rPr lang="en-GB"/>
              <a:t> activity</a:t>
            </a:r>
            <a:endParaRPr/>
          </a:p>
        </p:txBody>
      </p:sp>
      <p:pic>
        <p:nvPicPr>
          <p:cNvPr id="87" name="Google Shape;87;g1e4aa4f11d1_0_7"/>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88" name="Google Shape;88;g1e4aa4f11d1_0_7"/>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89" name="Google Shape;89;g1e4aa4f11d1_0_7"/>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Key Problems in Establishing Links</a:t>
            </a:r>
            <a:endParaRPr>
              <a:solidFill>
                <a:srgbClr val="FF0000"/>
              </a:solidFill>
            </a:endParaRPr>
          </a:p>
        </p:txBody>
      </p:sp>
      <p:sp>
        <p:nvSpPr>
          <p:cNvPr id="95" name="Google Shape;95;p3"/>
          <p:cNvSpPr txBox="1">
            <a:spLocks noGrp="1"/>
          </p:cNvSpPr>
          <p:nvPr>
            <p:ph type="body" idx="1"/>
          </p:nvPr>
        </p:nvSpPr>
        <p:spPr>
          <a:xfrm>
            <a:off x="311700" y="1152475"/>
            <a:ext cx="6280200" cy="34164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SzPts val="770"/>
              <a:buNone/>
            </a:pPr>
            <a:r>
              <a:rPr lang="en-GB" sz="1460" b="1"/>
              <a:t>The Data:</a:t>
            </a:r>
            <a:endParaRPr sz="1460" b="1"/>
          </a:p>
          <a:p>
            <a:pPr marL="457200" lvl="0" indent="-321310" algn="l" rtl="0">
              <a:lnSpc>
                <a:spcPct val="140000"/>
              </a:lnSpc>
              <a:spcBef>
                <a:spcPts val="0"/>
              </a:spcBef>
              <a:spcAft>
                <a:spcPts val="0"/>
              </a:spcAft>
              <a:buSzPts val="1460"/>
              <a:buChar char="●"/>
            </a:pPr>
            <a:r>
              <a:rPr lang="en-GB" sz="1460"/>
              <a:t>Available data is spread across different platforms and repositories</a:t>
            </a:r>
            <a:endParaRPr sz="1460"/>
          </a:p>
          <a:p>
            <a:pPr marL="457200" lvl="0" indent="-321310" algn="l" rtl="0">
              <a:lnSpc>
                <a:spcPct val="140000"/>
              </a:lnSpc>
              <a:spcBef>
                <a:spcPts val="0"/>
              </a:spcBef>
              <a:spcAft>
                <a:spcPts val="0"/>
              </a:spcAft>
              <a:buSzPts val="1460"/>
              <a:buChar char="●"/>
            </a:pPr>
            <a:r>
              <a:rPr lang="en-GB" sz="1460"/>
              <a:t>Incomplete and poor quality data</a:t>
            </a:r>
            <a:endParaRPr sz="1460"/>
          </a:p>
          <a:p>
            <a:pPr marL="457200" lvl="0" indent="0" algn="l" rtl="0">
              <a:lnSpc>
                <a:spcPct val="140000"/>
              </a:lnSpc>
              <a:spcBef>
                <a:spcPts val="0"/>
              </a:spcBef>
              <a:spcAft>
                <a:spcPts val="0"/>
              </a:spcAft>
              <a:buSzPts val="770"/>
              <a:buNone/>
            </a:pPr>
            <a:endParaRPr sz="1460"/>
          </a:p>
          <a:p>
            <a:pPr marL="0" lvl="0" indent="0" algn="l" rtl="0">
              <a:lnSpc>
                <a:spcPct val="140000"/>
              </a:lnSpc>
              <a:spcBef>
                <a:spcPts val="0"/>
              </a:spcBef>
              <a:spcAft>
                <a:spcPts val="0"/>
              </a:spcAft>
              <a:buSzPts val="770"/>
              <a:buNone/>
            </a:pPr>
            <a:r>
              <a:rPr lang="en-GB" sz="1460" b="1"/>
              <a:t>The Researchers:</a:t>
            </a:r>
            <a:endParaRPr sz="1460" b="1"/>
          </a:p>
          <a:p>
            <a:pPr marL="457200" lvl="0" indent="-321310" algn="l" rtl="0">
              <a:lnSpc>
                <a:spcPct val="140000"/>
              </a:lnSpc>
              <a:spcBef>
                <a:spcPts val="0"/>
              </a:spcBef>
              <a:spcAft>
                <a:spcPts val="0"/>
              </a:spcAft>
              <a:buSzPts val="1460"/>
              <a:buChar char="●"/>
            </a:pPr>
            <a:r>
              <a:rPr lang="en-GB" sz="1460"/>
              <a:t>Challenges in identifying useful sources</a:t>
            </a:r>
            <a:endParaRPr sz="1460"/>
          </a:p>
          <a:p>
            <a:pPr marL="457200" lvl="0" indent="-321310" algn="l" rtl="0">
              <a:lnSpc>
                <a:spcPct val="140000"/>
              </a:lnSpc>
              <a:spcBef>
                <a:spcPts val="0"/>
              </a:spcBef>
              <a:spcAft>
                <a:spcPts val="0"/>
              </a:spcAft>
              <a:buSzPts val="1460"/>
              <a:buChar char="●"/>
            </a:pPr>
            <a:r>
              <a:rPr lang="en-GB" sz="1460"/>
              <a:t>Accessibility of useful datasets</a:t>
            </a:r>
            <a:endParaRPr sz="1460"/>
          </a:p>
          <a:p>
            <a:pPr marL="457200" lvl="0" indent="0" algn="l" rtl="0">
              <a:lnSpc>
                <a:spcPct val="140000"/>
              </a:lnSpc>
              <a:spcBef>
                <a:spcPts val="0"/>
              </a:spcBef>
              <a:spcAft>
                <a:spcPts val="0"/>
              </a:spcAft>
              <a:buSzPts val="770"/>
              <a:buNone/>
            </a:pPr>
            <a:endParaRPr sz="1460"/>
          </a:p>
          <a:p>
            <a:pPr marL="0" lvl="0" indent="0" algn="l" rtl="0">
              <a:lnSpc>
                <a:spcPct val="140000"/>
              </a:lnSpc>
              <a:spcBef>
                <a:spcPts val="0"/>
              </a:spcBef>
              <a:spcAft>
                <a:spcPts val="0"/>
              </a:spcAft>
              <a:buSzPts val="770"/>
              <a:buNone/>
            </a:pPr>
            <a:r>
              <a:rPr lang="en-GB" sz="1460" b="1"/>
              <a:t>The Integration:</a:t>
            </a:r>
            <a:endParaRPr sz="1460" b="1"/>
          </a:p>
          <a:p>
            <a:pPr marL="457200" lvl="0" indent="-321310" algn="l" rtl="0">
              <a:lnSpc>
                <a:spcPct val="140000"/>
              </a:lnSpc>
              <a:spcBef>
                <a:spcPts val="0"/>
              </a:spcBef>
              <a:spcAft>
                <a:spcPts val="0"/>
              </a:spcAft>
              <a:buSzPts val="1460"/>
              <a:buChar char="●"/>
            </a:pPr>
            <a:r>
              <a:rPr lang="en-GB" sz="1460"/>
              <a:t>Variability in available data formats between and within fields</a:t>
            </a:r>
            <a:endParaRPr sz="1460"/>
          </a:p>
          <a:p>
            <a:pPr marL="457200" lvl="0" indent="-321310" algn="l" rtl="0">
              <a:lnSpc>
                <a:spcPct val="140000"/>
              </a:lnSpc>
              <a:spcBef>
                <a:spcPts val="0"/>
              </a:spcBef>
              <a:spcAft>
                <a:spcPts val="0"/>
              </a:spcAft>
              <a:buSzPts val="1460"/>
              <a:buChar char="●"/>
            </a:pPr>
            <a:r>
              <a:rPr lang="en-GB" sz="1460"/>
              <a:t>Temporal, spatial and other key heterogeneities make comparisons between datasets and identification of correlations difficult</a:t>
            </a:r>
            <a:endParaRPr sz="1460"/>
          </a:p>
        </p:txBody>
      </p:sp>
      <p:sp>
        <p:nvSpPr>
          <p:cNvPr id="96" name="Google Shape;96;p3"/>
          <p:cNvSpPr txBox="1"/>
          <p:nvPr/>
        </p:nvSpPr>
        <p:spPr>
          <a:xfrm>
            <a:off x="-4228150" y="-453875"/>
            <a:ext cx="75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3"/>
          <p:cNvSpPr txBox="1"/>
          <p:nvPr/>
        </p:nvSpPr>
        <p:spPr>
          <a:xfrm>
            <a:off x="6996863" y="4866650"/>
            <a:ext cx="189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xkcd : </a:t>
            </a:r>
            <a:r>
              <a:rPr lang="en-GB" sz="1200">
                <a:solidFill>
                  <a:schemeClr val="dk1"/>
                </a:solidFill>
              </a:rPr>
              <a:t>1360: Old Files</a:t>
            </a:r>
            <a:endParaRPr sz="1200"/>
          </a:p>
        </p:txBody>
      </p:sp>
      <p:pic>
        <p:nvPicPr>
          <p:cNvPr id="98" name="Google Shape;98;p3"/>
          <p:cNvPicPr preferRelativeResize="0"/>
          <p:nvPr/>
        </p:nvPicPr>
        <p:blipFill>
          <a:blip r:embed="rId3">
            <a:alphaModFix/>
          </a:blip>
          <a:stretch>
            <a:fillRect/>
          </a:stretch>
        </p:blipFill>
        <p:spPr>
          <a:xfrm>
            <a:off x="7057150" y="1265091"/>
            <a:ext cx="1775150" cy="3601560"/>
          </a:xfrm>
          <a:prstGeom prst="rect">
            <a:avLst/>
          </a:prstGeom>
          <a:noFill/>
          <a:ln>
            <a:noFill/>
          </a:ln>
        </p:spPr>
      </p:pic>
      <p:pic>
        <p:nvPicPr>
          <p:cNvPr id="99" name="Google Shape;99;p3"/>
          <p:cNvPicPr preferRelativeResize="0"/>
          <p:nvPr/>
        </p:nvPicPr>
        <p:blipFill rotWithShape="1">
          <a:blip r:embed="rId4">
            <a:alphaModFix/>
          </a:blip>
          <a:srcRect l="20596" t="23627" r="13829" b="33729"/>
          <a:stretch/>
        </p:blipFill>
        <p:spPr>
          <a:xfrm>
            <a:off x="7057143" y="93300"/>
            <a:ext cx="2018250" cy="919375"/>
          </a:xfrm>
          <a:prstGeom prst="rect">
            <a:avLst/>
          </a:prstGeom>
          <a:noFill/>
          <a:ln>
            <a:noFill/>
          </a:ln>
        </p:spPr>
      </p:pic>
      <p:cxnSp>
        <p:nvCxnSpPr>
          <p:cNvPr id="100" name="Google Shape;100;p3"/>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01" name="Google Shape;101;p3"/>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e4aa4f11d1_0_21"/>
          <p:cNvSpPr txBox="1">
            <a:spLocks noGrp="1"/>
          </p:cNvSpPr>
          <p:nvPr>
            <p:ph type="ctrTitle"/>
          </p:nvPr>
        </p:nvSpPr>
        <p:spPr>
          <a:xfrm>
            <a:off x="1161125" y="3577150"/>
            <a:ext cx="6996600" cy="86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680"/>
              <a:buNone/>
            </a:pPr>
            <a:r>
              <a:rPr lang="en-GB" sz="2400">
                <a:solidFill>
                  <a:schemeClr val="dk2"/>
                </a:solidFill>
              </a:rPr>
              <a:t>Time series search and link engine</a:t>
            </a:r>
            <a:endParaRPr sz="2400">
              <a:solidFill>
                <a:schemeClr val="dk2"/>
              </a:solidFill>
            </a:endParaRPr>
          </a:p>
        </p:txBody>
      </p:sp>
      <p:sp>
        <p:nvSpPr>
          <p:cNvPr id="107" name="Google Shape;107;g1e4aa4f11d1_0_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Proposal</a:t>
            </a:r>
            <a:endParaRPr/>
          </a:p>
        </p:txBody>
      </p:sp>
      <p:pic>
        <p:nvPicPr>
          <p:cNvPr id="108" name="Google Shape;108;g1e4aa4f11d1_0_2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pic>
        <p:nvPicPr>
          <p:cNvPr id="109" name="Google Shape;109;g1e4aa4f11d1_0_21"/>
          <p:cNvPicPr preferRelativeResize="0"/>
          <p:nvPr/>
        </p:nvPicPr>
        <p:blipFill rotWithShape="1">
          <a:blip r:embed="rId4">
            <a:alphaModFix/>
          </a:blip>
          <a:srcRect l="21234" t="23708" r="14377" b="31627"/>
          <a:stretch/>
        </p:blipFill>
        <p:spPr>
          <a:xfrm>
            <a:off x="1902075" y="1232462"/>
            <a:ext cx="5514701" cy="2678576"/>
          </a:xfrm>
          <a:prstGeom prst="rect">
            <a:avLst/>
          </a:prstGeom>
          <a:noFill/>
          <a:ln>
            <a:noFill/>
          </a:ln>
        </p:spPr>
      </p:pic>
      <p:cxnSp>
        <p:nvCxnSpPr>
          <p:cNvPr id="110" name="Google Shape;110;g1e4aa4f11d1_0_2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11" name="Google Shape;111;g1e4aa4f11d1_0_2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e4aa4f11d1_0_30"/>
          <p:cNvSpPr txBox="1">
            <a:spLocks noGrp="1"/>
          </p:cNvSpPr>
          <p:nvPr>
            <p:ph type="title"/>
          </p:nvPr>
        </p:nvSpPr>
        <p:spPr>
          <a:xfrm>
            <a:off x="327850" y="1757100"/>
            <a:ext cx="8520600" cy="162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1900" b="1" u="sng">
                <a:solidFill>
                  <a:schemeClr val="dk2"/>
                </a:solidFill>
              </a:rPr>
              <a:t>Our vision</a:t>
            </a:r>
            <a:r>
              <a:rPr lang="en-GB" sz="1900" b="1">
                <a:solidFill>
                  <a:schemeClr val="dk2"/>
                </a:solidFill>
              </a:rPr>
              <a:t> </a:t>
            </a:r>
            <a:r>
              <a:rPr lang="en-GB" sz="1900">
                <a:solidFill>
                  <a:schemeClr val="dk2"/>
                </a:solidFill>
              </a:rPr>
              <a:t>is an </a:t>
            </a:r>
            <a:r>
              <a:rPr lang="en-GB" sz="1900" b="1">
                <a:solidFill>
                  <a:schemeClr val="dk2"/>
                </a:solidFill>
              </a:rPr>
              <a:t>efficient</a:t>
            </a:r>
            <a:r>
              <a:rPr lang="en-GB" sz="1900">
                <a:solidFill>
                  <a:schemeClr val="dk2"/>
                </a:solidFill>
              </a:rPr>
              <a:t> and </a:t>
            </a:r>
            <a:r>
              <a:rPr lang="en-GB" sz="1900" b="1">
                <a:solidFill>
                  <a:schemeClr val="dk2"/>
                </a:solidFill>
              </a:rPr>
              <a:t>accessible </a:t>
            </a:r>
            <a:r>
              <a:rPr lang="en-GB" sz="1900">
                <a:solidFill>
                  <a:schemeClr val="dk2"/>
                </a:solidFill>
              </a:rPr>
              <a:t>way to </a:t>
            </a:r>
            <a:r>
              <a:rPr lang="en-GB" sz="1900" b="1">
                <a:solidFill>
                  <a:schemeClr val="dk2"/>
                </a:solidFill>
              </a:rPr>
              <a:t>connect </a:t>
            </a:r>
            <a:r>
              <a:rPr lang="en-GB" sz="1900">
                <a:solidFill>
                  <a:schemeClr val="dk2"/>
                </a:solidFill>
              </a:rPr>
              <a:t>and establish </a:t>
            </a:r>
            <a:r>
              <a:rPr lang="en-GB" sz="1900" b="1">
                <a:solidFill>
                  <a:schemeClr val="dk2"/>
                </a:solidFill>
              </a:rPr>
              <a:t>links</a:t>
            </a:r>
            <a:r>
              <a:rPr lang="en-GB" sz="1900">
                <a:solidFill>
                  <a:schemeClr val="dk2"/>
                </a:solidFill>
              </a:rPr>
              <a:t> between datasets from different sources to find potentially relevant associations between climate change and economic impact (and ultimately health impact).</a:t>
            </a:r>
            <a:endParaRPr sz="1900">
              <a:solidFill>
                <a:schemeClr val="dk2"/>
              </a:solidFill>
            </a:endParaRPr>
          </a:p>
          <a:p>
            <a:pPr marL="0" lvl="0" indent="0" algn="l" rtl="0">
              <a:lnSpc>
                <a:spcPct val="115000"/>
              </a:lnSpc>
              <a:spcBef>
                <a:spcPts val="0"/>
              </a:spcBef>
              <a:spcAft>
                <a:spcPts val="0"/>
              </a:spcAft>
              <a:buNone/>
            </a:pPr>
            <a:endParaRPr sz="1900">
              <a:solidFill>
                <a:schemeClr val="dk2"/>
              </a:solidFill>
            </a:endParaRPr>
          </a:p>
          <a:p>
            <a:pPr marL="0" lvl="0" indent="0" algn="l" rtl="0">
              <a:lnSpc>
                <a:spcPct val="115000"/>
              </a:lnSpc>
              <a:spcBef>
                <a:spcPts val="0"/>
              </a:spcBef>
              <a:spcAft>
                <a:spcPts val="0"/>
              </a:spcAft>
              <a:buNone/>
            </a:pPr>
            <a:r>
              <a:rPr lang="en-GB" sz="1900" b="1" u="sng">
                <a:solidFill>
                  <a:schemeClr val="dk2"/>
                </a:solidFill>
              </a:rPr>
              <a:t>Our ultimate goal</a:t>
            </a:r>
            <a:r>
              <a:rPr lang="en-GB" sz="1900">
                <a:solidFill>
                  <a:schemeClr val="dk2"/>
                </a:solidFill>
              </a:rPr>
              <a:t> is to build a tool which facilitates </a:t>
            </a:r>
            <a:r>
              <a:rPr lang="en-GB" sz="1900" b="1">
                <a:solidFill>
                  <a:schemeClr val="dk2"/>
                </a:solidFill>
              </a:rPr>
              <a:t>cross-disciplinary collaborations</a:t>
            </a:r>
            <a:r>
              <a:rPr lang="en-GB" sz="1900">
                <a:solidFill>
                  <a:schemeClr val="dk2"/>
                </a:solidFill>
              </a:rPr>
              <a:t> to understand the </a:t>
            </a:r>
            <a:r>
              <a:rPr lang="en-GB" sz="1900" b="1">
                <a:solidFill>
                  <a:schemeClr val="dk2"/>
                </a:solidFill>
              </a:rPr>
              <a:t>complex mechanisms</a:t>
            </a:r>
            <a:r>
              <a:rPr lang="en-GB" sz="1900">
                <a:solidFill>
                  <a:schemeClr val="dk2"/>
                </a:solidFill>
              </a:rPr>
              <a:t> in the climate-economy-health interaction network. </a:t>
            </a:r>
            <a:endParaRPr sz="2900"/>
          </a:p>
        </p:txBody>
      </p:sp>
      <p:sp>
        <p:nvSpPr>
          <p:cNvPr id="117" name="Google Shape;117;g1e4aa4f11d1_0_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Aim:</a:t>
            </a:r>
            <a:endParaRPr/>
          </a:p>
        </p:txBody>
      </p:sp>
      <p:pic>
        <p:nvPicPr>
          <p:cNvPr id="118" name="Google Shape;118;g1e4aa4f11d1_0_30"/>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19" name="Google Shape;119;g1e4aa4f11d1_0_3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20" name="Google Shape;120;g1e4aa4f11d1_0_3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463325" y="2505175"/>
            <a:ext cx="4014000" cy="2489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500">
              <a:solidFill>
                <a:schemeClr val="dk2"/>
              </a:solidFill>
            </a:endParaRPr>
          </a:p>
          <a:p>
            <a:pPr marL="0" marR="0" lvl="0" indent="0" algn="l" rtl="0">
              <a:lnSpc>
                <a:spcPct val="115000"/>
              </a:lnSpc>
              <a:spcBef>
                <a:spcPts val="1200"/>
              </a:spcBef>
              <a:spcAft>
                <a:spcPts val="0"/>
              </a:spcAft>
              <a:buClr>
                <a:srgbClr val="000000"/>
              </a:buClr>
              <a:buSzPts val="1600"/>
              <a:buFont typeface="Arial"/>
              <a:buNone/>
            </a:pPr>
            <a:r>
              <a:rPr lang="en-GB">
                <a:solidFill>
                  <a:schemeClr val="dk2"/>
                </a:solidFill>
              </a:rPr>
              <a:t>THE DATA SYNAPSE (</a:t>
            </a:r>
            <a:r>
              <a:rPr lang="en-GB" b="0" i="0" u="none" strike="noStrike" cap="none">
                <a:solidFill>
                  <a:schemeClr val="dk2"/>
                </a:solidFill>
                <a:latin typeface="Arial"/>
                <a:ea typeface="Arial"/>
                <a:cs typeface="Arial"/>
                <a:sym typeface="Arial"/>
              </a:rPr>
              <a:t>SEARCH </a:t>
            </a:r>
            <a:r>
              <a:rPr lang="en-GB">
                <a:solidFill>
                  <a:schemeClr val="dk2"/>
                </a:solidFill>
              </a:rPr>
              <a:t>AND</a:t>
            </a:r>
            <a:r>
              <a:rPr lang="en-GB" b="0" i="0" u="none" strike="noStrike" cap="none">
                <a:solidFill>
                  <a:schemeClr val="dk2"/>
                </a:solidFill>
                <a:latin typeface="Arial"/>
                <a:ea typeface="Arial"/>
                <a:cs typeface="Arial"/>
                <a:sym typeface="Arial"/>
              </a:rPr>
              <a:t> LINK ENGINE) potential functionalities</a:t>
            </a:r>
            <a:r>
              <a:rPr lang="en-GB">
                <a:solidFill>
                  <a:schemeClr val="dk2"/>
                </a:solidFill>
              </a:rPr>
              <a:t>: </a:t>
            </a:r>
            <a:endParaRPr b="0" i="0" u="none" strike="noStrike" cap="none">
              <a:solidFill>
                <a:schemeClr val="dk2"/>
              </a:solidFill>
              <a:latin typeface="Arial"/>
              <a:ea typeface="Arial"/>
              <a:cs typeface="Arial"/>
              <a:sym typeface="Arial"/>
            </a:endParaRPr>
          </a:p>
          <a:p>
            <a:pPr marL="457200" lvl="0" indent="-317500" algn="l" rtl="0">
              <a:lnSpc>
                <a:spcPct val="115000"/>
              </a:lnSpc>
              <a:spcBef>
                <a:spcPts val="1200"/>
              </a:spcBef>
              <a:spcAft>
                <a:spcPts val="0"/>
              </a:spcAft>
              <a:buClr>
                <a:schemeClr val="dk2"/>
              </a:buClr>
              <a:buSzPts val="1400"/>
              <a:buAutoNum type="arabicParenBoth"/>
            </a:pPr>
            <a:r>
              <a:rPr lang="en-GB">
                <a:solidFill>
                  <a:schemeClr val="dk2"/>
                </a:solidFill>
              </a:rPr>
              <a:t>Exploratory;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Filtering relevant data;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Pooling for uncertainty/missing data purses;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Inter-regional comparisons.</a:t>
            </a:r>
            <a:endParaRPr>
              <a:solidFill>
                <a:schemeClr val="dk2"/>
              </a:solidFill>
            </a:endParaRPr>
          </a:p>
          <a:p>
            <a:pPr marL="0" marR="0" lvl="0" indent="0" algn="l" rtl="0">
              <a:lnSpc>
                <a:spcPct val="115000"/>
              </a:lnSpc>
              <a:spcBef>
                <a:spcPts val="1200"/>
              </a:spcBef>
              <a:spcAft>
                <a:spcPts val="1200"/>
              </a:spcAft>
              <a:buClr>
                <a:srgbClr val="000000"/>
              </a:buClr>
              <a:buSzPts val="1600"/>
              <a:buFont typeface="Arial"/>
              <a:buNone/>
            </a:pPr>
            <a:endParaRPr sz="1500">
              <a:solidFill>
                <a:schemeClr val="dk2"/>
              </a:solidFill>
            </a:endParaRPr>
          </a:p>
        </p:txBody>
      </p:sp>
      <p:sp>
        <p:nvSpPr>
          <p:cNvPr id="126" name="Google Shape;126;p5"/>
          <p:cNvSpPr/>
          <p:nvPr/>
        </p:nvSpPr>
        <p:spPr>
          <a:xfrm>
            <a:off x="5890525" y="4262175"/>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t>Connecting researchers from different disciplines</a:t>
            </a:r>
            <a:endParaRPr sz="1300" b="0" i="0" u="none" strike="noStrike" cap="none">
              <a:solidFill>
                <a:srgbClr val="000000"/>
              </a:solidFill>
              <a:latin typeface="Arial"/>
              <a:ea typeface="Arial"/>
              <a:cs typeface="Arial"/>
              <a:sym typeface="Arial"/>
            </a:endParaRPr>
          </a:p>
        </p:txBody>
      </p:sp>
      <p:sp>
        <p:nvSpPr>
          <p:cNvPr id="127" name="Google Shape;127;p5"/>
          <p:cNvSpPr/>
          <p:nvPr/>
        </p:nvSpPr>
        <p:spPr>
          <a:xfrm>
            <a:off x="463325" y="1332750"/>
            <a:ext cx="4014000" cy="77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GB">
                <a:solidFill>
                  <a:schemeClr val="dk2"/>
                </a:solidFill>
              </a:rPr>
              <a:t>POOL OF RELEVANT DATASETS</a:t>
            </a:r>
            <a:endParaRPr>
              <a:solidFill>
                <a:schemeClr val="dk2"/>
              </a:solidFill>
            </a:endParaRPr>
          </a:p>
          <a:p>
            <a:pPr marL="0" marR="0" lvl="0" indent="0" algn="l" rtl="0">
              <a:lnSpc>
                <a:spcPct val="115000"/>
              </a:lnSpc>
              <a:spcBef>
                <a:spcPts val="1200"/>
              </a:spcBef>
              <a:spcAft>
                <a:spcPts val="1200"/>
              </a:spcAft>
              <a:buClr>
                <a:srgbClr val="000000"/>
              </a:buClr>
              <a:buSzPts val="1800"/>
              <a:buFont typeface="Arial"/>
              <a:buNone/>
            </a:pPr>
            <a:endParaRPr b="0" i="0" u="none" strike="noStrike" cap="none">
              <a:solidFill>
                <a:srgbClr val="000000"/>
              </a:solidFill>
              <a:latin typeface="Arial"/>
              <a:ea typeface="Arial"/>
              <a:cs typeface="Arial"/>
              <a:sym typeface="Arial"/>
            </a:endParaRPr>
          </a:p>
        </p:txBody>
      </p:sp>
      <p:sp>
        <p:nvSpPr>
          <p:cNvPr id="128" name="Google Shape;128;p5"/>
          <p:cNvSpPr/>
          <p:nvPr/>
        </p:nvSpPr>
        <p:spPr>
          <a:xfrm rot="5400000">
            <a:off x="2107850" y="2221525"/>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890525" y="2480200"/>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Filter to include relevant comparisons</a:t>
            </a:r>
            <a:endParaRPr sz="500" b="0" i="0" u="none" strike="noStrike" cap="none">
              <a:solidFill>
                <a:srgbClr val="000000"/>
              </a:solidFill>
              <a:latin typeface="Arial"/>
              <a:ea typeface="Arial"/>
              <a:cs typeface="Arial"/>
              <a:sym typeface="Arial"/>
            </a:endParaRPr>
          </a:p>
        </p:txBody>
      </p:sp>
      <p:sp>
        <p:nvSpPr>
          <p:cNvPr id="130" name="Google Shape;130;p5"/>
          <p:cNvSpPr/>
          <p:nvPr/>
        </p:nvSpPr>
        <p:spPr>
          <a:xfrm>
            <a:off x="5890525" y="3303763"/>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Challenges comparing different types/sources of time series </a:t>
            </a:r>
            <a:endParaRPr sz="500" b="0" i="0" u="none" strike="noStrike" cap="none">
              <a:solidFill>
                <a:srgbClr val="000000"/>
              </a:solidFill>
              <a:latin typeface="Arial"/>
              <a:ea typeface="Arial"/>
              <a:cs typeface="Arial"/>
              <a:sym typeface="Arial"/>
            </a:endParaRPr>
          </a:p>
        </p:txBody>
      </p:sp>
      <p:sp>
        <p:nvSpPr>
          <p:cNvPr id="131" name="Google Shape;131;p5"/>
          <p:cNvSpPr/>
          <p:nvPr/>
        </p:nvSpPr>
        <p:spPr>
          <a:xfrm rot="10796772">
            <a:off x="5003483" y="2622294"/>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10796772">
            <a:off x="5003483" y="3548882"/>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10796772">
            <a:off x="5024183" y="4475469"/>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txBox="1"/>
          <p:nvPr/>
        </p:nvSpPr>
        <p:spPr>
          <a:xfrm>
            <a:off x="463325" y="972425"/>
            <a:ext cx="341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Work blocks </a:t>
            </a:r>
            <a:endParaRPr b="1"/>
          </a:p>
        </p:txBody>
      </p:sp>
      <p:sp>
        <p:nvSpPr>
          <p:cNvPr id="135" name="Google Shape;135;p5"/>
          <p:cNvSpPr txBox="1"/>
          <p:nvPr/>
        </p:nvSpPr>
        <p:spPr>
          <a:xfrm>
            <a:off x="5890525" y="972425"/>
            <a:ext cx="2614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Specific tasks</a:t>
            </a:r>
            <a:endParaRPr b="1"/>
          </a:p>
        </p:txBody>
      </p:sp>
      <p:sp>
        <p:nvSpPr>
          <p:cNvPr id="136" name="Google Shape;136;p5"/>
          <p:cNvSpPr/>
          <p:nvPr/>
        </p:nvSpPr>
        <p:spPr>
          <a:xfrm>
            <a:off x="5890525" y="1383900"/>
            <a:ext cx="2614200" cy="6744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Clr>
                <a:schemeClr val="dk1"/>
              </a:buClr>
              <a:buSzPts val="1800"/>
              <a:buFont typeface="Arial"/>
              <a:buNone/>
            </a:pPr>
            <a:r>
              <a:rPr lang="en-GB" sz="1100">
                <a:solidFill>
                  <a:schemeClr val="dk2"/>
                </a:solidFill>
              </a:rPr>
              <a:t>Curated database OR  Data searching and standardisation tool</a:t>
            </a:r>
            <a:endParaRPr sz="500" b="0" i="0" u="none" strike="noStrike" cap="none">
              <a:solidFill>
                <a:srgbClr val="000000"/>
              </a:solidFill>
              <a:latin typeface="Arial"/>
              <a:ea typeface="Arial"/>
              <a:cs typeface="Arial"/>
              <a:sym typeface="Arial"/>
            </a:endParaRPr>
          </a:p>
        </p:txBody>
      </p:sp>
      <p:sp>
        <p:nvSpPr>
          <p:cNvPr id="137" name="Google Shape;137;p5"/>
          <p:cNvSpPr/>
          <p:nvPr/>
        </p:nvSpPr>
        <p:spPr>
          <a:xfrm rot="10796772">
            <a:off x="5024183" y="1539244"/>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5"/>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sp>
        <p:nvSpPr>
          <p:cNvPr id="139" name="Google Shape;139;p5"/>
          <p:cNvSpPr txBox="1"/>
          <p:nvPr/>
        </p:nvSpPr>
        <p:spPr>
          <a:xfrm>
            <a:off x="463325" y="397071"/>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a:solidFill>
                  <a:schemeClr val="dk1"/>
                </a:solidFill>
              </a:rPr>
              <a:t>Building Blocks</a:t>
            </a:r>
            <a:endParaRPr/>
          </a:p>
        </p:txBody>
      </p:sp>
      <p:cxnSp>
        <p:nvCxnSpPr>
          <p:cNvPr id="140" name="Google Shape;140;p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41" name="Google Shape;141;p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e4aa4f11d1_2_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Prototype </a:t>
            </a:r>
            <a:endParaRPr/>
          </a:p>
        </p:txBody>
      </p:sp>
      <p:sp>
        <p:nvSpPr>
          <p:cNvPr id="147" name="Google Shape;147;g1e4aa4f11d1_2_56"/>
          <p:cNvSpPr/>
          <p:nvPr/>
        </p:nvSpPr>
        <p:spPr>
          <a:xfrm>
            <a:off x="931150" y="2077850"/>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None/>
            </a:pPr>
            <a:r>
              <a:rPr lang="en-GB" sz="1300">
                <a:solidFill>
                  <a:schemeClr val="dk2"/>
                </a:solidFill>
              </a:rPr>
              <a:t>User inputs their densely-sample </a:t>
            </a:r>
            <a:r>
              <a:rPr lang="en-GB" sz="1300" b="1" i="1">
                <a:solidFill>
                  <a:schemeClr val="dk2"/>
                </a:solidFill>
              </a:rPr>
              <a:t>climate time-series</a:t>
            </a:r>
            <a:endParaRPr sz="500" b="1" i="1" u="none" strike="noStrike" cap="none">
              <a:solidFill>
                <a:srgbClr val="000000"/>
              </a:solidFill>
            </a:endParaRPr>
          </a:p>
        </p:txBody>
      </p:sp>
      <p:sp>
        <p:nvSpPr>
          <p:cNvPr id="148" name="Google Shape;148;g1e4aa4f11d1_2_56"/>
          <p:cNvSpPr/>
          <p:nvPr/>
        </p:nvSpPr>
        <p:spPr>
          <a:xfrm>
            <a:off x="5598650" y="2077838"/>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User selects an appropriate </a:t>
            </a:r>
            <a:r>
              <a:rPr lang="en-GB" sz="1300" b="1" i="1">
                <a:solidFill>
                  <a:schemeClr val="dk2"/>
                </a:solidFill>
              </a:rPr>
              <a:t>smoothing </a:t>
            </a:r>
            <a:r>
              <a:rPr lang="en-GB" sz="1300">
                <a:solidFill>
                  <a:schemeClr val="dk2"/>
                </a:solidFill>
              </a:rPr>
              <a:t>for their time-series</a:t>
            </a:r>
            <a:endParaRPr sz="500" b="0" i="0" u="none" strike="noStrike" cap="none">
              <a:solidFill>
                <a:srgbClr val="000000"/>
              </a:solidFill>
              <a:latin typeface="Arial"/>
              <a:ea typeface="Arial"/>
              <a:cs typeface="Arial"/>
              <a:sym typeface="Arial"/>
            </a:endParaRPr>
          </a:p>
        </p:txBody>
      </p:sp>
      <p:sp>
        <p:nvSpPr>
          <p:cNvPr id="149" name="Google Shape;149;g1e4aa4f11d1_2_56"/>
          <p:cNvSpPr/>
          <p:nvPr/>
        </p:nvSpPr>
        <p:spPr>
          <a:xfrm>
            <a:off x="5559925" y="3504178"/>
            <a:ext cx="2614200" cy="839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The ‘reduced’ time-series is </a:t>
            </a:r>
            <a:r>
              <a:rPr lang="en-GB" sz="1300" b="1" i="1">
                <a:solidFill>
                  <a:schemeClr val="dk2"/>
                </a:solidFill>
              </a:rPr>
              <a:t>searched </a:t>
            </a:r>
            <a:r>
              <a:rPr lang="en-GB" sz="1300">
                <a:solidFill>
                  <a:schemeClr val="dk2"/>
                </a:solidFill>
              </a:rPr>
              <a:t>against an economic database</a:t>
            </a:r>
            <a:endParaRPr sz="500" b="0" i="0" u="none" strike="noStrike" cap="none">
              <a:solidFill>
                <a:srgbClr val="000000"/>
              </a:solidFill>
              <a:latin typeface="Arial"/>
              <a:ea typeface="Arial"/>
              <a:cs typeface="Arial"/>
              <a:sym typeface="Arial"/>
            </a:endParaRPr>
          </a:p>
        </p:txBody>
      </p:sp>
      <p:sp>
        <p:nvSpPr>
          <p:cNvPr id="150" name="Google Shape;150;g1e4aa4f11d1_2_56"/>
          <p:cNvSpPr/>
          <p:nvPr/>
        </p:nvSpPr>
        <p:spPr>
          <a:xfrm>
            <a:off x="892425" y="3504178"/>
            <a:ext cx="2614200" cy="839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Similar economic factors are reported back to the user, including </a:t>
            </a:r>
            <a:r>
              <a:rPr lang="en-GB" sz="1300" b="1" i="1">
                <a:solidFill>
                  <a:schemeClr val="dk2"/>
                </a:solidFill>
              </a:rPr>
              <a:t>the matching dates</a:t>
            </a:r>
            <a:endParaRPr sz="500" b="1" i="1" u="none" strike="noStrike" cap="none">
              <a:solidFill>
                <a:srgbClr val="000000"/>
              </a:solidFill>
            </a:endParaRPr>
          </a:p>
        </p:txBody>
      </p:sp>
      <p:sp>
        <p:nvSpPr>
          <p:cNvPr id="151" name="Google Shape;151;g1e4aa4f11d1_2_56"/>
          <p:cNvSpPr/>
          <p:nvPr/>
        </p:nvSpPr>
        <p:spPr>
          <a:xfrm rot="5396562">
            <a:off x="6605755" y="2895562"/>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1e4aa4f11d1_2_56"/>
          <p:cNvSpPr/>
          <p:nvPr/>
        </p:nvSpPr>
        <p:spPr>
          <a:xfrm rot="-3438">
            <a:off x="4272005" y="2219612"/>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1e4aa4f11d1_2_56"/>
          <p:cNvSpPr/>
          <p:nvPr/>
        </p:nvSpPr>
        <p:spPr>
          <a:xfrm rot="10796562">
            <a:off x="4272005" y="3691237"/>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1e4aa4f11d1_2_56"/>
          <p:cNvSpPr txBox="1"/>
          <p:nvPr/>
        </p:nvSpPr>
        <p:spPr>
          <a:xfrm>
            <a:off x="399200" y="1253500"/>
            <a:ext cx="59469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b="1"/>
              <a:t>Aim: </a:t>
            </a:r>
            <a:r>
              <a:rPr lang="en-GB"/>
              <a:t>Use appropriate correlation metrics to link </a:t>
            </a:r>
            <a:r>
              <a:rPr lang="en-GB" b="1" i="1"/>
              <a:t>densely-sampled climate time-series</a:t>
            </a:r>
            <a:r>
              <a:rPr lang="en-GB"/>
              <a:t> and </a:t>
            </a:r>
            <a:r>
              <a:rPr lang="en-GB" b="1" i="1"/>
              <a:t>sparsely-sampled economic time-series</a:t>
            </a:r>
            <a:endParaRPr b="1" i="1"/>
          </a:p>
        </p:txBody>
      </p:sp>
      <p:pic>
        <p:nvPicPr>
          <p:cNvPr id="155" name="Google Shape;155;g1e4aa4f11d1_2_56"/>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56" name="Google Shape;156;g1e4aa4f11d1_2_56"/>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57" name="Google Shape;157;g1e4aa4f11d1_2_56"/>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1563</Words>
  <Application>Microsoft Office PowerPoint</Application>
  <PresentationFormat>On-screen Show (16:9)</PresentationFormat>
  <Paragraphs>153</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Time series search and link engine</vt:lpstr>
      <vt:lpstr>The Ideathon Challenge</vt:lpstr>
      <vt:lpstr>Linking Climate, Economy and Health</vt:lpstr>
      <vt:lpstr>The Challenge of Climate Change Data</vt:lpstr>
      <vt:lpstr>Key Problems in Establishing Links</vt:lpstr>
      <vt:lpstr>Time series search and link engine</vt:lpstr>
      <vt:lpstr>Our vision is an efficient and accessible way to connect and establish links between datasets from different sources to find potentially relevant associations between climate change and economic impact (and ultimately health impact).  Our ultimate goal is to build a tool which facilitates cross-disciplinary collaborations to understand the complex mechanisms in the climate-economy-health interaction network. </vt:lpstr>
      <vt:lpstr>PowerPoint Presentation</vt:lpstr>
      <vt:lpstr>The Prototype </vt:lpstr>
      <vt:lpstr>The Prototype -  Matching Simulated Time-Series</vt:lpstr>
      <vt:lpstr>The Prototype -  Matching Simulated Time-Series </vt:lpstr>
      <vt:lpstr>The Future of the Data Synapse Developments</vt:lpstr>
      <vt:lpstr>The Future of the Data Synapse Developments</vt:lpstr>
      <vt:lpstr>The Ideathon Challenge and The Data Synapse</vt:lpstr>
      <vt:lpstr>The Ideathon Challenge and The Data Synapse</vt:lpstr>
      <vt:lpstr>The Ideathon Challenge and The Data Synapse</vt:lpstr>
      <vt:lpstr>Contributions of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search and link engine</dc:title>
  <dc:creator>Ethan Redmond</dc:creator>
  <cp:lastModifiedBy>Ethan Redmond</cp:lastModifiedBy>
  <cp:revision>3</cp:revision>
  <dcterms:modified xsi:type="dcterms:W3CDTF">2023-07-11T15:48:09Z</dcterms:modified>
</cp:coreProperties>
</file>