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7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3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49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0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9011-17A9-4C81-8430-2D7A138E908A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22576-320D-4B89-9182-9190EFE9C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positozn.com.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hyperlink" Target="http://www.depositozn.com.br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2.pn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Desenho De Lampada Png Transparent Images – Free PNG Images Vector, PSD,  Clipart,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7" name="Agrupar 16"/>
          <p:cNvGrpSpPr/>
          <p:nvPr/>
        </p:nvGrpSpPr>
        <p:grpSpPr>
          <a:xfrm>
            <a:off x="3726858" y="1765252"/>
            <a:ext cx="3364096" cy="3364096"/>
            <a:chOff x="4240664" y="1399492"/>
            <a:chExt cx="3364096" cy="336409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8" b="96000" l="5778" r="89778">
                          <a14:foregroundMark x1="22222" y1="10222" x2="28889" y2="17778"/>
                          <a14:foregroundMark x1="50667" y1="7556" x2="50667" y2="7556"/>
                          <a14:foregroundMark x1="74667" y1="13333" x2="74667" y2="13333"/>
                          <a14:foregroundMark x1="85778" y1="36889" x2="85778" y2="36889"/>
                          <a14:foregroundMark x1="74667" y1="60444" x2="74667" y2="60444"/>
                          <a14:foregroundMark x1="26667" y1="59556" x2="26667" y2="59556"/>
                          <a14:foregroundMark x1="16444" y1="36889" x2="16444" y2="3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664" y="1399492"/>
              <a:ext cx="3364096" cy="3364096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5242560" y="2342606"/>
              <a:ext cx="1332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u="sng" dirty="0" smtClean="0"/>
                <a:t>DEPÓSITO DE BEBIDAS</a:t>
              </a:r>
              <a:endParaRPr lang="pt-BR" u="sng" dirty="0"/>
            </a:p>
          </p:txBody>
        </p:sp>
      </p:grpSp>
      <p:cxnSp>
        <p:nvCxnSpPr>
          <p:cNvPr id="13" name="Conector em Curva 12"/>
          <p:cNvCxnSpPr/>
          <p:nvPr/>
        </p:nvCxnSpPr>
        <p:spPr>
          <a:xfrm flipV="1">
            <a:off x="5913120" y="3152503"/>
            <a:ext cx="670560" cy="487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6583679" y="2603864"/>
            <a:ext cx="1254035" cy="87085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LOCALIZAÇÃO</a:t>
            </a:r>
            <a:endParaRPr lang="pt-BR" sz="900" dirty="0">
              <a:solidFill>
                <a:schemeClr val="bg1"/>
              </a:solidFill>
            </a:endParaRPr>
          </a:p>
        </p:txBody>
      </p:sp>
      <p:cxnSp>
        <p:nvCxnSpPr>
          <p:cNvPr id="19" name="Conector em Curva 18"/>
          <p:cNvCxnSpPr>
            <a:endCxn id="20" idx="2"/>
          </p:cNvCxnSpPr>
          <p:nvPr/>
        </p:nvCxnSpPr>
        <p:spPr>
          <a:xfrm>
            <a:off x="5756365" y="4328159"/>
            <a:ext cx="683623" cy="35269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439988" y="4245429"/>
            <a:ext cx="1254035" cy="87085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CUSTOS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2" name="Conector em Curva 21"/>
          <p:cNvCxnSpPr>
            <a:endCxn id="24" idx="2"/>
          </p:cNvCxnSpPr>
          <p:nvPr/>
        </p:nvCxnSpPr>
        <p:spPr>
          <a:xfrm flipV="1">
            <a:off x="7685317" y="2759469"/>
            <a:ext cx="370113" cy="22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055430" y="2440456"/>
            <a:ext cx="1010194" cy="6380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ZONA NORTE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9344296" y="2627688"/>
            <a:ext cx="1010195" cy="6380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MADUREIRA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6" name="Conector em Curva 25"/>
          <p:cNvCxnSpPr>
            <a:stCxn id="24" idx="6"/>
          </p:cNvCxnSpPr>
          <p:nvPr/>
        </p:nvCxnSpPr>
        <p:spPr>
          <a:xfrm>
            <a:off x="9065624" y="2759469"/>
            <a:ext cx="269965" cy="192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27"/>
          <p:cNvCxnSpPr/>
          <p:nvPr/>
        </p:nvCxnSpPr>
        <p:spPr>
          <a:xfrm rot="16200000" flipV="1">
            <a:off x="4362996" y="1942012"/>
            <a:ext cx="552997" cy="50074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3270069" y="1214847"/>
            <a:ext cx="1254035" cy="8708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PUBLICO ALVO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142309" y="609600"/>
            <a:ext cx="1079862" cy="66185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COMÉRCIO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33" name="Conector em Curva 32"/>
          <p:cNvCxnSpPr/>
          <p:nvPr/>
        </p:nvCxnSpPr>
        <p:spPr>
          <a:xfrm rot="10800000">
            <a:off x="3213466" y="1071155"/>
            <a:ext cx="409301" cy="217714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10800000">
            <a:off x="3975466" y="2921725"/>
            <a:ext cx="622660" cy="1349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769327" y="2586446"/>
            <a:ext cx="1254035" cy="8708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PROPAGANDA</a:t>
            </a:r>
            <a:endParaRPr lang="pt-BR" sz="900" dirty="0">
              <a:solidFill>
                <a:schemeClr val="bg1"/>
              </a:solidFill>
            </a:endParaRPr>
          </a:p>
        </p:txBody>
      </p:sp>
      <p:cxnSp>
        <p:nvCxnSpPr>
          <p:cNvPr id="40" name="Conector em Curva 39"/>
          <p:cNvCxnSpPr/>
          <p:nvPr/>
        </p:nvCxnSpPr>
        <p:spPr>
          <a:xfrm rot="10800000" flipV="1">
            <a:off x="4441375" y="3997235"/>
            <a:ext cx="531220" cy="3744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226527" y="4097384"/>
            <a:ext cx="1254035" cy="87085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SERVIÇOS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673531" y="4998723"/>
            <a:ext cx="896982" cy="58347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DELIVERY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44" name="Conector em Curva 43"/>
          <p:cNvCxnSpPr/>
          <p:nvPr/>
        </p:nvCxnSpPr>
        <p:spPr>
          <a:xfrm rot="10800000" flipV="1">
            <a:off x="3017525" y="4389121"/>
            <a:ext cx="222064" cy="11756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46"/>
          <p:cNvCxnSpPr>
            <a:stCxn id="48" idx="1"/>
          </p:cNvCxnSpPr>
          <p:nvPr/>
        </p:nvCxnSpPr>
        <p:spPr>
          <a:xfrm rot="16200000" flipV="1">
            <a:off x="1342384" y="1855841"/>
            <a:ext cx="78716" cy="325079"/>
          </a:xfrm>
          <a:prstGeom prst="curvedConnector4">
            <a:avLst>
              <a:gd name="adj1" fmla="val 290411"/>
              <a:gd name="adj2" fmla="val 718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1402080" y="1955074"/>
            <a:ext cx="971008" cy="7010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MÍDIA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95943" y="1567543"/>
            <a:ext cx="971008" cy="7010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SITE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51" name="Conector em Curva 50"/>
          <p:cNvCxnSpPr/>
          <p:nvPr/>
        </p:nvCxnSpPr>
        <p:spPr>
          <a:xfrm rot="10800000">
            <a:off x="2351314" y="2481943"/>
            <a:ext cx="531996" cy="5107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435429" y="2660469"/>
            <a:ext cx="857797" cy="60524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WHATS APP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55" name="Conector em Curva 54"/>
          <p:cNvCxnSpPr/>
          <p:nvPr/>
        </p:nvCxnSpPr>
        <p:spPr>
          <a:xfrm rot="10800000" flipV="1">
            <a:off x="1306288" y="2638697"/>
            <a:ext cx="418010" cy="278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1310641" y="3135086"/>
            <a:ext cx="1023259" cy="7010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FACEBOOK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61" name="Conector em Curva 60"/>
          <p:cNvCxnSpPr>
            <a:stCxn id="48" idx="4"/>
          </p:cNvCxnSpPr>
          <p:nvPr/>
        </p:nvCxnSpPr>
        <p:spPr>
          <a:xfrm rot="5400000">
            <a:off x="1653542" y="2844437"/>
            <a:ext cx="422366" cy="457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1088572" y="3992882"/>
            <a:ext cx="888274" cy="61395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MARKTPLACE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64" name="Conector em Curva 63"/>
          <p:cNvCxnSpPr>
            <a:stCxn id="60" idx="4"/>
          </p:cNvCxnSpPr>
          <p:nvPr/>
        </p:nvCxnSpPr>
        <p:spPr>
          <a:xfrm rot="5400000">
            <a:off x="1666603" y="3806735"/>
            <a:ext cx="126278" cy="1850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339635" y="3405054"/>
            <a:ext cx="696685" cy="52251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STATUS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72" name="Conector em Curva 71"/>
          <p:cNvCxnSpPr/>
          <p:nvPr/>
        </p:nvCxnSpPr>
        <p:spPr>
          <a:xfrm rot="5400000">
            <a:off x="862150" y="3304904"/>
            <a:ext cx="169818" cy="1262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0" y="2312130"/>
            <a:ext cx="635725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GRUPO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75" name="Conector em Curva 74"/>
          <p:cNvCxnSpPr>
            <a:stCxn id="54" idx="0"/>
          </p:cNvCxnSpPr>
          <p:nvPr/>
        </p:nvCxnSpPr>
        <p:spPr>
          <a:xfrm rot="16200000" flipV="1">
            <a:off x="673830" y="2469971"/>
            <a:ext cx="152399" cy="22859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1972491" y="4315100"/>
            <a:ext cx="1066800" cy="58347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VENDA PRESENCIAL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80" name="Conector em Curva 79"/>
          <p:cNvCxnSpPr>
            <a:stCxn id="41" idx="4"/>
          </p:cNvCxnSpPr>
          <p:nvPr/>
        </p:nvCxnSpPr>
        <p:spPr>
          <a:xfrm rot="5400000">
            <a:off x="3622771" y="4933408"/>
            <a:ext cx="195940" cy="26560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910046" y="343989"/>
            <a:ext cx="1079862" cy="66185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PARQUE DE MADUREIRA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83" name="Conector em Curva 82"/>
          <p:cNvCxnSpPr>
            <a:endCxn id="82" idx="6"/>
          </p:cNvCxnSpPr>
          <p:nvPr/>
        </p:nvCxnSpPr>
        <p:spPr>
          <a:xfrm rot="10800000" flipV="1">
            <a:off x="1989908" y="648788"/>
            <a:ext cx="478972" cy="26126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>
            <a:off x="2211977" y="1415143"/>
            <a:ext cx="927462" cy="55299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CAMELÔ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86" name="Conector em Curva 85"/>
          <p:cNvCxnSpPr>
            <a:stCxn id="32" idx="4"/>
            <a:endCxn id="85" idx="0"/>
          </p:cNvCxnSpPr>
          <p:nvPr/>
        </p:nvCxnSpPr>
        <p:spPr>
          <a:xfrm rot="5400000">
            <a:off x="2607128" y="1340030"/>
            <a:ext cx="143693" cy="65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>
            <a:stCxn id="20" idx="7"/>
          </p:cNvCxnSpPr>
          <p:nvPr/>
        </p:nvCxnSpPr>
        <p:spPr>
          <a:xfrm rot="5400000" flipH="1" flipV="1">
            <a:off x="7455703" y="4104160"/>
            <a:ext cx="323475" cy="21413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7702730" y="3640182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ALUGUEL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6" name="Conector em Curva 95"/>
          <p:cNvCxnSpPr/>
          <p:nvPr/>
        </p:nvCxnSpPr>
        <p:spPr>
          <a:xfrm flipV="1">
            <a:off x="8463965" y="3666308"/>
            <a:ext cx="340404" cy="4916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8804364" y="3374571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LUZ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8817427" y="3988526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ÁGUA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00" name="Conector em Curva 99"/>
          <p:cNvCxnSpPr>
            <a:endCxn id="99" idx="2"/>
          </p:cNvCxnSpPr>
          <p:nvPr/>
        </p:nvCxnSpPr>
        <p:spPr>
          <a:xfrm>
            <a:off x="8433485" y="4137834"/>
            <a:ext cx="383942" cy="12283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em Curva 101"/>
          <p:cNvCxnSpPr/>
          <p:nvPr/>
        </p:nvCxnSpPr>
        <p:spPr>
          <a:xfrm rot="16200000" flipH="1">
            <a:off x="8114460" y="4213019"/>
            <a:ext cx="290474" cy="23589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Elipse 103"/>
          <p:cNvSpPr/>
          <p:nvPr/>
        </p:nvSpPr>
        <p:spPr>
          <a:xfrm>
            <a:off x="8081553" y="4454435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IMPOSTOS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05" name="Conector em Curva 104"/>
          <p:cNvCxnSpPr/>
          <p:nvPr/>
        </p:nvCxnSpPr>
        <p:spPr>
          <a:xfrm rot="5400000">
            <a:off x="2991400" y="5556072"/>
            <a:ext cx="195940" cy="26560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Elipse 105"/>
          <p:cNvSpPr/>
          <p:nvPr/>
        </p:nvSpPr>
        <p:spPr>
          <a:xfrm>
            <a:off x="2238101" y="5621388"/>
            <a:ext cx="753291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1"/>
                </a:solidFill>
              </a:rPr>
              <a:t>SITE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107" name="Conector em Curva 106"/>
          <p:cNvCxnSpPr/>
          <p:nvPr/>
        </p:nvCxnSpPr>
        <p:spPr>
          <a:xfrm rot="5400000">
            <a:off x="2368737" y="6030689"/>
            <a:ext cx="195940" cy="26560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1615438" y="6096005"/>
            <a:ext cx="753291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ENCARTE VIRTUAL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358536" y="5508177"/>
            <a:ext cx="827315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CONTATOS</a:t>
            </a:r>
            <a:endParaRPr lang="pt-BR" sz="700" dirty="0">
              <a:solidFill>
                <a:schemeClr val="tx1"/>
              </a:solidFill>
            </a:endParaRPr>
          </a:p>
        </p:txBody>
      </p:sp>
      <p:cxnSp>
        <p:nvCxnSpPr>
          <p:cNvPr id="110" name="Conector em Curva 109"/>
          <p:cNvCxnSpPr>
            <a:stCxn id="106" idx="1"/>
          </p:cNvCxnSpPr>
          <p:nvPr/>
        </p:nvCxnSpPr>
        <p:spPr>
          <a:xfrm rot="16200000" flipV="1">
            <a:off x="2232120" y="5570769"/>
            <a:ext cx="39557" cy="193041"/>
          </a:xfrm>
          <a:prstGeom prst="curvedConnector4">
            <a:avLst>
              <a:gd name="adj1" fmla="val 577900"/>
              <a:gd name="adj2" fmla="val 7857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2956559" y="6078589"/>
            <a:ext cx="936172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BAIRROS ONDE ANTEDEMOS</a:t>
            </a:r>
            <a:endParaRPr lang="pt-BR" sz="700" dirty="0">
              <a:solidFill>
                <a:schemeClr val="tx1"/>
              </a:solidFill>
            </a:endParaRPr>
          </a:p>
        </p:txBody>
      </p:sp>
      <p:cxnSp>
        <p:nvCxnSpPr>
          <p:cNvPr id="113" name="Conector em Curva 112"/>
          <p:cNvCxnSpPr>
            <a:endCxn id="112" idx="1"/>
          </p:cNvCxnSpPr>
          <p:nvPr/>
        </p:nvCxnSpPr>
        <p:spPr>
          <a:xfrm rot="16200000" flipH="1">
            <a:off x="2927868" y="5978479"/>
            <a:ext cx="191588" cy="13999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Elipse 119"/>
          <p:cNvSpPr/>
          <p:nvPr/>
        </p:nvSpPr>
        <p:spPr>
          <a:xfrm>
            <a:off x="357051" y="5926188"/>
            <a:ext cx="944877" cy="44848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PROMOÇÕES</a:t>
            </a:r>
            <a:endParaRPr lang="pt-BR" sz="700" dirty="0">
              <a:solidFill>
                <a:schemeClr val="tx1"/>
              </a:solidFill>
            </a:endParaRPr>
          </a:p>
        </p:txBody>
      </p:sp>
      <p:cxnSp>
        <p:nvCxnSpPr>
          <p:cNvPr id="121" name="Conector em Curva 120"/>
          <p:cNvCxnSpPr/>
          <p:nvPr/>
        </p:nvCxnSpPr>
        <p:spPr>
          <a:xfrm rot="10800000">
            <a:off x="1358538" y="6200507"/>
            <a:ext cx="269969" cy="7837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em Curva 123"/>
          <p:cNvCxnSpPr>
            <a:stCxn id="20" idx="5"/>
            <a:endCxn id="127" idx="1"/>
          </p:cNvCxnSpPr>
          <p:nvPr/>
        </p:nvCxnSpPr>
        <p:spPr>
          <a:xfrm rot="16200000" flipH="1">
            <a:off x="7508872" y="4990254"/>
            <a:ext cx="324807" cy="3218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7702730" y="5233851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VEÍCULO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8891450" y="5429793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TAXA DO ENTREGADOR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130" name="Conector em Curva 129"/>
          <p:cNvCxnSpPr>
            <a:endCxn id="129" idx="1"/>
          </p:cNvCxnSpPr>
          <p:nvPr/>
        </p:nvCxnSpPr>
        <p:spPr>
          <a:xfrm>
            <a:off x="8559757" y="5358867"/>
            <a:ext cx="461140" cy="150635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5138059" y="5138060"/>
            <a:ext cx="1402080" cy="87085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bg1"/>
                </a:solidFill>
              </a:rPr>
              <a:t>CONCORRÊNCIAS</a:t>
            </a:r>
            <a:endParaRPr lang="pt-BR" sz="900" dirty="0">
              <a:solidFill>
                <a:schemeClr val="bg1"/>
              </a:solidFill>
            </a:endParaRPr>
          </a:p>
        </p:txBody>
      </p:sp>
      <p:cxnSp>
        <p:nvCxnSpPr>
          <p:cNvPr id="133" name="Conector em Curva 132"/>
          <p:cNvCxnSpPr>
            <a:endCxn id="132" idx="1"/>
          </p:cNvCxnSpPr>
          <p:nvPr/>
        </p:nvCxnSpPr>
        <p:spPr>
          <a:xfrm rot="16200000" flipH="1">
            <a:off x="5176954" y="5099159"/>
            <a:ext cx="327834" cy="5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5" name="Conector em Curva 134"/>
          <p:cNvCxnSpPr/>
          <p:nvPr/>
        </p:nvCxnSpPr>
        <p:spPr>
          <a:xfrm>
            <a:off x="5503818" y="5956662"/>
            <a:ext cx="478972" cy="313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5" name="Elipse 144"/>
          <p:cNvSpPr/>
          <p:nvPr/>
        </p:nvSpPr>
        <p:spPr>
          <a:xfrm>
            <a:off x="5965371" y="6109063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ESTUDAR VALORES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4837612" y="6209212"/>
            <a:ext cx="883922" cy="54428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ESTUDAR INOVAÇÕES</a:t>
            </a:r>
            <a:endParaRPr lang="pt-BR" sz="700" dirty="0">
              <a:solidFill>
                <a:schemeClr val="tx1"/>
              </a:solidFill>
            </a:endParaRPr>
          </a:p>
        </p:txBody>
      </p:sp>
      <p:cxnSp>
        <p:nvCxnSpPr>
          <p:cNvPr id="147" name="Conector em Curva 146"/>
          <p:cNvCxnSpPr>
            <a:stCxn id="132" idx="3"/>
          </p:cNvCxnSpPr>
          <p:nvPr/>
        </p:nvCxnSpPr>
        <p:spPr>
          <a:xfrm rot="16200000" flipH="1">
            <a:off x="5207439" y="6017334"/>
            <a:ext cx="327827" cy="55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3" name="Elipse 152"/>
          <p:cNvSpPr/>
          <p:nvPr/>
        </p:nvSpPr>
        <p:spPr>
          <a:xfrm>
            <a:off x="5630091" y="1275807"/>
            <a:ext cx="1254035" cy="8708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PRODUTOS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54" name="Conector em Curva 153"/>
          <p:cNvCxnSpPr/>
          <p:nvPr/>
        </p:nvCxnSpPr>
        <p:spPr>
          <a:xfrm rot="5400000" flipH="1" flipV="1">
            <a:off x="5969725" y="2211979"/>
            <a:ext cx="404950" cy="30044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7136676" y="1495576"/>
            <a:ext cx="1010194" cy="6380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BEBIDAS ALCOÓLICAS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59" name="Conector em Curva 158"/>
          <p:cNvCxnSpPr>
            <a:endCxn id="157" idx="2"/>
          </p:cNvCxnSpPr>
          <p:nvPr/>
        </p:nvCxnSpPr>
        <p:spPr>
          <a:xfrm flipV="1">
            <a:off x="6871063" y="1814589"/>
            <a:ext cx="265613" cy="2291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5181601" y="576821"/>
            <a:ext cx="1010194" cy="6380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BEBIDAS NÃO ALCOÓLICAS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2" name="Conector em Curva 161"/>
          <p:cNvCxnSpPr>
            <a:endCxn id="161" idx="5"/>
          </p:cNvCxnSpPr>
          <p:nvPr/>
        </p:nvCxnSpPr>
        <p:spPr>
          <a:xfrm rot="16200000" flipV="1">
            <a:off x="5951365" y="1213900"/>
            <a:ext cx="197940" cy="1295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Elipse 164"/>
          <p:cNvSpPr/>
          <p:nvPr/>
        </p:nvSpPr>
        <p:spPr>
          <a:xfrm>
            <a:off x="8839201" y="1134170"/>
            <a:ext cx="1010194" cy="6380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CERVEJA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66" name="Conector em Curva 165"/>
          <p:cNvCxnSpPr>
            <a:stCxn id="157" idx="6"/>
            <a:endCxn id="165" idx="2"/>
          </p:cNvCxnSpPr>
          <p:nvPr/>
        </p:nvCxnSpPr>
        <p:spPr>
          <a:xfrm flipV="1">
            <a:off x="8146870" y="1453183"/>
            <a:ext cx="692331" cy="36140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em Curva 167"/>
          <p:cNvCxnSpPr/>
          <p:nvPr/>
        </p:nvCxnSpPr>
        <p:spPr>
          <a:xfrm>
            <a:off x="9701352" y="1689464"/>
            <a:ext cx="343986" cy="18608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Elipse 168"/>
          <p:cNvSpPr/>
          <p:nvPr/>
        </p:nvSpPr>
        <p:spPr>
          <a:xfrm>
            <a:off x="9797144" y="1878754"/>
            <a:ext cx="1010194" cy="5335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IMPORTADA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70" name="Elipse 169"/>
          <p:cNvSpPr/>
          <p:nvPr/>
        </p:nvSpPr>
        <p:spPr>
          <a:xfrm>
            <a:off x="9906000" y="899039"/>
            <a:ext cx="1010194" cy="5335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NACIONAL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71" name="Conector em Curva 170"/>
          <p:cNvCxnSpPr>
            <a:endCxn id="170" idx="2"/>
          </p:cNvCxnSpPr>
          <p:nvPr/>
        </p:nvCxnSpPr>
        <p:spPr>
          <a:xfrm rot="5400000" flipH="1" flipV="1">
            <a:off x="9790038" y="1203388"/>
            <a:ext cx="153550" cy="783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Elipse 172"/>
          <p:cNvSpPr/>
          <p:nvPr/>
        </p:nvSpPr>
        <p:spPr>
          <a:xfrm>
            <a:off x="9901646" y="163164"/>
            <a:ext cx="1010194" cy="5335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ARTESANAL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74" name="Conector em Curva 173"/>
          <p:cNvCxnSpPr>
            <a:endCxn id="173" idx="4"/>
          </p:cNvCxnSpPr>
          <p:nvPr/>
        </p:nvCxnSpPr>
        <p:spPr>
          <a:xfrm rot="16200000" flipV="1">
            <a:off x="10367553" y="735876"/>
            <a:ext cx="209009" cy="13062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Elipse 178"/>
          <p:cNvSpPr/>
          <p:nvPr/>
        </p:nvSpPr>
        <p:spPr>
          <a:xfrm>
            <a:off x="7258596" y="206705"/>
            <a:ext cx="1010194" cy="5335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VINHO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80" name="Conector em Curva 179"/>
          <p:cNvCxnSpPr>
            <a:stCxn id="157" idx="0"/>
            <a:endCxn id="179" idx="4"/>
          </p:cNvCxnSpPr>
          <p:nvPr/>
        </p:nvCxnSpPr>
        <p:spPr>
          <a:xfrm rot="5400000" flipH="1" flipV="1">
            <a:off x="7325058" y="1056941"/>
            <a:ext cx="755350" cy="12192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Elipse 184"/>
          <p:cNvSpPr/>
          <p:nvPr/>
        </p:nvSpPr>
        <p:spPr>
          <a:xfrm>
            <a:off x="6514011" y="526869"/>
            <a:ext cx="670562" cy="4615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BRANCO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186" name="Conector em Curva 185"/>
          <p:cNvCxnSpPr>
            <a:stCxn id="179" idx="2"/>
            <a:endCxn id="185" idx="6"/>
          </p:cNvCxnSpPr>
          <p:nvPr/>
        </p:nvCxnSpPr>
        <p:spPr>
          <a:xfrm rot="10800000" flipV="1">
            <a:off x="7184574" y="473466"/>
            <a:ext cx="74023" cy="28418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Elipse 189"/>
          <p:cNvSpPr/>
          <p:nvPr/>
        </p:nvSpPr>
        <p:spPr>
          <a:xfrm>
            <a:off x="6535783" y="0"/>
            <a:ext cx="670562" cy="4615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TINTO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191" name="Conector em Curva 190"/>
          <p:cNvCxnSpPr>
            <a:stCxn id="179" idx="1"/>
            <a:endCxn id="190" idx="6"/>
          </p:cNvCxnSpPr>
          <p:nvPr/>
        </p:nvCxnSpPr>
        <p:spPr>
          <a:xfrm rot="16200000" flipV="1">
            <a:off x="7279410" y="157712"/>
            <a:ext cx="54060" cy="200190"/>
          </a:xfrm>
          <a:prstGeom prst="curvedConnector4">
            <a:avLst>
              <a:gd name="adj1" fmla="val 422863"/>
              <a:gd name="adj2" fmla="val 8694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Elipse 193"/>
          <p:cNvSpPr/>
          <p:nvPr/>
        </p:nvSpPr>
        <p:spPr>
          <a:xfrm>
            <a:off x="8225246" y="600892"/>
            <a:ext cx="670562" cy="46155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 smtClean="0">
                <a:solidFill>
                  <a:schemeClr val="tx1"/>
                </a:solidFill>
              </a:rPr>
              <a:t>ROSÊ</a:t>
            </a:r>
            <a:endParaRPr lang="pt-BR" sz="600" dirty="0">
              <a:solidFill>
                <a:schemeClr val="tx1"/>
              </a:solidFill>
            </a:endParaRPr>
          </a:p>
        </p:txBody>
      </p:sp>
      <p:cxnSp>
        <p:nvCxnSpPr>
          <p:cNvPr id="195" name="Conector em Curva 194"/>
          <p:cNvCxnSpPr>
            <a:endCxn id="194" idx="0"/>
          </p:cNvCxnSpPr>
          <p:nvPr/>
        </p:nvCxnSpPr>
        <p:spPr>
          <a:xfrm>
            <a:off x="8273146" y="495237"/>
            <a:ext cx="287381" cy="105655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Elipse 196"/>
          <p:cNvSpPr/>
          <p:nvPr/>
        </p:nvSpPr>
        <p:spPr>
          <a:xfrm>
            <a:off x="10907487" y="1277862"/>
            <a:ext cx="901335" cy="5248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AMBEV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98" name="Conector em Curva 197"/>
          <p:cNvCxnSpPr>
            <a:endCxn id="197" idx="1"/>
          </p:cNvCxnSpPr>
          <p:nvPr/>
        </p:nvCxnSpPr>
        <p:spPr>
          <a:xfrm>
            <a:off x="10863947" y="1249681"/>
            <a:ext cx="175537" cy="105038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Elipse 199"/>
          <p:cNvSpPr/>
          <p:nvPr/>
        </p:nvSpPr>
        <p:spPr>
          <a:xfrm>
            <a:off x="10920549" y="533278"/>
            <a:ext cx="901335" cy="5248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ITAIPAVA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01" name="Conector em Curva 200"/>
          <p:cNvCxnSpPr>
            <a:endCxn id="200" idx="3"/>
          </p:cNvCxnSpPr>
          <p:nvPr/>
        </p:nvCxnSpPr>
        <p:spPr>
          <a:xfrm rot="5400000" flipH="1" flipV="1">
            <a:off x="10919817" y="981969"/>
            <a:ext cx="133464" cy="13199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5050970" y="0"/>
            <a:ext cx="762001" cy="4441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REFRI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04" name="Elipse 203"/>
          <p:cNvSpPr/>
          <p:nvPr/>
        </p:nvSpPr>
        <p:spPr>
          <a:xfrm>
            <a:off x="4288970" y="552994"/>
            <a:ext cx="762001" cy="4441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SUCO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06" name="Elipse 205"/>
          <p:cNvSpPr/>
          <p:nvPr/>
        </p:nvSpPr>
        <p:spPr>
          <a:xfrm>
            <a:off x="4746170" y="1219200"/>
            <a:ext cx="762001" cy="4441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ENERGÉTICO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07" name="Conector em Curva 206"/>
          <p:cNvCxnSpPr>
            <a:stCxn id="161" idx="0"/>
            <a:endCxn id="203" idx="5"/>
          </p:cNvCxnSpPr>
          <p:nvPr/>
        </p:nvCxnSpPr>
        <p:spPr>
          <a:xfrm rot="5400000" flipH="1" flipV="1">
            <a:off x="5595175" y="470618"/>
            <a:ext cx="197726" cy="1468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em Curva 210"/>
          <p:cNvCxnSpPr>
            <a:stCxn id="161" idx="4"/>
            <a:endCxn id="206" idx="6"/>
          </p:cNvCxnSpPr>
          <p:nvPr/>
        </p:nvCxnSpPr>
        <p:spPr>
          <a:xfrm rot="5400000">
            <a:off x="5484224" y="1238794"/>
            <a:ext cx="226423" cy="178527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em Curva 213"/>
          <p:cNvCxnSpPr/>
          <p:nvPr/>
        </p:nvCxnSpPr>
        <p:spPr>
          <a:xfrm rot="10800000" flipV="1">
            <a:off x="5042265" y="748937"/>
            <a:ext cx="182878" cy="4354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Desenho De Lampada Png Transparent Images – Free PNG Images Vector, PSD,  Clipart,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52750" y="-68811"/>
            <a:ext cx="12192000" cy="7065265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Picture 14" descr="Como PNG Images | Vetores e arquivos PSD | Download grátis em Pngtre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71878" y="331423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 rot="987867">
            <a:off x="296917" y="847778"/>
            <a:ext cx="2733752" cy="2686033"/>
            <a:chOff x="853779" y="531628"/>
            <a:chExt cx="3324815" cy="3317359"/>
          </a:xfrm>
        </p:grpSpPr>
        <p:grpSp>
          <p:nvGrpSpPr>
            <p:cNvPr id="14" name="Grupo 13"/>
            <p:cNvGrpSpPr/>
            <p:nvPr/>
          </p:nvGrpSpPr>
          <p:grpSpPr>
            <a:xfrm>
              <a:off x="853779" y="531628"/>
              <a:ext cx="3324815" cy="3317359"/>
              <a:chOff x="853779" y="531628"/>
              <a:chExt cx="3324815" cy="3317359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853779" y="531628"/>
                <a:ext cx="3324815" cy="3317359"/>
                <a:chOff x="4777193" y="2466753"/>
                <a:chExt cx="3324815" cy="3317359"/>
              </a:xfrm>
            </p:grpSpPr>
            <p:sp>
              <p:nvSpPr>
                <p:cNvPr id="11" name="Retângulo 10"/>
                <p:cNvSpPr/>
                <p:nvPr/>
              </p:nvSpPr>
              <p:spPr>
                <a:xfrm>
                  <a:off x="4777193" y="2466753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32" name="Picture 8" descr="Painéis | Projeto de Identidade Visua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242" y="2562446"/>
                  <a:ext cx="3083442" cy="2615610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0" name="Picture 16" descr="Like 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1187" y="3370522"/>
                <a:ext cx="399408" cy="33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Curtida Instagram Png - Baixar Imagens em 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14" t="20119" r="19823" b="22485"/>
              <a:stretch/>
            </p:blipFill>
            <p:spPr bwMode="auto">
              <a:xfrm>
                <a:off x="988828" y="3370522"/>
                <a:ext cx="378609" cy="3691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2074344" y="3378773"/>
              <a:ext cx="2046364" cy="34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Bahnschrift SemiBold SemiConden" panose="020B0502040204020203" pitchFamily="34" charset="0"/>
                </a:rPr>
                <a:t>CERVEJAS IMPORTADAS</a:t>
              </a:r>
              <a:endParaRPr lang="pt-BR" sz="1200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14120" y="4036233"/>
            <a:ext cx="2733752" cy="2702614"/>
            <a:chOff x="1063888" y="3700129"/>
            <a:chExt cx="2939306" cy="2905827"/>
          </a:xfrm>
        </p:grpSpPr>
        <p:grpSp>
          <p:nvGrpSpPr>
            <p:cNvPr id="128" name="Grupo 127"/>
            <p:cNvGrpSpPr/>
            <p:nvPr/>
          </p:nvGrpSpPr>
          <p:grpSpPr>
            <a:xfrm>
              <a:off x="1063888" y="3700129"/>
              <a:ext cx="2939306" cy="2905827"/>
              <a:chOff x="853779" y="531628"/>
              <a:chExt cx="3324815" cy="3337838"/>
            </a:xfrm>
          </p:grpSpPr>
          <p:grpSp>
            <p:nvGrpSpPr>
              <p:cNvPr id="131" name="Grupo 130"/>
              <p:cNvGrpSpPr/>
              <p:nvPr/>
            </p:nvGrpSpPr>
            <p:grpSpPr>
              <a:xfrm>
                <a:off x="853779" y="531628"/>
                <a:ext cx="3324815" cy="3317359"/>
                <a:chOff x="853779" y="531628"/>
                <a:chExt cx="3324815" cy="3317359"/>
              </a:xfrm>
            </p:grpSpPr>
            <p:sp>
              <p:nvSpPr>
                <p:cNvPr id="139" name="Retângulo 138"/>
                <p:cNvSpPr/>
                <p:nvPr/>
              </p:nvSpPr>
              <p:spPr>
                <a:xfrm>
                  <a:off x="853779" y="531628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37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9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4" name="CaixaDeTexto 133"/>
              <p:cNvSpPr txBox="1"/>
              <p:nvPr/>
            </p:nvSpPr>
            <p:spPr>
              <a:xfrm>
                <a:off x="2024964" y="3339165"/>
                <a:ext cx="1924210" cy="53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>
                    <a:latin typeface="Bahnschrift SemiBold SemiConden" panose="020B0502040204020203" pitchFamily="34" charset="0"/>
                  </a:rPr>
                  <a:t>VINHOS IMPORTADOS E NACIONAIS</a:t>
                </a:r>
                <a:endParaRPr lang="pt-BR" sz="1200" dirty="0">
                  <a:latin typeface="Bahnschrift SemiBold SemiConden" panose="020B0502040204020203" pitchFamily="34" charset="0"/>
                </a:endParaRPr>
              </a:p>
            </p:txBody>
          </p:sp>
        </p:grpSp>
        <p:pic>
          <p:nvPicPr>
            <p:cNvPr id="1044" name="Picture 20" descr="Kit Adega Cheia | 12 Vinhos por R$27,90 Cad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278" y="3785051"/>
              <a:ext cx="2740136" cy="23057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upo 183"/>
          <p:cNvGrpSpPr/>
          <p:nvPr/>
        </p:nvGrpSpPr>
        <p:grpSpPr>
          <a:xfrm>
            <a:off x="9320548" y="4011852"/>
            <a:ext cx="2733752" cy="2686033"/>
            <a:chOff x="7777412" y="2334811"/>
            <a:chExt cx="2939306" cy="2887999"/>
          </a:xfrm>
        </p:grpSpPr>
        <p:grpSp>
          <p:nvGrpSpPr>
            <p:cNvPr id="187" name="Grupo 186"/>
            <p:cNvGrpSpPr/>
            <p:nvPr/>
          </p:nvGrpSpPr>
          <p:grpSpPr>
            <a:xfrm>
              <a:off x="7777412" y="2334811"/>
              <a:ext cx="2939306" cy="2887999"/>
              <a:chOff x="853779" y="531628"/>
              <a:chExt cx="3324815" cy="3317359"/>
            </a:xfrm>
          </p:grpSpPr>
          <p:grpSp>
            <p:nvGrpSpPr>
              <p:cNvPr id="189" name="Grupo 188"/>
              <p:cNvGrpSpPr/>
              <p:nvPr/>
            </p:nvGrpSpPr>
            <p:grpSpPr>
              <a:xfrm>
                <a:off x="853779" y="531628"/>
                <a:ext cx="3324815" cy="3317359"/>
                <a:chOff x="853779" y="531628"/>
                <a:chExt cx="3324815" cy="3317359"/>
              </a:xfrm>
            </p:grpSpPr>
            <p:sp>
              <p:nvSpPr>
                <p:cNvPr id="193" name="Retângulo 192"/>
                <p:cNvSpPr/>
                <p:nvPr/>
              </p:nvSpPr>
              <p:spPr>
                <a:xfrm>
                  <a:off x="853779" y="531628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96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9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9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2" name="CaixaDeTexto 191"/>
              <p:cNvSpPr txBox="1"/>
              <p:nvPr/>
            </p:nvSpPr>
            <p:spPr>
              <a:xfrm>
                <a:off x="2074345" y="3406880"/>
                <a:ext cx="1924210" cy="31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>
                    <a:latin typeface="Bahnschrift SemiBold SemiConden" panose="020B0502040204020203" pitchFamily="34" charset="0"/>
                  </a:rPr>
                  <a:t>ENERGÉTICOS</a:t>
                </a:r>
                <a:endParaRPr lang="pt-BR" sz="1200" dirty="0">
                  <a:latin typeface="Bahnschrift SemiBold SemiConden" panose="020B0502040204020203" pitchFamily="34" charset="0"/>
                </a:endParaRPr>
              </a:p>
            </p:txBody>
          </p:sp>
        </p:grpSp>
        <p:pic>
          <p:nvPicPr>
            <p:cNvPr id="188" name="Picture 24" descr="Hepatitis fulminante tras ingesta de bebida energétic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02" y="2548850"/>
              <a:ext cx="2734948" cy="20641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upo 30"/>
          <p:cNvGrpSpPr/>
          <p:nvPr/>
        </p:nvGrpSpPr>
        <p:grpSpPr>
          <a:xfrm rot="1039982">
            <a:off x="5868739" y="557068"/>
            <a:ext cx="2733752" cy="2686033"/>
            <a:chOff x="6155539" y="738511"/>
            <a:chExt cx="2733752" cy="2686033"/>
          </a:xfrm>
        </p:grpSpPr>
        <p:grpSp>
          <p:nvGrpSpPr>
            <p:cNvPr id="175" name="Grupo 174"/>
            <p:cNvGrpSpPr/>
            <p:nvPr/>
          </p:nvGrpSpPr>
          <p:grpSpPr>
            <a:xfrm rot="20608263">
              <a:off x="6155539" y="738511"/>
              <a:ext cx="2733752" cy="2686033"/>
              <a:chOff x="853779" y="531628"/>
              <a:chExt cx="3324815" cy="3317359"/>
            </a:xfrm>
          </p:grpSpPr>
          <p:grpSp>
            <p:nvGrpSpPr>
              <p:cNvPr id="177" name="Grupo 176"/>
              <p:cNvGrpSpPr/>
              <p:nvPr/>
            </p:nvGrpSpPr>
            <p:grpSpPr>
              <a:xfrm>
                <a:off x="853779" y="531628"/>
                <a:ext cx="3324815" cy="3317359"/>
                <a:chOff x="853779" y="531628"/>
                <a:chExt cx="3324815" cy="3317359"/>
              </a:xfrm>
            </p:grpSpPr>
            <p:sp>
              <p:nvSpPr>
                <p:cNvPr id="181" name="Retângulo 180"/>
                <p:cNvSpPr/>
                <p:nvPr/>
              </p:nvSpPr>
              <p:spPr>
                <a:xfrm>
                  <a:off x="853779" y="531628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82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3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9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8" name="CaixaDeTexto 177"/>
              <p:cNvSpPr txBox="1"/>
              <p:nvPr/>
            </p:nvSpPr>
            <p:spPr>
              <a:xfrm>
                <a:off x="2074345" y="3394918"/>
                <a:ext cx="1924210" cy="34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>
                    <a:latin typeface="Bahnschrift SemiBold SemiConden" panose="020B0502040204020203" pitchFamily="34" charset="0"/>
                  </a:rPr>
                  <a:t>SUCOS</a:t>
                </a:r>
                <a:endParaRPr lang="pt-BR" sz="1200" dirty="0">
                  <a:latin typeface="Bahnschrift SemiBold SemiConden" panose="020B0502040204020203" pitchFamily="34" charset="0"/>
                </a:endParaRPr>
              </a:p>
            </p:txBody>
          </p:sp>
        </p:grpSp>
        <p:pic>
          <p:nvPicPr>
            <p:cNvPr id="1050" name="Picture 26" descr="Daniel Nerd: Del Valle Refrigerant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9348">
              <a:off x="6240206" y="861461"/>
              <a:ext cx="2493057" cy="20440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2" name="Grupo 201"/>
          <p:cNvGrpSpPr/>
          <p:nvPr/>
        </p:nvGrpSpPr>
        <p:grpSpPr>
          <a:xfrm rot="782062">
            <a:off x="9158601" y="644812"/>
            <a:ext cx="2733752" cy="2686033"/>
            <a:chOff x="3984361" y="1565308"/>
            <a:chExt cx="2939306" cy="2887999"/>
          </a:xfrm>
        </p:grpSpPr>
        <p:grpSp>
          <p:nvGrpSpPr>
            <p:cNvPr id="205" name="Grupo 204"/>
            <p:cNvGrpSpPr/>
            <p:nvPr/>
          </p:nvGrpSpPr>
          <p:grpSpPr>
            <a:xfrm>
              <a:off x="3984361" y="1565308"/>
              <a:ext cx="2939306" cy="2887999"/>
              <a:chOff x="853779" y="531628"/>
              <a:chExt cx="3324815" cy="3317359"/>
            </a:xfrm>
          </p:grpSpPr>
          <p:grpSp>
            <p:nvGrpSpPr>
              <p:cNvPr id="209" name="Grupo 208"/>
              <p:cNvGrpSpPr/>
              <p:nvPr/>
            </p:nvGrpSpPr>
            <p:grpSpPr>
              <a:xfrm>
                <a:off x="853779" y="531628"/>
                <a:ext cx="3324815" cy="3317359"/>
                <a:chOff x="853779" y="531628"/>
                <a:chExt cx="3324815" cy="3317359"/>
              </a:xfrm>
            </p:grpSpPr>
            <p:sp>
              <p:nvSpPr>
                <p:cNvPr id="212" name="Retângulo 211"/>
                <p:cNvSpPr/>
                <p:nvPr/>
              </p:nvSpPr>
              <p:spPr>
                <a:xfrm>
                  <a:off x="853779" y="531628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13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5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9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0" name="CaixaDeTexto 209"/>
              <p:cNvSpPr txBox="1"/>
              <p:nvPr/>
            </p:nvSpPr>
            <p:spPr>
              <a:xfrm>
                <a:off x="2074345" y="3406880"/>
                <a:ext cx="1924210" cy="31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>
                    <a:latin typeface="Bahnschrift SemiBold SemiConden" panose="020B0502040204020203" pitchFamily="34" charset="0"/>
                  </a:rPr>
                  <a:t>REFRIGERANTES</a:t>
                </a:r>
                <a:endParaRPr lang="pt-BR" sz="1200" dirty="0">
                  <a:latin typeface="Bahnschrift SemiBold SemiConden" panose="020B0502040204020203" pitchFamily="34" charset="0"/>
                </a:endParaRPr>
              </a:p>
            </p:txBody>
          </p:sp>
        </p:grpSp>
        <p:pic>
          <p:nvPicPr>
            <p:cNvPr id="208" name="Picture 22" descr="Timbuca Distribuidora de Bebidas: Temos Refrigerantes!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884" y="1709862"/>
              <a:ext cx="2627620" cy="22190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/>
          <p:cNvGrpSpPr/>
          <p:nvPr/>
        </p:nvGrpSpPr>
        <p:grpSpPr>
          <a:xfrm>
            <a:off x="6259642" y="3863272"/>
            <a:ext cx="2733752" cy="2696686"/>
            <a:chOff x="6288179" y="4058032"/>
            <a:chExt cx="2733752" cy="2696686"/>
          </a:xfrm>
        </p:grpSpPr>
        <p:grpSp>
          <p:nvGrpSpPr>
            <p:cNvPr id="155" name="Grupo 154"/>
            <p:cNvGrpSpPr/>
            <p:nvPr/>
          </p:nvGrpSpPr>
          <p:grpSpPr>
            <a:xfrm rot="1072585">
              <a:off x="6288179" y="4058032"/>
              <a:ext cx="2733752" cy="2696686"/>
              <a:chOff x="853779" y="518471"/>
              <a:chExt cx="3324815" cy="3330516"/>
            </a:xfrm>
          </p:grpSpPr>
          <p:grpSp>
            <p:nvGrpSpPr>
              <p:cNvPr id="158" name="Grupo 157"/>
              <p:cNvGrpSpPr/>
              <p:nvPr/>
            </p:nvGrpSpPr>
            <p:grpSpPr>
              <a:xfrm>
                <a:off x="853779" y="518471"/>
                <a:ext cx="3324815" cy="3330516"/>
                <a:chOff x="853779" y="518471"/>
                <a:chExt cx="3324815" cy="3330516"/>
              </a:xfrm>
            </p:grpSpPr>
            <p:sp>
              <p:nvSpPr>
                <p:cNvPr id="163" name="Retângulo 162"/>
                <p:cNvSpPr/>
                <p:nvPr/>
              </p:nvSpPr>
              <p:spPr>
                <a:xfrm>
                  <a:off x="853779" y="518471"/>
                  <a:ext cx="3324815" cy="33305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4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8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0" name="CaixaDeTexto 159"/>
              <p:cNvSpPr txBox="1"/>
              <p:nvPr/>
            </p:nvSpPr>
            <p:spPr>
              <a:xfrm>
                <a:off x="2074345" y="3394919"/>
                <a:ext cx="1924210" cy="34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>
                    <a:latin typeface="Bahnschrift SemiBold SemiConden" panose="020B0502040204020203" pitchFamily="34" charset="0"/>
                  </a:rPr>
                  <a:t>CERVEJAS NACIONAIS</a:t>
                </a:r>
                <a:endParaRPr lang="pt-BR" sz="1200" dirty="0">
                  <a:latin typeface="Bahnschrift SemiBold SemiConden" panose="020B0502040204020203" pitchFamily="34" charset="0"/>
                </a:endParaRPr>
              </a:p>
            </p:txBody>
          </p:sp>
        </p:grpSp>
        <p:pic>
          <p:nvPicPr>
            <p:cNvPr id="1052" name="Picture 28" descr="Tipos de cerveja e suas característica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3788">
              <a:off x="6444584" y="4189947"/>
              <a:ext cx="2562486" cy="20204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utoShape 30" descr="LP081 - Simpsons - Homer Cervej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AutoShape 32" descr="LP081 - Simpsons - Homer Cervej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AutoShape 34" descr="LP081 - Simpsons - Homer Cervej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211447" y="2938707"/>
            <a:ext cx="2733752" cy="2686033"/>
            <a:chOff x="3246974" y="2830776"/>
            <a:chExt cx="2733752" cy="2686033"/>
          </a:xfrm>
        </p:grpSpPr>
        <p:grpSp>
          <p:nvGrpSpPr>
            <p:cNvPr id="142" name="Grupo 141"/>
            <p:cNvGrpSpPr/>
            <p:nvPr/>
          </p:nvGrpSpPr>
          <p:grpSpPr>
            <a:xfrm rot="20862652">
              <a:off x="3246974" y="2830776"/>
              <a:ext cx="2733752" cy="2686033"/>
              <a:chOff x="853779" y="531628"/>
              <a:chExt cx="3324815" cy="3317359"/>
            </a:xfrm>
          </p:grpSpPr>
          <p:grpSp>
            <p:nvGrpSpPr>
              <p:cNvPr id="144" name="Grupo 143"/>
              <p:cNvGrpSpPr/>
              <p:nvPr/>
            </p:nvGrpSpPr>
            <p:grpSpPr>
              <a:xfrm>
                <a:off x="853779" y="531628"/>
                <a:ext cx="3324815" cy="3317359"/>
                <a:chOff x="853779" y="531628"/>
                <a:chExt cx="3324815" cy="3317359"/>
              </a:xfrm>
            </p:grpSpPr>
            <p:sp>
              <p:nvSpPr>
                <p:cNvPr id="149" name="Retângulo 148"/>
                <p:cNvSpPr/>
                <p:nvPr/>
              </p:nvSpPr>
              <p:spPr>
                <a:xfrm>
                  <a:off x="853779" y="531628"/>
                  <a:ext cx="3324815" cy="3317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50" name="Picture 16" descr="Like 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187" y="3370522"/>
                  <a:ext cx="399408" cy="334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18" descr="Curtida Instagram Png - Baixar Imagens em 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14" t="20119" r="19823" b="22485"/>
                <a:stretch/>
              </p:blipFill>
              <p:spPr bwMode="auto">
                <a:xfrm>
                  <a:off x="988828" y="3370522"/>
                  <a:ext cx="378609" cy="369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8" name="CaixaDeTexto 147"/>
              <p:cNvSpPr txBox="1"/>
              <p:nvPr/>
            </p:nvSpPr>
            <p:spPr>
              <a:xfrm>
                <a:off x="2035132" y="3299890"/>
                <a:ext cx="2109966" cy="532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latin typeface="Bahnschrift SemiBold SemiConden" panose="020B0502040204020203" pitchFamily="34" charset="0"/>
                  </a:rPr>
                  <a:t>Endereço: Rua Ernesto lobão nº 20 – Madureira RJ</a:t>
                </a:r>
              </a:p>
            </p:txBody>
          </p:sp>
        </p:grpSp>
        <p:pic>
          <p:nvPicPr>
            <p:cNvPr id="1060" name="Picture 36" descr="Empresas da Regiao dos Lagos RJ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88" b="6243"/>
            <a:stretch/>
          </p:blipFill>
          <p:spPr bwMode="auto">
            <a:xfrm rot="20890180">
              <a:off x="3336573" y="2987465"/>
              <a:ext cx="2473628" cy="20309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o 44"/>
          <p:cNvGrpSpPr/>
          <p:nvPr/>
        </p:nvGrpSpPr>
        <p:grpSpPr>
          <a:xfrm>
            <a:off x="3408394" y="581828"/>
            <a:ext cx="1934277" cy="2334955"/>
            <a:chOff x="3408394" y="215155"/>
            <a:chExt cx="1934277" cy="2334955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45" y="215155"/>
              <a:ext cx="1806926" cy="1806926"/>
            </a:xfrm>
            <a:prstGeom prst="rect">
              <a:avLst/>
            </a:prstGeom>
          </p:spPr>
        </p:pic>
        <p:sp>
          <p:nvSpPr>
            <p:cNvPr id="42" name="CaixaDeTexto 41"/>
            <p:cNvSpPr txBox="1"/>
            <p:nvPr/>
          </p:nvSpPr>
          <p:spPr>
            <a:xfrm>
              <a:off x="3408394" y="1842224"/>
              <a:ext cx="1834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latin typeface="Bahnschrift SemiBold SemiConden" panose="020B0502040204020203" pitchFamily="34" charset="0"/>
                </a:rPr>
                <a:t>DEPÓSITO DE BEBIDAS ZN</a:t>
              </a:r>
            </a:p>
          </p:txBody>
        </p:sp>
      </p:grpSp>
      <p:sp>
        <p:nvSpPr>
          <p:cNvPr id="217" name="CaixaDeTexto 216"/>
          <p:cNvSpPr txBox="1"/>
          <p:nvPr/>
        </p:nvSpPr>
        <p:spPr>
          <a:xfrm>
            <a:off x="1919379" y="-5410"/>
            <a:ext cx="596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Bahnschrift SemiBold SemiConden" panose="020B0502040204020203" pitchFamily="34" charset="0"/>
              </a:rPr>
              <a:t>PAINEL SEMÂNTICO – DEPÓSITO DE BEBIDAS ZN</a:t>
            </a:r>
            <a:endParaRPr lang="pt-BR" sz="2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4708469" y="341518"/>
            <a:ext cx="249682" cy="2496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Elipse 217"/>
          <p:cNvSpPr/>
          <p:nvPr/>
        </p:nvSpPr>
        <p:spPr>
          <a:xfrm>
            <a:off x="4822488" y="341518"/>
            <a:ext cx="249682" cy="2496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Elipse 218"/>
          <p:cNvSpPr/>
          <p:nvPr/>
        </p:nvSpPr>
        <p:spPr>
          <a:xfrm>
            <a:off x="4936507" y="341518"/>
            <a:ext cx="249682" cy="24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Elipse 219"/>
          <p:cNvSpPr/>
          <p:nvPr/>
        </p:nvSpPr>
        <p:spPr>
          <a:xfrm>
            <a:off x="5050526" y="341518"/>
            <a:ext cx="249682" cy="24968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Elipse 220"/>
          <p:cNvSpPr/>
          <p:nvPr/>
        </p:nvSpPr>
        <p:spPr>
          <a:xfrm>
            <a:off x="5164547" y="341518"/>
            <a:ext cx="249682" cy="24968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1" y="-116378"/>
            <a:ext cx="12192000" cy="465512"/>
          </a:xfrm>
        </p:spPr>
        <p:txBody>
          <a:bodyPr>
            <a:normAutofit/>
          </a:bodyPr>
          <a:lstStyle/>
          <a:p>
            <a:r>
              <a:rPr lang="pt-BR" sz="1400" u="sng" dirty="0" smtClean="0"/>
              <a:t>Briefing depósito de bebidas</a:t>
            </a:r>
            <a:endParaRPr lang="pt-BR" sz="1400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1" y="365760"/>
            <a:ext cx="6278878" cy="6400800"/>
          </a:xfrm>
        </p:spPr>
        <p:txBody>
          <a:bodyPr>
            <a:normAutofit/>
          </a:bodyPr>
          <a:lstStyle/>
          <a:p>
            <a:r>
              <a:rPr lang="pt-BR" sz="1100" dirty="0" smtClean="0"/>
              <a:t>Nome da empresa</a:t>
            </a:r>
            <a:r>
              <a:rPr lang="pt-BR" sz="1100" dirty="0" smtClean="0"/>
              <a:t>: DEPÓSITO DE BEBIDAS ZN LTDA</a:t>
            </a:r>
          </a:p>
          <a:p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 Deposito de bebidas Madureira</a:t>
            </a:r>
          </a:p>
          <a:p>
            <a:r>
              <a:rPr lang="pt-BR" sz="1100" dirty="0" smtClean="0"/>
              <a:t>Historia da empresa: </a:t>
            </a:r>
          </a:p>
          <a:p>
            <a:pPr marL="0" indent="0">
              <a:buNone/>
            </a:pPr>
            <a:r>
              <a:rPr lang="pt-BR" sz="1050" dirty="0" smtClean="0"/>
              <a:t>Começamos em uma garagem de amigos(as) , comemorando um aniversário de um deles. Tivemos a </a:t>
            </a:r>
            <a:r>
              <a:rPr lang="pt-BR" sz="1050" dirty="0" smtClean="0"/>
              <a:t>ideia </a:t>
            </a:r>
            <a:r>
              <a:rPr lang="pt-BR" sz="1050" dirty="0" smtClean="0"/>
              <a:t>de abrir um depósito de bebidas pois, com o retorno dos eventos, percebemos que é interessante investirmos neste projeto</a:t>
            </a:r>
            <a:r>
              <a:rPr lang="pt-BR" sz="1050" dirty="0" smtClean="0"/>
              <a:t>.</a:t>
            </a:r>
            <a:endParaRPr lang="pt-BR" sz="100" dirty="0" smtClean="0"/>
          </a:p>
          <a:p>
            <a:pPr marL="0" indent="0">
              <a:buNone/>
            </a:pPr>
            <a:r>
              <a:rPr lang="pt-BR" sz="1100" dirty="0" smtClean="0"/>
              <a:t>Ramo</a:t>
            </a:r>
            <a:r>
              <a:rPr lang="pt-BR" sz="1100" dirty="0" smtClean="0"/>
              <a:t>: </a:t>
            </a:r>
            <a:r>
              <a:rPr lang="pt-BR" sz="1100" dirty="0" smtClean="0"/>
              <a:t>Bebidas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Endereço: Rua Ernesto lobão nº 20 – Madureira </a:t>
            </a:r>
            <a:r>
              <a:rPr lang="pt-BR" sz="1100" dirty="0" smtClean="0"/>
              <a:t>RJ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Site: </a:t>
            </a:r>
            <a:r>
              <a:rPr lang="pt-BR" sz="1100" dirty="0" smtClean="0">
                <a:hlinkClick r:id="rId2"/>
              </a:rPr>
              <a:t>www.depositozn.com.br</a:t>
            </a:r>
            <a:endParaRPr lang="pt-BR" sz="1100" dirty="0" smtClean="0"/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Missão: Se tornar a maior distribuidora de bebidas da Zona norte do Rio de </a:t>
            </a:r>
            <a:r>
              <a:rPr lang="pt-BR" sz="1100" dirty="0" smtClean="0"/>
              <a:t>Janeiro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Visão: Entender todas as necessidades dos nossos clientes e estar disponível para atendê-los</a:t>
            </a:r>
            <a:r>
              <a:rPr lang="pt-BR" sz="1100" dirty="0" smtClean="0"/>
              <a:t>.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r>
              <a:rPr lang="pt-BR" sz="1100" dirty="0" smtClean="0"/>
              <a:t>Valores: Reconhecer, desenvolver e acima de tudo respeitar pessoas.</a:t>
            </a:r>
          </a:p>
          <a:p>
            <a:pPr marL="0" indent="0">
              <a:buNone/>
            </a:pPr>
            <a:endParaRPr lang="pt-BR" sz="1100" dirty="0"/>
          </a:p>
          <a:p>
            <a:r>
              <a:rPr lang="pt-BR" sz="1100" dirty="0" smtClean="0"/>
              <a:t>Publico alvo:</a:t>
            </a:r>
          </a:p>
          <a:p>
            <a:pPr marL="0" indent="0">
              <a:buNone/>
            </a:pPr>
            <a:r>
              <a:rPr lang="pt-BR" sz="1100" dirty="0" smtClean="0"/>
              <a:t>Nosso alvo é atender  pessoas físicas e pessoas jurídicas localizada na zona norte do RJ</a:t>
            </a:r>
          </a:p>
          <a:p>
            <a:endParaRPr lang="pt-BR" sz="1100" dirty="0" smtClean="0"/>
          </a:p>
          <a:p>
            <a:r>
              <a:rPr lang="pt-BR" sz="1100" dirty="0" smtClean="0"/>
              <a:t>Custos mensais:</a:t>
            </a:r>
          </a:p>
          <a:p>
            <a:pPr marL="0" indent="0">
              <a:buNone/>
            </a:pPr>
            <a:r>
              <a:rPr lang="pt-BR" sz="1100" dirty="0" smtClean="0"/>
              <a:t>Aluguel, luz, água, impostos e insumos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endParaRPr lang="pt-BR" sz="1100" dirty="0"/>
          </a:p>
          <a:p>
            <a:endParaRPr lang="pt-BR" sz="1100" dirty="0" smtClean="0"/>
          </a:p>
          <a:p>
            <a:pPr marL="0" indent="0">
              <a:buNone/>
            </a:pPr>
            <a:endParaRPr lang="pt-BR" sz="1600" dirty="0" smtClean="0"/>
          </a:p>
        </p:txBody>
      </p:sp>
      <p:cxnSp>
        <p:nvCxnSpPr>
          <p:cNvPr id="5" name="Conector reto 4"/>
          <p:cNvCxnSpPr/>
          <p:nvPr/>
        </p:nvCxnSpPr>
        <p:spPr>
          <a:xfrm>
            <a:off x="6353693" y="465512"/>
            <a:ext cx="16626" cy="63010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70319" y="307570"/>
            <a:ext cx="5821681" cy="6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smtClean="0"/>
              <a:t>Produtos</a:t>
            </a:r>
            <a:r>
              <a:rPr lang="pt-BR" sz="1100" dirty="0"/>
              <a:t>:</a:t>
            </a:r>
          </a:p>
          <a:p>
            <a:pPr marL="0" indent="0">
              <a:buNone/>
            </a:pPr>
            <a:r>
              <a:rPr lang="pt-BR" sz="1100" dirty="0"/>
              <a:t>A empresa trabalhará na logística e distribuição de bebidas alcoólicas e não alcoólicas por exemplo: Cerveja importada e nacional, artesanal, vinhos tinto, vinho branco, vinho </a:t>
            </a:r>
            <a:r>
              <a:rPr lang="pt-BR" sz="1100" dirty="0" err="1"/>
              <a:t>rosê</a:t>
            </a:r>
            <a:r>
              <a:rPr lang="pt-BR" sz="1100" dirty="0"/>
              <a:t>, </a:t>
            </a:r>
            <a:r>
              <a:rPr lang="pt-BR" sz="1100" dirty="0" err="1"/>
              <a:t>refri</a:t>
            </a:r>
            <a:r>
              <a:rPr lang="pt-BR" sz="1100" dirty="0"/>
              <a:t>, sucos e energéticos.</a:t>
            </a:r>
          </a:p>
          <a:p>
            <a:pPr marL="0" indent="0">
              <a:buNone/>
            </a:pPr>
            <a:endParaRPr lang="pt-BR" sz="1100" dirty="0"/>
          </a:p>
          <a:p>
            <a:r>
              <a:rPr lang="pt-BR" sz="1100" dirty="0"/>
              <a:t>Fornecedores:</a:t>
            </a:r>
          </a:p>
          <a:p>
            <a:pPr marL="0" indent="0">
              <a:buNone/>
            </a:pPr>
            <a:r>
              <a:rPr lang="pt-BR" sz="1100" dirty="0"/>
              <a:t>Ambev, Itaipava, coca cola, </a:t>
            </a:r>
            <a:r>
              <a:rPr lang="pt-BR" sz="1100" dirty="0" err="1"/>
              <a:t>pakera</a:t>
            </a:r>
            <a:r>
              <a:rPr lang="pt-BR" sz="1100" dirty="0"/>
              <a:t>, </a:t>
            </a:r>
            <a:r>
              <a:rPr lang="pt-BR" sz="1100" dirty="0" err="1"/>
              <a:t>bellaaurora</a:t>
            </a:r>
            <a:r>
              <a:rPr lang="pt-BR" sz="1100" dirty="0"/>
              <a:t>, etc...</a:t>
            </a:r>
          </a:p>
          <a:p>
            <a:pPr marL="0" indent="0">
              <a:buNone/>
            </a:pPr>
            <a:endParaRPr lang="pt-BR" sz="1100" dirty="0"/>
          </a:p>
          <a:p>
            <a:r>
              <a:rPr lang="pt-BR" sz="1100" dirty="0"/>
              <a:t>Foco do projeto:</a:t>
            </a:r>
          </a:p>
          <a:p>
            <a:pPr marL="0" indent="0">
              <a:buNone/>
            </a:pPr>
            <a:r>
              <a:rPr lang="pt-BR" sz="1100" dirty="0"/>
              <a:t>Criar um site para ampliar a busca de novos clientes e facilitar a compra pelo seu aparelho celular, possibilitar o rastreio do pedido, mostrar a previsão do tempo de entrega, disponibilizar espaço para sugestão e críticas, criar um banco dos clientes cadastrados, promover promoção e anuncio direcionado para o cliente consumidor do produto através das informações no banco de dados. Contudo o site será responsável de promover </a:t>
            </a:r>
            <a:r>
              <a:rPr lang="pt-BR" sz="1100" dirty="0" err="1"/>
              <a:t>aproxidamente</a:t>
            </a:r>
            <a:r>
              <a:rPr lang="pt-BR" sz="1100" dirty="0"/>
              <a:t> 80% das vendas e controlar o nível de estoque dos produtos</a:t>
            </a:r>
            <a:r>
              <a:rPr lang="pt-BR" sz="1100" dirty="0" smtClean="0"/>
              <a:t>.</a:t>
            </a:r>
            <a:endParaRPr lang="pt-BR" sz="1100" dirty="0" smtClean="0"/>
          </a:p>
          <a:p>
            <a:pPr marL="0" indent="0">
              <a:buNone/>
            </a:pPr>
            <a:endParaRPr lang="pt-BR" sz="1100" dirty="0" smtClean="0"/>
          </a:p>
          <a:p>
            <a:r>
              <a:rPr lang="pt-BR" sz="1100" dirty="0" smtClean="0"/>
              <a:t>Recursos </a:t>
            </a:r>
            <a:r>
              <a:rPr lang="pt-BR" sz="1100" dirty="0" smtClean="0"/>
              <a:t>necessários do site:</a:t>
            </a:r>
          </a:p>
          <a:p>
            <a:pPr marL="0" indent="0">
              <a:buNone/>
            </a:pPr>
            <a:r>
              <a:rPr lang="pt-BR" sz="1100" dirty="0" smtClean="0"/>
              <a:t>HTML, CSS, JAVA SCRIPIT, PHP &amp; SQL</a:t>
            </a:r>
          </a:p>
          <a:p>
            <a:r>
              <a:rPr lang="pt-BR" sz="1100" dirty="0" smtClean="0"/>
              <a:t>Marketing:</a:t>
            </a:r>
          </a:p>
          <a:p>
            <a:pPr marL="0" indent="0">
              <a:buNone/>
            </a:pPr>
            <a:r>
              <a:rPr lang="pt-BR" sz="1100" dirty="0" smtClean="0"/>
              <a:t>O site terá vinculo com o </a:t>
            </a:r>
            <a:r>
              <a:rPr lang="pt-BR" sz="1100" dirty="0" err="1" smtClean="0"/>
              <a:t>Whats</a:t>
            </a:r>
            <a:r>
              <a:rPr lang="pt-BR" sz="1100" dirty="0" smtClean="0"/>
              <a:t> </a:t>
            </a:r>
            <a:r>
              <a:rPr lang="pt-BR" sz="1100" dirty="0" err="1" smtClean="0"/>
              <a:t>app</a:t>
            </a:r>
            <a:r>
              <a:rPr lang="pt-BR" sz="1100" dirty="0" smtClean="0"/>
              <a:t>, </a:t>
            </a:r>
            <a:r>
              <a:rPr lang="pt-BR" sz="1100" dirty="0" err="1" smtClean="0"/>
              <a:t>facebook</a:t>
            </a:r>
            <a:r>
              <a:rPr lang="pt-BR" sz="1100" dirty="0" smtClean="0"/>
              <a:t> e o própria página na web. Ambos terá como finalidade promover as vendas, anunciar os produtos,  consolidar os cadastros dos clientes e informar o que cada cliente consome, quantidade de consumo e previsão de consumos. </a:t>
            </a:r>
          </a:p>
          <a:p>
            <a:r>
              <a:rPr lang="pt-BR" sz="1100" dirty="0" smtClean="0"/>
              <a:t>Concorrentes:</a:t>
            </a:r>
          </a:p>
          <a:p>
            <a:pPr marL="0" indent="0">
              <a:buNone/>
            </a:pPr>
            <a:r>
              <a:rPr lang="pt-BR" sz="1100" dirty="0" smtClean="0"/>
              <a:t>Zé delivery, </a:t>
            </a:r>
            <a:r>
              <a:rPr lang="pt-BR" sz="1100" dirty="0" err="1" smtClean="0"/>
              <a:t>ifood</a:t>
            </a:r>
            <a:r>
              <a:rPr lang="pt-BR" sz="1100" dirty="0" smtClean="0"/>
              <a:t> e </a:t>
            </a:r>
            <a:r>
              <a:rPr lang="pt-BR" sz="1100" dirty="0" err="1" smtClean="0"/>
              <a:t>Rappi</a:t>
            </a:r>
            <a:endParaRPr lang="pt-BR" sz="1100" dirty="0" smtClean="0"/>
          </a:p>
          <a:p>
            <a:pPr marL="0" indent="0">
              <a:buNone/>
            </a:pPr>
            <a:endParaRPr lang="pt-BR" sz="1100" dirty="0" smtClean="0"/>
          </a:p>
          <a:p>
            <a:r>
              <a:rPr lang="pt-BR" sz="1100" dirty="0"/>
              <a:t>Prazo de implantação </a:t>
            </a:r>
          </a:p>
          <a:p>
            <a:pPr marL="0" indent="0">
              <a:buNone/>
            </a:pPr>
            <a:r>
              <a:rPr lang="pt-BR" sz="1100" dirty="0"/>
              <a:t>Inauguração da distribuidora: </a:t>
            </a:r>
            <a:r>
              <a:rPr lang="pt-BR" sz="1100" dirty="0" smtClean="0"/>
              <a:t>13/04/2023</a:t>
            </a:r>
            <a:endParaRPr lang="pt-BR" sz="1100" dirty="0"/>
          </a:p>
          <a:p>
            <a:pPr marL="0" indent="0">
              <a:buNone/>
            </a:pPr>
            <a:r>
              <a:rPr lang="pt-BR" sz="1100" dirty="0"/>
              <a:t>Sistema: </a:t>
            </a:r>
            <a:r>
              <a:rPr lang="pt-BR" sz="1100" dirty="0" smtClean="0"/>
              <a:t>06/02/2023</a:t>
            </a: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1193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1" y="-116378"/>
            <a:ext cx="12192000" cy="465512"/>
          </a:xfrm>
        </p:spPr>
        <p:txBody>
          <a:bodyPr>
            <a:normAutofit/>
          </a:bodyPr>
          <a:lstStyle/>
          <a:p>
            <a:r>
              <a:rPr lang="pt-BR" sz="1400" u="sng" dirty="0" smtClean="0"/>
              <a:t>Briefing depósito de bebidas</a:t>
            </a:r>
            <a:endParaRPr lang="pt-BR" sz="1400" u="sng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6353693" y="465512"/>
            <a:ext cx="16626" cy="63010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65760" y="465512"/>
            <a:ext cx="5821681" cy="665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/>
          </a:p>
          <a:p>
            <a:r>
              <a:rPr lang="pt-BR" sz="1100" dirty="0" smtClean="0"/>
              <a:t>Equipamentos e acessórios necessários:</a:t>
            </a:r>
          </a:p>
          <a:p>
            <a:pPr marL="0" indent="0">
              <a:buNone/>
            </a:pPr>
            <a:r>
              <a:rPr lang="pt-BR" sz="1100" b="1" dirty="0" smtClean="0"/>
              <a:t>Distribuidora:</a:t>
            </a:r>
            <a:r>
              <a:rPr lang="pt-BR" sz="1100" dirty="0" smtClean="0"/>
              <a:t> 5 Freezer, 4 geladeiras, 5 câmeras, 1 caixa, 2 </a:t>
            </a:r>
            <a:r>
              <a:rPr lang="pt-BR" sz="1100" dirty="0" err="1" smtClean="0"/>
              <a:t>paleteiras</a:t>
            </a:r>
            <a:r>
              <a:rPr lang="pt-BR" sz="1100" dirty="0" smtClean="0"/>
              <a:t>, 2 computadores...</a:t>
            </a:r>
          </a:p>
          <a:p>
            <a:pPr marL="0" indent="0">
              <a:buNone/>
            </a:pPr>
            <a:r>
              <a:rPr lang="pt-BR" sz="1100" dirty="0" smtClean="0"/>
              <a:t>Custo com a implantação da distribuidora: R</a:t>
            </a:r>
            <a:r>
              <a:rPr lang="pt-BR" sz="1100" dirty="0" smtClean="0"/>
              <a:t>$ 42.000,00</a:t>
            </a:r>
            <a:endParaRPr lang="pt-BR" sz="1100" dirty="0" smtClean="0"/>
          </a:p>
          <a:p>
            <a:pPr marL="0" indent="0">
              <a:buNone/>
            </a:pPr>
            <a:r>
              <a:rPr lang="pt-BR" sz="1100" b="1" dirty="0" smtClean="0"/>
              <a:t>Sistema:</a:t>
            </a:r>
            <a:r>
              <a:rPr lang="pt-BR" sz="1100" dirty="0" smtClean="0"/>
              <a:t> hospedagem, domínios, armazenagem de dados, número de páginas, tempo de colocar no ar e </a:t>
            </a:r>
            <a:r>
              <a:rPr lang="pt-BR" sz="1100" dirty="0" err="1" smtClean="0"/>
              <a:t>cpanel</a:t>
            </a:r>
            <a:r>
              <a:rPr lang="pt-BR" sz="1100" dirty="0" smtClean="0"/>
              <a:t>...</a:t>
            </a:r>
          </a:p>
          <a:p>
            <a:pPr marL="0" indent="0">
              <a:buNone/>
            </a:pPr>
            <a:r>
              <a:rPr lang="pt-BR" sz="1100" dirty="0" smtClean="0"/>
              <a:t>Custo com a implantação do site: R</a:t>
            </a:r>
            <a:r>
              <a:rPr lang="pt-BR" sz="1100" dirty="0" smtClean="0"/>
              <a:t>$ 3.000,00</a:t>
            </a:r>
            <a:endParaRPr lang="pt-BR" sz="1100" dirty="0" smtClean="0"/>
          </a:p>
          <a:p>
            <a:pPr marL="0" indent="0">
              <a:buNone/>
            </a:pPr>
            <a:endParaRPr lang="pt-BR" sz="1100" dirty="0"/>
          </a:p>
          <a:p>
            <a:r>
              <a:rPr lang="pt-BR" sz="1100" dirty="0" smtClean="0"/>
              <a:t>Pontos positivos dos canais de comunicações:</a:t>
            </a:r>
          </a:p>
          <a:p>
            <a:pPr marL="0" indent="0">
              <a:buNone/>
            </a:pPr>
            <a:r>
              <a:rPr lang="pt-BR" sz="1100" dirty="0" smtClean="0"/>
              <a:t>O maior meio de comunicação atual é feita via internet, logo, aproveitaremos esse meio para divulgação e promoção das vendas.</a:t>
            </a:r>
          </a:p>
          <a:p>
            <a:endParaRPr lang="pt-BR" sz="1100" dirty="0"/>
          </a:p>
          <a:p>
            <a:r>
              <a:rPr lang="pt-BR" sz="1100" dirty="0" smtClean="0"/>
              <a:t>Pontos negativos dos canais de comunicações:</a:t>
            </a:r>
          </a:p>
          <a:p>
            <a:pPr marL="0" indent="0">
              <a:buNone/>
            </a:pPr>
            <a:r>
              <a:rPr lang="pt-BR" sz="1100" dirty="0" smtClean="0"/>
              <a:t>Por mais popular que seja os </a:t>
            </a:r>
            <a:r>
              <a:rPr lang="pt-BR" sz="1100" dirty="0" err="1" smtClean="0"/>
              <a:t>deliverys</a:t>
            </a:r>
            <a:r>
              <a:rPr lang="pt-BR" sz="1100" dirty="0" smtClean="0"/>
              <a:t> e a internet ainda não é utilizado por toda a população, visando esse </a:t>
            </a:r>
            <a:r>
              <a:rPr lang="pt-BR" sz="1100" dirty="0" smtClean="0"/>
              <a:t>déficit </a:t>
            </a:r>
            <a:r>
              <a:rPr lang="pt-BR" sz="1100" dirty="0" smtClean="0"/>
              <a:t>entendemos que teremos uma pequena perda de cativar clientes</a:t>
            </a:r>
            <a:r>
              <a:rPr lang="pt-BR" sz="1100" dirty="0" smtClean="0"/>
              <a:t>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 smtClean="0"/>
          </a:p>
          <a:p>
            <a:endParaRPr lang="pt-BR" sz="11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 smtClean="0"/>
          </a:p>
          <a:p>
            <a:endParaRPr lang="pt-B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040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 descr="PNG e SVG de cerveja com fundo transparente para baixar."/>
          <p:cNvSpPr>
            <a:spLocks noChangeAspect="1" noChangeArrowheads="1"/>
          </p:cNvSpPr>
          <p:nvPr/>
        </p:nvSpPr>
        <p:spPr bwMode="auto">
          <a:xfrm>
            <a:off x="460375" y="234228"/>
            <a:ext cx="304800" cy="30480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4" descr="PNG e SVG de cerveja com fundo transparente para baixar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8" descr="Pin em cerveja"/>
          <p:cNvSpPr>
            <a:spLocks noChangeAspect="1" noChangeArrowheads="1"/>
          </p:cNvSpPr>
          <p:nvPr/>
        </p:nvSpPr>
        <p:spPr bwMode="auto">
          <a:xfrm>
            <a:off x="460375" y="160337"/>
            <a:ext cx="321800" cy="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AutoShape 10" descr="✓ Fotos do Os planos de fundo preto e brancos são luz cinza com prata o  gradiente de luz é a diagonal. Royalty Fre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2191999" cy="6842348"/>
          </a:xfrm>
          <a:prstGeom prst="rect">
            <a:avLst/>
          </a:prstGeom>
        </p:spPr>
      </p:pic>
      <p:sp>
        <p:nvSpPr>
          <p:cNvPr id="25" name="Divisa 24"/>
          <p:cNvSpPr/>
          <p:nvPr/>
        </p:nvSpPr>
        <p:spPr>
          <a:xfrm>
            <a:off x="3278511" y="4839854"/>
            <a:ext cx="3694546" cy="683490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Divisa 25"/>
          <p:cNvSpPr/>
          <p:nvPr/>
        </p:nvSpPr>
        <p:spPr>
          <a:xfrm rot="10800000">
            <a:off x="5787627" y="4839854"/>
            <a:ext cx="3694546" cy="683490"/>
          </a:xfrm>
          <a:prstGeom prst="chevr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07975" y="234228"/>
            <a:ext cx="11616170" cy="62866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ntrada Manual 23"/>
          <p:cNvSpPr/>
          <p:nvPr/>
        </p:nvSpPr>
        <p:spPr>
          <a:xfrm rot="10800000">
            <a:off x="-15299" y="7937"/>
            <a:ext cx="1256147" cy="2198255"/>
          </a:xfrm>
          <a:prstGeom prst="flowChartManualInpu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utoShape 12" descr="Assertiva Carreira - Luana Lourenç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9"/>
          <a:stretch/>
        </p:blipFill>
        <p:spPr>
          <a:xfrm rot="19369428">
            <a:off x="11147624" y="-717475"/>
            <a:ext cx="1228303" cy="239922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9"/>
          <a:stretch/>
        </p:blipFill>
        <p:spPr>
          <a:xfrm rot="8975020">
            <a:off x="-132614" y="4994920"/>
            <a:ext cx="1228303" cy="2399226"/>
          </a:xfrm>
          <a:prstGeom prst="rect">
            <a:avLst/>
          </a:prstGeom>
        </p:spPr>
      </p:pic>
      <p:grpSp>
        <p:nvGrpSpPr>
          <p:cNvPr id="32" name="Grupo 44"/>
          <p:cNvGrpSpPr/>
          <p:nvPr/>
        </p:nvGrpSpPr>
        <p:grpSpPr>
          <a:xfrm>
            <a:off x="-73379" y="160337"/>
            <a:ext cx="1356654" cy="1756655"/>
            <a:chOff x="3408394" y="215155"/>
            <a:chExt cx="1934279" cy="2317266"/>
          </a:xfrm>
        </p:grpSpPr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47" y="215155"/>
              <a:ext cx="1806926" cy="1806926"/>
            </a:xfrm>
            <a:prstGeom prst="rect">
              <a:avLst/>
            </a:prstGeom>
          </p:spPr>
        </p:pic>
        <p:sp>
          <p:nvSpPr>
            <p:cNvPr id="34" name="CaixaDeTexto 33"/>
            <p:cNvSpPr txBox="1"/>
            <p:nvPr/>
          </p:nvSpPr>
          <p:spPr>
            <a:xfrm>
              <a:off x="3408394" y="1842223"/>
              <a:ext cx="1834479" cy="69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DEPÓSITO DE BEBIDAS ZN</a:t>
              </a:r>
            </a:p>
          </p:txBody>
        </p:sp>
      </p:grpSp>
      <p:sp>
        <p:nvSpPr>
          <p:cNvPr id="38" name="CaixaDeTexto 37"/>
          <p:cNvSpPr txBox="1"/>
          <p:nvPr/>
        </p:nvSpPr>
        <p:spPr>
          <a:xfrm>
            <a:off x="4047784" y="5523344"/>
            <a:ext cx="438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HORA DE COMPRAR</a:t>
            </a:r>
            <a:endParaRPr lang="pt-BR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999085" y="6193808"/>
            <a:ext cx="438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hlinkClick r:id="rId5"/>
              </a:rPr>
              <a:t>www.depositozn.com.br</a:t>
            </a:r>
            <a:endParaRPr lang="pt-BR" sz="1400" dirty="0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725" y="5860755"/>
            <a:ext cx="354380" cy="3338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AutoShape 14" descr="ícone Whatsapp, preto, logo em Social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122" y="5796923"/>
            <a:ext cx="445655" cy="43992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CaixaDeTexto 43"/>
          <p:cNvSpPr txBox="1"/>
          <p:nvPr/>
        </p:nvSpPr>
        <p:spPr>
          <a:xfrm>
            <a:off x="4133192" y="416738"/>
            <a:ext cx="42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SUPER OFERTAS PARA VOCÊ!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450018" y="4394322"/>
            <a:ext cx="42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COMPRE E SE CADASTRE NO SITE E CONCORRA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509818" y="4978628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R$ 50 REAIS DE </a:t>
            </a:r>
            <a:r>
              <a:rPr lang="pt-BR" b="1" dirty="0" smtClean="0">
                <a:latin typeface="Bahnschrift SemiBold SemiConden" panose="020B0502040204020203" pitchFamily="34" charset="0"/>
              </a:rPr>
              <a:t>CONSUMO EM QUALQUER 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PRODUTO DA LOJA 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118879" y="1291094"/>
            <a:ext cx="648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TODOA DIA TEMOS PRODUTOS EM PROMOÇÕES</a:t>
            </a:r>
            <a:endParaRPr lang="pt-BR" sz="28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118879" y="1173820"/>
            <a:ext cx="6396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118879" y="1966900"/>
            <a:ext cx="63969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50" y="2773556"/>
            <a:ext cx="942909" cy="9429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CaixaDeTexto 60"/>
          <p:cNvSpPr txBox="1"/>
          <p:nvPr/>
        </p:nvSpPr>
        <p:spPr>
          <a:xfrm>
            <a:off x="2026995" y="3686272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CERVEJAS NACIONAIS, ARTESANAIS E IMPOTADAS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37" y="2702122"/>
            <a:ext cx="979452" cy="92651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CaixaDeTexto 62"/>
          <p:cNvSpPr txBox="1"/>
          <p:nvPr/>
        </p:nvSpPr>
        <p:spPr>
          <a:xfrm>
            <a:off x="4057024" y="3686272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VINHOS IMPORTADOS E NACIONAIS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67" y="2702123"/>
            <a:ext cx="930531" cy="9391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5" name="CaixaDeTexto 64"/>
          <p:cNvSpPr txBox="1"/>
          <p:nvPr/>
        </p:nvSpPr>
        <p:spPr>
          <a:xfrm>
            <a:off x="5990123" y="3715185"/>
            <a:ext cx="188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ENERGÉTICOS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3222" y="2790426"/>
            <a:ext cx="937722" cy="9247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CaixaDeTexto 66"/>
          <p:cNvSpPr txBox="1"/>
          <p:nvPr/>
        </p:nvSpPr>
        <p:spPr>
          <a:xfrm>
            <a:off x="7497000" y="3733718"/>
            <a:ext cx="188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SUCOS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8" name="Imagem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18" y="2773556"/>
            <a:ext cx="1057594" cy="9416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9" name="CaixaDeTexto 68"/>
          <p:cNvSpPr txBox="1"/>
          <p:nvPr/>
        </p:nvSpPr>
        <p:spPr>
          <a:xfrm>
            <a:off x="9030435" y="3733718"/>
            <a:ext cx="188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REFRIGERANTES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605873" y="5895826"/>
            <a:ext cx="188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ZAP: (21)99097-9696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892645" y="5878386"/>
            <a:ext cx="2555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CURTA NOSSA PÁGINA: DEPOSITO ZN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1878" y="5777534"/>
            <a:ext cx="476510" cy="4543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3" name="CaixaDeTexto 72"/>
          <p:cNvSpPr txBox="1"/>
          <p:nvPr/>
        </p:nvSpPr>
        <p:spPr>
          <a:xfrm>
            <a:off x="7630175" y="5895826"/>
            <a:ext cx="188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NOS SIGA: DEPOSITOZN</a:t>
            </a:r>
            <a:endParaRPr lang="pt-BR" sz="12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dirty="0" smtClean="0"/>
              <a:t>PROPOSTA COMERCIAL NO CANVA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26" y="1713791"/>
            <a:ext cx="3598720" cy="496290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8328" y="1265895"/>
            <a:ext cx="80910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https://www.canva.com/design/DAFEjxqMBh4/V2jQImoUJPa2Ap16YDGYnA/edit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5491" y="1005793"/>
            <a:ext cx="8091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ACESSAR: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4843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366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DEPÓSITO DE BEBIDAS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4028" y="134665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PROPAGANDA -</a:t>
            </a:r>
            <a:r>
              <a:rPr lang="pt-BR" sz="2000" dirty="0" smtClean="0">
                <a:latin typeface="Bahnschrift Condensed" panose="020B0502040204020203" pitchFamily="34" charset="0"/>
              </a:rPr>
              <a:t>Será o meio onde divulgaremos nosso produtos: mídia, site,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whats</a:t>
            </a:r>
            <a:r>
              <a:rPr lang="pt-BR" sz="2000" dirty="0" smtClean="0">
                <a:latin typeface="Bahnschrift Condensed" panose="020B0502040204020203" pitchFamily="34" charset="0"/>
              </a:rPr>
              <a:t>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app</a:t>
            </a:r>
            <a:r>
              <a:rPr lang="pt-BR" sz="2000" dirty="0">
                <a:latin typeface="Bahnschrift Condensed" panose="020B0502040204020203" pitchFamily="34" charset="0"/>
              </a:rPr>
              <a:t> </a:t>
            </a:r>
            <a:r>
              <a:rPr lang="pt-BR" sz="2000" dirty="0" smtClean="0">
                <a:latin typeface="Bahnschrift Condensed" panose="020B0502040204020203" pitchFamily="34" charset="0"/>
              </a:rPr>
              <a:t>(grupo &amp; status),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facebook</a:t>
            </a:r>
            <a:r>
              <a:rPr lang="pt-BR" sz="2000" dirty="0" smtClean="0">
                <a:latin typeface="Bahnschrift Condensed" panose="020B0502040204020203" pitchFamily="34" charset="0"/>
              </a:rPr>
              <a:t> (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marketplace</a:t>
            </a:r>
            <a:r>
              <a:rPr lang="pt-BR" sz="2000" dirty="0" smtClean="0">
                <a:latin typeface="Bahnschrift Condensed" panose="020B0502040204020203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7030A0"/>
                </a:solidFill>
                <a:latin typeface="Bahnschrift Condensed" panose="020B0502040204020203" pitchFamily="34" charset="0"/>
              </a:rPr>
              <a:t>SERVIÇOS - </a:t>
            </a:r>
            <a:r>
              <a:rPr lang="pt-BR" sz="2000" dirty="0" smtClean="0">
                <a:latin typeface="Bahnschrift Condensed" panose="020B0502040204020203" pitchFamily="34" charset="0"/>
              </a:rPr>
              <a:t>Meio por onde realizaremos as vendas: presencial, delivery( site, contatos, encarte virtual, promoções, bairros onde atendemos)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chemeClr val="accent4"/>
                </a:solidFill>
                <a:latin typeface="Bahnschrift Condensed" panose="020B0502040204020203" pitchFamily="34" charset="0"/>
              </a:rPr>
              <a:t>CONCORRÊNCIAS – </a:t>
            </a:r>
            <a:r>
              <a:rPr lang="pt-BR" sz="2000" dirty="0" smtClean="0">
                <a:latin typeface="Bahnschrift Condensed" panose="020B0502040204020203" pitchFamily="34" charset="0"/>
              </a:rPr>
              <a:t>Identificar como opera os concorrentes: Estudar inovações e estudar valores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chemeClr val="accent2"/>
                </a:solidFill>
                <a:latin typeface="Bahnschrift Condensed" panose="020B0502040204020203" pitchFamily="34" charset="0"/>
              </a:rPr>
              <a:t>CUSTOS – </a:t>
            </a:r>
            <a:r>
              <a:rPr lang="pt-BR" sz="2000" dirty="0" smtClean="0">
                <a:latin typeface="Bahnschrift Condensed" panose="020B0502040204020203" pitchFamily="34" charset="0"/>
              </a:rPr>
              <a:t>Valores do custo do projeto: Aluguel (luz, água, impostos), veículo (taxa do entregador)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chemeClr val="accent5"/>
                </a:solidFill>
                <a:latin typeface="Bahnschrift Condensed" panose="020B0502040204020203" pitchFamily="34" charset="0"/>
              </a:rPr>
              <a:t>LOCALIZAÇÃO – </a:t>
            </a:r>
            <a:r>
              <a:rPr lang="pt-BR" sz="2000" dirty="0" smtClean="0">
                <a:latin typeface="Bahnschrift Condensed" panose="020B0502040204020203" pitchFamily="34" charset="0"/>
              </a:rPr>
              <a:t>Onde estaremos localizados: Zona norte (Madureira)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solidFill>
                <a:schemeClr val="bg1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PRODUTOS - </a:t>
            </a:r>
            <a:r>
              <a:rPr lang="pt-BR" sz="2000" dirty="0" smtClean="0">
                <a:latin typeface="Bahnschrift Condensed" panose="020B0502040204020203" pitchFamily="34" charset="0"/>
              </a:rPr>
              <a:t> Bebidas alcoólicas (vinho, branco, tinto,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rosê</a:t>
            </a:r>
            <a:r>
              <a:rPr lang="pt-BR" sz="2000" dirty="0" smtClean="0">
                <a:latin typeface="Bahnschrift Condensed" panose="020B0502040204020203" pitchFamily="34" charset="0"/>
              </a:rPr>
              <a:t>), cerveja (artesanal, nacional, Itaipava,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ambev</a:t>
            </a:r>
            <a:r>
              <a:rPr lang="pt-BR" sz="2000" dirty="0" smtClean="0">
                <a:latin typeface="Bahnschrift Condensed" panose="020B0502040204020203" pitchFamily="34" charset="0"/>
              </a:rPr>
              <a:t>, importada), bebidas não alcoólicas </a:t>
            </a:r>
            <a:r>
              <a:rPr lang="pt-BR" sz="2000" dirty="0" err="1" smtClean="0">
                <a:latin typeface="Bahnschrift Condensed" panose="020B0502040204020203" pitchFamily="34" charset="0"/>
              </a:rPr>
              <a:t>refri</a:t>
            </a:r>
            <a:r>
              <a:rPr lang="pt-BR" sz="2000" dirty="0" smtClean="0">
                <a:latin typeface="Bahnschrift Condensed" panose="020B0502040204020203" pitchFamily="34" charset="0"/>
              </a:rPr>
              <a:t>, suco, energético.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chemeClr val="accent6"/>
                </a:solidFill>
                <a:latin typeface="Bahnschrift Condensed" panose="020B0502040204020203" pitchFamily="34" charset="0"/>
              </a:rPr>
              <a:t>PUBLICO ALVO – </a:t>
            </a:r>
            <a:r>
              <a:rPr lang="pt-BR" sz="2000" dirty="0">
                <a:latin typeface="Bahnschrift Condensed" panose="020B0502040204020203" pitchFamily="34" charset="0"/>
              </a:rPr>
              <a:t>T</a:t>
            </a:r>
            <a:r>
              <a:rPr lang="pt-BR" sz="2000" dirty="0" smtClean="0">
                <a:latin typeface="Bahnschrift Condensed" panose="020B0502040204020203" pitchFamily="34" charset="0"/>
              </a:rPr>
              <a:t>ipos de clientes: Comércio, camelô, Parque de Madureira </a:t>
            </a:r>
            <a:endParaRPr lang="pt-BR" sz="2000" dirty="0">
              <a:latin typeface="Bahnschrift Condensed" panose="020B0502040204020203" pitchFamily="34" charset="0"/>
            </a:endParaRPr>
          </a:p>
          <a:p>
            <a:endParaRPr lang="pt-BR" sz="2000" dirty="0">
              <a:solidFill>
                <a:schemeClr val="accent5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14" y="276496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845</Words>
  <Application>Microsoft Office PowerPoint</Application>
  <PresentationFormat>Widescreen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Bahnschrift Condensed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  <vt:lpstr>Briefing depósito de bebidas</vt:lpstr>
      <vt:lpstr>Briefing depósito de bebidas</vt:lpstr>
      <vt:lpstr>Apresentação do PowerPoint</vt:lpstr>
      <vt:lpstr>PROPOSTA COMERCIAL NO CANVA</vt:lpstr>
      <vt:lpstr>DEPÓSITO DE BEBIDAS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</dc:creator>
  <cp:lastModifiedBy>Técnico em Informática</cp:lastModifiedBy>
  <cp:revision>44</cp:revision>
  <dcterms:created xsi:type="dcterms:W3CDTF">2022-06-14T21:57:44Z</dcterms:created>
  <dcterms:modified xsi:type="dcterms:W3CDTF">2022-06-25T00:30:34Z</dcterms:modified>
</cp:coreProperties>
</file>