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65" r:id="rId3"/>
    <p:sldId id="267" r:id="rId4"/>
    <p:sldId id="259" r:id="rId5"/>
    <p:sldId id="262" r:id="rId6"/>
    <p:sldId id="263" r:id="rId7"/>
    <p:sldId id="266" r:id="rId8"/>
    <p:sldId id="26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58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2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1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73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2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1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4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2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1" r:id="rId6"/>
    <p:sldLayoutId id="2147483827" r:id="rId7"/>
    <p:sldLayoutId id="2147483828" r:id="rId8"/>
    <p:sldLayoutId id="2147483829" r:id="rId9"/>
    <p:sldLayoutId id="2147483830" r:id="rId10"/>
    <p:sldLayoutId id="21474838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áfico, Mapa, Gráfico de dispersão&#10;&#10;Descrição gerada automaticamente">
            <a:extLst>
              <a:ext uri="{FF2B5EF4-FFF2-40B4-BE49-F238E27FC236}">
                <a16:creationId xmlns:a16="http://schemas.microsoft.com/office/drawing/2014/main" id="{22FFA6FA-DA87-1DF3-F0EF-2C42C4E9AD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3318" r="1" b="1"/>
          <a:stretch/>
        </p:blipFill>
        <p:spPr>
          <a:xfrm>
            <a:off x="20" y="10"/>
            <a:ext cx="7294860" cy="6856419"/>
          </a:xfrm>
          <a:prstGeom prst="rect">
            <a:avLst/>
          </a:prstGeom>
        </p:spPr>
      </p:pic>
      <p:sp useBgFill="1">
        <p:nvSpPr>
          <p:cNvPr id="38" name="Oval 37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F4F4F9-8DFE-A281-AA59-339BF29EE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192" y="2286002"/>
            <a:ext cx="3853981" cy="1351704"/>
          </a:xfrm>
        </p:spPr>
        <p:txBody>
          <a:bodyPr anchor="b">
            <a:normAutofit/>
          </a:bodyPr>
          <a:lstStyle/>
          <a:p>
            <a:pPr algn="ctr"/>
            <a:r>
              <a:rPr lang="pt-BR" sz="2600"/>
              <a:t>Di Maggio Centro Educacional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67BAA4-8AAB-671A-67EA-589A02E40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pt-BR"/>
              <a:t>Equipe: David Melo, Rayane Bruna e Wellington Lopes</a:t>
            </a:r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3061B18E-2AB0-7A0E-81EA-ECA57631CC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7" r="5093"/>
          <a:stretch/>
        </p:blipFill>
        <p:spPr>
          <a:xfrm>
            <a:off x="7056120" y="1194691"/>
            <a:ext cx="4175760" cy="4235599"/>
          </a:xfrm>
          <a:prstGeom prst="rect">
            <a:avLst/>
          </a:prstGeom>
        </p:spPr>
      </p:pic>
      <p:cxnSp>
        <p:nvCxnSpPr>
          <p:cNvPr id="44" name="Straight Connector 3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Números de plástico de brinquedo">
            <a:extLst>
              <a:ext uri="{FF2B5EF4-FFF2-40B4-BE49-F238E27FC236}">
                <a16:creationId xmlns:a16="http://schemas.microsoft.com/office/drawing/2014/main" id="{D9856013-6922-D566-A1B0-8EA1109EA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56EB6A-D174-275B-DDA4-624D21C2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7" y="1162589"/>
            <a:ext cx="4962352" cy="1145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O QUE É A DI MAGGIO?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FBC90A-1898-612F-1678-F45B4527260C}"/>
              </a:ext>
            </a:extLst>
          </p:cNvPr>
          <p:cNvSpPr txBox="1"/>
          <p:nvPr/>
        </p:nvSpPr>
        <p:spPr>
          <a:xfrm>
            <a:off x="1429567" y="2476790"/>
            <a:ext cx="4558484" cy="2774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sz="1600" dirty="0">
                <a:solidFill>
                  <a:schemeClr val="tx2"/>
                </a:solidFill>
              </a:rPr>
              <a:t>Com um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espaço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dedicado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ao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crescimento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acadêmico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,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desenvolvimento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pessoal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e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preparação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para o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futuro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. </a:t>
            </a:r>
            <a:r>
              <a:rPr lang="en-US" sz="1600" dirty="0">
                <a:solidFill>
                  <a:schemeClr val="tx2"/>
                </a:solidFill>
              </a:rPr>
              <a:t>A Di Maggio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abrange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desde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a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educação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infantil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até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o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ensino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médio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,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proporcionando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uma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jornada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educacional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completa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para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nossos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alunos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.</a:t>
            </a:r>
          </a:p>
        </p:txBody>
      </p:sp>
      <p:pic>
        <p:nvPicPr>
          <p:cNvPr id="7" name="Imagem 6" descr="Uma imagem contendo pessoa, menina, mulher, segurando&#10;&#10;Descrição gerada automaticamente">
            <a:extLst>
              <a:ext uri="{FF2B5EF4-FFF2-40B4-BE49-F238E27FC236}">
                <a16:creationId xmlns:a16="http://schemas.microsoft.com/office/drawing/2014/main" id="{15806748-31E4-1D5A-C6A0-C88741858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454" y="1399174"/>
            <a:ext cx="4297293" cy="40596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9643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Números de plástico de brinquedo">
            <a:extLst>
              <a:ext uri="{FF2B5EF4-FFF2-40B4-BE49-F238E27FC236}">
                <a16:creationId xmlns:a16="http://schemas.microsoft.com/office/drawing/2014/main" id="{D9856013-6922-D566-A1B0-8EA1109EA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56EB6A-D174-275B-DDA4-624D21C2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7" y="1162589"/>
            <a:ext cx="4962352" cy="1145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pedagógica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FBC90A-1898-612F-1678-F45B4527260C}"/>
              </a:ext>
            </a:extLst>
          </p:cNvPr>
          <p:cNvSpPr txBox="1"/>
          <p:nvPr/>
        </p:nvSpPr>
        <p:spPr>
          <a:xfrm>
            <a:off x="1429567" y="2476790"/>
            <a:ext cx="4558484" cy="2774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5000"/>
            </a:pPr>
            <a:r>
              <a:rPr lang="en-US" sz="1600" dirty="0" err="1"/>
              <a:t>V</a:t>
            </a:r>
            <a:r>
              <a:rPr lang="en-US" sz="1600" b="0" i="0" dirty="0" err="1">
                <a:effectLst/>
              </a:rPr>
              <a:t>alorizamos</a:t>
            </a:r>
            <a:r>
              <a:rPr lang="en-US" sz="1600" b="0" i="0" dirty="0">
                <a:effectLst/>
              </a:rPr>
              <a:t> a </a:t>
            </a:r>
            <a:r>
              <a:rPr lang="en-US" sz="1600" b="0" i="0" dirty="0" err="1">
                <a:effectLst/>
              </a:rPr>
              <a:t>individualidade</a:t>
            </a:r>
            <a:r>
              <a:rPr lang="en-US" sz="1600" b="0" i="0" dirty="0">
                <a:effectLst/>
              </a:rPr>
              <a:t> de </a:t>
            </a:r>
            <a:r>
              <a:rPr lang="en-US" sz="1600" b="0" i="0" dirty="0" err="1">
                <a:effectLst/>
              </a:rPr>
              <a:t>cada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estudante</a:t>
            </a:r>
            <a:r>
              <a:rPr lang="en-US" sz="1600" b="0" i="0" dirty="0">
                <a:effectLst/>
              </a:rPr>
              <a:t>, </a:t>
            </a:r>
            <a:r>
              <a:rPr lang="en-US" sz="1600" b="0" i="0" dirty="0" err="1">
                <a:effectLst/>
              </a:rPr>
              <a:t>buscando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criar</a:t>
            </a:r>
            <a:r>
              <a:rPr lang="en-US" sz="1600" b="0" i="0" dirty="0">
                <a:effectLst/>
              </a:rPr>
              <a:t> um </a:t>
            </a:r>
            <a:r>
              <a:rPr lang="en-US" sz="1600" b="0" i="0" dirty="0" err="1">
                <a:effectLst/>
              </a:rPr>
              <a:t>ambiente</a:t>
            </a:r>
            <a:r>
              <a:rPr lang="en-US" sz="1600" b="0" i="0" dirty="0">
                <a:effectLst/>
              </a:rPr>
              <a:t> que inspire </a:t>
            </a:r>
            <a:r>
              <a:rPr lang="en-US" sz="1600" dirty="0"/>
              <a:t>a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autenticidade</a:t>
            </a:r>
            <a:r>
              <a:rPr lang="en-US" sz="1600" b="0" i="0" dirty="0">
                <a:effectLst/>
              </a:rPr>
              <a:t>, a </a:t>
            </a:r>
            <a:r>
              <a:rPr lang="en-US" sz="1600" b="0" i="0" dirty="0" err="1">
                <a:effectLst/>
              </a:rPr>
              <a:t>criatividade</a:t>
            </a:r>
            <a:r>
              <a:rPr lang="en-US" sz="1600" b="0" i="0" dirty="0">
                <a:effectLst/>
              </a:rPr>
              <a:t> e a </a:t>
            </a:r>
            <a:r>
              <a:rPr lang="en-US" sz="1600" b="0" i="0" dirty="0" err="1">
                <a:effectLst/>
              </a:rPr>
              <a:t>liderança</a:t>
            </a:r>
            <a:r>
              <a:rPr lang="en-US" sz="1600" b="0" i="0" dirty="0">
                <a:effectLst/>
              </a:rPr>
              <a:t>. 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85000"/>
            </a:pPr>
            <a:r>
              <a:rPr lang="en-US" sz="1600" b="0" i="0" dirty="0" err="1">
                <a:effectLst/>
              </a:rPr>
              <a:t>Nossos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educadores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estão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comprometidos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em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fornecer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suporte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personalizado</a:t>
            </a:r>
            <a:r>
              <a:rPr lang="en-US" sz="1600" b="0" i="0" dirty="0">
                <a:effectLst/>
              </a:rPr>
              <a:t>, </a:t>
            </a:r>
            <a:r>
              <a:rPr lang="en-US" sz="1600" b="0" i="0" dirty="0" err="1">
                <a:effectLst/>
              </a:rPr>
              <a:t>incentivando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os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alunos</a:t>
            </a:r>
            <a:r>
              <a:rPr lang="en-US" sz="1600" b="0" i="0" dirty="0">
                <a:effectLst/>
              </a:rPr>
              <a:t> a </a:t>
            </a:r>
            <a:r>
              <a:rPr lang="en-US" sz="1600" b="0" i="0" dirty="0" err="1">
                <a:effectLst/>
              </a:rPr>
              <a:t>atingir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seu</a:t>
            </a:r>
            <a:r>
              <a:rPr lang="en-US" sz="1600" b="0" i="0" dirty="0">
                <a:effectLst/>
              </a:rPr>
              <a:t> pleno </a:t>
            </a:r>
            <a:r>
              <a:rPr lang="en-US" sz="1600" b="0" i="0" dirty="0" err="1">
                <a:effectLst/>
              </a:rPr>
              <a:t>potencial</a:t>
            </a:r>
            <a:r>
              <a:rPr lang="en-US" sz="1600" b="0" i="0" dirty="0">
                <a:effectLst/>
              </a:rPr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85000"/>
            </a:pPr>
            <a:r>
              <a:rPr lang="en-US" sz="1600" b="0" i="0" dirty="0">
                <a:effectLst/>
              </a:rPr>
              <a:t>Sala de aula virtual, </a:t>
            </a:r>
            <a:r>
              <a:rPr lang="en-US" sz="1600" b="0" i="0" dirty="0" err="1">
                <a:effectLst/>
              </a:rPr>
              <a:t>recursos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interativos</a:t>
            </a:r>
            <a:r>
              <a:rPr lang="en-US" sz="1600" b="0" i="0" dirty="0">
                <a:effectLst/>
              </a:rPr>
              <a:t> e </a:t>
            </a:r>
            <a:r>
              <a:rPr lang="en-US" sz="1600" b="0" i="0" dirty="0" err="1">
                <a:effectLst/>
              </a:rPr>
              <a:t>parcerias</a:t>
            </a:r>
            <a:r>
              <a:rPr lang="en-US" sz="1600" b="0" i="0" dirty="0">
                <a:effectLst/>
              </a:rPr>
              <a:t> com </a:t>
            </a:r>
            <a:r>
              <a:rPr lang="en-US" sz="1600" b="0" i="0" dirty="0" err="1">
                <a:effectLst/>
              </a:rPr>
              <a:t>instituições</a:t>
            </a:r>
            <a:r>
              <a:rPr lang="en-US" sz="1600" b="0" i="0" dirty="0">
                <a:effectLst/>
              </a:rPr>
              <a:t> de </a:t>
            </a:r>
            <a:r>
              <a:rPr lang="en-US" sz="1600" b="0" i="0" dirty="0" err="1">
                <a:effectLst/>
              </a:rPr>
              <a:t>ensino</a:t>
            </a:r>
            <a:r>
              <a:rPr lang="en-US" sz="1600" b="0" i="0" dirty="0">
                <a:effectLst/>
              </a:rPr>
              <a:t> superior </a:t>
            </a:r>
            <a:r>
              <a:rPr lang="en-US" sz="1600" b="0" i="0" dirty="0" err="1">
                <a:effectLst/>
              </a:rPr>
              <a:t>são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algumas</a:t>
            </a:r>
            <a:r>
              <a:rPr lang="en-US" sz="1600" b="0" i="0" dirty="0">
                <a:effectLst/>
              </a:rPr>
              <a:t> das ferramentas que </a:t>
            </a:r>
            <a:r>
              <a:rPr lang="en-US" sz="1600" b="0" i="0" dirty="0" err="1">
                <a:effectLst/>
              </a:rPr>
              <a:t>utilizamos</a:t>
            </a:r>
            <a:r>
              <a:rPr lang="en-US" sz="1600" b="0" i="0" dirty="0">
                <a:effectLst/>
              </a:rPr>
              <a:t> para </a:t>
            </a:r>
            <a:r>
              <a:rPr lang="en-US" sz="1600" b="0" i="0" dirty="0" err="1">
                <a:effectLst/>
              </a:rPr>
              <a:t>preparar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os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alunos</a:t>
            </a:r>
            <a:r>
              <a:rPr lang="en-US" sz="1600" b="0" i="0" dirty="0">
                <a:effectLst/>
              </a:rPr>
              <a:t> para </a:t>
            </a:r>
            <a:r>
              <a:rPr lang="en-US" sz="1600" b="0" i="0" dirty="0" err="1">
                <a:effectLst/>
              </a:rPr>
              <a:t>os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desafios</a:t>
            </a:r>
            <a:r>
              <a:rPr lang="en-US" sz="1600" b="0" i="0" dirty="0">
                <a:effectLst/>
              </a:rPr>
              <a:t> do </a:t>
            </a:r>
            <a:r>
              <a:rPr lang="en-US" sz="1600" b="0" i="0" dirty="0" err="1">
                <a:effectLst/>
              </a:rPr>
              <a:t>mundo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moderno</a:t>
            </a:r>
            <a:r>
              <a:rPr lang="en-US" sz="1600" b="0" i="0" dirty="0">
                <a:effectLst/>
              </a:rPr>
              <a:t>.</a:t>
            </a:r>
            <a:endParaRPr lang="en-US" sz="1600" dirty="0"/>
          </a:p>
        </p:txBody>
      </p:sp>
      <p:pic>
        <p:nvPicPr>
          <p:cNvPr id="5" name="Imagem 4" descr="Placa de letreiro afixada em fachada de loja com cobertura de entrada de estabelecimento&#10;&#10;Descrição gerada automaticamente">
            <a:extLst>
              <a:ext uri="{FF2B5EF4-FFF2-40B4-BE49-F238E27FC236}">
                <a16:creationId xmlns:a16="http://schemas.microsoft.com/office/drawing/2014/main" id="{88F6F672-8492-469E-469B-8934A5DED3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6593621" y="1260628"/>
            <a:ext cx="4336744" cy="4336744"/>
          </a:xfrm>
          <a:custGeom>
            <a:avLst/>
            <a:gdLst/>
            <a:ahLst/>
            <a:cxnLst/>
            <a:rect l="l" t="t" r="r" b="b"/>
            <a:pathLst>
              <a:path w="3871808" h="3871808">
                <a:moveTo>
                  <a:pt x="1935904" y="0"/>
                </a:moveTo>
                <a:cubicBezTo>
                  <a:pt x="3005074" y="0"/>
                  <a:pt x="3871808" y="866734"/>
                  <a:pt x="3871808" y="1935904"/>
                </a:cubicBezTo>
                <a:cubicBezTo>
                  <a:pt x="3871808" y="3005074"/>
                  <a:pt x="3005074" y="3871808"/>
                  <a:pt x="1935904" y="3871808"/>
                </a:cubicBezTo>
                <a:cubicBezTo>
                  <a:pt x="866734" y="3871808"/>
                  <a:pt x="0" y="3005074"/>
                  <a:pt x="0" y="1935904"/>
                </a:cubicBezTo>
                <a:cubicBezTo>
                  <a:pt x="0" y="866734"/>
                  <a:pt x="866734" y="0"/>
                  <a:pt x="19359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51613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Números de plástico de brinquedo">
            <a:extLst>
              <a:ext uri="{FF2B5EF4-FFF2-40B4-BE49-F238E27FC236}">
                <a16:creationId xmlns:a16="http://schemas.microsoft.com/office/drawing/2014/main" id="{D9856013-6922-D566-A1B0-8EA1109EA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56EB6A-D174-275B-DDA4-624D21C2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7" y="1260628"/>
            <a:ext cx="4962352" cy="114504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/>
              <a:t>Educação infantil: maternal 1 e 2</a:t>
            </a:r>
            <a:br>
              <a:rPr lang="en-US" sz="2000"/>
            </a:br>
            <a:endParaRPr lang="en-US" sz="20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FBC90A-1898-612F-1678-F45B4527260C}"/>
              </a:ext>
            </a:extLst>
          </p:cNvPr>
          <p:cNvSpPr txBox="1"/>
          <p:nvPr/>
        </p:nvSpPr>
        <p:spPr>
          <a:xfrm>
            <a:off x="1429566" y="2662483"/>
            <a:ext cx="4558484" cy="2774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5000"/>
            </a:pPr>
            <a:r>
              <a:rPr lang="en-US" sz="1400" b="0" i="0">
                <a:effectLst/>
              </a:rPr>
              <a:t>No Maternal 1, as crianças começam a jornada da aprendizagem de maneira lúdica e afetiva. Focamos no desenvolvimento das habilidades motoras, na estimulação sensorial e no estabelecimento de vínculos afetivos positivos com os colegas e educadores. 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85000"/>
            </a:pPr>
            <a:r>
              <a:rPr lang="en-US" sz="1400" b="0" i="0">
                <a:effectLst/>
              </a:rPr>
              <a:t>No Maternal 2, ou Pré 1, a ênfase está na exploração criativa, onde começam a desenvolver habilidades cognitivas e sociais através de atividades estruturadas e brincadeiras direcionadas.</a:t>
            </a:r>
            <a:endParaRPr lang="en-US" sz="1400"/>
          </a:p>
        </p:txBody>
      </p:sp>
      <p:pic>
        <p:nvPicPr>
          <p:cNvPr id="5" name="Imagem 4" descr="Grupo de pessoas com roupas coloridas&#10;&#10;Descrição gerada automaticamente com confiança média">
            <a:extLst>
              <a:ext uri="{FF2B5EF4-FFF2-40B4-BE49-F238E27FC236}">
                <a16:creationId xmlns:a16="http://schemas.microsoft.com/office/drawing/2014/main" id="{FC2825BF-B6CC-15B8-E191-FA88DE46E4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1" b="1"/>
          <a:stretch/>
        </p:blipFill>
        <p:spPr>
          <a:xfrm>
            <a:off x="6593621" y="1260628"/>
            <a:ext cx="4336744" cy="4336744"/>
          </a:xfrm>
          <a:custGeom>
            <a:avLst/>
            <a:gdLst/>
            <a:ahLst/>
            <a:cxnLst/>
            <a:rect l="l" t="t" r="r" b="b"/>
            <a:pathLst>
              <a:path w="3871808" h="3871808">
                <a:moveTo>
                  <a:pt x="1935904" y="0"/>
                </a:moveTo>
                <a:cubicBezTo>
                  <a:pt x="3005074" y="0"/>
                  <a:pt x="3871808" y="866734"/>
                  <a:pt x="3871808" y="1935904"/>
                </a:cubicBezTo>
                <a:cubicBezTo>
                  <a:pt x="3871808" y="3005074"/>
                  <a:pt x="3005074" y="3871808"/>
                  <a:pt x="1935904" y="3871808"/>
                </a:cubicBezTo>
                <a:cubicBezTo>
                  <a:pt x="866734" y="3871808"/>
                  <a:pt x="0" y="3005074"/>
                  <a:pt x="0" y="1935904"/>
                </a:cubicBezTo>
                <a:cubicBezTo>
                  <a:pt x="0" y="866734"/>
                  <a:pt x="866734" y="0"/>
                  <a:pt x="19359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5334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D24DFDD-EC25-4E11-A646-5466AB0E2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3" descr="Números de plástico de brinquedo">
            <a:extLst>
              <a:ext uri="{FF2B5EF4-FFF2-40B4-BE49-F238E27FC236}">
                <a16:creationId xmlns:a16="http://schemas.microsoft.com/office/drawing/2014/main" id="{412236BF-E446-12AF-A907-76D5E8F5A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56EB6A-D174-275B-DDA4-624D21C2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374753"/>
            <a:ext cx="4845110" cy="1034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i="0" dirty="0" err="1">
                <a:effectLst/>
              </a:rPr>
              <a:t>Pré</a:t>
            </a:r>
            <a:r>
              <a:rPr lang="en-US" sz="1800" i="0" dirty="0">
                <a:effectLst/>
              </a:rPr>
              <a:t> 2: </a:t>
            </a:r>
            <a:r>
              <a:rPr lang="en-US" sz="1800" i="0" dirty="0" err="1">
                <a:effectLst/>
              </a:rPr>
              <a:t>Preparando</a:t>
            </a:r>
            <a:r>
              <a:rPr lang="en-US" sz="1800" i="0" dirty="0">
                <a:effectLst/>
              </a:rPr>
              <a:t> para o Ensino Fundamental:</a:t>
            </a:r>
            <a:br>
              <a:rPr lang="en-US" sz="1800" i="0" dirty="0">
                <a:effectLst/>
              </a:rPr>
            </a:br>
            <a:endParaRPr lang="en-US" sz="1800" i="0" dirty="0">
              <a:effectLst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FBC90A-1898-612F-1678-F45B4527260C}"/>
              </a:ext>
            </a:extLst>
          </p:cNvPr>
          <p:cNvSpPr txBox="1"/>
          <p:nvPr/>
        </p:nvSpPr>
        <p:spPr>
          <a:xfrm>
            <a:off x="1429566" y="2662484"/>
            <a:ext cx="4666434" cy="277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dirty="0" err="1"/>
              <a:t>N</a:t>
            </a:r>
            <a:r>
              <a:rPr lang="en-US" b="0" i="0" dirty="0" err="1">
                <a:effectLst/>
              </a:rPr>
              <a:t>ossa</a:t>
            </a:r>
            <a:r>
              <a:rPr lang="en-US" b="0" i="0" dirty="0">
                <a:effectLst/>
              </a:rPr>
              <a:t> equipe de </a:t>
            </a:r>
            <a:r>
              <a:rPr lang="en-US" b="0" i="0" dirty="0" err="1">
                <a:effectLst/>
              </a:rPr>
              <a:t>educadores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dedicados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foca</a:t>
            </a:r>
            <a:r>
              <a:rPr lang="en-US" b="0" i="0" dirty="0">
                <a:effectLst/>
              </a:rPr>
              <a:t> no </a:t>
            </a:r>
            <a:r>
              <a:rPr lang="en-US" b="0" i="0" dirty="0" err="1">
                <a:effectLst/>
              </a:rPr>
              <a:t>refinamento</a:t>
            </a:r>
            <a:r>
              <a:rPr lang="en-US" b="0" i="0" dirty="0">
                <a:effectLst/>
              </a:rPr>
              <a:t> das </a:t>
            </a:r>
            <a:r>
              <a:rPr lang="en-US" b="0" i="0" dirty="0" err="1">
                <a:effectLst/>
              </a:rPr>
              <a:t>habilidades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pré-acadêmicas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preparando</a:t>
            </a:r>
            <a:r>
              <a:rPr lang="en-US" b="0" i="0" dirty="0">
                <a:effectLst/>
              </a:rPr>
              <a:t> as </a:t>
            </a:r>
            <a:r>
              <a:rPr lang="en-US" b="0" i="0" dirty="0" err="1">
                <a:effectLst/>
              </a:rPr>
              <a:t>crianças</a:t>
            </a:r>
            <a:r>
              <a:rPr lang="en-US" b="0" i="0" dirty="0">
                <a:effectLst/>
              </a:rPr>
              <a:t> para a </a:t>
            </a:r>
            <a:r>
              <a:rPr lang="en-US" b="0" i="0" dirty="0" err="1">
                <a:effectLst/>
              </a:rPr>
              <a:t>transição</a:t>
            </a:r>
            <a:r>
              <a:rPr lang="en-US" b="0" i="0" dirty="0">
                <a:effectLst/>
              </a:rPr>
              <a:t> para o </a:t>
            </a:r>
            <a:r>
              <a:rPr lang="en-US" b="0" i="0" dirty="0" err="1">
                <a:effectLst/>
              </a:rPr>
              <a:t>ensino</a:t>
            </a:r>
            <a:r>
              <a:rPr lang="en-US" b="0" i="0" dirty="0">
                <a:effectLst/>
              </a:rPr>
              <a:t> fundamental. </a:t>
            </a:r>
            <a:r>
              <a:rPr lang="en-US" b="0" i="0" dirty="0" err="1">
                <a:effectLst/>
              </a:rPr>
              <a:t>Desenvolvemos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atividades</a:t>
            </a:r>
            <a:r>
              <a:rPr lang="en-US" b="0" i="0" dirty="0">
                <a:effectLst/>
              </a:rPr>
              <a:t> que </a:t>
            </a:r>
            <a:r>
              <a:rPr lang="en-US" b="0" i="0" dirty="0" err="1">
                <a:effectLst/>
              </a:rPr>
              <a:t>estimulam</a:t>
            </a:r>
            <a:r>
              <a:rPr lang="en-US" b="0" i="0" dirty="0">
                <a:effectLst/>
              </a:rPr>
              <a:t> a </a:t>
            </a:r>
            <a:r>
              <a:rPr lang="en-US" b="0" i="0" dirty="0" err="1">
                <a:effectLst/>
              </a:rPr>
              <a:t>alfabetização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inicial</a:t>
            </a:r>
            <a:r>
              <a:rPr lang="en-US" b="0" i="0" dirty="0">
                <a:effectLst/>
              </a:rPr>
              <a:t>, o </a:t>
            </a:r>
            <a:r>
              <a:rPr lang="en-US" b="0" i="0" dirty="0" err="1">
                <a:effectLst/>
              </a:rPr>
              <a:t>raciocínio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matemático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básico</a:t>
            </a:r>
            <a:r>
              <a:rPr lang="en-US" b="0" i="0" dirty="0">
                <a:effectLst/>
              </a:rPr>
              <a:t> e o </a:t>
            </a:r>
            <a:r>
              <a:rPr lang="en-US" b="0" i="0" dirty="0" err="1">
                <a:effectLst/>
              </a:rPr>
              <a:t>desenvolvimento</a:t>
            </a:r>
            <a:r>
              <a:rPr lang="en-US" b="0" i="0" dirty="0">
                <a:effectLst/>
              </a:rPr>
              <a:t> social. </a:t>
            </a:r>
            <a:endParaRPr lang="en-US" dirty="0"/>
          </a:p>
        </p:txBody>
      </p:sp>
      <p:pic>
        <p:nvPicPr>
          <p:cNvPr id="7" name="Imagem 6" descr="Uma imagem contendo pessoa, criança, grupo, jogando&#10;&#10;Descrição gerada automaticamente">
            <a:extLst>
              <a:ext uri="{FF2B5EF4-FFF2-40B4-BE49-F238E27FC236}">
                <a16:creationId xmlns:a16="http://schemas.microsoft.com/office/drawing/2014/main" id="{3695AF98-B4F6-AD16-C473-D9B602DF85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1" b="1"/>
          <a:stretch/>
        </p:blipFill>
        <p:spPr>
          <a:xfrm>
            <a:off x="6593621" y="1260628"/>
            <a:ext cx="4336744" cy="4336744"/>
          </a:xfrm>
          <a:custGeom>
            <a:avLst/>
            <a:gdLst/>
            <a:ahLst/>
            <a:cxnLst/>
            <a:rect l="l" t="t" r="r" b="b"/>
            <a:pathLst>
              <a:path w="3871808" h="3871808">
                <a:moveTo>
                  <a:pt x="1935904" y="0"/>
                </a:moveTo>
                <a:cubicBezTo>
                  <a:pt x="3005074" y="0"/>
                  <a:pt x="3871808" y="866734"/>
                  <a:pt x="3871808" y="1935904"/>
                </a:cubicBezTo>
                <a:cubicBezTo>
                  <a:pt x="3871808" y="3005074"/>
                  <a:pt x="3005074" y="3871808"/>
                  <a:pt x="1935904" y="3871808"/>
                </a:cubicBezTo>
                <a:cubicBezTo>
                  <a:pt x="866734" y="3871808"/>
                  <a:pt x="0" y="3005074"/>
                  <a:pt x="0" y="1935904"/>
                </a:cubicBezTo>
                <a:cubicBezTo>
                  <a:pt x="0" y="866734"/>
                  <a:pt x="866734" y="0"/>
                  <a:pt x="19359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3390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Números de plástico de brinquedo">
            <a:extLst>
              <a:ext uri="{FF2B5EF4-FFF2-40B4-BE49-F238E27FC236}">
                <a16:creationId xmlns:a16="http://schemas.microsoft.com/office/drawing/2014/main" id="{D9856013-6922-D566-A1B0-8EA1109EA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56EB6A-D174-275B-DDA4-624D21C2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7" y="1260628"/>
            <a:ext cx="4962352" cy="1145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0" dirty="0">
                <a:effectLst/>
              </a:rPr>
              <a:t>Ensino fundamental</a:t>
            </a:r>
            <a:br>
              <a:rPr lang="en-US" i="0" dirty="0">
                <a:effectLst/>
              </a:rPr>
            </a:br>
            <a:endParaRPr lang="en-US" i="0">
              <a:effectLst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FBC90A-1898-612F-1678-F45B4527260C}"/>
              </a:ext>
            </a:extLst>
          </p:cNvPr>
          <p:cNvSpPr txBox="1"/>
          <p:nvPr/>
        </p:nvSpPr>
        <p:spPr>
          <a:xfrm>
            <a:off x="1429566" y="2662483"/>
            <a:ext cx="4558484" cy="2774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5000"/>
            </a:pPr>
            <a:r>
              <a:rPr lang="en-US" b="0" i="0" dirty="0">
                <a:effectLst/>
              </a:rPr>
              <a:t>No </a:t>
            </a:r>
            <a:r>
              <a:rPr lang="en-US" b="0" i="0">
                <a:effectLst/>
              </a:rPr>
              <a:t>ensino</a:t>
            </a:r>
            <a:r>
              <a:rPr lang="en-US" b="0" i="0" dirty="0">
                <a:effectLst/>
              </a:rPr>
              <a:t> fundamental, </a:t>
            </a:r>
            <a:r>
              <a:rPr lang="en-US" b="0" i="0">
                <a:effectLst/>
              </a:rPr>
              <a:t>focamos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não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apenas</a:t>
            </a:r>
            <a:r>
              <a:rPr lang="en-US" b="0" i="0" dirty="0">
                <a:effectLst/>
              </a:rPr>
              <a:t> no </a:t>
            </a:r>
            <a:r>
              <a:rPr lang="en-US" b="0" i="0">
                <a:effectLst/>
              </a:rPr>
              <a:t>desenvolvimento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acadêmico</a:t>
            </a:r>
            <a:r>
              <a:rPr lang="en-US" b="0" i="0" dirty="0">
                <a:effectLst/>
              </a:rPr>
              <a:t>, mas </a:t>
            </a:r>
            <a:r>
              <a:rPr lang="en-US" b="0" i="0">
                <a:effectLst/>
              </a:rPr>
              <a:t>também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na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formação</a:t>
            </a:r>
            <a:r>
              <a:rPr lang="en-US" b="0" i="0" dirty="0">
                <a:effectLst/>
              </a:rPr>
              <a:t> de </a:t>
            </a:r>
            <a:r>
              <a:rPr lang="en-US" b="0" i="0">
                <a:effectLst/>
              </a:rPr>
              <a:t>cidadãos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éticos</a:t>
            </a:r>
            <a:r>
              <a:rPr lang="en-US" b="0" i="0" dirty="0">
                <a:effectLst/>
              </a:rPr>
              <a:t>, </a:t>
            </a:r>
            <a:r>
              <a:rPr lang="en-US" b="0" i="0">
                <a:effectLst/>
              </a:rPr>
              <a:t>responsáveis</a:t>
            </a:r>
            <a:r>
              <a:rPr lang="en-US" b="0" i="0" dirty="0">
                <a:effectLst/>
              </a:rPr>
              <a:t> e curiosos. </a:t>
            </a:r>
            <a:r>
              <a:rPr lang="en-US" b="0" i="0">
                <a:effectLst/>
              </a:rPr>
              <a:t>Nossa</a:t>
            </a:r>
            <a:r>
              <a:rPr lang="en-US" b="0" i="0" dirty="0">
                <a:effectLst/>
              </a:rPr>
              <a:t> equipe de </a:t>
            </a:r>
            <a:r>
              <a:rPr lang="en-US" b="0" i="0">
                <a:effectLst/>
              </a:rPr>
              <a:t>educadores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comprometidos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utiliza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métodos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pedagógicos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inovadores,para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criar</a:t>
            </a:r>
            <a:r>
              <a:rPr lang="en-US" b="0" i="0" dirty="0">
                <a:effectLst/>
              </a:rPr>
              <a:t> um </a:t>
            </a:r>
            <a:r>
              <a:rPr lang="en-US" b="0" i="0">
                <a:effectLst/>
              </a:rPr>
              <a:t>ambiente</a:t>
            </a:r>
            <a:r>
              <a:rPr lang="en-US" b="0" i="0" dirty="0">
                <a:effectLst/>
              </a:rPr>
              <a:t> de </a:t>
            </a:r>
            <a:r>
              <a:rPr lang="en-US" b="0" i="0">
                <a:effectLst/>
              </a:rPr>
              <a:t>aprendizado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dinâmico</a:t>
            </a:r>
            <a:r>
              <a:rPr lang="en-US" b="0" i="0" dirty="0">
                <a:effectLst/>
              </a:rPr>
              <a:t>, </a:t>
            </a:r>
            <a:r>
              <a:rPr lang="en-US" b="0" i="0">
                <a:effectLst/>
              </a:rPr>
              <a:t>estimulante</a:t>
            </a:r>
            <a:r>
              <a:rPr lang="en-US" b="0" i="0" dirty="0">
                <a:effectLst/>
              </a:rPr>
              <a:t> e </a:t>
            </a:r>
            <a:r>
              <a:rPr lang="en-US" b="0" i="0">
                <a:effectLst/>
              </a:rPr>
              <a:t>inclusivo</a:t>
            </a:r>
            <a:r>
              <a:rPr lang="en-US" b="0" i="0" dirty="0">
                <a:effectLst/>
              </a:rPr>
              <a:t>.</a:t>
            </a:r>
            <a:endParaRPr lang="en-US"/>
          </a:p>
        </p:txBody>
      </p:sp>
      <p:pic>
        <p:nvPicPr>
          <p:cNvPr id="5" name="Imagem 4" descr="Grupo de pessoas em pé&#10;&#10;Descrição gerada automaticamente com confiança média">
            <a:extLst>
              <a:ext uri="{FF2B5EF4-FFF2-40B4-BE49-F238E27FC236}">
                <a16:creationId xmlns:a16="http://schemas.microsoft.com/office/drawing/2014/main" id="{53C4FA00-7DA2-BAD3-4B04-508E37ADF6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4" r="9297" b="1"/>
          <a:stretch/>
        </p:blipFill>
        <p:spPr>
          <a:xfrm>
            <a:off x="6593621" y="1260628"/>
            <a:ext cx="4336744" cy="4336744"/>
          </a:xfrm>
          <a:custGeom>
            <a:avLst/>
            <a:gdLst/>
            <a:ahLst/>
            <a:cxnLst/>
            <a:rect l="l" t="t" r="r" b="b"/>
            <a:pathLst>
              <a:path w="3871808" h="3871808">
                <a:moveTo>
                  <a:pt x="1935904" y="0"/>
                </a:moveTo>
                <a:cubicBezTo>
                  <a:pt x="3005074" y="0"/>
                  <a:pt x="3871808" y="866734"/>
                  <a:pt x="3871808" y="1935904"/>
                </a:cubicBezTo>
                <a:cubicBezTo>
                  <a:pt x="3871808" y="3005074"/>
                  <a:pt x="3005074" y="3871808"/>
                  <a:pt x="1935904" y="3871808"/>
                </a:cubicBezTo>
                <a:cubicBezTo>
                  <a:pt x="866734" y="3871808"/>
                  <a:pt x="0" y="3005074"/>
                  <a:pt x="0" y="1935904"/>
                </a:cubicBezTo>
                <a:cubicBezTo>
                  <a:pt x="0" y="866734"/>
                  <a:pt x="866734" y="0"/>
                  <a:pt x="19359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13345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1F01A2A6-1291-4AFF-9135-D03EE5652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8916FC5-3C13-4124-995E-700A6FF39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3" descr="Números de plástico de brinquedo">
            <a:extLst>
              <a:ext uri="{FF2B5EF4-FFF2-40B4-BE49-F238E27FC236}">
                <a16:creationId xmlns:a16="http://schemas.microsoft.com/office/drawing/2014/main" id="{FAE7CF59-1CCE-04B6-0F10-F1AFB98D6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D7071EC-BCB9-494C-A9A6-CF6667C00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531" y="762000"/>
            <a:ext cx="10661469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56EB6A-D174-275B-DDA4-624D21C2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352" y="1334217"/>
            <a:ext cx="5058091" cy="1071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ENSINO MÉDIO</a:t>
            </a:r>
            <a:br>
              <a:rPr lang="en-US" dirty="0"/>
            </a:b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FBC90A-1898-612F-1678-F45B4527260C}"/>
              </a:ext>
            </a:extLst>
          </p:cNvPr>
          <p:cNvSpPr txBox="1"/>
          <p:nvPr/>
        </p:nvSpPr>
        <p:spPr>
          <a:xfrm>
            <a:off x="1416352" y="2651145"/>
            <a:ext cx="4679648" cy="2786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5000"/>
            </a:pPr>
            <a:r>
              <a:rPr lang="en-US" sz="1400" b="0" i="0">
                <a:effectLst/>
              </a:rPr>
              <a:t>No ensino médio, </a:t>
            </a:r>
            <a:r>
              <a:rPr lang="en-US" sz="1400"/>
              <a:t>temos um </a:t>
            </a:r>
            <a:r>
              <a:rPr lang="en-US" sz="1400" b="0" i="0">
                <a:effectLst/>
              </a:rPr>
              <a:t>programa de ensino médio em horário popular, ou seja, de um turno, que é cuidadosamente projetado para oferecer uma experiência educacional completa, preparando os alunos para os desafios do ensino superior e para suas futuras carreiras.Além disso, oferecemos o ensino médio em horário integal que permite aprofundar os estudos, explorar áreas de interesse e desenvolver habilidades especializadas, como por exemplo, atividades extracurriculares. </a:t>
            </a:r>
            <a:endParaRPr lang="en-US" sz="1400"/>
          </a:p>
        </p:txBody>
      </p:sp>
      <p:pic>
        <p:nvPicPr>
          <p:cNvPr id="12" name="Imagem 11" descr="Grupo de pessoas posando para foto&#10;&#10;Descrição gerada automaticamente">
            <a:extLst>
              <a:ext uri="{FF2B5EF4-FFF2-40B4-BE49-F238E27FC236}">
                <a16:creationId xmlns:a16="http://schemas.microsoft.com/office/drawing/2014/main" id="{2694BD6C-6DD4-BFEE-31EC-B1C9D0027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48" y="1235507"/>
            <a:ext cx="4275304" cy="428827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21070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Números de plástico de brinquedo">
            <a:extLst>
              <a:ext uri="{FF2B5EF4-FFF2-40B4-BE49-F238E27FC236}">
                <a16:creationId xmlns:a16="http://schemas.microsoft.com/office/drawing/2014/main" id="{D9856013-6922-D566-A1B0-8EA1109EA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881" b="7881"/>
          <a:stretch/>
        </p:blipFill>
        <p:spPr>
          <a:xfrm>
            <a:off x="0" y="0"/>
            <a:ext cx="12191980" cy="685548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56EB6A-D174-275B-DDA4-624D21C2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904" y="1077450"/>
            <a:ext cx="9238434" cy="8575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Próximas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metas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9" name="Straight Connector 35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FBC90A-1898-612F-1678-F45B4527260C}"/>
              </a:ext>
            </a:extLst>
          </p:cNvPr>
          <p:cNvSpPr txBox="1"/>
          <p:nvPr/>
        </p:nvSpPr>
        <p:spPr>
          <a:xfrm>
            <a:off x="998657" y="2886511"/>
            <a:ext cx="9557583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dirty="0">
                <a:solidFill>
                  <a:srgbClr val="FFFFFF"/>
                </a:solidFill>
              </a:rPr>
              <a:t>Com um site </a:t>
            </a:r>
            <a:r>
              <a:rPr lang="en-US" dirty="0" err="1">
                <a:solidFill>
                  <a:srgbClr val="FFFFFF"/>
                </a:solidFill>
              </a:rPr>
              <a:t>já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execução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nossos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próximos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passos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dentro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desse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ambiente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será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implantação</a:t>
            </a:r>
            <a:r>
              <a:rPr lang="en-US" dirty="0">
                <a:solidFill>
                  <a:srgbClr val="FFFFFF"/>
                </a:solidFill>
              </a:rPr>
              <a:t> de um </a:t>
            </a:r>
            <a:r>
              <a:rPr lang="en-US" dirty="0" err="1">
                <a:solidFill>
                  <a:srgbClr val="FFFFFF"/>
                </a:solidFill>
              </a:rPr>
              <a:t>sistema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descrito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como</a:t>
            </a:r>
            <a:r>
              <a:rPr lang="en-US" dirty="0">
                <a:solidFill>
                  <a:srgbClr val="FFFFFF"/>
                </a:solidFill>
              </a:rPr>
              <a:t> “portal”, </a:t>
            </a:r>
            <a:r>
              <a:rPr lang="en-US" dirty="0" err="1">
                <a:solidFill>
                  <a:srgbClr val="FFFFFF"/>
                </a:solidFill>
              </a:rPr>
              <a:t>envolvendo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alunos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professores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dirty="0" err="1">
                <a:solidFill>
                  <a:srgbClr val="FFFFFF"/>
                </a:solidFill>
              </a:rPr>
              <a:t>Professores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poderão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fazer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lançamento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notas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faltas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presenças</a:t>
            </a:r>
            <a:r>
              <a:rPr lang="en-US" dirty="0">
                <a:solidFill>
                  <a:srgbClr val="FFFFFF"/>
                </a:solidFill>
              </a:rPr>
              <a:t>. </a:t>
            </a:r>
            <a:r>
              <a:rPr lang="en-US" dirty="0" err="1">
                <a:solidFill>
                  <a:srgbClr val="FFFFFF"/>
                </a:solidFill>
              </a:rPr>
              <a:t>Já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alunos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terão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acesso</a:t>
            </a:r>
            <a:r>
              <a:rPr lang="en-US" dirty="0">
                <a:solidFill>
                  <a:srgbClr val="FFFFFF"/>
                </a:solidFill>
              </a:rPr>
              <a:t> as </a:t>
            </a:r>
            <a:r>
              <a:rPr lang="en-US" dirty="0" err="1">
                <a:solidFill>
                  <a:srgbClr val="FFFFFF"/>
                </a:solidFill>
              </a:rPr>
              <a:t>suas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notas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materiais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disponibilizados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pelos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professores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quando</a:t>
            </a:r>
            <a:r>
              <a:rPr lang="en-US" dirty="0">
                <a:solidFill>
                  <a:srgbClr val="FFFFFF"/>
                </a:solidFill>
              </a:rPr>
              <a:t> for </a:t>
            </a:r>
            <a:r>
              <a:rPr lang="en-US" dirty="0" err="1">
                <a:solidFill>
                  <a:srgbClr val="FFFFFF"/>
                </a:solidFill>
              </a:rPr>
              <a:t>necessário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dirty="0" err="1">
                <a:solidFill>
                  <a:srgbClr val="FFFFFF"/>
                </a:solidFill>
              </a:rPr>
              <a:t>Além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disso</a:t>
            </a:r>
            <a:r>
              <a:rPr lang="en-US" dirty="0">
                <a:solidFill>
                  <a:srgbClr val="FFFFFF"/>
                </a:solidFill>
              </a:rPr>
              <a:t>, a </a:t>
            </a:r>
            <a:r>
              <a:rPr lang="en-US" dirty="0" err="1">
                <a:solidFill>
                  <a:srgbClr val="FFFFFF"/>
                </a:solidFill>
              </a:rPr>
              <a:t>direção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coordenação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usará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esse</a:t>
            </a:r>
            <a:r>
              <a:rPr lang="en-US" dirty="0">
                <a:solidFill>
                  <a:srgbClr val="FFFFFF"/>
                </a:solidFill>
              </a:rPr>
              <a:t> portal </a:t>
            </a:r>
            <a:r>
              <a:rPr lang="en-US" dirty="0" err="1">
                <a:solidFill>
                  <a:srgbClr val="FFFFFF"/>
                </a:solidFill>
              </a:rPr>
              <a:t>como</a:t>
            </a:r>
            <a:r>
              <a:rPr lang="en-US" dirty="0">
                <a:solidFill>
                  <a:srgbClr val="FFFFFF"/>
                </a:solidFill>
              </a:rPr>
              <a:t> um </a:t>
            </a:r>
            <a:r>
              <a:rPr lang="en-US" dirty="0" err="1">
                <a:solidFill>
                  <a:srgbClr val="FFFFFF"/>
                </a:solidFill>
              </a:rPr>
              <a:t>quadro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avisos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onde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terá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uma</a:t>
            </a:r>
            <a:r>
              <a:rPr lang="en-US" dirty="0">
                <a:solidFill>
                  <a:srgbClr val="FFFFFF"/>
                </a:solidFill>
              </a:rPr>
              <a:t> aba </a:t>
            </a:r>
            <a:r>
              <a:rPr lang="en-US" dirty="0" err="1">
                <a:solidFill>
                  <a:srgbClr val="FFFFFF"/>
                </a:solidFill>
              </a:rPr>
              <a:t>só</a:t>
            </a:r>
            <a:r>
              <a:rPr lang="en-US" dirty="0">
                <a:solidFill>
                  <a:srgbClr val="FFFFFF"/>
                </a:solidFill>
              </a:rPr>
              <a:t> para </a:t>
            </a:r>
            <a:r>
              <a:rPr lang="en-US" dirty="0" err="1">
                <a:solidFill>
                  <a:srgbClr val="FFFFFF"/>
                </a:solidFill>
              </a:rPr>
              <a:t>essa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situação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58832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476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Trade Gothic Next Cond</vt:lpstr>
      <vt:lpstr>Trade Gothic Next Light</vt:lpstr>
      <vt:lpstr>PortalVTI</vt:lpstr>
      <vt:lpstr>Di Maggio Centro Educacional </vt:lpstr>
      <vt:lpstr>O QUE É A DI MAGGIO?</vt:lpstr>
      <vt:lpstr>Nossa abordagem pedagógica</vt:lpstr>
      <vt:lpstr>Educação infantil: maternal 1 e 2 </vt:lpstr>
      <vt:lpstr>Pré 2: Preparando para o Ensino Fundamental: </vt:lpstr>
      <vt:lpstr>Ensino fundamental </vt:lpstr>
      <vt:lpstr>ENSINO MÉDIO </vt:lpstr>
      <vt:lpstr>Próximas metas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 Maggio Centro Educacional </dc:title>
  <dc:creator>Rayane Bruna</dc:creator>
  <cp:lastModifiedBy>Rayane Bruna</cp:lastModifiedBy>
  <cp:revision>1</cp:revision>
  <dcterms:created xsi:type="dcterms:W3CDTF">2023-11-28T16:54:28Z</dcterms:created>
  <dcterms:modified xsi:type="dcterms:W3CDTF">2023-11-28T19:04:32Z</dcterms:modified>
</cp:coreProperties>
</file>