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0" r:id="rId2"/>
    <p:sldId id="259" r:id="rId3"/>
    <p:sldId id="273" r:id="rId4"/>
    <p:sldId id="275" r:id="rId5"/>
    <p:sldId id="261" r:id="rId6"/>
    <p:sldId id="268" r:id="rId7"/>
    <p:sldId id="269" r:id="rId8"/>
    <p:sldId id="270" r:id="rId9"/>
    <p:sldId id="271" r:id="rId10"/>
    <p:sldId id="272" r:id="rId11"/>
    <p:sldId id="262" r:id="rId12"/>
    <p:sldId id="265" r:id="rId13"/>
    <p:sldId id="266" r:id="rId14"/>
    <p:sldId id="267" r:id="rId15"/>
    <p:sldId id="276" r:id="rId16"/>
    <p:sldId id="277" r:id="rId17"/>
    <p:sldId id="27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1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35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8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8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1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12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5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7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9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0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9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41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C04BBE-1E6F-4216-B06D-F39CA1800541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A17E43-2C46-4087-A8B6-6DF3DD009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6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BA2A2-634E-49CD-BDE1-66D3EC42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4" y="1769540"/>
            <a:ext cx="11923066" cy="18288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Sistemas com múltiplos processadores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F8FF0-0FE1-48A0-9DF4-04787870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Sistemas Operacionais I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062B580-32D4-4CCD-853E-E345BD3DDDB9}"/>
              </a:ext>
            </a:extLst>
          </p:cNvPr>
          <p:cNvSpPr txBox="1">
            <a:spLocks/>
          </p:cNvSpPr>
          <p:nvPr/>
        </p:nvSpPr>
        <p:spPr>
          <a:xfrm>
            <a:off x="6992983" y="-243840"/>
            <a:ext cx="5199017" cy="1445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effectLst/>
                <a:cs typeface="+mj-cs"/>
              </a:rPr>
              <a:t>Professor</a:t>
            </a:r>
            <a:br>
              <a:rPr lang="en-US" sz="3200">
                <a:effectLst/>
                <a:cs typeface="+mj-cs"/>
              </a:rPr>
            </a:br>
            <a:r>
              <a:rPr lang="en-US" sz="3200">
                <a:effectLst/>
                <a:cs typeface="+mj-cs"/>
              </a:rPr>
              <a:t>Alexandre Bittencourt Faria</a:t>
            </a:r>
            <a:endParaRPr lang="en-US" sz="3200" dirty="0"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5ACE388-8976-4A22-B3EF-8D519F6A8854}"/>
              </a:ext>
            </a:extLst>
          </p:cNvPr>
          <p:cNvSpPr txBox="1">
            <a:spLocks/>
          </p:cNvSpPr>
          <p:nvPr/>
        </p:nvSpPr>
        <p:spPr>
          <a:xfrm>
            <a:off x="167333" y="3709202"/>
            <a:ext cx="6684571" cy="31487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Grupo: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Arthur Tenorio dos Santos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Bruno Pereira da Silva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Gustavo Almeida de Jesus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Gustavo Henrique Miranda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Igor Henrique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Caivalos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Batista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Tales Souza Miura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	Wellington Da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Silva</a:t>
            </a:r>
          </a:p>
        </p:txBody>
      </p:sp>
    </p:spTree>
    <p:extLst>
      <p:ext uri="{BB962C8B-B14F-4D97-AF65-F5344CB8AC3E}">
        <p14:creationId xmlns:p14="http://schemas.microsoft.com/office/powerpoint/2010/main" val="37607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6CC1-0EC9-424E-B34C-6001C34C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DD86E-5ADE-4429-83F8-F3BD6186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COW (Cluster </a:t>
            </a:r>
            <a:r>
              <a:rPr lang="pt-BR" dirty="0" err="1"/>
              <a:t>of</a:t>
            </a:r>
            <a:r>
              <a:rPr lang="pt-BR" dirty="0"/>
              <a:t> Workstations)</a:t>
            </a:r>
          </a:p>
          <a:p>
            <a:pPr marL="36900" indent="0" algn="ctr">
              <a:buNone/>
            </a:pPr>
            <a:endParaRPr lang="pt-BR" dirty="0"/>
          </a:p>
          <a:p>
            <a:r>
              <a:rPr lang="pt-BR" dirty="0"/>
              <a:t>essas máquinas são construídas a partir de computadores comuns;</a:t>
            </a:r>
          </a:p>
          <a:p>
            <a:r>
              <a:rPr lang="pt-BR" dirty="0"/>
              <a:t>ligados por redes de interconexão tradicionais;</a:t>
            </a:r>
          </a:p>
          <a:p>
            <a:r>
              <a:rPr lang="pt-BR" dirty="0"/>
              <a:t>as máquinas são conectadas via rede para formar um único computador para os clientes;</a:t>
            </a:r>
          </a:p>
          <a:p>
            <a:r>
              <a:rPr lang="pt-BR" dirty="0"/>
              <a:t>Cada computador de um cluster é denominado nó ou nodo:</a:t>
            </a:r>
          </a:p>
          <a:p>
            <a:r>
              <a:rPr lang="pt-BR" dirty="0"/>
              <a:t>Podem ser: Simétricos e Assimétricos.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19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B32E-4697-4A87-B718-97CAC569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D844D-4698-4823-B2D2-D1DA1D5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São fracamente acoplados pois cada nó é um computador completo, e não há compartilhamento de memória física entre os nós.</a:t>
            </a:r>
          </a:p>
          <a:p>
            <a:r>
              <a:rPr lang="pt-BR" dirty="0"/>
              <a:t>Diferente dos multiprocessadores e </a:t>
            </a:r>
            <a:r>
              <a:rPr lang="pt-BR" dirty="0" err="1"/>
              <a:t>multicomputadores</a:t>
            </a:r>
            <a:r>
              <a:rPr lang="pt-BR" dirty="0"/>
              <a:t> que são usados para processarem grandes problemas computacionais, o Sistema Distribuído é mais útil para a comunicação.</a:t>
            </a:r>
          </a:p>
          <a:p>
            <a:r>
              <a:rPr lang="pt-BR" dirty="0"/>
              <a:t>Vantagem: Os computadores podem ser usados para uma ampla variedade de aplicações</a:t>
            </a:r>
          </a:p>
          <a:p>
            <a:r>
              <a:rPr lang="pt-BR" dirty="0"/>
              <a:t>Desvantagem: A programação dessa aplicações é complexa, por causa da variedade dos nós</a:t>
            </a:r>
          </a:p>
          <a:p>
            <a:r>
              <a:rPr lang="pt-BR" dirty="0"/>
              <a:t> Existe uma diferença na forma como os dados são transferidos dependendo da aplicação. Ex. e-mail e a WWW possuem maneira própria de transferência de arquivos</a:t>
            </a:r>
          </a:p>
          <a:p>
            <a:r>
              <a:rPr lang="pt-BR" dirty="0"/>
              <a:t>Os navegadores servem para que essas diferenças ocorram de maneira transparente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11369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C553-20EE-46F5-B0A6-9777009F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C9BFF-2C82-479B-87B7-2A6BE768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intenção do sistema é transformar uma série de máquinas conectadas de uma maneira desagregada em um sistema coerente. Paradigma da Unificação</a:t>
            </a:r>
          </a:p>
          <a:p>
            <a:r>
              <a:rPr lang="pt-BR" dirty="0"/>
              <a:t>Middleware é um método onde colocamos uma camada de software entre a aplicação  e o sistema operacional, para que sistemas diferentes operem entre si de uma maneira consistente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A08F7E-0C6D-41F6-A45C-8F52BBA4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81" y="3521242"/>
            <a:ext cx="7233887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0334-DCA9-4A33-AC1D-304D109E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distribuídos-Hardware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21DBC-9AC5-4B69-AEFC-242718D3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155257" cy="197327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dirty="0"/>
              <a:t>Os sistemas são construídos sobre redes de computadores:</a:t>
            </a:r>
          </a:p>
          <a:p>
            <a:r>
              <a:rPr lang="pt-BR" dirty="0"/>
              <a:t>LAN: Local </a:t>
            </a:r>
            <a:r>
              <a:rPr lang="pt-BR" dirty="0" err="1"/>
              <a:t>Area</a:t>
            </a:r>
            <a:r>
              <a:rPr lang="pt-BR" dirty="0"/>
              <a:t> Networks – Ethernet é o tipo mais importante de LAN, consiste em um cabo coaxial ao qual uma série de computadores está ligada</a:t>
            </a:r>
          </a:p>
          <a:p>
            <a:r>
              <a:rPr lang="pt-BR" dirty="0"/>
              <a:t>WAN: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Networks – Internet consiste em dois tipos de computadores, hospedeiros e roteadores.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5FE829-E2FC-4566-81D3-7DF2CF52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3400425"/>
            <a:ext cx="5972175" cy="345757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2CFE10E-78E8-4DAB-BC3B-450D7766675A}"/>
              </a:ext>
            </a:extLst>
          </p:cNvPr>
          <p:cNvSpPr txBox="1">
            <a:spLocks/>
          </p:cNvSpPr>
          <p:nvPr/>
        </p:nvSpPr>
        <p:spPr>
          <a:xfrm>
            <a:off x="921817" y="3850007"/>
            <a:ext cx="5270436" cy="30079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Hospedeiros são máquinas do usuário que deseja se conectar a internet</a:t>
            </a:r>
          </a:p>
          <a:p>
            <a:r>
              <a:rPr lang="pt-BR" dirty="0"/>
              <a:t>Roteadores são computadores de comutação especializado que aceitam pacotes que chegam através das linhas de entradas e os enviam pelas linhas de </a:t>
            </a:r>
            <a:r>
              <a:rPr lang="pt-BR" dirty="0" err="1"/>
              <a:t>sáida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82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9647-1465-41D5-A377-825B863B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 – Rede 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35905-F568-45FA-9183-FF8B0713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97445" cy="4058751"/>
          </a:xfrm>
        </p:spPr>
        <p:txBody>
          <a:bodyPr/>
          <a:lstStyle/>
          <a:p>
            <a:r>
              <a:rPr lang="pt-BR" dirty="0"/>
              <a:t>Redes fornecem serviços e processos</a:t>
            </a:r>
          </a:p>
          <a:p>
            <a:r>
              <a:rPr lang="pt-BR" dirty="0"/>
              <a:t>Para usar um serviço de rede, se deve</a:t>
            </a:r>
          </a:p>
          <a:p>
            <a:pPr lvl="1"/>
            <a:r>
              <a:rPr lang="pt-BR" dirty="0"/>
              <a:t>Estabelecer um conexão</a:t>
            </a:r>
          </a:p>
          <a:p>
            <a:pPr lvl="1"/>
            <a:r>
              <a:rPr lang="pt-BR" dirty="0"/>
              <a:t>Usar a conexão</a:t>
            </a:r>
          </a:p>
          <a:p>
            <a:pPr lvl="1"/>
            <a:r>
              <a:rPr lang="pt-BR" dirty="0"/>
              <a:t>Liberar a conexão</a:t>
            </a:r>
          </a:p>
          <a:p>
            <a:r>
              <a:rPr lang="pt-BR" dirty="0"/>
              <a:t>O emissor envia bits e o receptor os coletas na mesma ordem</a:t>
            </a:r>
          </a:p>
          <a:p>
            <a:r>
              <a:rPr lang="pt-BR" dirty="0"/>
              <a:t>Cada mensagem carrega o endereço de destino completo, e é roteada através do sistema independente de todas as outras.</a:t>
            </a:r>
          </a:p>
          <a:p>
            <a:pPr marL="450000" lvl="1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E0385BA-7F7A-4AD3-A579-2E082991A72F}"/>
              </a:ext>
            </a:extLst>
          </p:cNvPr>
          <p:cNvSpPr txBox="1">
            <a:spLocks/>
          </p:cNvSpPr>
          <p:nvPr/>
        </p:nvSpPr>
        <p:spPr>
          <a:xfrm>
            <a:off x="6110635" y="1732449"/>
            <a:ext cx="519744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redes possuem regras especializadas para quais mensagens podem ser enviadas e respostas podem ser retornadas</a:t>
            </a:r>
          </a:p>
          <a:p>
            <a:r>
              <a:rPr lang="pt-BR" dirty="0"/>
              <a:t>Redes modernas usam pilha de protocolos</a:t>
            </a:r>
          </a:p>
          <a:p>
            <a:pPr lvl="1"/>
            <a:r>
              <a:rPr lang="pt-BR" dirty="0"/>
              <a:t>Em cada camada diferentes questões são tratadas</a:t>
            </a:r>
          </a:p>
          <a:p>
            <a:r>
              <a:rPr lang="pt-BR" dirty="0"/>
              <a:t>IP –Internet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IPv4\IPv6</a:t>
            </a:r>
          </a:p>
          <a:p>
            <a:r>
              <a:rPr lang="pt-BR" dirty="0"/>
              <a:t>TCP – 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  <a:p>
            <a:r>
              <a:rPr lang="pt-BR" dirty="0"/>
              <a:t>DNS-Domain </a:t>
            </a:r>
            <a:r>
              <a:rPr lang="pt-BR" dirty="0" err="1"/>
              <a:t>Name</a:t>
            </a:r>
            <a:r>
              <a:rPr lang="pt-BR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55014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2FEFB-D29D-491F-94CD-156778ED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 – Middleware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01F6B-6850-4273-A625-5D183C9D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059005" cy="4058751"/>
          </a:xfrm>
        </p:spPr>
        <p:txBody>
          <a:bodyPr/>
          <a:lstStyle/>
          <a:p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</a:t>
            </a:r>
          </a:p>
          <a:p>
            <a:pPr lvl="1"/>
            <a:r>
              <a:rPr lang="pt-BR" dirty="0"/>
              <a:t>1989</a:t>
            </a:r>
          </a:p>
          <a:p>
            <a:pPr lvl="1"/>
            <a:r>
              <a:rPr lang="pt-BR" dirty="0"/>
              <a:t>Computadores podem deter documentos , chamados de páginas da web</a:t>
            </a:r>
          </a:p>
          <a:p>
            <a:pPr lvl="1"/>
            <a:r>
              <a:rPr lang="pt-BR" dirty="0"/>
              <a:t>As páginas possuem hyperlinks</a:t>
            </a:r>
          </a:p>
          <a:p>
            <a:pPr lvl="1"/>
            <a:r>
              <a:rPr lang="pt-BR" dirty="0"/>
              <a:t>Navegador</a:t>
            </a:r>
          </a:p>
          <a:p>
            <a:pPr lvl="1"/>
            <a:r>
              <a:rPr lang="pt-BR" dirty="0"/>
              <a:t>URL - 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Locator</a:t>
            </a:r>
            <a:endParaRPr lang="pt-BR" dirty="0"/>
          </a:p>
          <a:p>
            <a:pPr lvl="1"/>
            <a:r>
              <a:rPr lang="pt-BR" dirty="0"/>
              <a:t>http – </a:t>
            </a:r>
            <a:r>
              <a:rPr lang="pt-BR" dirty="0" err="1"/>
              <a:t>Hyper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ABEFBE-0791-4143-B874-D53D1DFC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40" y="3550921"/>
            <a:ext cx="5932318" cy="24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27C7F-8CA5-4BB8-B763-B33DF01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 – Middleware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85909B-AD81-4A8C-ACF1-EB31A246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7" y="2182177"/>
            <a:ext cx="8112046" cy="32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3B6AE-7C57-4264-AEE3-F553EEFF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8.3-Sistemas distribuídos – Middleware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A7DB-95F2-49F4-94A3-46ADD671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97246" cy="4058751"/>
          </a:xfrm>
        </p:spPr>
        <p:txBody>
          <a:bodyPr/>
          <a:lstStyle/>
          <a:p>
            <a:r>
              <a:rPr lang="pt-BR" b="1" dirty="0"/>
              <a:t>Sistema de arquivos</a:t>
            </a:r>
          </a:p>
          <a:p>
            <a:r>
              <a:rPr lang="pt-BR" dirty="0"/>
              <a:t>Um único sistema de arquivos global</a:t>
            </a:r>
          </a:p>
          <a:p>
            <a:r>
              <a:rPr lang="pt-BR" dirty="0"/>
              <a:t>Upload/download; acesso remoto</a:t>
            </a:r>
          </a:p>
          <a:p>
            <a:r>
              <a:rPr lang="pt-BR" dirty="0"/>
              <a:t>Diretórios e hierarquia</a:t>
            </a:r>
          </a:p>
          <a:p>
            <a:r>
              <a:rPr lang="pt-BR" dirty="0"/>
              <a:t>Transparência e Independência de localização</a:t>
            </a:r>
          </a:p>
          <a:p>
            <a:r>
              <a:rPr lang="pt-BR" dirty="0"/>
              <a:t>Consistência sequencial</a:t>
            </a:r>
          </a:p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D52A31F-0DE4-4083-B05D-163D438C1219}"/>
              </a:ext>
            </a:extLst>
          </p:cNvPr>
          <p:cNvSpPr txBox="1">
            <a:spLocks/>
          </p:cNvSpPr>
          <p:nvPr/>
        </p:nvSpPr>
        <p:spPr>
          <a:xfrm>
            <a:off x="7732770" y="1738858"/>
            <a:ext cx="359724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Coordenação</a:t>
            </a:r>
          </a:p>
          <a:p>
            <a:r>
              <a:rPr lang="pt-BR" dirty="0"/>
              <a:t>Linda</a:t>
            </a:r>
          </a:p>
          <a:p>
            <a:r>
              <a:rPr lang="pt-BR" dirty="0"/>
              <a:t>Processos independentes comunicam-se por um espaço de </a:t>
            </a:r>
            <a:r>
              <a:rPr lang="pt-BR" dirty="0" err="1"/>
              <a:t>tuplas</a:t>
            </a:r>
            <a:endParaRPr lang="pt-BR" dirty="0"/>
          </a:p>
          <a:p>
            <a:r>
              <a:rPr lang="pt-BR" dirty="0" err="1"/>
              <a:t>Tupla</a:t>
            </a:r>
            <a:r>
              <a:rPr lang="pt-BR" dirty="0"/>
              <a:t> são dados puros, não possuem métodos associados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D3CEB5A-92E0-47BC-9F24-774C52996412}"/>
              </a:ext>
            </a:extLst>
          </p:cNvPr>
          <p:cNvSpPr txBox="1">
            <a:spLocks/>
          </p:cNvSpPr>
          <p:nvPr/>
        </p:nvSpPr>
        <p:spPr>
          <a:xfrm>
            <a:off x="4297377" y="1743985"/>
            <a:ext cx="359724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Objetos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Coleção de variáveis que são colocadas juntas com um conjunto de rotinas de acesso(método)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IDL(Interface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)-diz quais métodos o objeto exporta e que tipos de parâmetros cada um espera</a:t>
            </a:r>
          </a:p>
        </p:txBody>
      </p:sp>
    </p:spTree>
    <p:extLst>
      <p:ext uri="{BB962C8B-B14F-4D97-AF65-F5344CB8AC3E}">
        <p14:creationId xmlns:p14="http://schemas.microsoft.com/office/powerpoint/2010/main" val="338779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57DC-3564-4FED-BEE1-1A0E9DE7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8.4-Pesquisas sobres sistemas multiprocessadores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513C81-7B14-48EC-979F-3163991B3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C68166-55D9-4C16-B3F3-21D19B6C4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Corey: </a:t>
            </a:r>
            <a:r>
              <a:rPr lang="pt-BR" sz="1800" b="0" i="0" u="none" strike="noStrike" baseline="0" dirty="0">
                <a:latin typeface="TimesNewRomanPSMT"/>
              </a:rPr>
              <a:t>questões de desempenho causadas pelo compartilhamento de estruturas de dados através de múltiplos núcleos</a:t>
            </a:r>
            <a:endParaRPr lang="pt-BR" dirty="0"/>
          </a:p>
          <a:p>
            <a:r>
              <a:rPr lang="pt-BR" dirty="0" err="1"/>
              <a:t>Barrelfish</a:t>
            </a:r>
            <a:r>
              <a:rPr lang="pt-BR" dirty="0"/>
              <a:t>: sistema operacional motivado por rápido crescimentos de cores e aumento da diversidade do hardware</a:t>
            </a:r>
          </a:p>
          <a:p>
            <a:pPr algn="l"/>
            <a:r>
              <a:rPr lang="pt-BR" dirty="0" err="1"/>
              <a:t>Fos</a:t>
            </a:r>
            <a:r>
              <a:rPr lang="pt-BR" dirty="0"/>
              <a:t>: </a:t>
            </a:r>
            <a:r>
              <a:rPr lang="pt-BR" sz="1800" b="0" i="0" u="none" strike="noStrike" baseline="0" dirty="0">
                <a:latin typeface="TimesNewRomanPSMT"/>
              </a:rPr>
              <a:t>é um sistema operacional que foi projetado para ser escalável do pequeno (CPUs </a:t>
            </a:r>
            <a:r>
              <a:rPr lang="pt-BR" sz="1800" b="0" i="0" u="none" strike="noStrike" baseline="0" dirty="0" err="1">
                <a:latin typeface="TimesNewRomanPSMT"/>
              </a:rPr>
              <a:t>multinúcleos</a:t>
            </a:r>
            <a:r>
              <a:rPr lang="pt-BR" sz="1800" b="0" i="0" u="none" strike="noStrike" baseline="0" dirty="0">
                <a:latin typeface="TimesNewRomanPSMT"/>
              </a:rPr>
              <a:t>) para o muito grande (nuvens)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0785A6-05AD-4F1A-B2C8-D0681BFB1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Redução de Custos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B650FF1-32E9-42BD-A551-9C2B355E17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TimesNewRomanPSMT"/>
              </a:rPr>
              <a:t>há muitos trabalhos sobre a redução do consumo de energia em multiprocessadores. </a:t>
            </a:r>
          </a:p>
          <a:p>
            <a:pPr algn="l"/>
            <a:r>
              <a:rPr lang="pt-BR" sz="1800" b="0" i="0" u="none" strike="noStrike" baseline="0" dirty="0">
                <a:latin typeface="TimesNewRomanPSMT"/>
              </a:rPr>
              <a:t>Propõem o uso de contêineres de energia para fornecer uma energia de granulação fina e gerenciamento da energia.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3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6943-1C70-4C95-8F06-7BD5127E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8.5-Resumo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09497-6870-4CE2-90AE-E682EB80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de computadores podem ser tornados mais rápidos e mais confiáveis com a utilização de múltiplas CPUs</a:t>
            </a:r>
          </a:p>
          <a:p>
            <a:r>
              <a:rPr lang="pt-BR" dirty="0"/>
              <a:t>Um multiprocessador consiste em duas ou mais CPUs que compartilham uma RAM</a:t>
            </a:r>
          </a:p>
          <a:p>
            <a:pPr lvl="1"/>
            <a:r>
              <a:rPr lang="pt-BR" dirty="0"/>
              <a:t>Podem ser conectados por meio de um barramento, um barramento cruzado, ou uma rede de comutação de múltiplos estágios</a:t>
            </a:r>
          </a:p>
          <a:p>
            <a:r>
              <a:rPr lang="pt-BR" dirty="0" err="1"/>
              <a:t>Multicomputadores</a:t>
            </a:r>
            <a:r>
              <a:rPr lang="pt-BR" dirty="0"/>
              <a:t> possuem duas ou mais CPUs, cada uma tem sua própria memória</a:t>
            </a:r>
          </a:p>
          <a:p>
            <a:pPr lvl="1"/>
            <a:r>
              <a:rPr lang="pt-BR" dirty="0"/>
              <a:t>Toda a comunicação utiliza troca  de mensagens</a:t>
            </a:r>
          </a:p>
          <a:p>
            <a:r>
              <a:rPr lang="pt-BR" dirty="0"/>
              <a:t>Sistemas distribuídos são sistemas acoplados de maneira desagregada, em que cada um dos nós é um computador completo</a:t>
            </a:r>
          </a:p>
          <a:p>
            <a:pPr lvl="1"/>
            <a:r>
              <a:rPr lang="pt-BR" dirty="0"/>
              <a:t>Um Middleware é muitas vezes colocado sobre o sistema operacional para fornecer uma camada uniforme para as aplicações interagirem</a:t>
            </a:r>
          </a:p>
        </p:txBody>
      </p:sp>
    </p:spTree>
    <p:extLst>
      <p:ext uri="{BB962C8B-B14F-4D97-AF65-F5344CB8AC3E}">
        <p14:creationId xmlns:p14="http://schemas.microsoft.com/office/powerpoint/2010/main" val="41682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37E00-CFAB-4991-92FD-766DE880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8.1-Multiprocessadores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9A6B529-2FA6-4969-897A-B8EEA2DF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dirty="0"/>
              <a:t>Hardware de multiprocessadores</a:t>
            </a:r>
          </a:p>
          <a:p>
            <a:pPr marL="36900" indent="0" algn="l">
              <a:buNone/>
            </a:pPr>
            <a:endParaRPr lang="pt-BR" dirty="0"/>
          </a:p>
          <a:p>
            <a:pPr marL="36900" indent="0" algn="l">
              <a:buNone/>
            </a:pPr>
            <a:r>
              <a:rPr lang="pt-BR" dirty="0"/>
              <a:t>UMA(acesso uniforme da memória);</a:t>
            </a:r>
          </a:p>
          <a:p>
            <a:r>
              <a:rPr lang="pt-BR" dirty="0"/>
              <a:t>arquitetura de barramento;</a:t>
            </a:r>
          </a:p>
          <a:p>
            <a:r>
              <a:rPr lang="pt-BR" dirty="0"/>
              <a:t>arquitetura de barramentos cruzados; </a:t>
            </a:r>
          </a:p>
          <a:p>
            <a:pPr marL="36900" indent="0">
              <a:buNone/>
            </a:pPr>
            <a:r>
              <a:rPr lang="pt-BR" dirty="0"/>
              <a:t>NUMA(acesso não uniforme de memória);</a:t>
            </a:r>
          </a:p>
          <a:p>
            <a:pPr marL="36900" indent="0">
              <a:buNone/>
            </a:pPr>
            <a:r>
              <a:rPr lang="pt-BR" dirty="0"/>
              <a:t>Chips Multinúcleo;</a:t>
            </a:r>
          </a:p>
          <a:p>
            <a:pPr marL="36900" indent="0">
              <a:buNone/>
            </a:pPr>
            <a:r>
              <a:rPr lang="pt-BR" dirty="0"/>
              <a:t>Chips com muitos núcleos.</a:t>
            </a:r>
          </a:p>
          <a:p>
            <a:pPr marL="36900" indent="0" algn="l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0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6AD-50CE-48F3-8AB9-152CB36A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8.1-Multiprocessadores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9B61E-B8FE-4998-8208-E701D8F9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Multiprocessadores onde cada CPU tem seu próprio SO;</a:t>
            </a:r>
          </a:p>
          <a:p>
            <a:pPr marL="36900" indent="0">
              <a:buNone/>
            </a:pPr>
            <a:r>
              <a:rPr lang="pt-BR" dirty="0"/>
              <a:t>Multiprocessadores Mestre-Escravo;</a:t>
            </a:r>
          </a:p>
          <a:p>
            <a:pPr marL="36900" indent="0">
              <a:buNone/>
            </a:pPr>
            <a:r>
              <a:rPr lang="pt-BR" dirty="0"/>
              <a:t>Multiprocessadores simétricos.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43A2C-FA58-4CD9-97F8-8D423361A5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53069" y="1732449"/>
            <a:ext cx="4875213" cy="544513"/>
          </a:xfrm>
        </p:spPr>
        <p:txBody>
          <a:bodyPr/>
          <a:lstStyle/>
          <a:p>
            <a:r>
              <a:rPr lang="pt-BR" sz="2000" dirty="0"/>
              <a:t>Tipos de SO para multiprocessadores</a:t>
            </a:r>
          </a:p>
        </p:txBody>
      </p:sp>
    </p:spTree>
    <p:extLst>
      <p:ext uri="{BB962C8B-B14F-4D97-AF65-F5344CB8AC3E}">
        <p14:creationId xmlns:p14="http://schemas.microsoft.com/office/powerpoint/2010/main" val="34556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77735-07C8-4C02-BC7E-C829DF9F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8.1-Multiprocessadores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91B86-5D6A-4F26-8AFB-4C45E27A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Escalonamento de multiprocessadores</a:t>
            </a:r>
          </a:p>
          <a:p>
            <a:pPr marL="36900" indent="0" algn="ctr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Tempo compartilhado;</a:t>
            </a:r>
          </a:p>
          <a:p>
            <a:pPr marL="36900" indent="0">
              <a:buNone/>
            </a:pPr>
            <a:r>
              <a:rPr lang="pt-BR" dirty="0"/>
              <a:t>Compartilhamento de espaço;</a:t>
            </a:r>
          </a:p>
          <a:p>
            <a:pPr marL="36900" indent="0">
              <a:buNone/>
            </a:pPr>
            <a:r>
              <a:rPr lang="pt-BR" dirty="0"/>
              <a:t>Escalonamento em bando.</a:t>
            </a:r>
          </a:p>
        </p:txBody>
      </p:sp>
    </p:spTree>
    <p:extLst>
      <p:ext uri="{BB962C8B-B14F-4D97-AF65-F5344CB8AC3E}">
        <p14:creationId xmlns:p14="http://schemas.microsoft.com/office/powerpoint/2010/main" val="10992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D0DE-A1B0-4FFE-B926-FF900D9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302FE-85C2-4C05-9C79-8AFE7C75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t-BR" dirty="0"/>
          </a:p>
          <a:p>
            <a:r>
              <a:rPr lang="pt-BR" dirty="0"/>
              <a:t>São CPUs que não compartilham memórias;</a:t>
            </a:r>
          </a:p>
          <a:p>
            <a:r>
              <a:rPr lang="pt-BR" dirty="0"/>
              <a:t>Diferente de Multiprocessadores, são fáceis de construir;</a:t>
            </a:r>
          </a:p>
          <a:p>
            <a:r>
              <a:rPr lang="pt-BR" dirty="0"/>
              <a:t>Os processadores em diferentes computadores interagem passando mensagens;</a:t>
            </a:r>
          </a:p>
          <a:p>
            <a:r>
              <a:rPr lang="pt-BR" dirty="0"/>
              <a:t>Cada um com sua memória local;</a:t>
            </a:r>
          </a:p>
          <a:p>
            <a:r>
              <a:rPr lang="pt-BR" dirty="0" err="1"/>
              <a:t>Multicomputadores</a:t>
            </a:r>
            <a:r>
              <a:rPr lang="pt-BR" dirty="0"/>
              <a:t> podem ser divididos em duas categorias: MPP (</a:t>
            </a:r>
            <a:r>
              <a:rPr lang="pt-BR" dirty="0" err="1"/>
              <a:t>Massively</a:t>
            </a:r>
            <a:r>
              <a:rPr lang="pt-BR" dirty="0"/>
              <a:t> </a:t>
            </a:r>
            <a:r>
              <a:rPr lang="pt-BR" dirty="0" err="1"/>
              <a:t>Parallel</a:t>
            </a:r>
            <a:r>
              <a:rPr lang="pt-BR" dirty="0"/>
              <a:t> Processors) e COW (Cluster </a:t>
            </a:r>
            <a:r>
              <a:rPr lang="pt-BR" dirty="0" err="1"/>
              <a:t>of</a:t>
            </a:r>
            <a:r>
              <a:rPr lang="pt-BR" dirty="0"/>
              <a:t> Workstations).</a:t>
            </a:r>
          </a:p>
        </p:txBody>
      </p:sp>
    </p:spTree>
    <p:extLst>
      <p:ext uri="{BB962C8B-B14F-4D97-AF65-F5344CB8AC3E}">
        <p14:creationId xmlns:p14="http://schemas.microsoft.com/office/powerpoint/2010/main" val="320651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0A03-0051-4561-BA91-9E26EFDA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F8BFC-E707-4F66-A7AE-4AE5F638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SMP</a:t>
            </a:r>
          </a:p>
          <a:p>
            <a:pPr marL="36900" indent="0" algn="ctr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Consiste em multiprocessadores em um único PC;</a:t>
            </a:r>
          </a:p>
          <a:p>
            <a:r>
              <a:rPr lang="pt-BR" dirty="0"/>
              <a:t>Geralmente conectados por barramento;</a:t>
            </a:r>
          </a:p>
          <a:p>
            <a:r>
              <a:rPr lang="pt-BR" dirty="0"/>
              <a:t>Problema na coerência de cache.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87170C-82A0-45A7-BAB3-3DC7EEF6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15" y="2462910"/>
            <a:ext cx="4185390" cy="25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C489-7BCE-4857-B694-55B0D5B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2333B-E6B4-4264-AB9E-E24E8394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Cluster</a:t>
            </a:r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r>
              <a:rPr lang="pt-BR" dirty="0"/>
              <a:t>Conjunto de computadores completos conectados entre si;</a:t>
            </a:r>
          </a:p>
          <a:p>
            <a:r>
              <a:rPr lang="pt-BR" dirty="0"/>
              <a:t>Trabalham juntos como um único computador;</a:t>
            </a:r>
          </a:p>
          <a:p>
            <a:r>
              <a:rPr lang="pt-BR" dirty="0"/>
              <a:t>Da a ilusão de ser apenas um computador.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9DDB1-71A3-4CE1-B202-22DF7FCE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4" y="2520736"/>
            <a:ext cx="4279037" cy="24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908B-B553-4893-B6CF-CCD1B95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34AA6-7BE6-4CC7-9592-6211E4D6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NUMA</a:t>
            </a:r>
          </a:p>
          <a:p>
            <a:r>
              <a:rPr lang="pt-BR" dirty="0"/>
              <a:t>consiste de um multiprocessador com memória compartilhada;</a:t>
            </a:r>
          </a:p>
          <a:p>
            <a:r>
              <a:rPr lang="pt-BR" dirty="0"/>
              <a:t>o tempo gasto por um certo processador para fazer acesso a uma palavra na memória varia de acordo com a posição dessa palavra na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5FB4ED-FD69-4473-97F8-B07B44BD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5" y="3761824"/>
            <a:ext cx="362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64A34-43F6-4F54-B2A8-01514257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8.2-Multicomputadores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FD546-BFAB-4601-A5FF-F28EB361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MPP (</a:t>
            </a:r>
            <a:r>
              <a:rPr lang="pt-BR" dirty="0" err="1"/>
              <a:t>Massively</a:t>
            </a:r>
            <a:r>
              <a:rPr lang="pt-BR" dirty="0"/>
              <a:t> </a:t>
            </a:r>
            <a:r>
              <a:rPr lang="pt-BR" dirty="0" err="1"/>
              <a:t>Parallel</a:t>
            </a:r>
            <a:r>
              <a:rPr lang="pt-BR" dirty="0"/>
              <a:t> Processors)</a:t>
            </a:r>
          </a:p>
          <a:p>
            <a:pPr marL="36900" indent="0" algn="ctr">
              <a:buNone/>
            </a:pPr>
            <a:endParaRPr lang="pt-BR" dirty="0"/>
          </a:p>
          <a:p>
            <a:r>
              <a:rPr lang="pt-BR" dirty="0"/>
              <a:t>São </a:t>
            </a:r>
            <a:r>
              <a:rPr lang="pt-BR" dirty="0" err="1"/>
              <a:t>multicomputadores</a:t>
            </a:r>
            <a:r>
              <a:rPr lang="pt-BR" dirty="0"/>
              <a:t> compostos por um grande número de processadores;</a:t>
            </a:r>
          </a:p>
          <a:p>
            <a:r>
              <a:rPr lang="pt-BR" dirty="0"/>
              <a:t>fortemente acoplados através de uma rede de alta velocidade;</a:t>
            </a:r>
          </a:p>
          <a:p>
            <a:r>
              <a:rPr lang="pt-BR" dirty="0"/>
              <a:t>Geralmente são arquiteturas de custo elevado pois utilizam processadores específicos e redes de interconexão proprietárias.</a:t>
            </a:r>
          </a:p>
        </p:txBody>
      </p:sp>
    </p:spTree>
    <p:extLst>
      <p:ext uri="{BB962C8B-B14F-4D97-AF65-F5344CB8AC3E}">
        <p14:creationId xmlns:p14="http://schemas.microsoft.com/office/powerpoint/2010/main" val="184177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1055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Calisto MT</vt:lpstr>
      <vt:lpstr>TimesNewRomanPSMT</vt:lpstr>
      <vt:lpstr>Wingdings 2</vt:lpstr>
      <vt:lpstr>Ardósia</vt:lpstr>
      <vt:lpstr>Sistemas com múltiplos processadores</vt:lpstr>
      <vt:lpstr>8.1-Multiprocessadores</vt:lpstr>
      <vt:lpstr>8.1-Multiprocessadores</vt:lpstr>
      <vt:lpstr>8.1-Multiprocessadores</vt:lpstr>
      <vt:lpstr>8.2-Multicomputadores</vt:lpstr>
      <vt:lpstr>8.2-Multicomputadores</vt:lpstr>
      <vt:lpstr>8.2-Multicomputadores</vt:lpstr>
      <vt:lpstr>8.2-Multicomputadores</vt:lpstr>
      <vt:lpstr>8.2-Multicomputadores</vt:lpstr>
      <vt:lpstr>8.2-Multicomputadores</vt:lpstr>
      <vt:lpstr>8.3-Sistemas distribuídos</vt:lpstr>
      <vt:lpstr>8.3-Sistemas distribuídos</vt:lpstr>
      <vt:lpstr>8.3-Sistemas distribuídos-Hardware</vt:lpstr>
      <vt:lpstr>8.3-Sistemas distribuídos – Rede e Protocolos</vt:lpstr>
      <vt:lpstr>8.3-Sistemas distribuídos – Middleware</vt:lpstr>
      <vt:lpstr>8.3-Sistemas distribuídos – Middleware</vt:lpstr>
      <vt:lpstr>8.3-Sistemas distribuídos – Middleware</vt:lpstr>
      <vt:lpstr>8.4-Pesquisas sobres sistemas multiprocessadores</vt:lpstr>
      <vt:lpstr>8.5-Resumo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abstração de memória:  espaços de endereçamento</dc:title>
  <dc:creator>GUSTAVO HENRIQUE MIRANDA FERNANDES</dc:creator>
  <cp:lastModifiedBy>ARTHUR TENORIO DOS SANTOS</cp:lastModifiedBy>
  <cp:revision>28</cp:revision>
  <dcterms:created xsi:type="dcterms:W3CDTF">2020-10-12T23:06:16Z</dcterms:created>
  <dcterms:modified xsi:type="dcterms:W3CDTF">2020-11-26T02:44:04Z</dcterms:modified>
</cp:coreProperties>
</file>