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36"/>
  </p:notesMasterIdLst>
  <p:sldIdLst>
    <p:sldId id="256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89" r:id="rId28"/>
    <p:sldId id="292" r:id="rId29"/>
    <p:sldId id="291" r:id="rId30"/>
    <p:sldId id="294" r:id="rId31"/>
    <p:sldId id="296" r:id="rId32"/>
    <p:sldId id="293" r:id="rId33"/>
    <p:sldId id="297" r:id="rId34"/>
    <p:sldId id="298" r:id="rId35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24C7162-FDF4-44D6-A9D5-61ED10ADD4E4}">
          <p14:sldIdLst>
            <p14:sldId id="256"/>
            <p14:sldId id="266"/>
          </p14:sldIdLst>
        </p14:section>
        <p14:section name="Seção sem Título" id="{F5BB9B6B-9B2E-4254-B02E-F370070FAD5B}">
          <p14:sldIdLst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89"/>
            <p14:sldId id="292"/>
            <p14:sldId id="291"/>
            <p14:sldId id="294"/>
            <p14:sldId id="296"/>
            <p14:sldId id="293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517D1-D8E9-4E69-8F5E-AD8AF14040CC}" v="4" dt="2023-07-03T12:20:17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109" d="100"/>
          <a:sy n="109" d="100"/>
        </p:scale>
        <p:origin x="15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04/08/2023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04/08/2023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04/08/2023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04/08/2023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04/08/2023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04/08/2023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04/08/2023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coreturn.netlify.app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coreturn.netlify.app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coreturn.netlify.app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@Ong-Ecoreturn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linkedin.com/in/ong-ecoreturn-15940b281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8E9579-AE53-38F5-4CBC-BE3E0216B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PROJETO INTEGRADOR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99899F3-FE87-4098-5548-189DAEE5B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Apresentação UC12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5E0B1-59C6-FDB4-3F1E-BF4F753E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400543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Objetivos do Projeto - Evitar a Contaminação do Solo e da Água por Metais Pesados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74EB001-0295-A983-05BD-1F595462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pic>
        <p:nvPicPr>
          <p:cNvPr id="8194" name="Picture 2" descr="Geoquímica de Metais Tóxicos nas Águas Subterrâneas">
            <a:extLst>
              <a:ext uri="{FF2B5EF4-FFF2-40B4-BE49-F238E27FC236}">
                <a16:creationId xmlns:a16="http://schemas.microsoft.com/office/drawing/2014/main" id="{B2C00E81-693A-6F31-4467-C3B6893C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515" y="1159119"/>
            <a:ext cx="3682549" cy="19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F6E766-7D79-9A76-2C52-BE038522DD0C}"/>
              </a:ext>
            </a:extLst>
          </p:cNvPr>
          <p:cNvSpPr txBox="1"/>
          <p:nvPr/>
        </p:nvSpPr>
        <p:spPr>
          <a:xfrm>
            <a:off x="215996" y="3315801"/>
            <a:ext cx="892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Um dos objetivos centrais do nosso projeto é evitar a contaminação do solo e da água por metais pesados presentes em pilhas e baterias descartadas de forma inadequada.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Esses materiais contêm substâncias tóxicas, como chumbo, mercúrio e cádmio, que representam um grande perigo para o meio ambiente e para a saúde humana.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Ao coletar essas pilhas e baterias, garantimos que elas sejam encaminhadas para processos adequados de reciclagem e descarte, evitando que essas substâncias contaminem os recursos naturais.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Dessa forma, contribuímos para a preservação da qualidade do solo, a proteção dos lençóis freáticos e a conservação dos ecossistemas aquáticos.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6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C45EF-686F-969D-3426-251F6B79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Objetivos do Projeto - Conscientizar a População sobre a Importância do Descarte Correto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8C5ADF-753C-6C39-6BEE-C34BBF73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pic>
        <p:nvPicPr>
          <p:cNvPr id="9218" name="Picture 2" descr="Conscientização">
            <a:extLst>
              <a:ext uri="{FF2B5EF4-FFF2-40B4-BE49-F238E27FC236}">
                <a16:creationId xmlns:a16="http://schemas.microsoft.com/office/drawing/2014/main" id="{9DE2FAC7-7654-2206-3F32-77726FF1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82" y="1125417"/>
            <a:ext cx="1850780" cy="18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39BA7B8-88AE-8BDD-9AFC-3E5432129BA7}"/>
              </a:ext>
            </a:extLst>
          </p:cNvPr>
          <p:cNvSpPr txBox="1"/>
          <p:nvPr/>
        </p:nvSpPr>
        <p:spPr>
          <a:xfrm>
            <a:off x="132983" y="2944946"/>
            <a:ext cx="88780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Um dos nossos principais objetivos é conscientizar a população sobre a importância do descarte correto de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Muitas pessoas não têm conhecimento dos danos ambientais e dos riscos à saúde causados pelo descarte inadequado desses materiais.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de campanhas de conscientização, palestras educativas, materiais informativos e ações de divulgação, buscamos informar e sensibilizar as pessoas sobre a necessidade de um descarte responsável.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Queremos promover uma mudança de comportamento, encorajando as pessoas a entregarem suas pilhas e baterias usadas para locais específicos de coleta e reciclagem.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Ao conscientizar a população, podemos criar uma cultura de descarte adequado, preservando o meio ambiente e protegendo a saúde de todos.</a:t>
            </a:r>
          </a:p>
        </p:txBody>
      </p:sp>
    </p:spTree>
    <p:extLst>
      <p:ext uri="{BB962C8B-B14F-4D97-AF65-F5344CB8AC3E}">
        <p14:creationId xmlns:p14="http://schemas.microsoft.com/office/powerpoint/2010/main" val="382595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0F29-D484-4071-E7BB-11F7FA8A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Dificuldades e Desafios - Falta de Conscientização sobre os Danos Causados pelo Descarte Inadequado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AE4CB99-07FE-6296-9DAF-9C106998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7B748D-EF6C-7A6A-212B-5042C611C684}"/>
              </a:ext>
            </a:extLst>
          </p:cNvPr>
          <p:cNvSpPr txBox="1"/>
          <p:nvPr/>
        </p:nvSpPr>
        <p:spPr>
          <a:xfrm>
            <a:off x="342900" y="2019403"/>
            <a:ext cx="8264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Um dos principais desafios que enfrentamos é a falta de conscientização da população sobre os danos causados pelo descarte inadequado de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Muitas pessoas ainda não compreendem os impactos ambientais e os riscos à saúde associados a esse tipo de descarte.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Essa falta de conscientização leva a um descarte incorreto, onde as pilhas e baterias acabam sendo jogadas no lixo comum, indo parar em aterros sanitários ou até mesmo sendo descartadas na natureza.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Para superar esse desafio, realizamos campanhas educativas, palestras em escolas, eventos comunitários e utilizamos as redes sociais para disseminar informações sobre os perigos do descarte inadequado.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É fundamental sensibilizar e educar a população, para que cada indivíduo se torne parte da solução e adote práticas de descarte correto.</a:t>
            </a:r>
          </a:p>
        </p:txBody>
      </p:sp>
    </p:spTree>
    <p:extLst>
      <p:ext uri="{BB962C8B-B14F-4D97-AF65-F5344CB8AC3E}">
        <p14:creationId xmlns:p14="http://schemas.microsoft.com/office/powerpoint/2010/main" val="156985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489C5-418E-0411-C46A-0333031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165"/>
            <a:ext cx="7886700" cy="1325563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Dificuldades e Desafios - Logística de Coleta e Transporte dos Materiais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C26979-62BB-33C6-1BD7-804FBB4F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687B15-67A8-2AFF-5A4D-5E83E7AB1F72}"/>
              </a:ext>
            </a:extLst>
          </p:cNvPr>
          <p:cNvSpPr txBox="1"/>
          <p:nvPr/>
        </p:nvSpPr>
        <p:spPr>
          <a:xfrm>
            <a:off x="562708" y="2452627"/>
            <a:ext cx="79526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Outro desafio importante que enfrentamos é a logística de coleta e transporte dos materiais, como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Para garantir a eficiência e o alcance do projeto, é necessário estabelecer uma rede de pontos de coleta estrategicamente localizados, acessíveis à população.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é preciso planejar a logística de transporte desses materiais, considerando a segurança e a conformidade com as regulamentações ambientais.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coleta e o transporte devem ser realizados de forma adequada, garantindo a separação correta dos materiais e evitando vazamentos ou contaminação durante o processo.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Superamos esse desafio por meio de parcerias com empresas de transporte e logística, estabelecendo rotas eficientes e seguras para a coleta e o transporte dos materiais até os pontos de reciclagem.</a:t>
            </a:r>
          </a:p>
        </p:txBody>
      </p:sp>
      <p:pic>
        <p:nvPicPr>
          <p:cNvPr id="11266" name="Picture 2" descr="Transporte e destinação de pilhas e baterias em rj">
            <a:extLst>
              <a:ext uri="{FF2B5EF4-FFF2-40B4-BE49-F238E27FC236}">
                <a16:creationId xmlns:a16="http://schemas.microsoft.com/office/drawing/2014/main" id="{E4A822AE-B0B6-A41C-8575-F0B10F61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15" y="1088873"/>
            <a:ext cx="1636505" cy="136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9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AF3EF-3E34-8B61-E400-DA9D7E3B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8515350" cy="1325563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Dificuldades e Desafios - Necessidade de Parcerias com Empresas e Instituições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5850A0-E7CA-A9A7-313D-A3A028ED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071152-E47C-CEC9-6D72-8A6AA02053C7}"/>
              </a:ext>
            </a:extLst>
          </p:cNvPr>
          <p:cNvSpPr txBox="1"/>
          <p:nvPr/>
        </p:nvSpPr>
        <p:spPr>
          <a:xfrm>
            <a:off x="180242" y="2602039"/>
            <a:ext cx="8783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Uma das dificuldades que enfrentamos é a necessidade de estabelecer parcerias com empresas e instituições para fortalecer e expandir nosso projeto de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coleta efetiva de pilhas e baterias descartadas requer o envolvimento de diversos atores, como varejistas, fabricantes, escolas, órgãos governamentais e organizações locais.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Essas parcerias são fundamentais para ampliar os pontos de coleta, aumentar a conscientização e promover a participação da comunidade.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Trabalhamos em conjunto com empresas e instituições interessadas em contribuir para a preservação do meio ambiente, estabelecendo acordos e criando sinergias em prol do objetivo comum.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dessas parcerias, podemos alcançar resultados mais significativos e efetivos na coleta e reciclagem de pilhas e baterias.</a:t>
            </a:r>
          </a:p>
        </p:txBody>
      </p:sp>
      <p:pic>
        <p:nvPicPr>
          <p:cNvPr id="10244" name="Picture 4" descr="Portal Imbiara: Últimas notícias de Araxá/MG e região.">
            <a:extLst>
              <a:ext uri="{FF2B5EF4-FFF2-40B4-BE49-F238E27FC236}">
                <a16:creationId xmlns:a16="http://schemas.microsoft.com/office/drawing/2014/main" id="{9D59BD5F-865F-3D10-4C99-FE132CF7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98" y="1111239"/>
            <a:ext cx="2383448" cy="14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9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05A39-A307-F2C3-7801-7CFD0D59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075227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Resultados Alcançados - Número de Pilhas e Baterias Coletadas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0854890-84E0-AB75-1B8E-646C87A5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 descr="Tabela">
            <a:extLst>
              <a:ext uri="{FF2B5EF4-FFF2-40B4-BE49-F238E27FC236}">
                <a16:creationId xmlns:a16="http://schemas.microsoft.com/office/drawing/2014/main" id="{0F4B1117-3D3F-6562-2E99-402A4E198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4" y="1185786"/>
            <a:ext cx="7564371" cy="1967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DA5CBB-458F-5925-EEFC-6FF927D3D3D7}"/>
              </a:ext>
            </a:extLst>
          </p:cNvPr>
          <p:cNvSpPr txBox="1"/>
          <p:nvPr/>
        </p:nvSpPr>
        <p:spPr>
          <a:xfrm>
            <a:off x="140677" y="3153311"/>
            <a:ext cx="9003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Com o esforço contínuo da nossa ONG e o apoio da comunidade, temos orgulho de compartilhar os resultados alcançados na coleta de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Desde o início do projeto, em </a:t>
            </a:r>
            <a:r>
              <a:rPr lang="pt-BR" b="1" i="0" dirty="0">
                <a:effectLst/>
                <a:latin typeface="Söhne"/>
              </a:rPr>
              <a:t>28/06/2023</a:t>
            </a:r>
            <a:r>
              <a:rPr lang="pt-BR" b="0" i="0" dirty="0">
                <a:effectLst/>
                <a:latin typeface="Söhne"/>
              </a:rPr>
              <a:t>, até a data de encerramento em </a:t>
            </a:r>
            <a:r>
              <a:rPr lang="pt-BR" b="1" i="0" dirty="0">
                <a:effectLst/>
                <a:latin typeface="Söhne"/>
              </a:rPr>
              <a:t>01/03/2024</a:t>
            </a:r>
            <a:r>
              <a:rPr lang="pt-BR" b="0" i="0" dirty="0">
                <a:effectLst/>
                <a:latin typeface="Söhne"/>
              </a:rPr>
              <a:t>, coletamos um impressionante número de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Ao longo desse período, o envolvimento da comunidade e as parcerias estabelecidas contribuíram para o aumento gradual da quantidade de materiais coletados.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Esse número representa um impacto significativo na prevenção da contaminação do solo, da água e na redução dos danos ambientais.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Esses resultados reforçam a importância da logística reversa e da conscientização para o descarte adequado desses materiais.</a:t>
            </a:r>
          </a:p>
        </p:txBody>
      </p:sp>
    </p:spTree>
    <p:extLst>
      <p:ext uri="{BB962C8B-B14F-4D97-AF65-F5344CB8AC3E}">
        <p14:creationId xmlns:p14="http://schemas.microsoft.com/office/powerpoint/2010/main" val="193683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F924C-3419-7F15-7E60-A57A7552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Resultados Alcançados - Redução da Contaminação Ambiental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D023D10-BEAD-2164-92C8-375C32D9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9E5F87-551D-7465-C776-8D676CDD1175}"/>
              </a:ext>
            </a:extLst>
          </p:cNvPr>
          <p:cNvSpPr txBox="1"/>
          <p:nvPr/>
        </p:nvSpPr>
        <p:spPr>
          <a:xfrm>
            <a:off x="241789" y="3084080"/>
            <a:ext cx="9078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Estamos felizes em compartilhar os resultados alcançados em relação à redução da contaminação ambiental por meio do nosso projeto de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Desde o início do projeto em </a:t>
            </a:r>
            <a:r>
              <a:rPr lang="pt-BR" b="1" i="0" dirty="0">
                <a:effectLst/>
                <a:latin typeface="Söhne"/>
              </a:rPr>
              <a:t>28/06/2023</a:t>
            </a:r>
            <a:r>
              <a:rPr lang="pt-BR" i="0" dirty="0">
                <a:effectLst/>
                <a:latin typeface="Söhne"/>
              </a:rPr>
              <a:t> até o seu encerramento em </a:t>
            </a:r>
            <a:r>
              <a:rPr lang="pt-BR" b="1" i="0" dirty="0">
                <a:effectLst/>
                <a:latin typeface="Söhne"/>
              </a:rPr>
              <a:t>01/03/2024</a:t>
            </a:r>
            <a:r>
              <a:rPr lang="pt-BR" i="0" dirty="0">
                <a:effectLst/>
                <a:latin typeface="Söhne"/>
              </a:rPr>
              <a:t>, conseguimos mitigar significativamente a contaminação do solo e da água.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Através da coleta adequada de pilhas e baterias descartadas, evitamos a liberação de substâncias tóxicas, como chumbo, mercúrio e cádmio, no meio ambiente.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Essa redução da contaminação ambiental é fundamental para a preservação da biodiversidade, a proteção dos recursos hídricos e a promoção da saúde pública.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Os resultados alcançados até o momento nos incentivam a continuar nossos esforços e ampliar a conscientização sobre a importância do descarte correto desses materiais.</a:t>
            </a:r>
          </a:p>
        </p:txBody>
      </p:sp>
      <p:pic>
        <p:nvPicPr>
          <p:cNvPr id="7" name="Imagem 6" descr="Tabela">
            <a:extLst>
              <a:ext uri="{FF2B5EF4-FFF2-40B4-BE49-F238E27FC236}">
                <a16:creationId xmlns:a16="http://schemas.microsoft.com/office/drawing/2014/main" id="{35D959C2-A239-DE70-7A4B-72F5D0A3A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40" y="1357214"/>
            <a:ext cx="6963589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6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0498A-E252-D572-1550-09C8FACE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Resultados Alcançados - Impacto Positivo na Comunidade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79FA0D-CB37-11B0-494B-5252C1F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0130B4-B668-A7F1-B5D4-0CFB4CFB4EB3}"/>
              </a:ext>
            </a:extLst>
          </p:cNvPr>
          <p:cNvSpPr txBox="1"/>
          <p:nvPr/>
        </p:nvSpPr>
        <p:spPr>
          <a:xfrm>
            <a:off x="241788" y="1983183"/>
            <a:ext cx="8660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Estamos entusiasmados em compartilhar o impacto positivo que nosso projeto de logística reversa teve na comunidade.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Desde o início do projeto em </a:t>
            </a:r>
            <a:r>
              <a:rPr lang="pt-BR" b="1" i="0" dirty="0">
                <a:effectLst/>
                <a:latin typeface="Söhne"/>
              </a:rPr>
              <a:t>28/06/2023</a:t>
            </a:r>
            <a:r>
              <a:rPr lang="pt-BR" b="0" i="0" dirty="0">
                <a:effectLst/>
                <a:latin typeface="Söhne"/>
              </a:rPr>
              <a:t> até o seu encerramento em </a:t>
            </a:r>
            <a:r>
              <a:rPr lang="pt-BR" b="1" i="0" dirty="0">
                <a:effectLst/>
                <a:latin typeface="Söhne"/>
              </a:rPr>
              <a:t>01/03/2024</a:t>
            </a:r>
            <a:r>
              <a:rPr lang="pt-BR" b="0" i="0" dirty="0">
                <a:effectLst/>
                <a:latin typeface="Söhne"/>
              </a:rPr>
              <a:t>, nossa ONG conseguiu criar uma conscientização significativa e promover mudanças de comportamento.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da coleta de pilhas e baterias descartadas, pudemos envolver ativamente os membros da comunidade, incentivando-os a adotar práticas de descarte responsável.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de contribuir para a preservação do meio ambiente, esse engajamento teve um impacto positivo na saúde pública e na qualidade de vida das pessoas.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projeto permitiu que a comunidade se tornasse parte da solução, fortalecendo os laços e promovendo a sustentabilidade em nível local.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Estamos orgulhosos do impacto positivo alcançado e comprometidos em continuar nosso trabalho em prol da comunidade e do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240465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E600-9F92-9BCC-C8CC-9A575EC2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918551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Site para Divulgação do Projeto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DB1BE50-B36D-FE36-AE57-25C2D7AE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4" descr="Arco-íris no campo&#10;&#10;Descrição gerada automaticamente com confiança média">
            <a:extLst>
              <a:ext uri="{FF2B5EF4-FFF2-40B4-BE49-F238E27FC236}">
                <a16:creationId xmlns:a16="http://schemas.microsoft.com/office/drawing/2014/main" id="{895508E9-9A4E-DA70-C59F-78B5D0FA0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940775"/>
            <a:ext cx="3024554" cy="14752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AAAB389-8855-86D7-2DFF-32DF01C0C757}"/>
              </a:ext>
            </a:extLst>
          </p:cNvPr>
          <p:cNvSpPr txBox="1"/>
          <p:nvPr/>
        </p:nvSpPr>
        <p:spPr>
          <a:xfrm>
            <a:off x="219808" y="2456829"/>
            <a:ext cx="8704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Para auxiliar na divulgação e alcance do nosso projeto, criamos um site dedicado a compartilhar informações e engajar a comunidade.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site do projeto pode ser acessado através do endereço </a:t>
            </a:r>
            <a:r>
              <a:rPr lang="pt-BR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https://ecoreturn.netlify.app/</a:t>
            </a:r>
            <a:endParaRPr lang="pt-BR" b="1" i="0" dirty="0">
              <a:solidFill>
                <a:schemeClr val="accent5">
                  <a:lumMod val="7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Nele, os visitantes podem encontrar informações sobre a importância da logística reversa, os impactos do descarte inadequado de pilhas e baterias e como podem participar do projeto.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o site oferece recursos úteis, como um localizador de pontos de coleta próximos, dicas sobre o descarte correto e atualizações sobre as atividades e resultados do projeto.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do site, buscamos aumentar a visibilidade do projeto, educar e inspirar as pessoas a fazerem a diferença em prol da sustentabilidade.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Convidamos a todos a visitarem o site, conhecerem mais sobre o projeto e se engajarem nessa importante causa.</a:t>
            </a:r>
          </a:p>
          <a:p>
            <a:endParaRPr lang="pt-BR" dirty="0"/>
          </a:p>
        </p:txBody>
      </p:sp>
      <p:pic>
        <p:nvPicPr>
          <p:cNvPr id="8" name="Imagem 7" descr="Código QR">
            <a:extLst>
              <a:ext uri="{FF2B5EF4-FFF2-40B4-BE49-F238E27FC236}">
                <a16:creationId xmlns:a16="http://schemas.microsoft.com/office/drawing/2014/main" id="{6DD08972-863B-C504-AEA1-63E611DF21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54" y="317456"/>
            <a:ext cx="1475238" cy="14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DE67F-B79D-1B6C-4F4D-33D77D2E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73" y="136036"/>
            <a:ext cx="7886700" cy="712177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Site para Divulgação do Projeto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D304D66-9444-1BB6-062B-83DBE12D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 descr="Arco-íris no campo">
            <a:extLst>
              <a:ext uri="{FF2B5EF4-FFF2-40B4-BE49-F238E27FC236}">
                <a16:creationId xmlns:a16="http://schemas.microsoft.com/office/drawing/2014/main" id="{D7B0CA98-0FAC-746C-498D-B32A0BAC7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23" y="894494"/>
            <a:ext cx="3214326" cy="1567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58D7DB-8ACB-BAF6-8BFC-B947033BD5C4}"/>
              </a:ext>
            </a:extLst>
          </p:cNvPr>
          <p:cNvSpPr txBox="1"/>
          <p:nvPr/>
        </p:nvSpPr>
        <p:spPr>
          <a:xfrm>
            <a:off x="131884" y="2508575"/>
            <a:ext cx="8880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Temos o prazer de apresentar o site que criamos para divulgar e compartilhar informações sobre nosso projeto de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endereço do site é </a:t>
            </a:r>
            <a:r>
              <a:rPr lang="pt-BR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https://ecoreturn.netlify.app/</a:t>
            </a:r>
            <a:endParaRPr lang="pt-BR" b="1" i="0" dirty="0">
              <a:solidFill>
                <a:schemeClr val="accent5">
                  <a:lumMod val="7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Por meio desse site, convidamos a todos a explorarem os recursos disponíveis e se engajarem na causa da sustentabilidade.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 site, você encontrará informações detalhadas sobre o projeto, sua missão e objetivos, bem como os resultados alcançados até o momento.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o site oferece recursos práticos, como um localizador de pontos de coleta de pilhas e baterias, dicas sobre o descarte correto e formas de participar e apoiar o projeto.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desse canal online, buscamos ampliar nosso alcance e conscientizar um número maior de pessoas sobre a importância da logística reversa e do descarte responsável.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Convidamos a todos a visitarem o site, explorarem seu conteúdo e se tornarem parte desse movimento em prol da sustentabilidade.</a:t>
            </a:r>
          </a:p>
        </p:txBody>
      </p:sp>
      <p:pic>
        <p:nvPicPr>
          <p:cNvPr id="7" name="Imagem 6" descr="Código QR">
            <a:extLst>
              <a:ext uri="{FF2B5EF4-FFF2-40B4-BE49-F238E27FC236}">
                <a16:creationId xmlns:a16="http://schemas.microsoft.com/office/drawing/2014/main" id="{3843D7FF-2DB7-7358-2F23-E1EC73E53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77" y="492124"/>
            <a:ext cx="1475238" cy="14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92EEDA-E583-D32E-F89F-BB30C0A5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projeto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9DC29D-DC42-428C-A71D-5F2F92F2E6CE}"/>
              </a:ext>
            </a:extLst>
          </p:cNvPr>
          <p:cNvSpPr txBox="1"/>
          <p:nvPr/>
        </p:nvSpPr>
        <p:spPr>
          <a:xfrm>
            <a:off x="628649" y="1690689"/>
            <a:ext cx="712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Nome (Título) </a:t>
            </a:r>
            <a:r>
              <a:rPr lang="pt-BR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Logística Reversa: Promovendo a Sustentabilidade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22006C-DA2A-308C-1CE0-14D91F0F79C9}"/>
              </a:ext>
            </a:extLst>
          </p:cNvPr>
          <p:cNvSpPr txBox="1"/>
          <p:nvPr/>
        </p:nvSpPr>
        <p:spPr>
          <a:xfrm>
            <a:off x="628649" y="2290854"/>
            <a:ext cx="8102113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Objetivo :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Colocar em prática a logística reversa através da coleta de lixo eletrônico (pilhas e baterias)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A11E90-BF37-052E-2D8B-6C7C624A96F2}"/>
              </a:ext>
            </a:extLst>
          </p:cNvPr>
          <p:cNvSpPr txBox="1"/>
          <p:nvPr/>
        </p:nvSpPr>
        <p:spPr>
          <a:xfrm>
            <a:off x="628649" y="3168017"/>
            <a:ext cx="572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Autor :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Wellington Gabriel  da Silva Galdino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3A27B4-282C-6685-5DB6-F74DB0B34D79}"/>
              </a:ext>
            </a:extLst>
          </p:cNvPr>
          <p:cNvSpPr txBox="1"/>
          <p:nvPr/>
        </p:nvSpPr>
        <p:spPr>
          <a:xfrm>
            <a:off x="628649" y="3768182"/>
            <a:ext cx="313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de início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28/06/2023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B2AD7C-60E1-F94D-E09F-2E0562E95397}"/>
              </a:ext>
            </a:extLst>
          </p:cNvPr>
          <p:cNvSpPr txBox="1"/>
          <p:nvPr/>
        </p:nvSpPr>
        <p:spPr>
          <a:xfrm>
            <a:off x="3758711" y="3768182"/>
            <a:ext cx="34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de finalização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01/03/2024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FD11663-A4E8-B244-6246-6A4CD387A9D9}"/>
              </a:ext>
            </a:extLst>
          </p:cNvPr>
          <p:cNvSpPr txBox="1"/>
          <p:nvPr/>
        </p:nvSpPr>
        <p:spPr>
          <a:xfrm>
            <a:off x="628649" y="4368347"/>
            <a:ext cx="3393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Orientador :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I. Vicente Paiva</a:t>
            </a:r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2DCBE-F0B7-4103-714D-6C26F189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81" y="136524"/>
            <a:ext cx="7886700" cy="1129566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Funcionalidades e Informações Disponíveis no Site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64B2F66-9130-3642-BB80-3AD8BF8B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Arco-íris no campo">
            <a:extLst>
              <a:ext uri="{FF2B5EF4-FFF2-40B4-BE49-F238E27FC236}">
                <a16:creationId xmlns:a16="http://schemas.microsoft.com/office/drawing/2014/main" id="{A24CB096-1C0D-81A4-E1C0-5F1CE9B1C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48" y="701307"/>
            <a:ext cx="3214326" cy="1567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20D261-FB0E-AC6E-DE73-5C3840C20833}"/>
              </a:ext>
            </a:extLst>
          </p:cNvPr>
          <p:cNvSpPr txBox="1"/>
          <p:nvPr/>
        </p:nvSpPr>
        <p:spPr>
          <a:xfrm>
            <a:off x="96715" y="2386033"/>
            <a:ext cx="8950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nosso site, localizado em </a:t>
            </a:r>
            <a:r>
              <a:rPr lang="pt-BR" b="1" i="0" u="sng" dirty="0">
                <a:solidFill>
                  <a:srgbClr val="014A8E"/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https://ecoreturn.netlify.app/</a:t>
            </a:r>
            <a:r>
              <a:rPr lang="pt-BR" b="0" i="0" dirty="0">
                <a:effectLst/>
                <a:latin typeface="Söhne"/>
              </a:rPr>
              <a:t>, oferece diversas funcionalidades e informações para os visitantes interessados em conhecer e apoiar o projeto de logística reversa.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Nele, você encontrará as seguintes funcionalidades: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Missão e Objetivos: Uma seção dedicada a explicar a missão e os objetivos da nossa ONG sem fins lucrativos, enfatizando a importância da sustentabilidade e da logística reversa na preservação do meio ambiente.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Localizador de Pontos de Coleta: Uma ferramenta interativa que permite aos usuários encontrar os pontos de coleta mais próximos de suas localidades, facilitando o descarte adequado de pilhas e baterias usadas.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Dicas de Descarte Responsável: Uma seção dedicada a fornecer orientações e diretrizes sobre como descartar corretamente pilhas e baterias, promovendo a conscientização sobre as melhores práticas.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77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A22EB-3772-B312-0987-E8657F9E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3" y="230056"/>
            <a:ext cx="9436462" cy="612764"/>
          </a:xfrm>
        </p:spPr>
        <p:txBody>
          <a:bodyPr>
            <a:noAutofit/>
          </a:bodyPr>
          <a:lstStyle/>
          <a:p>
            <a:r>
              <a:rPr lang="pt-BR" b="1" dirty="0">
                <a:latin typeface="Söhne"/>
              </a:rPr>
              <a:t>Redes Sociais - </a:t>
            </a:r>
            <a:r>
              <a:rPr lang="pt-BR" b="1" i="0" dirty="0">
                <a:effectLst/>
                <a:latin typeface="Söhne"/>
              </a:rPr>
              <a:t>Contas criadas para auxiliar na divulgação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8F0EF81-9C15-6727-E618-E4D5F7C5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298E33-EC53-AEFB-65CD-0481199E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71" y="661486"/>
            <a:ext cx="1997606" cy="104848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64490C-E96B-3E70-98E3-2842CAC1ABD8}"/>
              </a:ext>
            </a:extLst>
          </p:cNvPr>
          <p:cNvSpPr txBox="1"/>
          <p:nvPr/>
        </p:nvSpPr>
        <p:spPr>
          <a:xfrm>
            <a:off x="-35428" y="1835015"/>
            <a:ext cx="9214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Reconhecendo a importância das redes sociais como ferramentas de comunicação e alcance, criamos diversas contas em diferentes plataformas para auxiliar na divulgação do nosso projeto de logística reversa.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Estamos presentes nas seguintes redes sociais: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Instagram</a:t>
            </a:r>
            <a:r>
              <a:rPr lang="pt-BR" b="0" i="0" dirty="0">
                <a:effectLst/>
                <a:latin typeface="Söhne"/>
              </a:rPr>
              <a:t>: Compartilhamos imagens inspiradoras, informações educativas, atualizações do projeto e histórias de sucesso. Siga-nos em </a:t>
            </a:r>
            <a:r>
              <a:rPr lang="pt-BR" b="1" i="0" dirty="0">
                <a:solidFill>
                  <a:srgbClr val="014A8E"/>
                </a:solidFill>
                <a:effectLst/>
                <a:latin typeface="Söhne"/>
              </a:rPr>
              <a:t>@ong_ecoreturn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Twitter</a:t>
            </a:r>
            <a:r>
              <a:rPr lang="pt-BR" b="0" i="0" dirty="0">
                <a:effectLst/>
                <a:latin typeface="Söhne"/>
              </a:rPr>
              <a:t>: Mantemos nossos seguidores informados sobre eventos, notícias relacionadas ao meio ambiente e ações que visam à sustentabilidade. Siga-nos em </a:t>
            </a:r>
            <a:r>
              <a:rPr lang="pt-BR" b="1" i="0" dirty="0">
                <a:solidFill>
                  <a:srgbClr val="014A8E"/>
                </a:solidFill>
                <a:effectLst/>
                <a:latin typeface="Söhne"/>
              </a:rPr>
              <a:t>@ong_ecoreturn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Facebook</a:t>
            </a:r>
            <a:r>
              <a:rPr lang="pt-BR" b="0" i="0" dirty="0">
                <a:effectLst/>
                <a:latin typeface="Söhne"/>
              </a:rPr>
              <a:t>: Compartilhamos conteúdo diversificado, como artigos informativos, vídeos e eventos, além de interagir com a comunidade por meio de comentários e mensagens. Curta nossa página em </a:t>
            </a:r>
            <a:r>
              <a:rPr lang="pt-BR" b="1" i="0" dirty="0">
                <a:solidFill>
                  <a:srgbClr val="014A8E"/>
                </a:solidFill>
                <a:effectLst/>
                <a:latin typeface="Söhne"/>
              </a:rPr>
              <a:t>https://m.facebook.com/profile.php?id=100094222868747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b="1" i="0" dirty="0">
                <a:effectLst/>
                <a:latin typeface="Söhne"/>
              </a:rPr>
              <a:t>YouTube</a:t>
            </a:r>
            <a:r>
              <a:rPr lang="pt-BR" b="0" i="0" dirty="0">
                <a:effectLst/>
                <a:latin typeface="Söhne"/>
              </a:rPr>
              <a:t>: Publicamos vídeos instrutivos, depoimentos e entrevistas relacionados ao projeto, ampliando nosso alcance e engajamento. Inscreva-se em nosso canal em </a:t>
            </a:r>
            <a:r>
              <a:rPr lang="pt-BR" b="1" i="0" dirty="0">
                <a:solidFill>
                  <a:srgbClr val="014A8E"/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https://youtube.com/@Ong-Ecoreturn</a:t>
            </a:r>
            <a:endParaRPr lang="pt-BR" b="1" i="0" dirty="0">
              <a:solidFill>
                <a:srgbClr val="014A8E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4928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44DDA0-30E9-9619-9CA8-A5881B3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AA2099-3651-5209-F751-F8846274D4F5}"/>
              </a:ext>
            </a:extLst>
          </p:cNvPr>
          <p:cNvSpPr txBox="1"/>
          <p:nvPr/>
        </p:nvSpPr>
        <p:spPr>
          <a:xfrm>
            <a:off x="205106" y="2106252"/>
            <a:ext cx="8721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b="0" i="0" dirty="0">
                <a:effectLst/>
                <a:latin typeface="Söhne"/>
              </a:rPr>
              <a:t>LinkedIn: Estabelecemos uma presença profissional, compartilhando notícias, artigos e histórias de sucesso relacionadas à sustentabilidade e logística reversa. Conecte-se conosco em </a:t>
            </a:r>
            <a:r>
              <a:rPr lang="pt-BR" b="1" i="0" dirty="0">
                <a:solidFill>
                  <a:srgbClr val="014A8E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https://www.linkedin.com/in/ong-ecoreturn-15940b281</a:t>
            </a:r>
            <a:endParaRPr lang="pt-BR" b="1" i="0" dirty="0">
              <a:solidFill>
                <a:srgbClr val="014A8E"/>
              </a:solidFill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dessas plataformas, buscamos informar, inspirar e incentivar a participação ativa da comunidade, promovendo a conscientização sobre a importância da logística reversa e do descarte responsável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C4B9652-5E3D-C956-D017-EEBA65F56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524"/>
            <a:ext cx="9378940" cy="973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14A8E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Söhne"/>
              </a:rPr>
              <a:t>Redes Sociais - </a:t>
            </a:r>
            <a:r>
              <a:rPr lang="pt-BR" b="1" i="0" dirty="0">
                <a:effectLst/>
                <a:latin typeface="Söhne"/>
              </a:rPr>
              <a:t>Contas criadas para auxiliar na divulgação</a:t>
            </a:r>
            <a:endParaRPr lang="pt-BR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9FD740-0A53-ABEA-A570-3B012D87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98" y="787605"/>
            <a:ext cx="199760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16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0C66-3953-5BF1-69B3-BA2467AC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15" y="136524"/>
            <a:ext cx="8832562" cy="1302817"/>
          </a:xfrm>
        </p:spPr>
        <p:txBody>
          <a:bodyPr>
            <a:normAutofit/>
          </a:bodyPr>
          <a:lstStyle/>
          <a:p>
            <a:r>
              <a:rPr lang="pt-BR" b="1" dirty="0"/>
              <a:t>Redes Sociais - </a:t>
            </a:r>
            <a:r>
              <a:rPr lang="pt-BR" b="1" i="0" dirty="0">
                <a:effectLst/>
                <a:latin typeface="Söhne"/>
              </a:rPr>
              <a:t>Aumento da visibilidade e alcance do projeto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5DA861-0874-3023-749C-448A4778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AC4B76-8636-6FE0-1393-F9DBF9C7B721}"/>
              </a:ext>
            </a:extLst>
          </p:cNvPr>
          <p:cNvSpPr txBox="1"/>
          <p:nvPr/>
        </p:nvSpPr>
        <p:spPr>
          <a:xfrm>
            <a:off x="209115" y="3039541"/>
            <a:ext cx="8682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Estamos felizes em compartilhar que, por meio das nossas iniciativas de divulgação, conseguimos aumentar significativamente a visibilidade e alcance do nosso projeto de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As redes sociais, o site e outras estratégias de marketing nos permitiram alcançar um público mais amplo e engajar um número maior de pessoas na causa da sustentabilidade.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O aumento da visibilidade do projeto resultou em um maior envolvimento da comunidade, parceiros interessados e apoiadores, fortalecendo a nossa capacidade de coletar pilhas e baterias descartadas de forma inadequada.</a:t>
            </a:r>
          </a:p>
        </p:txBody>
      </p:sp>
      <p:pic>
        <p:nvPicPr>
          <p:cNvPr id="5" name="Imagem 4" descr="Gráfico, Gráfico de cascata">
            <a:extLst>
              <a:ext uri="{FF2B5EF4-FFF2-40B4-BE49-F238E27FC236}">
                <a16:creationId xmlns:a16="http://schemas.microsoft.com/office/drawing/2014/main" id="{258621E1-8111-4CD4-ED5C-7210997C8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6" y="1365602"/>
            <a:ext cx="3504500" cy="17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0C66-3953-5BF1-69B3-BA2467AC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15" y="136524"/>
            <a:ext cx="8832562" cy="1302817"/>
          </a:xfrm>
        </p:spPr>
        <p:txBody>
          <a:bodyPr>
            <a:normAutofit/>
          </a:bodyPr>
          <a:lstStyle/>
          <a:p>
            <a:r>
              <a:rPr lang="pt-BR" b="1" dirty="0"/>
              <a:t>Redes Sociais - </a:t>
            </a:r>
            <a:r>
              <a:rPr lang="pt-BR" b="1" i="0" dirty="0">
                <a:effectLst/>
                <a:latin typeface="Söhne"/>
              </a:rPr>
              <a:t>Aumento da visibilidade e alcance do projeto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5DA861-0874-3023-749C-448A4778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AC4B76-8636-6FE0-1393-F9DBF9C7B721}"/>
              </a:ext>
            </a:extLst>
          </p:cNvPr>
          <p:cNvSpPr txBox="1"/>
          <p:nvPr/>
        </p:nvSpPr>
        <p:spPr>
          <a:xfrm>
            <a:off x="209115" y="3039541"/>
            <a:ext cx="8682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Através do compartilhamento de informações, histórias de sucesso e resultados alcançados, pudemos inspirar e motivar outras organizações e indivíduos a se juntarem a nós nesse importante trabalho.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Söhne"/>
              </a:rPr>
              <a:t>Estamos comprometidos em continuar expandindo nossa visibilidade e alcance, a fim de ampliar o impacto positivo na preservação do meio ambiente e na conscientização sobre o descarte adequado.</a:t>
            </a:r>
            <a:endParaRPr lang="pt-BR" dirty="0"/>
          </a:p>
        </p:txBody>
      </p:sp>
      <p:pic>
        <p:nvPicPr>
          <p:cNvPr id="5" name="Imagem 4" descr="Gráfico, Gráfico de cascata">
            <a:extLst>
              <a:ext uri="{FF2B5EF4-FFF2-40B4-BE49-F238E27FC236}">
                <a16:creationId xmlns:a16="http://schemas.microsoft.com/office/drawing/2014/main" id="{48018C62-51C0-DA8E-5B71-83D40DDBB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91" y="1341362"/>
            <a:ext cx="3424852" cy="16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1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577F-A12B-A74B-578C-A7447433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6" y="136524"/>
            <a:ext cx="8890135" cy="83306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Redes Sociais – Estratégias de marketing utilizadas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BCF4EAD-735E-A908-AB17-A834654D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FD8E85-3BC7-DB9E-C71E-F0178F2E43CA}"/>
              </a:ext>
            </a:extLst>
          </p:cNvPr>
          <p:cNvSpPr txBox="1"/>
          <p:nvPr/>
        </p:nvSpPr>
        <p:spPr>
          <a:xfrm>
            <a:off x="126933" y="1443841"/>
            <a:ext cx="8729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Para impulsionar a visibilidade e o alcance do nosso projeto de logística reversa, utilizamos diversas estratégias de marketing eficazes. Através dessas ações, conseguimos ampliar a conscientização e engajar um público mais amplo na causa da sustentabilidade.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Algumas das estratégias de marketing utilizadas incluem: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Redes Sociais: Criamos contas em diferentes plataformas, como Instagram, Twitter, Facebook, YouTube e LinkedIn, para compartilhar informações, atualizações, imagens e vídeos relevantes. Essas redes sociais nos permitiram interagir com a comunidade, ampliar nosso alcance e fortalecer o engajamento.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Website: Desenvolvemos um site dedicado ao projeto, com informações detalhadas, localizador de pontos de coleta e recursos úteis. O site serve como uma fonte central de informações e uma maneira conveniente para os visitantes se envolverem com o projeto.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Parcerias Estratégicas: Estabelecemos parcerias com empresas, instituições e outras organizações que compartilham os mesmos valores e objetivos. Essas parcerias nos proporcionaram maior visibilidade e acesso a novos públicos.</a:t>
            </a:r>
          </a:p>
        </p:txBody>
      </p:sp>
    </p:spTree>
    <p:extLst>
      <p:ext uri="{BB962C8B-B14F-4D97-AF65-F5344CB8AC3E}">
        <p14:creationId xmlns:p14="http://schemas.microsoft.com/office/powerpoint/2010/main" val="255326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577F-A12B-A74B-578C-A7447433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65" y="136524"/>
            <a:ext cx="8890135" cy="83306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Redes Sociais – Estratégias de marketing utilizadas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BCF4EAD-735E-A908-AB17-A834654D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FD8E85-3BC7-DB9E-C71E-F0178F2E43CA}"/>
              </a:ext>
            </a:extLst>
          </p:cNvPr>
          <p:cNvSpPr txBox="1"/>
          <p:nvPr/>
        </p:nvSpPr>
        <p:spPr>
          <a:xfrm>
            <a:off x="126932" y="1631645"/>
            <a:ext cx="8890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dirty="0"/>
              <a:t>Material Promocional: Criamos materiais promocionais, como folhetos, cartazes e banners, para serem distribuídos em locais estratégicos, como escolas, empresas e centros comunitários. Esses materiais educativos incentivam o descarte correto de pilhas e baterias e divulgam o projeto.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combinação dessas estratégias de marketing tem sido fundamental para aumentar a conscientização, o envolvimento da comunidade e o sucesso do nosso projeto de logística reversa.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86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E0DAF-5EB1-E6C7-3F32-F4D6709A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07" y="0"/>
            <a:ext cx="9272378" cy="1257076"/>
          </a:xfrm>
        </p:spPr>
        <p:txBody>
          <a:bodyPr>
            <a:normAutofit/>
          </a:bodyPr>
          <a:lstStyle/>
          <a:p>
            <a:r>
              <a:rPr lang="pt-BR" b="1" dirty="0"/>
              <a:t>Agradecimentos - </a:t>
            </a:r>
            <a:r>
              <a:rPr lang="pt-BR" b="1" dirty="0">
                <a:latin typeface="Söhne"/>
              </a:rPr>
              <a:t>a</a:t>
            </a:r>
            <a:r>
              <a:rPr lang="pt-BR" b="1" i="0" dirty="0">
                <a:effectLst/>
                <a:latin typeface="Söhne"/>
              </a:rPr>
              <a:t>o </a:t>
            </a:r>
            <a:r>
              <a:rPr lang="pt-BR" b="1" dirty="0">
                <a:latin typeface="Söhne"/>
              </a:rPr>
              <a:t>A</a:t>
            </a:r>
            <a:r>
              <a:rPr lang="pt-BR" b="1" i="0" dirty="0">
                <a:effectLst/>
                <a:latin typeface="Söhne"/>
              </a:rPr>
              <a:t>utor Wellington Gabriel da Silva Galdino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2DFC43-7238-ADD5-AED1-F41C515A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27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7343B24-25E3-81AD-F0C2-978A6AEB4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44" y="1257076"/>
            <a:ext cx="2142711" cy="22867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D6F1F89-ED14-3534-3CBD-51FB60029C96}"/>
              </a:ext>
            </a:extLst>
          </p:cNvPr>
          <p:cNvSpPr txBox="1"/>
          <p:nvPr/>
        </p:nvSpPr>
        <p:spPr>
          <a:xfrm>
            <a:off x="0" y="3609045"/>
            <a:ext cx="9134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Gostaríamos de destacar o autor por trás do projeto de logística reversa: Wellington Gabriel da Silva Galdino. Ele desempenhou um papel fundamental na concepção e implementação dessa iniciativa sustentável.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Wellington Gabriel é um profissional dedicado e apaixonado pela preservação do meio ambiente. Sua visão empreendedora e compromisso com a sustentabilidade o motivaram a fundar a ONG sem fins lucrativos focada na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Com seu conhecimento e experiência na área, Wellington Gabriel liderou a equipe, coordenando as atividades de coleta, transporte e conscientização da comunidade sobre a importância do descarte correto de pilhas e baterias.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17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E0DAF-5EB1-E6C7-3F32-F4D6709A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07" y="0"/>
            <a:ext cx="9272378" cy="1257076"/>
          </a:xfrm>
        </p:spPr>
        <p:txBody>
          <a:bodyPr>
            <a:normAutofit/>
          </a:bodyPr>
          <a:lstStyle/>
          <a:p>
            <a:r>
              <a:rPr lang="pt-BR" b="1" dirty="0"/>
              <a:t>Agradecimentos - </a:t>
            </a:r>
            <a:r>
              <a:rPr lang="pt-BR" b="1" dirty="0">
                <a:latin typeface="Söhne"/>
              </a:rPr>
              <a:t>a</a:t>
            </a:r>
            <a:r>
              <a:rPr lang="pt-BR" b="1" i="0" dirty="0">
                <a:effectLst/>
                <a:latin typeface="Söhne"/>
              </a:rPr>
              <a:t>o </a:t>
            </a:r>
            <a:r>
              <a:rPr lang="pt-BR" b="1" dirty="0">
                <a:latin typeface="Söhne"/>
              </a:rPr>
              <a:t>A</a:t>
            </a:r>
            <a:r>
              <a:rPr lang="pt-BR" b="1" i="0" dirty="0">
                <a:effectLst/>
                <a:latin typeface="Söhne"/>
              </a:rPr>
              <a:t>utor Wellington Gabriel da Silva Galdino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2DFC43-7238-ADD5-AED1-F41C515A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28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7343B24-25E3-81AD-F0C2-978A6AEB4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44" y="1257076"/>
            <a:ext cx="2142711" cy="22867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D6F1F89-ED14-3534-3CBD-51FB60029C96}"/>
              </a:ext>
            </a:extLst>
          </p:cNvPr>
          <p:cNvSpPr txBox="1"/>
          <p:nvPr/>
        </p:nvSpPr>
        <p:spPr>
          <a:xfrm>
            <a:off x="0" y="3625051"/>
            <a:ext cx="9134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Sua determinação e orientação foram fundamentais para o sucesso do projeto, alcançando resultados significativos na redução da contaminação ambiental e na conscientização da população.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Wellington Gabriel é um exemplo inspirador de como indivíduos comprometidos podem fazer a diferença em prol da sustentabilidade e do meio ambiente.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Expressamos nosso profundo agradecimento ao autor Wellington Gabriel da Silva Galdino e à sua dedicação em promover a logística reversa e a preservação do meio ambiente.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700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D464A-FA3B-2ACA-C254-51EAAD34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576" y="0"/>
            <a:ext cx="9673267" cy="1351835"/>
          </a:xfrm>
        </p:spPr>
        <p:txBody>
          <a:bodyPr/>
          <a:lstStyle/>
          <a:p>
            <a:r>
              <a:rPr lang="pt-BR" b="1" dirty="0"/>
              <a:t>Agradecimentos – ao </a:t>
            </a:r>
            <a:r>
              <a:rPr lang="pt-BR" b="1" i="0" dirty="0">
                <a:effectLst/>
                <a:latin typeface="Söhne"/>
              </a:rPr>
              <a:t>Orientador do Projeto - Prof. I. Vicente Paiva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6E9C59-56F8-E86A-3998-EAE2CD6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29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CEB20E-8FCF-E823-A13B-C7884CCD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4" y="1319266"/>
            <a:ext cx="1954101" cy="19541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AAB51C-D5A7-3364-7D9E-334B99D267C4}"/>
              </a:ext>
            </a:extLst>
          </p:cNvPr>
          <p:cNvSpPr txBox="1"/>
          <p:nvPr/>
        </p:nvSpPr>
        <p:spPr>
          <a:xfrm>
            <a:off x="1" y="316509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Gostaríamos de expressar nossa gratidão ao Prof. I. Vicente Paiva, o orientador responsável pelo projeto de logística reversa.</a:t>
            </a:r>
            <a:endParaRPr lang="pt-BR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Sua orientação e expertise foram fundamentais para o desenvolvimento e sucesso do projeto, garantindo que as melhores práticas e abordagens fossem adotadas em todas as etapas.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Prof. I. Vicente Paiva desempenhou um papel crucial na definição dos objetivos do projeto, na estratégia de coleta e transporte dos materiais e na conscientização da comunidade sobre a importância do descarte adequado.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Sua dedicação em compartilhar seu conhecimento e orientar o autor e a equipe foi inestimável, contribuindo para o impacto positivo alcançado pelo projeto.</a:t>
            </a:r>
          </a:p>
        </p:txBody>
      </p:sp>
    </p:spTree>
    <p:extLst>
      <p:ext uri="{BB962C8B-B14F-4D97-AF65-F5344CB8AC3E}">
        <p14:creationId xmlns:p14="http://schemas.microsoft.com/office/powerpoint/2010/main" val="36420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03D08-90C6-5FF9-FC20-D86101C4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69" y="86334"/>
            <a:ext cx="7772400" cy="795459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Introdução - O que é logística reversa ?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0EE9A1F-8C71-2749-85E7-C07F2C59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CCE6E8-E4AA-48DE-1218-EA2D6A42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26" y="741120"/>
            <a:ext cx="3033346" cy="162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3EBA145-A2A3-F240-44BC-99C5BFA54375}"/>
              </a:ext>
            </a:extLst>
          </p:cNvPr>
          <p:cNvSpPr txBox="1"/>
          <p:nvPr/>
        </p:nvSpPr>
        <p:spPr>
          <a:xfrm>
            <a:off x="386860" y="2590700"/>
            <a:ext cx="8370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logística reversa é um conceito que se refere ao gerenciamento eficiente do fluxo de produtos após o consumo, visando a sua recuperação, reciclagem ou descarte adequado.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Enquanto a logística tradicional envolve o movimento de produtos da fabricação até o consumidor final, a logística reversa concentra-se na movimentação inversa desses produtos, desde o ponto de consumo até o destino final.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 logística reversa é essencial para minimizar os impactos ambientais causados pelo descarte inadequado de produtos e para promover a sustentabilidade.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4635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D464A-FA3B-2ACA-C254-51EAAD34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576" y="0"/>
            <a:ext cx="9673267" cy="1351835"/>
          </a:xfrm>
        </p:spPr>
        <p:txBody>
          <a:bodyPr/>
          <a:lstStyle/>
          <a:p>
            <a:r>
              <a:rPr lang="pt-BR" b="1" dirty="0"/>
              <a:t>Agradecimentos – ao </a:t>
            </a:r>
            <a:r>
              <a:rPr lang="pt-BR" b="1" i="0" dirty="0">
                <a:effectLst/>
                <a:latin typeface="Söhne"/>
              </a:rPr>
              <a:t>Orientador do Projeto - Prof. I. Vicente Paiva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6E9C59-56F8-E86A-3998-EAE2CD6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30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CEB20E-8FCF-E823-A13B-C7884CCD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4" y="1319266"/>
            <a:ext cx="1954101" cy="19541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AAB51C-D5A7-3364-7D9E-334B99D267C4}"/>
              </a:ext>
            </a:extLst>
          </p:cNvPr>
          <p:cNvSpPr txBox="1"/>
          <p:nvPr/>
        </p:nvSpPr>
        <p:spPr>
          <a:xfrm>
            <a:off x="53048" y="35846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Expressamos nossa sincera gratidão ao Prof. I. Vicente Paiva por seu compromisso, orientação e apoio contínuo ao longo dessa jornada em prol da sustentabilidade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t-B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54394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D464A-FA3B-2ACA-C254-51EAAD34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11" y="-2983"/>
            <a:ext cx="9673267" cy="1351835"/>
          </a:xfrm>
        </p:spPr>
        <p:txBody>
          <a:bodyPr>
            <a:normAutofit/>
          </a:bodyPr>
          <a:lstStyle/>
          <a:p>
            <a:r>
              <a:rPr lang="pt-BR" b="1" dirty="0"/>
              <a:t>Agradecimentos – </a:t>
            </a:r>
            <a:r>
              <a:rPr lang="pt-BR" b="1" dirty="0">
                <a:latin typeface="Söhne"/>
              </a:rPr>
              <a:t>ao</a:t>
            </a:r>
            <a:r>
              <a:rPr lang="pt-BR" b="1" i="0" dirty="0">
                <a:effectLst/>
                <a:latin typeface="Söhne"/>
              </a:rPr>
              <a:t> Prof. Rodolfo Martins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6E9C59-56F8-E86A-3998-EAE2CD6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31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CEB20E-8FCF-E823-A13B-C7884CCD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4" y="672935"/>
            <a:ext cx="1954101" cy="19541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AAB51C-D5A7-3364-7D9E-334B99D267C4}"/>
              </a:ext>
            </a:extLst>
          </p:cNvPr>
          <p:cNvSpPr txBox="1"/>
          <p:nvPr/>
        </p:nvSpPr>
        <p:spPr>
          <a:xfrm>
            <a:off x="119334" y="242293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Gostaríamos de estender nosso agradecimento ao Prof. Rodolfo Martins, que também contribuiu de forma significativa para o sucesso do projeto de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 Prof. Rodolfo Martins é um experiente profissional na área de logística e gestão ambiental, trazendo consigo um valioso conhecimento e expertise.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Sua contribuição e envolvimento no projeto foram fundamentais para a implementação de estratégias eficientes de coleta e transporte dos materiais, garantindo a eficácia das operações logísticas reversas.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o Prof. Rodolfo Martins compartilhou valiosas orientações e insights sobre as melhores práticas em gestão ambiental, auxiliando na redução da contaminação e na preservação do meio ambiente.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Agradecemos sinceramente ao Prof. Rodolfo Martins por seu apoio contínuo, dedicação e compartilhamento de conhecimento ao longo dessa jornada.</a:t>
            </a:r>
          </a:p>
        </p:txBody>
      </p:sp>
    </p:spTree>
    <p:extLst>
      <p:ext uri="{BB962C8B-B14F-4D97-AF65-F5344CB8AC3E}">
        <p14:creationId xmlns:p14="http://schemas.microsoft.com/office/powerpoint/2010/main" val="174491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D464A-FA3B-2ACA-C254-51EAAD34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-2983"/>
            <a:ext cx="9673267" cy="1351835"/>
          </a:xfrm>
        </p:spPr>
        <p:txBody>
          <a:bodyPr>
            <a:normAutofit/>
          </a:bodyPr>
          <a:lstStyle/>
          <a:p>
            <a:r>
              <a:rPr lang="pt-BR" b="1" dirty="0"/>
              <a:t>Agradecimentos – </a:t>
            </a:r>
            <a:r>
              <a:rPr lang="pt-BR" b="1" dirty="0">
                <a:latin typeface="Söhne"/>
              </a:rPr>
              <a:t>ao</a:t>
            </a:r>
            <a:r>
              <a:rPr lang="pt-BR" b="1" i="0" dirty="0">
                <a:effectLst/>
                <a:latin typeface="Söhne"/>
              </a:rPr>
              <a:t> Prof. Rodolfo Martins</a:t>
            </a:r>
            <a:endParaRPr lang="pt-BR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6E9C59-56F8-E86A-3998-EAE2CD6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32</a:t>
            </a:fld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CEB20E-8FCF-E823-A13B-C7884CCD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4" y="672935"/>
            <a:ext cx="1954101" cy="19541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AAB51C-D5A7-3364-7D9E-334B99D267C4}"/>
              </a:ext>
            </a:extLst>
          </p:cNvPr>
          <p:cNvSpPr txBox="1"/>
          <p:nvPr/>
        </p:nvSpPr>
        <p:spPr>
          <a:xfrm>
            <a:off x="762621" y="3105834"/>
            <a:ext cx="761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Seu comprometimento com a sustentabilidade e seu papel como mentor são inestimáveis para o sucesso do projeto.</a:t>
            </a:r>
          </a:p>
        </p:txBody>
      </p:sp>
    </p:spTree>
    <p:extLst>
      <p:ext uri="{BB962C8B-B14F-4D97-AF65-F5344CB8AC3E}">
        <p14:creationId xmlns:p14="http://schemas.microsoft.com/office/powerpoint/2010/main" val="56453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2450E-EEBB-5B95-D1AC-C3C7B8BA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580"/>
            <a:ext cx="7886700" cy="1565031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Introdução - Importância da Logística Reversa para a Sustentabilidade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AC052F0-B523-7E60-035D-249F83FC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2050" name="Picture 2" descr="Logística Reversa: Conheça sua importância - Blog da Soften">
            <a:extLst>
              <a:ext uri="{FF2B5EF4-FFF2-40B4-BE49-F238E27FC236}">
                <a16:creationId xmlns:a16="http://schemas.microsoft.com/office/drawing/2014/main" id="{F68A97C3-DD1A-F17C-4B18-16A44B126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04" y="541003"/>
            <a:ext cx="1782212" cy="178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07B0A2-FE18-2DEF-D330-5ADE7EDE03F8}"/>
              </a:ext>
            </a:extLst>
          </p:cNvPr>
          <p:cNvSpPr txBox="1"/>
          <p:nvPr/>
        </p:nvSpPr>
        <p:spPr>
          <a:xfrm>
            <a:off x="351694" y="2303585"/>
            <a:ext cx="77460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logística reversa desempenha um papel fundamental na promoção da sustentabilidade e na redução dos impactos ambientais.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Por meio da logística reversa, é possível recuperar materiais, reciclar componentes e descartar produtos de forma adequada, evitando a contaminação do solo, da água e a emissão de poluentes no meio ambiente.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Ao estabelecer um fluxo eficiente para o retorno dos produtos, a logística reversa contribui para a economia circular, em que os materiais são reintroduzidos na cadeia produtiva, reduzindo a necessidade de extração de recursos naturais.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a logística reversa promove a conscientização sobre a importância do descarte adequado, incentivando a mudança de hábitos da população e o engajamento de empresas e instituições na busca por soluções mais sustentáveis.</a:t>
            </a:r>
          </a:p>
        </p:txBody>
      </p:sp>
    </p:spTree>
    <p:extLst>
      <p:ext uri="{BB962C8B-B14F-4D97-AF65-F5344CB8AC3E}">
        <p14:creationId xmlns:p14="http://schemas.microsoft.com/office/powerpoint/2010/main" val="401063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3BBEF-B202-1D98-602F-75CEA80F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8" y="136524"/>
            <a:ext cx="8867042" cy="899381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Introdução - Apresentação da ONG Sem Fins Lucrativos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583D4EB-27CF-1ED8-BF27-6330DCBB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pic>
        <p:nvPicPr>
          <p:cNvPr id="3074" name="Picture 2" descr="Nenhuma descrição de foto disponível.">
            <a:extLst>
              <a:ext uri="{FF2B5EF4-FFF2-40B4-BE49-F238E27FC236}">
                <a16:creationId xmlns:a16="http://schemas.microsoft.com/office/drawing/2014/main" id="{48A6DB1F-F15D-BD68-D709-7239066C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3" y="8993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723EF2-2002-B4DD-EB67-EF54CB9D3136}"/>
              </a:ext>
            </a:extLst>
          </p:cNvPr>
          <p:cNvSpPr txBox="1"/>
          <p:nvPr/>
        </p:nvSpPr>
        <p:spPr>
          <a:xfrm>
            <a:off x="549519" y="2783109"/>
            <a:ext cx="8044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Apresentamos a ONG sem fins lucrativos dedicada à sustentabilidade por meio da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Nome: </a:t>
            </a:r>
            <a:r>
              <a:rPr lang="pt-BR" b="0" i="0" dirty="0" err="1">
                <a:effectLst/>
                <a:latin typeface="Söhne"/>
              </a:rPr>
              <a:t>Ecoreturn</a:t>
            </a:r>
            <a:endParaRPr lang="pt-BR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Objetivo principal: Promover a coleta de pilhas e baterias, visando seu correto descarte e reciclagem.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Söhne"/>
              </a:rPr>
              <a:t>A</a:t>
            </a:r>
            <a:r>
              <a:rPr lang="pt-BR" b="0" i="0" dirty="0">
                <a:effectLst/>
                <a:latin typeface="Söhne"/>
              </a:rPr>
              <a:t> organização foi fundada por Wellington Gabriel da Silva Galdino e conta com o apoio e orientação do professor I. Vicente Paiva.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Iniciamos nosso projeto em 28/06/2023 e concluímos em 01/03/2024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67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47813-8B1E-8E99-2FC3-3EE4E9BF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542805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Missão da ONG - Promover a Sustentabilidade através da Logística Reversa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D756B2A-7448-4E26-5BD9-E5FBF188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4098" name="Picture 2" descr="Logística Reversa - MATS – Materiais e Tecnologias Sustentáveis">
            <a:extLst>
              <a:ext uri="{FF2B5EF4-FFF2-40B4-BE49-F238E27FC236}">
                <a16:creationId xmlns:a16="http://schemas.microsoft.com/office/drawing/2014/main" id="{C56599C0-2F27-AAA9-51D7-99A84CD0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23" y="1172307"/>
            <a:ext cx="2628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1D432C-298F-C2B7-95B2-E4B0C695F183}"/>
              </a:ext>
            </a:extLst>
          </p:cNvPr>
          <p:cNvSpPr txBox="1"/>
          <p:nvPr/>
        </p:nvSpPr>
        <p:spPr>
          <a:xfrm>
            <a:off x="105507" y="2904392"/>
            <a:ext cx="8704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missão de nossa ONG é promover a sustentabilidade por meio da implementação e promoção da logística reversa.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Acreditamos que a logística reversa desempenha um papel crucial na preservação do meio ambiente e na construção de um futuro mais sustentável.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Nosso foco principal está na coleta de pilhas e baterias, objetos com alto potencial poluente caso sejam descartados de maneira inadequada.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Por meio da conscientização, coleta, recuperação e reciclagem desses materiais, buscamos reduzir os danos ambientais e evitar a contaminação do solo e da água por metais pesados.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Além disso, nossa ONG tem como objetivo engajar a comunidade e empresas para que adotem práticas sustentáveis de descarte e reciclagem.</a:t>
            </a:r>
          </a:p>
        </p:txBody>
      </p:sp>
    </p:spTree>
    <p:extLst>
      <p:ext uri="{BB962C8B-B14F-4D97-AF65-F5344CB8AC3E}">
        <p14:creationId xmlns:p14="http://schemas.microsoft.com/office/powerpoint/2010/main" val="103879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4C348-3CEF-A90D-1DF4-39768434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279036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Missão da ONG - Foco na Coleta de Pilhas e Baterias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1033AA2-85EE-36E3-2F26-2F09B42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pic>
        <p:nvPicPr>
          <p:cNvPr id="5122" name="Picture 2" descr="PLACA COLETA DE PILHAS E BATERIAS">
            <a:extLst>
              <a:ext uri="{FF2B5EF4-FFF2-40B4-BE49-F238E27FC236}">
                <a16:creationId xmlns:a16="http://schemas.microsoft.com/office/drawing/2014/main" id="{E97BCC9B-B687-A412-B3D4-B77A08A7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336" y="819297"/>
            <a:ext cx="2712470" cy="189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C421C1C-A363-7307-2B15-8CF8EF83A4F8}"/>
              </a:ext>
            </a:extLst>
          </p:cNvPr>
          <p:cNvSpPr txBox="1"/>
          <p:nvPr/>
        </p:nvSpPr>
        <p:spPr>
          <a:xfrm>
            <a:off x="550617" y="2711718"/>
            <a:ext cx="7964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Como parte de nossa missão, concentramos nossos esforços na coleta de pilhas e baterias.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Esses dispositivos são amplamente utilizados em diversos setores da sociedade, como eletrônicos, automóveis, brinquedos e muitos outros.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 entanto, o descarte inadequado de pilhas e baterias pode causar sérios danos ao meio ambiente devido à presença de substâncias tóxicas e metais pesados, como chumbo, mercúrio e cádmio.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Nosso objetivo é conscientizar a população sobre os perigos do descarte inadequado e incentivar a devolução desses itens para um destino correto.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Por meio da coleta de pilhas e baterias, contribuímos para a preservação do meio ambiente e para a redução dos impactos negativos na saúde pública.</a:t>
            </a:r>
          </a:p>
        </p:txBody>
      </p:sp>
    </p:spTree>
    <p:extLst>
      <p:ext uri="{BB962C8B-B14F-4D97-AF65-F5344CB8AC3E}">
        <p14:creationId xmlns:p14="http://schemas.microsoft.com/office/powerpoint/2010/main" val="145269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61538-05F8-BB2C-2145-3A014747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Missão da ONG - Contribuir para a Preservação do Meio Ambiente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F129E00-AF45-671C-F629-80A311D4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6146" name="Picture 2" descr="Cuidar do meio ambiente é um compromisso de 365 dias por ano">
            <a:extLst>
              <a:ext uri="{FF2B5EF4-FFF2-40B4-BE49-F238E27FC236}">
                <a16:creationId xmlns:a16="http://schemas.microsoft.com/office/drawing/2014/main" id="{2192C6EA-E29E-7895-ABF4-C8143141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32" y="1462087"/>
            <a:ext cx="29622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4A07CB-E395-AA21-33E0-C71B6521FC90}"/>
              </a:ext>
            </a:extLst>
          </p:cNvPr>
          <p:cNvSpPr txBox="1"/>
          <p:nvPr/>
        </p:nvSpPr>
        <p:spPr>
          <a:xfrm>
            <a:off x="356088" y="3086099"/>
            <a:ext cx="8431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Nossa ONG tem como objetivo central contribuir para a preservação do meio ambiente.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Através da logística reversa e da coleta de pilhas e baterias, buscamos minimizar os impactos negativos causados pelo descarte inadequado desses materiais.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Ao recolher e destinar corretamente as pilhas e baterias, evitamos a contaminação do solo, dos rios e dos lençóis freáticos por substâncias tóxicas.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Dessa forma, ajudamos a preservar ecossistemas, garantindo a saúde dos seres vivos e a qualidade dos recursos naturais.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Acreditamos que cada ação em prol do meio ambiente é fundamental para construir um futuro sustentável para as próximas gerações.</a:t>
            </a:r>
          </a:p>
        </p:txBody>
      </p:sp>
    </p:spTree>
    <p:extLst>
      <p:ext uri="{BB962C8B-B14F-4D97-AF65-F5344CB8AC3E}">
        <p14:creationId xmlns:p14="http://schemas.microsoft.com/office/powerpoint/2010/main" val="177559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0FE96-29CA-4374-04A1-6423CC94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462089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Objetivos do Projeto - Coletar Pilhas e Baterias Descartadas de Forma Inadequada</a:t>
            </a:r>
            <a:endParaRPr lang="pt-B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11A544-7E0C-7B30-EDD9-5C432B08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DDCFC22-95AE-C284-6368-BD88D5687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975CCD7-993A-DACE-49D7-1FF82CC5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1238616"/>
            <a:ext cx="3505333" cy="175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F036182-839F-A1B8-066D-81E6064B1E68}"/>
              </a:ext>
            </a:extLst>
          </p:cNvPr>
          <p:cNvSpPr txBox="1"/>
          <p:nvPr/>
        </p:nvSpPr>
        <p:spPr>
          <a:xfrm>
            <a:off x="618391" y="3104157"/>
            <a:ext cx="8212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Um dos principais objetivos do nosso projeto é coletar pilhas e baterias que foram descartadas de forma inadequada.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Muitas vezes, esses materiais são jogados no lixo comum, o que representa um risco ambiental significativo devido às substâncias tóxicas que podem ser liberadas durante sua decomposição.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Por meio de estratégias de conscientização, parcerias com empresas e instituições, e divulgação do projeto, buscamos encorajar a população a entregar esses itens para serem reciclados de forma apropriada.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coleta adequada dessas pilhas e baterias descartadas de forma inadequada é essencial para evitar a contaminação do meio ambiente e proteger a saúde pública.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49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3666</Words>
  <Application>Microsoft Office PowerPoint</Application>
  <PresentationFormat>Apresentação na tela (4:3)</PresentationFormat>
  <Paragraphs>197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Helvetica</vt:lpstr>
      <vt:lpstr>Söhne</vt:lpstr>
      <vt:lpstr>Tema do Office</vt:lpstr>
      <vt:lpstr>1_Personalizar design</vt:lpstr>
      <vt:lpstr>Personalizar design</vt:lpstr>
      <vt:lpstr>PROJETO INTEGRADOR</vt:lpstr>
      <vt:lpstr>O projeto</vt:lpstr>
      <vt:lpstr>Introdução - O que é logística reversa ?</vt:lpstr>
      <vt:lpstr>Introdução - Importância da Logística Reversa para a Sustentabilidade</vt:lpstr>
      <vt:lpstr>Introdução - Apresentação da ONG Sem Fins Lucrativos</vt:lpstr>
      <vt:lpstr>Missão da ONG - Promover a Sustentabilidade através da Logística Reversa</vt:lpstr>
      <vt:lpstr>Missão da ONG - Foco na Coleta de Pilhas e Baterias</vt:lpstr>
      <vt:lpstr>Missão da ONG - Contribuir para a Preservação do Meio Ambiente</vt:lpstr>
      <vt:lpstr>Objetivos do Projeto - Coletar Pilhas e Baterias Descartadas de Forma Inadequada</vt:lpstr>
      <vt:lpstr>Objetivos do Projeto - Evitar a Contaminação do Solo e da Água por Metais Pesados</vt:lpstr>
      <vt:lpstr>Objetivos do Projeto - Conscientizar a População sobre a Importância do Descarte Correto</vt:lpstr>
      <vt:lpstr>Dificuldades e Desafios - Falta de Conscientização sobre os Danos Causados pelo Descarte Inadequado</vt:lpstr>
      <vt:lpstr>Dificuldades e Desafios - Logística de Coleta e Transporte dos Materiais</vt:lpstr>
      <vt:lpstr>Dificuldades e Desafios - Necessidade de Parcerias com Empresas e Instituições</vt:lpstr>
      <vt:lpstr>Resultados Alcançados - Número de Pilhas e Baterias Coletadas</vt:lpstr>
      <vt:lpstr>Resultados Alcançados - Redução da Contaminação Ambiental</vt:lpstr>
      <vt:lpstr>Resultados Alcançados - Impacto Positivo na Comunidade</vt:lpstr>
      <vt:lpstr>Site para Divulgação do Projeto</vt:lpstr>
      <vt:lpstr>Site para Divulgação do Projeto</vt:lpstr>
      <vt:lpstr>Funcionalidades e Informações Disponíveis no Site</vt:lpstr>
      <vt:lpstr>Redes Sociais - Contas criadas para auxiliar na divulgação</vt:lpstr>
      <vt:lpstr>Redes Sociais - Contas criadas para auxiliar na divulgação</vt:lpstr>
      <vt:lpstr>Redes Sociais - Aumento da visibilidade e alcance do projeto</vt:lpstr>
      <vt:lpstr>Redes Sociais - Aumento da visibilidade e alcance do projeto</vt:lpstr>
      <vt:lpstr>Redes Sociais – Estratégias de marketing utilizadas</vt:lpstr>
      <vt:lpstr>Redes Sociais – Estratégias de marketing utilizadas</vt:lpstr>
      <vt:lpstr>Agradecimentos - ao Autor Wellington Gabriel da Silva Galdino</vt:lpstr>
      <vt:lpstr>Agradecimentos - ao Autor Wellington Gabriel da Silva Galdino</vt:lpstr>
      <vt:lpstr>Agradecimentos – ao Orientador do Projeto - Prof. I. Vicente Paiva</vt:lpstr>
      <vt:lpstr>Agradecimentos – ao Orientador do Projeto - Prof. I. Vicente Paiva</vt:lpstr>
      <vt:lpstr>Agradecimentos – ao Prof. Rodolfo Martins</vt:lpstr>
      <vt:lpstr>Agradecimentos – ao Prof. Rodolfo Martins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WELLINGTON GABRIEL DA SILVA GALDINO</cp:lastModifiedBy>
  <cp:revision>38</cp:revision>
  <cp:lastPrinted>2019-04-25T20:59:33Z</cp:lastPrinted>
  <dcterms:created xsi:type="dcterms:W3CDTF">2017-01-10T17:35:04Z</dcterms:created>
  <dcterms:modified xsi:type="dcterms:W3CDTF">2023-08-04T14:39:54Z</dcterms:modified>
</cp:coreProperties>
</file>