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5" d="100"/>
          <a:sy n="95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58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833199" y="244018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Logística Urbana em Guaratinguetá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4439841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Este projeto visa a expansão das ciclovias e ciclofaixas, além da implementação de bicicletas elétricas compartilhadas em Guaratinguetá.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833199" y="5417225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19" y="5424845"/>
            <a:ext cx="340162" cy="340162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1299686" y="5400556"/>
            <a:ext cx="217170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by YUU OTOSAKA</a:t>
            </a:r>
            <a:endParaRPr lang="en-US" sz="2187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2037993" y="1847374"/>
            <a:ext cx="87401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Situação Atual de Guaratinguetá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986088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Guaratinguetá, uma cidade do Vale do Paraíba, sofre com um tráfego intenso e congestionamentos diários, prejudicando o comércio e os moradores. Há poucas alternativas de mobilidade, principalmente para quem não possui um carro.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2037993" y="4302204"/>
            <a:ext cx="5166122" cy="2079903"/>
          </a:xfrm>
          <a:prstGeom prst="roundRect">
            <a:avLst>
              <a:gd name="adj" fmla="val 3205"/>
            </a:avLst>
          </a:prstGeom>
          <a:solidFill>
            <a:srgbClr val="31214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Text 5"/>
          <p:cNvSpPr/>
          <p:nvPr/>
        </p:nvSpPr>
        <p:spPr>
          <a:xfrm>
            <a:off x="2260163" y="452437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Tráfego Intenso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260163" y="5093732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 tráfego intenso é um problema constante em Guaratinguetá, dificultando a vida dos moradores.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4302204"/>
            <a:ext cx="5166122" cy="2079903"/>
          </a:xfrm>
          <a:prstGeom prst="roundRect">
            <a:avLst>
              <a:gd name="adj" fmla="val 3205"/>
            </a:avLst>
          </a:prstGeom>
          <a:solidFill>
            <a:srgbClr val="31214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0" name="Text 8"/>
          <p:cNvSpPr/>
          <p:nvPr/>
        </p:nvSpPr>
        <p:spPr>
          <a:xfrm>
            <a:off x="7648456" y="4524375"/>
            <a:ext cx="45262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Poucas Alternativas de Mobilidade</a:t>
            </a:r>
            <a:endParaRPr lang="en-US" sz="2187" dirty="0"/>
          </a:p>
        </p:txBody>
      </p:sp>
      <p:sp>
        <p:nvSpPr>
          <p:cNvPr id="11" name="Text 9"/>
          <p:cNvSpPr/>
          <p:nvPr/>
        </p:nvSpPr>
        <p:spPr>
          <a:xfrm>
            <a:off x="7648456" y="5093732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Com poucas opções, os moradores acabam dependendo do carro para se locomover pela cidade, gerando mais congestionamentos.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32219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2505551" y="556855"/>
            <a:ext cx="9619178" cy="12656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983"/>
              </a:lnSpc>
              <a:buNone/>
            </a:pPr>
            <a:r>
              <a:rPr lang="en-US" sz="3986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Por Que Esse Projeto Ira Ajudar Guaratinguetá</a:t>
            </a:r>
            <a:endParaRPr lang="en-US" sz="3986" dirty="0"/>
          </a:p>
        </p:txBody>
      </p:sp>
      <p:sp>
        <p:nvSpPr>
          <p:cNvPr id="5" name="Text 3"/>
          <p:cNvSpPr/>
          <p:nvPr/>
        </p:nvSpPr>
        <p:spPr>
          <a:xfrm>
            <a:off x="2505551" y="2227421"/>
            <a:ext cx="9619178" cy="9719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51"/>
              </a:lnSpc>
              <a:buNone/>
            </a:pPr>
            <a:r>
              <a:rPr lang="en-US" sz="159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 implementação desse projeto pode ajudar a melhorar a mobilidade e, consequentemente, o trânsito de Guaratinguetá. Além disso, a utilização da bicicleta como meio de transporte é uma tendência mundial, trazendo benefícios para a saúde e para o meio ambiente.</a:t>
            </a:r>
            <a:endParaRPr lang="en-US" sz="1595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551" y="3427095"/>
            <a:ext cx="3003828" cy="1856423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2505551" y="5536644"/>
            <a:ext cx="2025015" cy="3163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92"/>
              </a:lnSpc>
              <a:buNone/>
            </a:pPr>
            <a:r>
              <a:rPr lang="en-US" sz="1993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Mobilidade</a:t>
            </a:r>
            <a:endParaRPr lang="en-US" sz="1993" dirty="0"/>
          </a:p>
        </p:txBody>
      </p:sp>
      <p:sp>
        <p:nvSpPr>
          <p:cNvPr id="8" name="Text 5"/>
          <p:cNvSpPr/>
          <p:nvPr/>
        </p:nvSpPr>
        <p:spPr>
          <a:xfrm>
            <a:off x="2505551" y="6055400"/>
            <a:ext cx="3003828" cy="12958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51"/>
              </a:lnSpc>
              <a:buNone/>
            </a:pPr>
            <a:r>
              <a:rPr lang="en-US" sz="159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 expansão das ciclovias melhora a mobilidade e incentiva o uso da bicicleta como meio de transporte.</a:t>
            </a:r>
            <a:endParaRPr lang="en-US" sz="1595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107" y="3427095"/>
            <a:ext cx="3003947" cy="1856542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813107" y="5536763"/>
            <a:ext cx="2025015" cy="3163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92"/>
              </a:lnSpc>
              <a:buNone/>
            </a:pPr>
            <a:r>
              <a:rPr lang="en-US" sz="1993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Meio Ambiente</a:t>
            </a:r>
            <a:endParaRPr lang="en-US" sz="1993" dirty="0"/>
          </a:p>
        </p:txBody>
      </p:sp>
      <p:sp>
        <p:nvSpPr>
          <p:cNvPr id="11" name="Text 7"/>
          <p:cNvSpPr/>
          <p:nvPr/>
        </p:nvSpPr>
        <p:spPr>
          <a:xfrm>
            <a:off x="5813107" y="6055519"/>
            <a:ext cx="3003947" cy="12958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51"/>
              </a:lnSpc>
              <a:buNone/>
            </a:pPr>
            <a:r>
              <a:rPr lang="en-US" sz="159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 uso de bicicletas contribui para a redução da poluição do ar e diminuição dos ruídos da cidade.</a:t>
            </a:r>
            <a:endParaRPr lang="en-US" sz="1595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0783" y="3427095"/>
            <a:ext cx="3003947" cy="1856542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9120783" y="5536763"/>
            <a:ext cx="2025015" cy="3163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92"/>
              </a:lnSpc>
              <a:buNone/>
            </a:pPr>
            <a:r>
              <a:rPr lang="en-US" sz="1993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Saúde</a:t>
            </a:r>
            <a:endParaRPr lang="en-US" sz="1993" dirty="0"/>
          </a:p>
        </p:txBody>
      </p:sp>
      <p:sp>
        <p:nvSpPr>
          <p:cNvPr id="14" name="Text 9"/>
          <p:cNvSpPr/>
          <p:nvPr/>
        </p:nvSpPr>
        <p:spPr>
          <a:xfrm>
            <a:off x="9120783" y="6055519"/>
            <a:ext cx="3003947" cy="16198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51"/>
              </a:lnSpc>
              <a:buNone/>
            </a:pPr>
            <a:r>
              <a:rPr lang="en-US" sz="159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 uso da bicicleta como meio de transporte ajuda a aumentar a prática de atividades físicas, melhorando a saúde da população.</a:t>
            </a:r>
            <a:endParaRPr lang="en-US" sz="159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3121343" y="486847"/>
            <a:ext cx="8387596" cy="11037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345"/>
              </a:lnSpc>
              <a:buNone/>
            </a:pPr>
            <a:r>
              <a:rPr lang="en-US" sz="3476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 Melhoria Que Esse Projeto Ira Proporcionar</a:t>
            </a:r>
            <a:endParaRPr lang="en-US" sz="3476" dirty="0"/>
          </a:p>
        </p:txBody>
      </p:sp>
      <p:sp>
        <p:nvSpPr>
          <p:cNvPr id="5" name="Text 3"/>
          <p:cNvSpPr/>
          <p:nvPr/>
        </p:nvSpPr>
        <p:spPr>
          <a:xfrm>
            <a:off x="3121343" y="1943695"/>
            <a:ext cx="8387596" cy="8472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25"/>
              </a:lnSpc>
              <a:buNone/>
            </a:pPr>
            <a:r>
              <a:rPr lang="en-US" sz="139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 implementação desse projeto trará melhorias significativas para a cidade, tanto na questão da mobilidade quanto na qualidade de vida dos moradores. Além disso, irá beneficiar o comércio local e colaborar para um futuro mais sustentável.</a:t>
            </a:r>
            <a:endParaRPr lang="en-US" sz="1390" dirty="0"/>
          </a:p>
        </p:txBody>
      </p:sp>
      <p:sp>
        <p:nvSpPr>
          <p:cNvPr id="6" name="Shape 4"/>
          <p:cNvSpPr/>
          <p:nvPr/>
        </p:nvSpPr>
        <p:spPr>
          <a:xfrm>
            <a:off x="3121343" y="5083731"/>
            <a:ext cx="8387596" cy="15240"/>
          </a:xfrm>
          <a:prstGeom prst="rect">
            <a:avLst/>
          </a:prstGeom>
          <a:solidFill>
            <a:srgbClr val="FF668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Shape 5"/>
          <p:cNvSpPr/>
          <p:nvPr/>
        </p:nvSpPr>
        <p:spPr>
          <a:xfrm>
            <a:off x="5166479" y="5083671"/>
            <a:ext cx="15240" cy="617934"/>
          </a:xfrm>
          <a:prstGeom prst="rect">
            <a:avLst/>
          </a:prstGeom>
          <a:solidFill>
            <a:srgbClr val="FF668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Shape 6"/>
          <p:cNvSpPr/>
          <p:nvPr/>
        </p:nvSpPr>
        <p:spPr>
          <a:xfrm>
            <a:off x="4975503" y="4885194"/>
            <a:ext cx="397193" cy="397193"/>
          </a:xfrm>
          <a:prstGeom prst="roundRect">
            <a:avLst>
              <a:gd name="adj" fmla="val 13337"/>
            </a:avLst>
          </a:prstGeom>
          <a:solidFill>
            <a:srgbClr val="31214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9" name="Text 7"/>
          <p:cNvSpPr/>
          <p:nvPr/>
        </p:nvSpPr>
        <p:spPr>
          <a:xfrm>
            <a:off x="5105519" y="4918174"/>
            <a:ext cx="137160" cy="3311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07"/>
              </a:lnSpc>
              <a:buNone/>
            </a:pPr>
            <a:r>
              <a:rPr lang="en-US" sz="2086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086" dirty="0"/>
          </a:p>
        </p:txBody>
      </p:sp>
      <p:sp>
        <p:nvSpPr>
          <p:cNvPr id="10" name="Text 8"/>
          <p:cNvSpPr/>
          <p:nvPr/>
        </p:nvSpPr>
        <p:spPr>
          <a:xfrm>
            <a:off x="3631049" y="5878235"/>
            <a:ext cx="3086100" cy="2758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73"/>
              </a:lnSpc>
              <a:buNone/>
            </a:pPr>
            <a:r>
              <a:rPr lang="en-US" sz="1738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Redução do Congestionamento</a:t>
            </a:r>
            <a:endParaRPr lang="en-US" sz="1738" dirty="0"/>
          </a:p>
        </p:txBody>
      </p:sp>
      <p:sp>
        <p:nvSpPr>
          <p:cNvPr id="11" name="Text 9"/>
          <p:cNvSpPr/>
          <p:nvPr/>
        </p:nvSpPr>
        <p:spPr>
          <a:xfrm>
            <a:off x="3297912" y="6330672"/>
            <a:ext cx="3752374" cy="14120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225"/>
              </a:lnSpc>
              <a:buNone/>
            </a:pPr>
            <a:r>
              <a:rPr lang="en-US" sz="139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 expansão das ciclovias e implementação das bicicletas elétricas podem incentivar o uso de transportes alternativos, ajudando a diminuir o congestionamento e melhorar o trânsito.</a:t>
            </a:r>
            <a:endParaRPr lang="en-US" sz="1390" dirty="0"/>
          </a:p>
        </p:txBody>
      </p:sp>
      <p:sp>
        <p:nvSpPr>
          <p:cNvPr id="12" name="Shape 10"/>
          <p:cNvSpPr/>
          <p:nvPr/>
        </p:nvSpPr>
        <p:spPr>
          <a:xfrm>
            <a:off x="7307461" y="4465856"/>
            <a:ext cx="15240" cy="617934"/>
          </a:xfrm>
          <a:prstGeom prst="rect">
            <a:avLst/>
          </a:prstGeom>
          <a:solidFill>
            <a:srgbClr val="FF668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" name="Shape 11"/>
          <p:cNvSpPr/>
          <p:nvPr/>
        </p:nvSpPr>
        <p:spPr>
          <a:xfrm>
            <a:off x="7116485" y="4885194"/>
            <a:ext cx="397193" cy="397193"/>
          </a:xfrm>
          <a:prstGeom prst="roundRect">
            <a:avLst>
              <a:gd name="adj" fmla="val 13337"/>
            </a:avLst>
          </a:prstGeom>
          <a:solidFill>
            <a:srgbClr val="31214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4" name="Text 12"/>
          <p:cNvSpPr/>
          <p:nvPr/>
        </p:nvSpPr>
        <p:spPr>
          <a:xfrm>
            <a:off x="7246501" y="4918174"/>
            <a:ext cx="137160" cy="3311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07"/>
              </a:lnSpc>
              <a:buNone/>
            </a:pPr>
            <a:r>
              <a:rPr lang="en-US" sz="2086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086" dirty="0"/>
          </a:p>
        </p:txBody>
      </p:sp>
      <p:sp>
        <p:nvSpPr>
          <p:cNvPr id="15" name="Text 13"/>
          <p:cNvSpPr/>
          <p:nvPr/>
        </p:nvSpPr>
        <p:spPr>
          <a:xfrm>
            <a:off x="5886331" y="2989540"/>
            <a:ext cx="2857500" cy="2758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73"/>
              </a:lnSpc>
              <a:buNone/>
            </a:pPr>
            <a:r>
              <a:rPr lang="en-US" sz="1738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Aumento do Comércio Local</a:t>
            </a:r>
            <a:endParaRPr lang="en-US" sz="1738" dirty="0"/>
          </a:p>
        </p:txBody>
      </p:sp>
      <p:sp>
        <p:nvSpPr>
          <p:cNvPr id="16" name="Text 14"/>
          <p:cNvSpPr/>
          <p:nvPr/>
        </p:nvSpPr>
        <p:spPr>
          <a:xfrm>
            <a:off x="5438894" y="3441978"/>
            <a:ext cx="3752374" cy="8472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225"/>
              </a:lnSpc>
              <a:buNone/>
            </a:pPr>
            <a:r>
              <a:rPr lang="en-US" sz="139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 facilidade de locomoção pode atrair novos clientes e aumentar o fluxo no comércio local, movimentando a economia da cidade.</a:t>
            </a:r>
            <a:endParaRPr lang="en-US" sz="1390" dirty="0"/>
          </a:p>
        </p:txBody>
      </p:sp>
      <p:sp>
        <p:nvSpPr>
          <p:cNvPr id="17" name="Shape 15"/>
          <p:cNvSpPr/>
          <p:nvPr/>
        </p:nvSpPr>
        <p:spPr>
          <a:xfrm>
            <a:off x="9448562" y="5083671"/>
            <a:ext cx="15240" cy="617934"/>
          </a:xfrm>
          <a:prstGeom prst="rect">
            <a:avLst/>
          </a:prstGeom>
          <a:solidFill>
            <a:srgbClr val="FF668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8" name="Shape 16"/>
          <p:cNvSpPr/>
          <p:nvPr/>
        </p:nvSpPr>
        <p:spPr>
          <a:xfrm>
            <a:off x="9257586" y="4885194"/>
            <a:ext cx="397193" cy="397193"/>
          </a:xfrm>
          <a:prstGeom prst="roundRect">
            <a:avLst>
              <a:gd name="adj" fmla="val 13337"/>
            </a:avLst>
          </a:prstGeom>
          <a:solidFill>
            <a:srgbClr val="31214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9" name="Text 17"/>
          <p:cNvSpPr/>
          <p:nvPr/>
        </p:nvSpPr>
        <p:spPr>
          <a:xfrm>
            <a:off x="9387602" y="4918174"/>
            <a:ext cx="137160" cy="3311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07"/>
              </a:lnSpc>
              <a:buNone/>
            </a:pPr>
            <a:r>
              <a:rPr lang="en-US" sz="2086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086" dirty="0"/>
          </a:p>
        </p:txBody>
      </p:sp>
      <p:sp>
        <p:nvSpPr>
          <p:cNvPr id="20" name="Text 18"/>
          <p:cNvSpPr/>
          <p:nvPr/>
        </p:nvSpPr>
        <p:spPr>
          <a:xfrm>
            <a:off x="8427482" y="5878235"/>
            <a:ext cx="2057400" cy="2758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73"/>
              </a:lnSpc>
              <a:buNone/>
            </a:pPr>
            <a:r>
              <a:rPr lang="en-US" sz="1738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Futuro Sustentável</a:t>
            </a:r>
            <a:endParaRPr lang="en-US" sz="1738" dirty="0"/>
          </a:p>
        </p:txBody>
      </p:sp>
      <p:sp>
        <p:nvSpPr>
          <p:cNvPr id="21" name="Text 19"/>
          <p:cNvSpPr/>
          <p:nvPr/>
        </p:nvSpPr>
        <p:spPr>
          <a:xfrm>
            <a:off x="7579995" y="6330672"/>
            <a:ext cx="3752374" cy="14120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225"/>
              </a:lnSpc>
              <a:buNone/>
            </a:pPr>
            <a:r>
              <a:rPr lang="en-US" sz="139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 adoção de práticas mais sustentáveis, como a utilização das bicicletas elétricas, podem trazer benefícios de longo prazo, promovendo um futuro mais sustentável para Guaratinguetá.</a:t>
            </a:r>
            <a:endParaRPr lang="en-US" sz="139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2037993" y="1298972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Os Benefícios Desse Projeto Para a Cidade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132058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Além das melhorias já mencionadas, a implementação desse projeto tem outros benefícios importantes para a cidade, como a criação de novos empregos e a promoção de uma cidade mais acessível para todos.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037993" y="4670346"/>
            <a:ext cx="3185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Criação de Empregos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037993" y="5308997"/>
            <a:ext cx="500622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 implementação das bicicletas elétricas compartilhadas pode gerar novos empregos, principalmente na área de manutenção e suporte aos usuários.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3806" y="4670346"/>
            <a:ext cx="35204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Cidade Mais Acessível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7593806" y="5308997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 expansão das ciclovias e ciclofaixas torna a cidade mais acessível para todos, incentivando o uso de meios de transporte alternativos.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833199" y="2187535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Conclusão em Formato de Pitch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3909536"/>
            <a:ext cx="747760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Com investimento em infraestrutura e tecnologia, a logística urbana em Guaratinguetá pode ser revolucionada com a implementação desse projeto. Com a criação de novos empregos, incentivo à economia local e sustentabilidade, essa é uma oportunidade única de promover o crescimento da cidade e a qualidade de vida dos seus moradores. Vamos juntos transformar Guaratinguetá!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</Words>
  <Application>Microsoft Office PowerPoint</Application>
  <PresentationFormat>Personalizar</PresentationFormat>
  <Paragraphs>42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Fira Sans</vt:lpstr>
      <vt:lpstr>Inconsolata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WELLINGTON GABRIEL DA SILVA GALDINO</cp:lastModifiedBy>
  <cp:revision>2</cp:revision>
  <dcterms:created xsi:type="dcterms:W3CDTF">2023-08-04T11:49:12Z</dcterms:created>
  <dcterms:modified xsi:type="dcterms:W3CDTF">2023-08-04T13:28:45Z</dcterms:modified>
</cp:coreProperties>
</file>