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24"/>
  </p:notesMasterIdLst>
  <p:sldIdLst>
    <p:sldId id="25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13/03/2023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13/03/2023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aber21.com/logistica-y-comercio-exterio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aber21.com/logistica-y-comercio-exterio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CONCEITO DE LOGÍSTICA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553621" y="1351805"/>
            <a:ext cx="743360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Processamento de Pedidos    </a:t>
            </a:r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523350" y="2012951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 Absorvem parcela pequena dos custos, mas exercem papel fundamental nas atividades logísticas;</a:t>
            </a:r>
            <a:br>
              <a:rPr lang="pt-BR" altLang="pt-BR" sz="2400" dirty="0">
                <a:solidFill>
                  <a:srgbClr val="002060"/>
                </a:solidFill>
              </a:rPr>
            </a:br>
            <a:endParaRPr lang="pt-BR" altLang="pt-BR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 É a interface entre o cliente e os diversos componentes do sistema logístico.</a:t>
            </a:r>
          </a:p>
        </p:txBody>
      </p:sp>
    </p:spTree>
    <p:extLst>
      <p:ext uri="{BB962C8B-B14F-4D97-AF65-F5344CB8AC3E}">
        <p14:creationId xmlns:p14="http://schemas.microsoft.com/office/powerpoint/2010/main" val="29616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837784" y="1189038"/>
            <a:ext cx="576103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Transporte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912812" y="2332038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 É o deslocamento de bens de um ponto a outro da rede logística, respeitando as restrições de integridade da carga e de confiabilidade de prazos. </a:t>
            </a:r>
          </a:p>
        </p:txBody>
      </p:sp>
    </p:spTree>
    <p:extLst>
      <p:ext uri="{BB962C8B-B14F-4D97-AF65-F5344CB8AC3E}">
        <p14:creationId xmlns:p14="http://schemas.microsoft.com/office/powerpoint/2010/main" val="32561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335153" y="992516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Movimentação dos materiais</a:t>
            </a: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410181" y="2135516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Operações de recebimento, conferência, descarregamento, transporte interno até onde será armazenado ou processado as matérias primas;</a:t>
            </a:r>
          </a:p>
        </p:txBody>
      </p:sp>
    </p:spTree>
    <p:extLst>
      <p:ext uri="{BB962C8B-B14F-4D97-AF65-F5344CB8AC3E}">
        <p14:creationId xmlns:p14="http://schemas.microsoft.com/office/powerpoint/2010/main" val="347321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707417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Armazenagem</a:t>
            </a:r>
          </a:p>
        </p:txBody>
      </p:sp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793769" y="2195514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 Armazenagem é a parte do sistema logístico que estoca matérias-primas, produtos </a:t>
            </a:r>
            <a:r>
              <a:rPr lang="pt-BR" altLang="pt-BR" sz="2400" dirty="0" err="1">
                <a:solidFill>
                  <a:srgbClr val="002060"/>
                </a:solidFill>
              </a:rPr>
              <a:t>semi-acabados</a:t>
            </a:r>
            <a:r>
              <a:rPr lang="pt-BR" altLang="pt-BR" sz="2400" dirty="0">
                <a:solidFill>
                  <a:srgbClr val="002060"/>
                </a:solidFill>
              </a:rPr>
              <a:t> e produtos acabados, entre os pontos de origem e consumo. O local de armazenagem é chamado de depósito, centro de distribuição ou simplesmente armazém. </a:t>
            </a:r>
          </a:p>
        </p:txBody>
      </p:sp>
    </p:spTree>
    <p:extLst>
      <p:ext uri="{BB962C8B-B14F-4D97-AF65-F5344CB8AC3E}">
        <p14:creationId xmlns:p14="http://schemas.microsoft.com/office/powerpoint/2010/main" val="36842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039759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Distribuição física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793769" y="2527856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 A distribuição física de produtos ou distribuição física são os processos operacionais e de controle que permitem transferir os produtos desde o ponto de fabricação, até o ponto em que a mercadoria é finalmente entregue ao consumidor. (NOVAES, 1994).</a:t>
            </a:r>
          </a:p>
          <a:p>
            <a:pPr>
              <a:lnSpc>
                <a:spcPct val="150000"/>
              </a:lnSpc>
            </a:pPr>
            <a:endParaRPr lang="pt-BR" alt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4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475932" y="984674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Embalagens</a:t>
            </a:r>
          </a:p>
        </p:txBody>
      </p:sp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641051" y="2472771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Para um profissional da área de distribuição, por exemplo, a embalagem pode ser classificada como uma forma de proteger o produto durante sua movimentação. </a:t>
            </a:r>
          </a:p>
        </p:txBody>
      </p:sp>
    </p:spTree>
    <p:extLst>
      <p:ext uri="{BB962C8B-B14F-4D97-AF65-F5344CB8AC3E}">
        <p14:creationId xmlns:p14="http://schemas.microsoft.com/office/powerpoint/2010/main" val="17198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453898" y="880343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Processamento de pedidos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661220" y="2385805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É representado por uma variedade de atividades incluídas no ciclo de pedido do cliente, incluem a preparação , transmissão , recebimento e expedição do pedido, e o relatório da situação do pedido.</a:t>
            </a:r>
          </a:p>
        </p:txBody>
      </p:sp>
    </p:spTree>
    <p:extLst>
      <p:ext uri="{BB962C8B-B14F-4D97-AF65-F5344CB8AC3E}">
        <p14:creationId xmlns:p14="http://schemas.microsoft.com/office/powerpoint/2010/main" val="7535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843941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Sistemas de informação</a:t>
            </a:r>
          </a:p>
        </p:txBody>
      </p:sp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793769" y="2332038"/>
            <a:ext cx="7602538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O WMS é uma parte importante da cadeia de suprimentos (ou </a:t>
            </a:r>
            <a:r>
              <a:rPr lang="pt-BR" altLang="pt-BR" sz="2400" dirty="0" err="1">
                <a:solidFill>
                  <a:srgbClr val="002060"/>
                </a:solidFill>
              </a:rPr>
              <a:t>supply</a:t>
            </a:r>
            <a:r>
              <a:rPr lang="pt-BR" altLang="pt-BR" sz="2400" dirty="0">
                <a:solidFill>
                  <a:srgbClr val="002060"/>
                </a:solidFill>
              </a:rPr>
              <a:t> </a:t>
            </a:r>
            <a:r>
              <a:rPr lang="pt-BR" altLang="pt-BR" sz="2400" dirty="0" err="1">
                <a:solidFill>
                  <a:srgbClr val="002060"/>
                </a:solidFill>
              </a:rPr>
              <a:t>chain</a:t>
            </a:r>
            <a:r>
              <a:rPr lang="pt-BR" altLang="pt-BR" sz="2400" dirty="0">
                <a:solidFill>
                  <a:srgbClr val="002060"/>
                </a:solidFill>
              </a:rPr>
              <a:t>) e fornece a rotação dirigida de estoques, diretivas inteligentes de </a:t>
            </a:r>
            <a:r>
              <a:rPr lang="pt-BR" altLang="pt-BR" sz="2400" dirty="0" err="1">
                <a:solidFill>
                  <a:srgbClr val="002060"/>
                </a:solidFill>
              </a:rPr>
              <a:t>picking</a:t>
            </a:r>
            <a:r>
              <a:rPr lang="pt-BR" altLang="pt-BR" sz="2400" dirty="0">
                <a:solidFill>
                  <a:srgbClr val="002060"/>
                </a:solidFill>
              </a:rPr>
              <a:t>, consolidação automática e </a:t>
            </a:r>
            <a:r>
              <a:rPr lang="pt-BR" altLang="pt-BR" sz="2400" dirty="0" err="1">
                <a:solidFill>
                  <a:srgbClr val="002060"/>
                </a:solidFill>
              </a:rPr>
              <a:t>cross-docking</a:t>
            </a:r>
            <a:r>
              <a:rPr lang="pt-BR" altLang="pt-BR" sz="2400" dirty="0">
                <a:solidFill>
                  <a:srgbClr val="002060"/>
                </a:solidFill>
              </a:rPr>
              <a:t> para maximizar o uso do valioso espaço do armazéns.</a:t>
            </a:r>
          </a:p>
        </p:txBody>
      </p:sp>
    </p:spTree>
    <p:extLst>
      <p:ext uri="{BB962C8B-B14F-4D97-AF65-F5344CB8AC3E}">
        <p14:creationId xmlns:p14="http://schemas.microsoft.com/office/powerpoint/2010/main" val="329706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AD38A8-0302-4459-91E1-CB2FA6F378F5}"/>
              </a:ext>
            </a:extLst>
          </p:cNvPr>
          <p:cNvSpPr txBox="1">
            <a:spLocks noChangeArrowheads="1"/>
          </p:cNvSpPr>
          <p:nvPr/>
        </p:nvSpPr>
        <p:spPr>
          <a:xfrm>
            <a:off x="256079" y="843941"/>
            <a:ext cx="8668068" cy="1505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Programação do produto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71D608-1172-4397-84D0-BA8DA1557938}"/>
              </a:ext>
            </a:extLst>
          </p:cNvPr>
          <p:cNvSpPr txBox="1">
            <a:spLocks noChangeArrowheads="1"/>
          </p:cNvSpPr>
          <p:nvPr/>
        </p:nvSpPr>
        <p:spPr>
          <a:xfrm>
            <a:off x="421197" y="2332038"/>
            <a:ext cx="8502949" cy="452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Esse Sistema é o coração do processo produtivo, e tem o objetivo de planejar e controlar o processo de manufatura, incluindo materiais, equipamentos, mão de obra, fornecedores, e distribuidores. É através desse Sistema que se alinham a estratégia da empresa com as decisões sobre o que, quando, quanto, e com o que produzir e comprar.</a:t>
            </a:r>
            <a:br>
              <a:rPr lang="pt-BR" altLang="pt-BR" sz="2400" dirty="0">
                <a:solidFill>
                  <a:srgbClr val="002060"/>
                </a:solidFill>
              </a:rPr>
            </a:br>
            <a:endParaRPr lang="pt-BR" alt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E3249F-7438-41CB-9529-0CD585D1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97" y="1270184"/>
            <a:ext cx="7641039" cy="55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CONCEITO DE LOGÍSTICA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origem da palavra vem do grego “LOGISTIKOS”, do qual o latim “LOGISTICUS” é derivado, ambos significando cálculo e raciocínio no sentido matemático.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4" name="Imagem 3" descr="Uma imagem contendo lego, mesa, azul, caminhão&#10;&#10;Descrição gerada automaticamente">
            <a:extLst>
              <a:ext uri="{FF2B5EF4-FFF2-40B4-BE49-F238E27FC236}">
                <a16:creationId xmlns:a16="http://schemas.microsoft.com/office/drawing/2014/main" id="{8782099B-AECE-0546-4398-B072B772E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601" y="3845972"/>
            <a:ext cx="2605477" cy="19402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1433CC-759E-BE53-8415-D4EB567DD426}"/>
              </a:ext>
            </a:extLst>
          </p:cNvPr>
          <p:cNvSpPr txBox="1"/>
          <p:nvPr/>
        </p:nvSpPr>
        <p:spPr>
          <a:xfrm>
            <a:off x="749508" y="5918696"/>
            <a:ext cx="4029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www.elsaber21.com/logistica-y-comercio-exterior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DÚVIDAS???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941E60A3-4BC0-02B5-96B1-975B1D202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FBDAA0-8977-6FD1-D168-719DF24D6083}"/>
              </a:ext>
            </a:extLst>
          </p:cNvPr>
          <p:cNvSpPr txBox="1"/>
          <p:nvPr/>
        </p:nvSpPr>
        <p:spPr>
          <a:xfrm>
            <a:off x="1624012" y="5267325"/>
            <a:ext cx="5895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helenablavatsky.net/2021/07/ter-duvidas-e-aceitavel-em-teosofia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42486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CONCEITO DE LOGÍSTICA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desenvolvimento da logística está intimamente ligada ao progresso das atividades militares e das necessidades resultantes das guerras. 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 descr="Uma imagem contendo lego, mesa, azul, caminhão&#10;&#10;Descrição gerada automaticamente">
            <a:extLst>
              <a:ext uri="{FF2B5EF4-FFF2-40B4-BE49-F238E27FC236}">
                <a16:creationId xmlns:a16="http://schemas.microsoft.com/office/drawing/2014/main" id="{B1947012-6886-E90E-E786-CD1FDFAD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601" y="3845972"/>
            <a:ext cx="2605477" cy="194024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C504F4-B7EF-FD14-C11A-7DFC12D7D53F}"/>
              </a:ext>
            </a:extLst>
          </p:cNvPr>
          <p:cNvSpPr txBox="1"/>
          <p:nvPr/>
        </p:nvSpPr>
        <p:spPr>
          <a:xfrm>
            <a:off x="749508" y="5918696"/>
            <a:ext cx="4029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www.elsaber21.com/logistica-y-comercio-exterior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4025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EVOLUÇÃO DO CONCEITO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94C403-4596-FBEC-7B4E-1E887B2C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9" y="2077943"/>
            <a:ext cx="8461981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DEFINIÇÕES</a:t>
            </a:r>
            <a:br>
              <a:rPr lang="pt-BR" sz="4000" b="1" dirty="0">
                <a:solidFill>
                  <a:srgbClr val="002060"/>
                </a:solidFill>
              </a:rPr>
            </a:br>
            <a:r>
              <a:rPr lang="pt-BR" sz="4000" b="1" dirty="0">
                <a:solidFill>
                  <a:srgbClr val="002060"/>
                </a:solidFill>
              </a:rPr>
              <a:t> DO CONCEITO DE LOGÍSTICA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05955F85-A04E-4613-A258-A559CB49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21310"/>
            <a:ext cx="5715000" cy="714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pt-BR" sz="2000" b="1" dirty="0">
                <a:solidFill>
                  <a:srgbClr val="002060"/>
                </a:solidFill>
              </a:rPr>
              <a:t>Logística é o processo de planejar, implementar e controlar... 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B53C9A46-3127-420E-1B7F-C5842CE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906" y="2216793"/>
            <a:ext cx="4400271" cy="3124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pt-BR">
              <a:solidFill>
                <a:srgbClr val="002060"/>
              </a:solidFill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8B0364E0-FDBF-549D-4B97-ACACC68FF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2598472"/>
            <a:ext cx="2863235" cy="410483"/>
          </a:xfrm>
          <a:prstGeom prst="rect">
            <a:avLst/>
          </a:prstGeom>
          <a:solidFill>
            <a:srgbClr val="F8E874"/>
          </a:solidFill>
          <a:ln>
            <a:solidFill>
              <a:srgbClr val="002060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002060"/>
                </a:solidFill>
              </a:rPr>
              <a:t> Matérias-primas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AEB3323F-FD9D-03D6-0C9D-E3429B7D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195373"/>
            <a:ext cx="1600200" cy="410482"/>
          </a:xfrm>
          <a:prstGeom prst="rect">
            <a:avLst/>
          </a:prstGeom>
          <a:solidFill>
            <a:srgbClr val="F8E874"/>
          </a:solidFill>
          <a:ln>
            <a:solidFill>
              <a:srgbClr val="002060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pt-BR" altLang="pt-BR" sz="2400" b="1">
                <a:solidFill>
                  <a:srgbClr val="002060"/>
                </a:solidFill>
              </a:rPr>
              <a:t> Wips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AD64C8E2-EF92-2BCD-64CF-451EABD8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738297"/>
            <a:ext cx="3505200" cy="410481"/>
          </a:xfrm>
          <a:prstGeom prst="rect">
            <a:avLst/>
          </a:prstGeom>
          <a:solidFill>
            <a:srgbClr val="F8E874"/>
          </a:solidFill>
          <a:ln>
            <a:solidFill>
              <a:srgbClr val="002060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002060"/>
                </a:solidFill>
              </a:rPr>
              <a:t> Produtos acabados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2547569C-F210-A44F-9838-1E741B10C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4312972"/>
            <a:ext cx="2971800" cy="410481"/>
          </a:xfrm>
          <a:prstGeom prst="rect">
            <a:avLst/>
          </a:prstGeom>
          <a:solidFill>
            <a:srgbClr val="F8E874"/>
          </a:solidFill>
          <a:ln>
            <a:solidFill>
              <a:srgbClr val="002060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itchFamily="2" charset="2"/>
              <a:buChar char="ü"/>
            </a:pPr>
            <a:r>
              <a:rPr lang="pt-BR" altLang="pt-BR" sz="2400" b="1" dirty="0">
                <a:solidFill>
                  <a:srgbClr val="002060"/>
                </a:solidFill>
              </a:rPr>
              <a:t> Informações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E97233FB-A021-AD72-3443-9A8035D5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2565135"/>
            <a:ext cx="1828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sz="2000" b="1" dirty="0">
                <a:solidFill>
                  <a:srgbClr val="002060"/>
                </a:solidFill>
              </a:rPr>
              <a:t>Desde um ponto de origem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3AE0F986-2DC9-C7E1-0DDB-255645E73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22273"/>
            <a:ext cx="1828800" cy="728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sz="2000" b="1" dirty="0">
                <a:solidFill>
                  <a:srgbClr val="002060"/>
                </a:solidFill>
              </a:rPr>
              <a:t>Até um ponto de consumo</a:t>
            </a: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33CE76AB-133E-5098-0B8D-57024D566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55935"/>
            <a:ext cx="2687638" cy="77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sz="2000" b="1" dirty="0">
                <a:solidFill>
                  <a:srgbClr val="002060"/>
                </a:solidFill>
              </a:rPr>
              <a:t>De forma eficiente e efetiva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02AD8AEA-4B4F-DBF6-785C-936CA4C9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079735"/>
            <a:ext cx="24384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sz="2000" b="1" dirty="0">
                <a:solidFill>
                  <a:srgbClr val="002060"/>
                </a:solidFill>
              </a:rPr>
              <a:t>Conforme as necessidades dos clientes</a:t>
            </a:r>
          </a:p>
        </p:txBody>
      </p:sp>
      <p:sp>
        <p:nvSpPr>
          <p:cNvPr id="32" name="Line 17">
            <a:extLst>
              <a:ext uri="{FF2B5EF4-FFF2-40B4-BE49-F238E27FC236}">
                <a16:creationId xmlns:a16="http://schemas.microsoft.com/office/drawing/2014/main" id="{1611292A-5D5B-093C-8A4F-C949F8F27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838" y="5689335"/>
            <a:ext cx="3455987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sp>
        <p:nvSpPr>
          <p:cNvPr id="33" name="Line 18">
            <a:extLst>
              <a:ext uri="{FF2B5EF4-FFF2-40B4-BE49-F238E27FC236}">
                <a16:creationId xmlns:a16="http://schemas.microsoft.com/office/drawing/2014/main" id="{46436311-C6E1-DE12-78EC-CC681BEE1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555735"/>
            <a:ext cx="0" cy="160020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sp>
        <p:nvSpPr>
          <p:cNvPr id="34" name="Line 19">
            <a:extLst>
              <a:ext uri="{FF2B5EF4-FFF2-40B4-BE49-F238E27FC236}">
                <a16:creationId xmlns:a16="http://schemas.microsoft.com/office/drawing/2014/main" id="{C61B5CA4-A969-AF3F-A1ED-D886E713F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250935"/>
            <a:ext cx="0" cy="182880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>
              <a:solidFill>
                <a:srgbClr val="002060"/>
              </a:solidFill>
            </a:endParaRPr>
          </a:p>
        </p:txBody>
      </p:sp>
      <p:sp>
        <p:nvSpPr>
          <p:cNvPr id="35" name="AutoShape 20">
            <a:extLst>
              <a:ext uri="{FF2B5EF4-FFF2-40B4-BE49-F238E27FC236}">
                <a16:creationId xmlns:a16="http://schemas.microsoft.com/office/drawing/2014/main" id="{C3987856-9E44-7167-52D5-25C312B3A282}"/>
              </a:ext>
            </a:extLst>
          </p:cNvPr>
          <p:cNvSpPr>
            <a:spLocks noChangeArrowheads="1"/>
          </p:cNvSpPr>
          <p:nvPr/>
        </p:nvSpPr>
        <p:spPr bwMode="auto">
          <a:xfrm rot="1924900">
            <a:off x="1981200" y="4622535"/>
            <a:ext cx="457200" cy="457200"/>
          </a:xfrm>
          <a:prstGeom prst="downArrow">
            <a:avLst>
              <a:gd name="adj1" fmla="val 50000"/>
              <a:gd name="adj2" fmla="val 44362"/>
            </a:avLst>
          </a:prstGeom>
          <a:solidFill>
            <a:srgbClr val="FF0000"/>
          </a:solidFill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pt-BR" altLang="pt-BR">
              <a:solidFill>
                <a:srgbClr val="002060"/>
              </a:solidFill>
            </a:endParaRPr>
          </a:p>
        </p:txBody>
      </p:sp>
      <p:sp>
        <p:nvSpPr>
          <p:cNvPr id="36" name="AutoShape 21">
            <a:extLst>
              <a:ext uri="{FF2B5EF4-FFF2-40B4-BE49-F238E27FC236}">
                <a16:creationId xmlns:a16="http://schemas.microsoft.com/office/drawing/2014/main" id="{47140DBB-D084-A311-FB81-6B13E321F910}"/>
              </a:ext>
            </a:extLst>
          </p:cNvPr>
          <p:cNvSpPr>
            <a:spLocks noChangeArrowheads="1"/>
          </p:cNvSpPr>
          <p:nvPr/>
        </p:nvSpPr>
        <p:spPr bwMode="auto">
          <a:xfrm rot="19734000">
            <a:off x="7010400" y="4546335"/>
            <a:ext cx="457200" cy="457200"/>
          </a:xfrm>
          <a:prstGeom prst="downArrow">
            <a:avLst>
              <a:gd name="adj1" fmla="val 50000"/>
              <a:gd name="adj2" fmla="val 51622"/>
            </a:avLst>
          </a:prstGeom>
          <a:solidFill>
            <a:srgbClr val="FF0000"/>
          </a:solidFill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pt-BR" altLang="pt-BR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6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DEFINIÇÕES</a:t>
            </a:r>
            <a:br>
              <a:rPr lang="pt-BR" sz="4000" b="1" dirty="0">
                <a:solidFill>
                  <a:srgbClr val="002060"/>
                </a:solidFill>
              </a:rPr>
            </a:br>
            <a:r>
              <a:rPr lang="pt-BR" sz="4000" b="1" dirty="0">
                <a:solidFill>
                  <a:srgbClr val="002060"/>
                </a:solidFill>
              </a:rPr>
              <a:t> DO CONCEITO DE LOGÍSTICA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0CA7B0-C5C5-45C7-B533-8385434A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7" y="1280451"/>
            <a:ext cx="7844113" cy="47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DEFINIÇÕES</a:t>
            </a:r>
            <a:br>
              <a:rPr lang="pt-BR" sz="4000" b="1" dirty="0">
                <a:solidFill>
                  <a:srgbClr val="002060"/>
                </a:solidFill>
              </a:rPr>
            </a:br>
            <a:r>
              <a:rPr lang="pt-BR" sz="4000" b="1" dirty="0">
                <a:solidFill>
                  <a:srgbClr val="002060"/>
                </a:solidFill>
              </a:rPr>
              <a:t> DO CONCEITO DE LOGÍSTICA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39F748-4E0D-44A9-B41F-0466CEA2C9F7}"/>
              </a:ext>
            </a:extLst>
          </p:cNvPr>
          <p:cNvSpPr txBox="1">
            <a:spLocks noChangeArrowheads="1"/>
          </p:cNvSpPr>
          <p:nvPr/>
        </p:nvSpPr>
        <p:spPr>
          <a:xfrm>
            <a:off x="882499" y="2959369"/>
            <a:ext cx="7772400" cy="25923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pt-BR" altLang="pt-BR" sz="2600" dirty="0">
                <a:solidFill>
                  <a:srgbClr val="002060"/>
                </a:solidFill>
              </a:rPr>
              <a:t>Transportes</a:t>
            </a:r>
          </a:p>
          <a:p>
            <a:pPr>
              <a:buFont typeface="Wingdings" pitchFamily="2" charset="2"/>
              <a:buChar char="ü"/>
            </a:pPr>
            <a:endParaRPr lang="pt-BR" altLang="pt-BR" sz="26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altLang="pt-BR" sz="2600" dirty="0">
                <a:solidFill>
                  <a:srgbClr val="002060"/>
                </a:solidFill>
              </a:rPr>
              <a:t>Manutenção de Estoques</a:t>
            </a:r>
          </a:p>
          <a:p>
            <a:pPr>
              <a:buFont typeface="Wingdings" pitchFamily="2" charset="2"/>
              <a:buChar char="ü"/>
            </a:pPr>
            <a:endParaRPr lang="pt-BR" altLang="pt-BR" sz="26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pt-BR" altLang="pt-BR" sz="2600" dirty="0">
                <a:solidFill>
                  <a:srgbClr val="002060"/>
                </a:solidFill>
              </a:rPr>
              <a:t>Processamento de Pedidos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626FFC-1DCD-4E7D-876D-6C9B3F42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62" y="1697501"/>
            <a:ext cx="7213476" cy="1000125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kern="0" dirty="0">
                <a:solidFill>
                  <a:srgbClr val="002060"/>
                </a:solidFill>
              </a:rPr>
              <a:t>	As funções Logísticas mais importantes podem ser resumidas em Atividades Primárias:</a:t>
            </a:r>
          </a:p>
        </p:txBody>
      </p:sp>
    </p:spTree>
    <p:extLst>
      <p:ext uri="{BB962C8B-B14F-4D97-AF65-F5344CB8AC3E}">
        <p14:creationId xmlns:p14="http://schemas.microsoft.com/office/powerpoint/2010/main" val="14342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DEFINIÇÕES</a:t>
            </a:r>
            <a:br>
              <a:rPr lang="pt-BR" sz="4000" b="1" dirty="0">
                <a:solidFill>
                  <a:srgbClr val="002060"/>
                </a:solidFill>
              </a:rPr>
            </a:br>
            <a:r>
              <a:rPr lang="pt-BR" sz="4000" b="1" dirty="0">
                <a:solidFill>
                  <a:srgbClr val="002060"/>
                </a:solidFill>
              </a:rPr>
              <a:t> DO CONCEITO DE LOGÍSTICA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BE0205-D141-40DE-AE49-A74408B7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50" y="1435758"/>
            <a:ext cx="8706805" cy="44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0195"/>
            <a:ext cx="78867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Funções e Atividades Logísticas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1DFBA50-FE7C-466D-A17E-62B2A5EBEA8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081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2060"/>
                </a:solidFill>
              </a:rPr>
              <a:t>Estoques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D1251C-DE17-4954-ADDC-8D738A93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" y="2440553"/>
            <a:ext cx="7656513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Atendimento à Demanda – Satisfação do Cliente;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pt-BR" altLang="pt-BR" sz="2400" dirty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Coordenar Oferta &amp; Demanda (sazonal, oscilações de preço);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pt-BR" altLang="pt-BR" sz="2400" dirty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Reduzir Custos de Transporte e de Produção;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pt-BR" altLang="pt-BR" sz="2400" dirty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pt-BR" altLang="pt-BR" sz="2400" dirty="0">
                <a:solidFill>
                  <a:srgbClr val="002060"/>
                </a:solidFill>
              </a:rPr>
              <a:t>Apoiar Produção &amp; </a:t>
            </a:r>
            <a:r>
              <a:rPr lang="pt-BR" altLang="pt-BR" sz="2400" i="1" dirty="0">
                <a:solidFill>
                  <a:srgbClr val="002060"/>
                </a:solidFill>
              </a:rPr>
              <a:t>Marketing</a:t>
            </a:r>
            <a:r>
              <a:rPr lang="pt-BR" altLang="pt-BR" sz="2400" dirty="0">
                <a:solidFill>
                  <a:srgbClr val="002060"/>
                </a:solidFill>
              </a:rPr>
              <a:t> &amp; Vendas.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pt-BR" alt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641</Words>
  <Application>Microsoft Office PowerPoint</Application>
  <PresentationFormat>Apresentação na tela 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Wingdings</vt:lpstr>
      <vt:lpstr>Wingdings 2</vt:lpstr>
      <vt:lpstr>Tema do Office</vt:lpstr>
      <vt:lpstr>1_Personalizar design</vt:lpstr>
      <vt:lpstr>Personalizar design</vt:lpstr>
      <vt:lpstr>UC1 – CONCEITO DE LOGÍSTICA</vt:lpstr>
      <vt:lpstr>CONCEITO DE LOGÍSTICA</vt:lpstr>
      <vt:lpstr>CONCEITO DE LOGÍSTICA</vt:lpstr>
      <vt:lpstr>EVOLUÇÃO DO CONCEITO</vt:lpstr>
      <vt:lpstr>DEFINIÇÕES  DO CONCEITO DE LOGÍSTICA</vt:lpstr>
      <vt:lpstr>DEFINIÇÕES  DO CONCEITO DE LOGÍSTICA</vt:lpstr>
      <vt:lpstr>DEFINIÇÕES  DO CONCEITO DE LOGÍSTICA</vt:lpstr>
      <vt:lpstr>DEFINIÇÕES  DO CONCEITO DE LOGÍSTICA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Funções e Atividades Logísticas</vt:lpstr>
      <vt:lpstr>DÚVIDAS???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Ana Paula Fernandes Moreira</cp:lastModifiedBy>
  <cp:revision>30</cp:revision>
  <cp:lastPrinted>2019-04-25T20:59:33Z</cp:lastPrinted>
  <dcterms:created xsi:type="dcterms:W3CDTF">2017-01-10T17:35:04Z</dcterms:created>
  <dcterms:modified xsi:type="dcterms:W3CDTF">2023-03-13T15:47:17Z</dcterms:modified>
</cp:coreProperties>
</file>