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notesMasterIdLst>
    <p:notesMasterId r:id="rId46"/>
  </p:notesMasterIdLst>
  <p:sldIdLst>
    <p:sldId id="256" r:id="rId4"/>
    <p:sldId id="26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291" r:id="rId45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5501" autoAdjust="0"/>
  </p:normalViewPr>
  <p:slideViewPr>
    <p:cSldViewPr snapToGrid="0">
      <p:cViewPr varScale="1">
        <p:scale>
          <a:sx n="86" d="100"/>
          <a:sy n="86" d="100"/>
        </p:scale>
        <p:origin x="141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9A48F-F500-4FC4-A814-7B955F17F02B}" type="datetimeFigureOut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146F9-0079-4F93-A56C-8729DD12A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1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6216"/>
            <a:ext cx="9144000" cy="1801920"/>
          </a:xfrm>
        </p:spPr>
        <p:txBody>
          <a:bodyPr anchor="b">
            <a:normAutofit/>
          </a:bodyPr>
          <a:lstStyle>
            <a:lvl1pPr algn="ctr">
              <a:defRPr sz="5600">
                <a:solidFill>
                  <a:srgbClr val="014A8E"/>
                </a:solidFill>
                <a:latin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467" y="5310218"/>
            <a:ext cx="6858000" cy="394051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14A8E"/>
                </a:solidFill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0DFD-1A3B-46C2-8708-0E261E035D59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A963-22E1-44CC-856C-FAB5C9896D83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3ADF-0489-4E12-8370-1E05A922025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8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936DA-31DF-4971-B518-470609B2787D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02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90A6-6F8D-4116-95F1-7A1EE0AD62B5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1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04FF-2BE9-46D6-90AE-495DC4268364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FB4E-D4DB-42C1-8ABC-052A2EC476E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5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A661-76BB-4632-AAB5-EE4BD62A3428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34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6F27-C9D0-4379-A027-78F3F4E69B65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451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49A7-47F2-4A52-B831-D3908BA79733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94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D186-F113-4820-99C5-FA8E5E789697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D964-10B1-467D-9A79-C5551085E24A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95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877-A281-4847-BD1D-EB02F445D0B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175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DD7-1E3E-44ED-B822-9AEEBD793AB0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5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C1D3-1641-43CF-9F9B-AC1AEDADA6CE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595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7790-B3F7-42FE-8C3C-7F35F4F33205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21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65F1-6153-4F2D-93AE-BF982928223F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73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9838-BFE2-4774-8409-4DC0D4F2E9B7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0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4706E-A096-4FCE-B8CE-DC7543F53D0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60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32-94E3-410F-B3F6-671C35E56E55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30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56FD-1B0D-4827-A314-E9B511B27C26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06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24D-C2C2-4FD4-9B0C-0B3CF4E96C05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2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D593-488A-4032-971F-19FC5364293B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895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12EE-567B-4A2F-9BE4-31362A86982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05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7361-27D0-4F59-B9A5-FB9F95924AAA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52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9F4D-ACCF-4EAE-B858-4A2DCCCF8833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89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1578-9609-4AD8-93EE-B7ECEE91191B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6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5621-8F32-48E7-8B3D-32B1DB5E5549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5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52B7-B584-403D-8C9B-0BD9995AAB10}" type="datetime1">
              <a:rPr lang="pt-BR" smtClean="0"/>
              <a:t>27/03/2023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5A23-20D5-4685-848F-05E29DD80F4D}" type="datetime1">
              <a:rPr lang="pt-BR" smtClean="0"/>
              <a:t>27/03/2023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6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1A09-886F-4660-8D6E-BC2A6202E99E}" type="datetime1">
              <a:rPr lang="pt-BR" smtClean="0"/>
              <a:t>27/03/2023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672-5877-432C-83D4-0FA0366BBBF0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55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B339-23C3-4CFE-88CD-99147371F42B}" type="datetime1">
              <a:rPr lang="pt-BR" smtClean="0"/>
              <a:t>27/03/2023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5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EE1-2B9C-43C6-B4F1-1551D97A5A2F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14A8E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4A8E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4DCD-D205-4624-9AB2-6CA7D2BF637B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A400-D514-44B1-A5BA-3C8661B41D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28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E14E-9AAC-4182-99C3-0DC90C1A2A41}" type="datetime1">
              <a:rPr lang="pt-BR" smtClean="0"/>
              <a:t>27/03/2023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5A725-704E-4F6D-BB53-652E99FAB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lenablavatsky.net/2021/07/ter-duvidas-e-aceitavel-em-teosofia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8594" y="2912012"/>
            <a:ext cx="9144000" cy="1645920"/>
          </a:xfrm>
        </p:spPr>
        <p:txBody>
          <a:bodyPr>
            <a:noAutofit/>
          </a:bodyPr>
          <a:lstStyle/>
          <a:p>
            <a:pPr rtl="0"/>
            <a:r>
              <a:rPr lang="pt-BR" sz="3600" b="1" dirty="0">
                <a:solidFill>
                  <a:srgbClr val="002060"/>
                </a:solidFill>
              </a:rPr>
              <a:t>UC1 – Codificação de produtos: entenda como fazer e quais os benefícios.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86299" y="5329588"/>
            <a:ext cx="7188591" cy="548108"/>
          </a:xfrm>
        </p:spPr>
        <p:txBody>
          <a:bodyPr/>
          <a:lstStyle/>
          <a:p>
            <a:r>
              <a:rPr lang="pt-BR" dirty="0"/>
              <a:t>PROFESSOR RODOLFO MARTINS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E2F9CF6-0283-D155-5C03-8132A117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o processo de codificação?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DOS PRODUTOS E EMISSÃO DOS CÓDIGOS DE BARRAS.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 essenciais dos produtos;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caracterizantes adicionais como tamanho, cor, sabor, modelo;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identificação opcionais como lote, estado, origem.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2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o processo de codificação?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UTILIZAÇÃO DOS CÓDIGOS DE BARRAS.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criados, basta utilizá-los. Ele deve ser aplicado, preferencialmente no rótulo do produto, mas também pode estar em qualquer local da embalagem.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31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mesma forma como representa as letras do alfabeto no Código Morse, os números e outros sinais por meio de sequências de traços e de pontos, no código de barras as linhas verticais representam caracteres que serão decodificados por um leitor.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5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informação decodificada — que pode conter números, letras e outros caracteres alfanuméricos — representará um conjunto de dados que serão interpretados por um computador.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9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quantidade de números, de letras ou de sinais que um código é capaz de representar diferentes variações de acordo com a finalidade que será dada a ele. Cada sequência representa um tipo de informação diferente.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Tomando como exemplo a leitura que é feita da esquerda para a direita de um código que contenha 13 números — desses que são comumente utilizados no Brasil para identificação de mercadorias — é possível dizer que: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4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três primeiros números representam o país onde aquele produto foi fabricado (no Brasil esses números formam a sequência “789”);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1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outros nove números seguintes são designados como “numero de referência do produto;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563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SIGNIFICA O CÓDIGO DE BARRAS?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último número é calculado a partir dos demais e serve comprovar que aquele é um código verdadeiro, registrado de acordo com as normas reconhecidas mundialmente.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3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É NECESSÁRIO O REGISTRO DO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de evitar os erros de digitação, o código de barras também dá agilidade aos processos de controle dos produtos;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78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a codificação de produtos?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codificação de produtos, de uma maneira bem ampla, é o ato de atribuir um código único para cada tipo de produto de forma a identificá-lo com maior facilidade.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42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É NECESSÁRIO O REGISTRO DO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expedição de mercadorias, a recepção delas pela rede de distribuição e também a cobrança, nos caixas, se torna muito mais rápida do que seria se houvesse a necessidade de digitar todas as informações, item por item;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53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QUE É NECESSÁRIO O REGISTRO DO CÓDIGO DE BARRAS?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registro do código de barras faz com que um item tenha uma identificação única, válida no mundo todo.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6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possível cadastrar qualquer produto existente utilizando o sistema denominado GTIN (de Global Trade Item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que, traduzido para o português, significa Número Global de Item Comercial).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902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GTIN é aquele número que figura junto ao código de barras e é ele representa mundialmente um determinado produto.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20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GTIN pode ter 8, 12, 13 ou 14 dígitos. Cada um deles será o mais apropriado para atender a uma determinada necessidade de identificação.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7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modo geral, no Brasil, os produtos que são acondicionados em embalagens únicas recebem o GTIN 13, que tem 13 dígitos. Os demais tamanhos serão utilizados de acordo com as necessidades adicionais.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28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exemplo, uma empresa fabrica diversos tipos de bolos, vendidos em bolos tamanhos grandes e pequenos. Bolinhos com tamanho menores, ao qual não se pode atribuir um GTIN 13, devido às suas limitações de tamanho, podem ser identificados com um GTIN-8. Os demais bolinhos de tamanhos maiores, podem ser identificados com um GTIN-13.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Caixas homogêneas, contendo sempre um mesmo tipo de bolinho dentro, podem ser identificadas com um GTIN-14.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900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codificações GTIN-12, são utilizadas exclusivamente para os mercados dos Estados Unidos e Canadá.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93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 O TIPO DE CÓDIGO DE BARRAS ADEQUADO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Tudo vai depender das características dos seus produtos e da logística de distribuição que você utiliza. A seleção do GTIN será realizada no momento de cadastrá-los no sistema online disponibilizado pela GS1, como segue descrito.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6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os benefícios de codificar os produtos?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08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COMPREENDA AS REGRAS DE CADASTRO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login e a senha enviados pela GS1, o associado deve acessar o Cadastro Nacional de Produtos (CNP 2.0) pelo endereço cnp2.gs1br.org. Com isso, ele se conectará ao sistema online que a entidade disponibiliza para o cadastramento dos códigos de barras.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182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COMPREENDA AS REGRAS DE CADASTRO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vez conectado ao sistema, será possível iniciar o cadastro do produto. Esse cadastro será feito em conformidade com as características do produto e seguindo as premissas que já foram definidas para o GTIN mais apropriado para cada caso — 8, 12, 13 ou 14.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82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COMPREENDA AS REGRAS DE CADASTRO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é feito utilizando o formulário relativo à Classificação Global de Produtos (GPC, do inglês Global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Classifcation</a:t>
            </a: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 segue detalhado no próximo tópico.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095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cadastro de produtos no sistema de GPC é tarefa simples. Qualquer pessoa que saiba lidar com computadores e que tenha todos os dados relativos aos itens que serão cadastrados pode executá-la.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99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exemplo, suponha que o produto a ser cadastrado seja uma embalagem de suco de laranja de 500 ml da marca X e que o GTIN escolhido seja o 13. Após essas informações serem discriminadas nos campos apropriados da página de cadastro do CNP 2.0, deverão ser marcadas as demais: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50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campo “Segmento” será marcada a opção “Alimentos / Bebidas / Tabaco”;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961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“Família” deverá ser escolhida a opção “Bebidas”;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6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“Classe” será “Bebidas Não Alcoólicas – Prontas para Beber”;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08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ctr"/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fim, a “Subclasse” será “Bebidas à base de suco – Prontas para beber (Perecíveis)”.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350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Vale destacar que existem campos complementares que não são obrigatórios, mas que são muito importantes.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7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COMPRIMENTO DE EXIGÊNCIAS DO MERCADO;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76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preenchimento de todos eles permitirá que o cadastro de cada item seja o mais completo possível.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025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5"/>
            <a:ext cx="8497229" cy="3980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passo: saiba como é feito o registro do código de barras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CADASTRE SEU PRODUTO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ctr">
              <a:buNone/>
            </a:pPr>
            <a:r>
              <a:rPr lang="pt-BR" sz="280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Neles é possível identificar o país e o estado de origem do produto, o mercado de destino e outras informações referentes às medidas da embalagem.</a:t>
            </a: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02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i="0">
                <a:effectLst/>
                <a:latin typeface="Muli"/>
              </a:rPr>
              <a:t>DÚVIDAS??</a:t>
            </a:r>
            <a:endParaRPr lang="pt-BR" b="1" i="0" dirty="0">
              <a:effectLst/>
              <a:latin typeface="Mul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42</a:t>
            </a:fld>
            <a:endParaRPr lang="pt-BR"/>
          </a:p>
        </p:txBody>
      </p:sp>
      <p:pic>
        <p:nvPicPr>
          <p:cNvPr id="14" name="Imagem 13" descr="Uma imagem contendo Forma&#10;&#10;Descrição gerada automaticamente">
            <a:extLst>
              <a:ext uri="{FF2B5EF4-FFF2-40B4-BE49-F238E27FC236}">
                <a16:creationId xmlns:a16="http://schemas.microsoft.com/office/drawing/2014/main" id="{45BFDCD1-4309-70FC-D770-DA6C08428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4012" y="1590675"/>
            <a:ext cx="5895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CONTROLE DA PRODUÇÃO;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3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MELHORIA DA GESTÃO DE ESTOQUE;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7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749508" y="2439464"/>
            <a:ext cx="7600013" cy="304693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o processo de codificação?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JUNTO À GS1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passo é realizar o cadastro da empresa junto à GS1, que é a empresa responsável pela criação dos códigos de barras no Brasil.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64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6"/>
            <a:ext cx="8497229" cy="36018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o processo de codificação?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DO PADRÃO DE CODIFICAÇÃO MAIS ADEQUADO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 de devidamente cadastrada, a empresa deve definir quais serão os tipos de códigos de barras que serão utilizados. O mais comum é o EAN, mas, dependendo do produto e da aplicação, outros podem ser mais adequados.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16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369332"/>
            <a:ext cx="7886700" cy="132556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Muli"/>
              </a:rPr>
              <a:t>Codificação de produtos: entenda como fazer e quais os benefícios.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C4E10B1-989C-1406-3A9E-F7916CB13E07}"/>
              </a:ext>
            </a:extLst>
          </p:cNvPr>
          <p:cNvSpPr txBox="1">
            <a:spLocks/>
          </p:cNvSpPr>
          <p:nvPr/>
        </p:nvSpPr>
        <p:spPr>
          <a:xfrm>
            <a:off x="312234" y="1884556"/>
            <a:ext cx="8497229" cy="36018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funciona o processo de codificação?</a:t>
            </a:r>
          </a:p>
          <a:p>
            <a:pPr marL="0" indent="0" algn="ctr">
              <a:buNone/>
            </a:pPr>
            <a:endParaRPr lang="pt-BR" sz="2800" dirty="0">
              <a:solidFill>
                <a:srgbClr val="0136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CADASTRO DOS PRODUTOS E EMISSÃO DOS CÓDIGOS DE BARRAS.</a:t>
            </a:r>
          </a:p>
          <a:p>
            <a:pPr marL="0" indent="0" algn="ctr">
              <a:buNone/>
            </a:pPr>
            <a:endParaRPr lang="pt-BR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rgbClr val="0136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definidos, é hora de cadastrar os produtos para que as combinações sejam geradas. Essa etapa é feita no site do CNP — Cadastro Nacional de Produtos — e nele são incluídos dados como: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3F3386-96C1-6762-8F67-D34839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83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2388</Words>
  <Application>Microsoft Office PowerPoint</Application>
  <PresentationFormat>Apresentação na tela (4:3)</PresentationFormat>
  <Paragraphs>234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Helvetica</vt:lpstr>
      <vt:lpstr>Muli</vt:lpstr>
      <vt:lpstr>Tema do Office</vt:lpstr>
      <vt:lpstr>1_Personalizar design</vt:lpstr>
      <vt:lpstr>Personalizar design</vt:lpstr>
      <vt:lpstr>UC1 – 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Codificação de produtos: entenda como fazer e quais os benefícios.</vt:lpstr>
      <vt:lpstr>DÚVIDAS??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Ana Paula Fernandes Moreira</cp:lastModifiedBy>
  <cp:revision>42</cp:revision>
  <cp:lastPrinted>2019-04-25T20:59:33Z</cp:lastPrinted>
  <dcterms:created xsi:type="dcterms:W3CDTF">2017-01-10T17:35:04Z</dcterms:created>
  <dcterms:modified xsi:type="dcterms:W3CDTF">2023-03-27T15:11:11Z</dcterms:modified>
</cp:coreProperties>
</file>