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35"/>
  </p:notesMasterIdLst>
  <p:sldIdLst>
    <p:sldId id="256" r:id="rId4"/>
    <p:sldId id="26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291" r:id="rId34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138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28/03/2023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28/03/2023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28/03/2023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28/03/2023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28/03/2023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28/03/2023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28/03/2023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28/03/2023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28/03/2023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mplaca_fotos/14050173741/in/photolist-7FhbNR-dLbjte-npReSk-b7z9Sz-b7zhYr-9L7YCs-b7zmi8-276qVC-bFDuw2-bnwYZm-dLhx4S-jEyDFZ-dSq1DR-2725SV-4DXpCW-ajQnUb-b7zm6D-b7zmzK-jDWk7g-2725Tn-ajMAdk-8X3WgQ-npTwvL-jR7unB-2aQVkB-b7z5eH-8WwWLY-eJ8pT4-dVLxux-bsJrY7-nnNCrs-jR7sHV-jR8erF-bFDhYx-bnwW3E-npyP9R-uGoLfS-gKgfn2-rwRJSQ-jR7phM-jR851X-7jMBy2-6kpzL2-4Dhd7Y-bArNCF-2725T4-de4z7w-o3kuFK-jR87g8-jR8eE6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mplaca_fotos/14050173741/in/photolist-7FhbNR-dLbjte-npReSk-b7z9Sz-b7zhYr-9L7YCs-b7zmi8-276qVC-bFDuw2-bnwYZm-dLhx4S-jEyDFZ-dSq1DR-2725SV-4DXpCW-ajQnUb-b7zm6D-b7zmzK-jDWk7g-2725Tn-ajMAdk-8X3WgQ-npTwvL-jR7unB-2aQVkB-b7z5eH-8WwWLY-eJ8pT4-dVLxux-bsJrY7-nnNCrs-jR7sHV-jR8erF-bFDhYx-bnwW3E-npyP9R-uGoLfS-gKgfn2-rwRJSQ-jR7phM-jR851X-7jMBy2-6kpzL2-4Dhd7Y-bArNCF-2725T4-de4z7w-o3kuFK-jR87g8-jR8eE6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mplaca_fotos/14050173741/in/photolist-7FhbNR-dLbjte-npReSk-b7z9Sz-b7zhYr-9L7YCs-b7zmi8-276qVC-bFDuw2-bnwYZm-dLhx4S-jEyDFZ-dSq1DR-2725SV-4DXpCW-ajQnUb-b7zm6D-b7zmzK-jDWk7g-2725Tn-ajMAdk-8X3WgQ-npTwvL-jR7unB-2aQVkB-b7z5eH-8WwWLY-eJ8pT4-dVLxux-bsJrY7-nnNCrs-jR7sHV-jR8erF-bFDhYx-bnwW3E-npyP9R-uGoLfS-gKgfn2-rwRJSQ-jR7phM-jR851X-7jMBy2-6kpzL2-4Dhd7Y-bArNCF-2725T4-de4z7w-o3kuFK-jR87g8-jR8eE6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mplaca_fotos/14050173741/in/photolist-7FhbNR-dLbjte-npReSk-b7z9Sz-b7zhYr-9L7YCs-b7zmi8-276qVC-bFDuw2-bnwYZm-dLhx4S-jEyDFZ-dSq1DR-2725SV-4DXpCW-ajQnUb-b7zm6D-b7zmzK-jDWk7g-2725Tn-ajMAdk-8X3WgQ-npTwvL-jR7unB-2aQVkB-b7z5eH-8WwWLY-eJ8pT4-dVLxux-bsJrY7-nnNCrs-jR7sHV-jR8erF-bFDhYx-bnwW3E-npyP9R-uGoLfS-gKgfn2-rwRJSQ-jR7phM-jR851X-7jMBy2-6kpzL2-4Dhd7Y-bArNCF-2725T4-de4z7w-o3kuFK-jR87g8-jR8eE6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mplaca_fotos/14050173741/in/photolist-7FhbNR-dLbjte-npReSk-b7z9Sz-b7zhYr-9L7YCs-b7zmi8-276qVC-bFDuw2-bnwYZm-dLhx4S-jEyDFZ-dSq1DR-2725SV-4DXpCW-ajQnUb-b7zm6D-b7zmzK-jDWk7g-2725Tn-ajMAdk-8X3WgQ-npTwvL-jR7unB-2aQVkB-b7z5eH-8WwWLY-eJ8pT4-dVLxux-bsJrY7-nnNCrs-jR7sHV-jR8erF-bFDhYx-bnwW3E-npyP9R-uGoLfS-gKgfn2-rwRJSQ-jR7phM-jR851X-7jMBy2-6kpzL2-4Dhd7Y-bArNCF-2725T4-de4z7w-o3kuFK-jR87g8-jR8eE6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mplaca_fotos/14050173741/in/photolist-7FhbNR-dLbjte-npReSk-b7z9Sz-b7zhYr-9L7YCs-b7zmi8-276qVC-bFDuw2-bnwYZm-dLhx4S-jEyDFZ-dSq1DR-2725SV-4DXpCW-ajQnUb-b7zm6D-b7zmzK-jDWk7g-2725Tn-ajMAdk-8X3WgQ-npTwvL-jR7unB-2aQVkB-b7z5eH-8WwWLY-eJ8pT4-dVLxux-bsJrY7-nnNCrs-jR7sHV-jR8erF-bFDhYx-bnwW3E-npyP9R-uGoLfS-gKgfn2-rwRJSQ-jR7phM-jR851X-7jMBy2-6kpzL2-4Dhd7Y-bArNCF-2725T4-de4z7w-o3kuFK-jR87g8-jR8eE6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Sistema de Armazenagem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FREQUENTE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Centros de distribuição, armazéns, estoque;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Área de separação de pedidos e pulmão de produção.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 descr="Uma imagem contendo no interior, armazém, cerca, edifício&#10;&#10;Descrição gerada automaticamente">
            <a:extLst>
              <a:ext uri="{FF2B5EF4-FFF2-40B4-BE49-F238E27FC236}">
                <a16:creationId xmlns:a16="http://schemas.microsoft.com/office/drawing/2014/main" id="{0877BA9E-7430-3667-F38C-9EF2AFC8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58452" y="4087168"/>
            <a:ext cx="4099497" cy="27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9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OPERAÇÃO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manual ao nível do solo;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Todo tipo de empilhadeiras disponível no mercado;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Sistemas automatizados.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mão de produção.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 descr="Uma imagem contendo no interior, armazém, cerca, edifício&#10;&#10;Descrição gerada automaticamente">
            <a:extLst>
              <a:ext uri="{FF2B5EF4-FFF2-40B4-BE49-F238E27FC236}">
                <a16:creationId xmlns:a16="http://schemas.microsoft.com/office/drawing/2014/main" id="{0877BA9E-7430-3667-F38C-9EF2AFC8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58452" y="4087168"/>
            <a:ext cx="4099497" cy="27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6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Paletes em qualquer sentido de posicionamento;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Boa operação com diversidade de referências.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 descr="Uma imagem contendo no interior, armazém, cerca, edifício&#10;&#10;Descrição gerada automaticamente">
            <a:extLst>
              <a:ext uri="{FF2B5EF4-FFF2-40B4-BE49-F238E27FC236}">
                <a16:creationId xmlns:a16="http://schemas.microsoft.com/office/drawing/2014/main" id="{0877BA9E-7430-3667-F38C-9EF2AFC8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58452" y="4087168"/>
            <a:ext cx="4099497" cy="27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DO ESPAÇO/VOLUME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Pode ser ampliado em estruturas mais altas;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Ótima utilização do espaço disponível em múltiplos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andares.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 descr="Uma imagem contendo no interior, armazém, cerca, edifício&#10;&#10;Descrição gerada automaticamente">
            <a:extLst>
              <a:ext uri="{FF2B5EF4-FFF2-40B4-BE49-F238E27FC236}">
                <a16:creationId xmlns:a16="http://schemas.microsoft.com/office/drawing/2014/main" id="{0877BA9E-7430-3667-F38C-9EF2AFC8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58452" y="4087168"/>
            <a:ext cx="4099497" cy="27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1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ARMAZENADA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FREQUÊNCIA DE GIRO DO ESTOQUE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Grande número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SKUs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Média para alta rotatividade de produtos.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 descr="Uma imagem contendo no interior, armazém, cerca, edifício&#10;&#10;Descrição gerada automaticamente">
            <a:extLst>
              <a:ext uri="{FF2B5EF4-FFF2-40B4-BE49-F238E27FC236}">
                <a16:creationId xmlns:a16="http://schemas.microsoft.com/office/drawing/2014/main" id="{0877BA9E-7430-3667-F38C-9EF2AFC8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58452" y="4087168"/>
            <a:ext cx="4099497" cy="27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6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ARMAZENADA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Armazenamento de produtos volumosos;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Cargas pesadas;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Alta seletividade.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 descr="Uma imagem contendo no interior, armazém, cerca, edifício&#10;&#10;Descrição gerada automaticamente">
            <a:extLst>
              <a:ext uri="{FF2B5EF4-FFF2-40B4-BE49-F238E27FC236}">
                <a16:creationId xmlns:a16="http://schemas.microsoft.com/office/drawing/2014/main" id="{0877BA9E-7430-3667-F38C-9EF2AFC8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58452" y="4087168"/>
            <a:ext cx="4099497" cy="27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4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6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.CORREDORES LARGOS</a:t>
            </a:r>
          </a:p>
          <a:p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utilização mais comum para porta paletes é a configuração com corredores largos (3,2m).</a:t>
            </a:r>
          </a:p>
          <a:p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Normalmente o armazenamento é realizado de forma frontal, com empilhadeiras retráteis.</a:t>
            </a:r>
          </a:p>
          <a:p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Armazenamentos a nível de chão normalmente realizados com paleteiras manuais ou empilhadeiras elétricas.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933332-E4CC-8C00-BFBA-AB560352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55" y="4700956"/>
            <a:ext cx="3348693" cy="207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9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53944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.CORREDORES LARGOS</a:t>
            </a:r>
          </a:p>
          <a:p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Pulmão de paletes;</a:t>
            </a:r>
          </a:p>
          <a:p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Baixa e média rotatividade de mercadorias;</a:t>
            </a:r>
          </a:p>
          <a:p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Baixo custo por posição-palete.</a:t>
            </a:r>
          </a:p>
          <a:p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VANTAGENS:</a:t>
            </a:r>
          </a:p>
          <a:p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Baixo custo de armazenamento;</a:t>
            </a:r>
          </a:p>
          <a:p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Fácil movimentação com empilhadeiras ;</a:t>
            </a:r>
          </a:p>
          <a:p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manual a nível de chão.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933332-E4CC-8C00-BFBA-AB560352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51" y="4911634"/>
            <a:ext cx="3147263" cy="19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3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53944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2.NÍVEL INFERIOR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PICKING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geral, o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caixas é feito diretamente sobre o palete apoiado no chão. Para o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itens avulsos, prateleiras acomodam caixas em um ou mais níveis próximos ao solo.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B05815-B317-D311-3613-7813240B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43" y="4121696"/>
            <a:ext cx="43204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53944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2.NÍVEL INFERIOR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PICKING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Pulmão de paletes;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Baixa e média rotatividade de mercadorias;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Baixo custo por posição-palete.</a:t>
            </a:r>
          </a:p>
          <a:p>
            <a:pPr marL="0" indent="0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VANTAGENS: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Baixo custo de armazenamento;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Fácil movimentação com empilhadeiras 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manual a nível de chão.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B05815-B317-D311-3613-7813240B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06" y="4486410"/>
            <a:ext cx="3125212" cy="22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ESTANTERIA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FREQUENTE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Armazenagem de itens avulsos;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Almoxarifados, autopeças, pequenos itens em geral;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Separação/montagem de pedidos em múltiplos níveis.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62BE53-B927-2F10-8C58-A0BDC44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78" y="4399811"/>
            <a:ext cx="4038043" cy="23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53944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3.DUPLA PROFUNDIDADE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Armazenagem com dupla profundidade necessita de empilhadeiras com garfos pantográficos. Como regra, as empilhadeiras pantográficas são equipadas com câmeras nos garfos e um monitor na cabine de operação, que permite ao operador observar o posicionamento do segundo palete.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A26BE2-400E-8C15-B52F-23122573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55" y="4369061"/>
            <a:ext cx="3489489" cy="23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15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53944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PALETE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Pulmão de paletes;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Baixa e média rotatividade de mercadorias;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Baixo custo por posição palete.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Baixo custo de armazenamento;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Fácil movimentação com empilhadeiras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adaptadas;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Maior densidade de armazenagem.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A26BE2-400E-8C15-B52F-23122573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613" y="4939274"/>
            <a:ext cx="2841225" cy="19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88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453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4.CORREDOR ESTREITO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Corredores estreitos (1,8m) permitem uma ótima utilização de espaço e alta cubagem. Selecionadoras de pedidos transportam o operador para qualquer nível de coleta e o guia nos corredores por fio indutivo ou trilho guia, garante que o veículo sempre se mantenha a uma distância ideal da instalação.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Cargas manuais podem ser coletadas/retiradas em qualquer nível de armazenamento.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515F94-3A3B-27D5-494D-BE1B62CD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660" y="4766989"/>
            <a:ext cx="3030680" cy="20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86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453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Grande utilização do espaço;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Ideal para armazenagem em grandes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quantidades com média e alta rotatividade;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Ambiente de trabalho seguro, pois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 a coleta é feita com a utilização de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equipamentos.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515F94-3A3B-27D5-494D-BE1B62CD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660" y="4766989"/>
            <a:ext cx="3030680" cy="20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D2F09D-AC3F-3E61-0D90-757A01F0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836712"/>
            <a:ext cx="4320480" cy="25922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DD7617-CD91-90DE-5B2E-615794C0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895409"/>
            <a:ext cx="4320480" cy="28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2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453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5.MÚLTIPLOS NÍVEIS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instalações com múltiplos níveis de operação, os itens podem ser coletados simultaneamente em diversas ordens de serviços, maximizando o número de coletas. Os porta paletes Bertolini são desenvolvidos de maneira que possam ser combinados a outros modelos de armazenagem, como prateleiras, dinâmicos por gravidade 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racks.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91B019-5182-04B7-7A1C-61E3E1B0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1" y="4550763"/>
            <a:ext cx="3639799" cy="23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453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5.MÚLTIPLOS NÍVEIS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Processamento simultâneos de ordens de coleta;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Vários modelos de armazenamento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garantem uma maior eficiência de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endereçamento;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Adequado para todos os modelos de paletes.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26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91B019-5182-04B7-7A1C-61E3E1B0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1" y="4550763"/>
            <a:ext cx="3639799" cy="23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3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453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6.BASES MÓVEIS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eliminação de corredores otimiza a área de armazenagem disponível. Elevado ganho em espaço de armazenamento, podendo chegar a 100%. Os corredores são abertos quando necessário, e todas as posições podem ser acessadas.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27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969C60-BEDC-45AB-37D3-A760F7EE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83" y="4306665"/>
            <a:ext cx="405863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67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453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6.BASES MÓVEIS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VANTAGENS: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Garante uma alta densidade de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armazenamento com a otimização da área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Abertura de corredores sincronizada com o acendimento automático de luzes, gerando economia à operação.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28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969C60-BEDC-45AB-37D3-A760F7EE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83" y="4306665"/>
            <a:ext cx="405863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9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453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7.ARMAZÉM AUTOMATIZADO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Com um alto investimento inicial, os armazéns automatizados possuem um curto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payback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pois garantem um aumento de produtividade, uma alta confiabilidade e uma redução nos tempos de serviços.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29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12C54C-795B-1E09-C864-E35E1CD9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974" y="3504132"/>
            <a:ext cx="4176464" cy="28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2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ESTANTERIA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OPERAÇÃO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manual;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manual em conjunto com esteiras automatizadas;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Possibilidade de automatização total.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62BE53-B927-2F10-8C58-A0BDC44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78" y="4399811"/>
            <a:ext cx="4038043" cy="23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7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856" y="-222557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4530" y="950127"/>
            <a:ext cx="8604560" cy="41735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Sistema totalmente automático garantindo um ambiente de trabalho seguro;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Redução dos tempos de execução de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Gerenciamento do armazém por software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WMS (Warehouse Management System).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30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12C54C-795B-1E09-C864-E35E1CD9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23" y="4334678"/>
            <a:ext cx="3494954" cy="23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5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>
                <a:effectLst/>
                <a:latin typeface="Muli"/>
              </a:rPr>
              <a:t>DÚVIDAS??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31</a:t>
            </a:fld>
            <a:endParaRPr lang="pt-BR"/>
          </a:p>
        </p:txBody>
      </p:sp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45BFDCD1-4309-70FC-D770-DA6C0842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ESTANTERIA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Armazenagem de itens avulsos de diversos tipos;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Armazenagem de itens em caixas plásticas ou de papelão.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62BE53-B927-2F10-8C58-A0BDC44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78" y="4399811"/>
            <a:ext cx="4038043" cy="23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ESTANTERIA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DO ESPAÇO/VOLUME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Multiplicação do espaço disponível;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Ótima utilização do espaço disponível em múltiplos andares.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62BE53-B927-2F10-8C58-A0BDC44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78" y="4399811"/>
            <a:ext cx="4038043" cy="23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0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ESTANTERIA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 ARMAZENADA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GIRO DO ESTOQUE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Frequência de giro do estoque média (itens tipo B).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62BE53-B927-2F10-8C58-A0BDC44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78" y="4399811"/>
            <a:ext cx="4038043" cy="23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7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ESTANTERIA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DA CARGA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Armazenagem de itens avulsos de diversos tipos.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Itens armazenados em caixas plásticas, containers 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caixas de papelão.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62BE53-B927-2F10-8C58-A0BDC44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78" y="4399811"/>
            <a:ext cx="4038043" cy="23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9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7F328D-3419-D385-790E-B60DB61E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8" y="1007362"/>
            <a:ext cx="7840702" cy="54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1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6" y="1103007"/>
            <a:ext cx="8604560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ESTANTERIA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DA CARGA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Armazenagem de itens avulsos de diversos tipos.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Itens armazenados em caixas plásticas, containers 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caixas de papelão.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62BE53-B927-2F10-8C58-A0BDC44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78" y="4399811"/>
            <a:ext cx="4038043" cy="23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77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1074</Words>
  <Application>Microsoft Office PowerPoint</Application>
  <PresentationFormat>Apresentação na tela (4:3)</PresentationFormat>
  <Paragraphs>220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Helvetica</vt:lpstr>
      <vt:lpstr>Muli</vt:lpstr>
      <vt:lpstr>Tema do Office</vt:lpstr>
      <vt:lpstr>1_Personalizar design</vt:lpstr>
      <vt:lpstr>Personalizar design</vt:lpstr>
      <vt:lpstr>UC1 – 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DÚVIDAS??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rodolfo martins</cp:lastModifiedBy>
  <cp:revision>45</cp:revision>
  <cp:lastPrinted>2019-04-25T20:59:33Z</cp:lastPrinted>
  <dcterms:created xsi:type="dcterms:W3CDTF">2017-01-10T17:35:04Z</dcterms:created>
  <dcterms:modified xsi:type="dcterms:W3CDTF">2023-03-29T02:38:42Z</dcterms:modified>
</cp:coreProperties>
</file>