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672" r:id="rId3"/>
  </p:sldMasterIdLst>
  <p:notesMasterIdLst>
    <p:notesMasterId r:id="rId37"/>
  </p:notesMasterIdLst>
  <p:sldIdLst>
    <p:sldId id="256" r:id="rId4"/>
    <p:sldId id="266"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9" r:id="rId32"/>
    <p:sldId id="320" r:id="rId33"/>
    <p:sldId id="321" r:id="rId34"/>
    <p:sldId id="322" r:id="rId35"/>
    <p:sldId id="291" r:id="rId36"/>
  </p:sldIdLst>
  <p:sldSz cx="9144000" cy="6858000" type="screen4x3"/>
  <p:notesSz cx="6797675" cy="9928225"/>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9" autoAdjust="0"/>
    <p:restoredTop sz="95501" autoAdjust="0"/>
  </p:normalViewPr>
  <p:slideViewPr>
    <p:cSldViewPr snapToGrid="0">
      <p:cViewPr varScale="1">
        <p:scale>
          <a:sx n="86" d="100"/>
          <a:sy n="86" d="100"/>
        </p:scale>
        <p:origin x="1410"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E7F9A48F-F500-4FC4-A814-7B955F17F02B}" type="datetimeFigureOut">
              <a:rPr lang="pt-BR" smtClean="0"/>
              <a:t>03/04/2023</a:t>
            </a:fld>
            <a:endParaRPr lang="pt-BR"/>
          </a:p>
        </p:txBody>
      </p:sp>
      <p:sp>
        <p:nvSpPr>
          <p:cNvPr id="4" name="Espaço Reservado para Imagem de Slide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325146F9-0079-4F93-A56C-8729DD12A2A9}" type="slidenum">
              <a:rPr lang="pt-BR" smtClean="0"/>
              <a:t>‹nº›</a:t>
            </a:fld>
            <a:endParaRPr lang="pt-BR"/>
          </a:p>
        </p:txBody>
      </p:sp>
    </p:spTree>
    <p:extLst>
      <p:ext uri="{BB962C8B-B14F-4D97-AF65-F5344CB8AC3E}">
        <p14:creationId xmlns:p14="http://schemas.microsoft.com/office/powerpoint/2010/main" val="229510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856216"/>
            <a:ext cx="9144000" cy="1801920"/>
          </a:xfrm>
        </p:spPr>
        <p:txBody>
          <a:bodyPr anchor="b">
            <a:normAutofit/>
          </a:bodyPr>
          <a:lstStyle>
            <a:lvl1pPr algn="ctr">
              <a:defRPr sz="5600">
                <a:solidFill>
                  <a:srgbClr val="014A8E"/>
                </a:solidFill>
                <a:latin typeface="Helvetica" panose="020B0604020202020204" pitchFamily="34" charset="0"/>
              </a:defRPr>
            </a:lvl1pPr>
          </a:lstStyle>
          <a:p>
            <a:r>
              <a:rPr lang="pt-BR" dirty="0"/>
              <a:t>Clique para editar o título mestre</a:t>
            </a:r>
            <a:endParaRPr lang="en-US" dirty="0"/>
          </a:p>
        </p:txBody>
      </p:sp>
      <p:sp>
        <p:nvSpPr>
          <p:cNvPr id="3" name="Subtitle 2"/>
          <p:cNvSpPr>
            <a:spLocks noGrp="1"/>
          </p:cNvSpPr>
          <p:nvPr>
            <p:ph type="subTitle" idx="1"/>
          </p:nvPr>
        </p:nvSpPr>
        <p:spPr>
          <a:xfrm>
            <a:off x="1235467" y="5310218"/>
            <a:ext cx="6858000" cy="394051"/>
          </a:xfrm>
        </p:spPr>
        <p:txBody>
          <a:bodyPr/>
          <a:lstStyle>
            <a:lvl1pPr marL="0" indent="0" algn="ctr">
              <a:buNone/>
              <a:defRPr sz="2400">
                <a:solidFill>
                  <a:srgbClr val="014A8E"/>
                </a:solidFill>
                <a:latin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endParaRPr lang="en-US" dirty="0"/>
          </a:p>
        </p:txBody>
      </p:sp>
      <p:sp>
        <p:nvSpPr>
          <p:cNvPr id="4" name="Date Placeholder 3"/>
          <p:cNvSpPr>
            <a:spLocks noGrp="1"/>
          </p:cNvSpPr>
          <p:nvPr>
            <p:ph type="dt" sz="half" idx="10"/>
          </p:nvPr>
        </p:nvSpPr>
        <p:spPr/>
        <p:txBody>
          <a:bodyPr/>
          <a:lstStyle/>
          <a:p>
            <a:fld id="{361C0DFD-1A3B-46C2-8708-0E261E035D59}" type="datetime1">
              <a:rPr lang="pt-BR" smtClean="0"/>
              <a:t>03/04/2023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38351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0AFA963-22E1-44CC-856C-FAB5C9896D83}" type="datetime1">
              <a:rPr lang="pt-BR" smtClean="0"/>
              <a:t>03/04/2023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391910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3833ADF-0489-4E12-8370-1E05A9220250}" type="datetime1">
              <a:rPr lang="pt-BR" smtClean="0"/>
              <a:t>03/04/2023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20183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03936DA-31DF-4971-B518-470609B2787D}"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2861302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87F90A6-6F8D-4116-95F1-7A1EE0AD62B5}"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3885614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18D304FF-2BE9-46D6-90AE-495DC4268364}"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249609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28650" y="1825625"/>
            <a:ext cx="386715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825625"/>
            <a:ext cx="386715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194BFB4E-D4DB-42C1-8ABC-052A2EC476E0}" type="datetime1">
              <a:rPr lang="pt-BR" smtClean="0"/>
              <a:t>03/04/2023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2585054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6C56A661-76BB-4632-AAB5-EE4BD62A3428}" type="datetime1">
              <a:rPr lang="pt-BR" smtClean="0"/>
              <a:t>03/04/2023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3743334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DBE26F27-C9D0-4379-A027-78F3F4E69B65}" type="datetime1">
              <a:rPr lang="pt-BR" smtClean="0"/>
              <a:t>03/04/2023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3854451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7A949A7-47F2-4A52-B831-D3908BA79733}" type="datetime1">
              <a:rPr lang="pt-BR" smtClean="0"/>
              <a:t>03/04/2023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203794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3D87D186-F113-4820-99C5-FA8E5E789697}" type="datetime1">
              <a:rPr lang="pt-BR" smtClean="0"/>
              <a:t>03/04/2023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253290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47D964-10B1-467D-9A79-C5551085E24A}" type="datetime1">
              <a:rPr lang="pt-BR" smtClean="0"/>
              <a:t>03/04/2023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484959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359D4877-A281-4847-BD1D-EB02F445D0B0}" type="datetime1">
              <a:rPr lang="pt-BR" smtClean="0"/>
              <a:t>03/04/2023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909175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FCCFDD7-1E3E-44ED-B822-9AEEBD793AB0}"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18440955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28650" y="365125"/>
            <a:ext cx="5762625"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017C1D3-1641-43CF-9F9B-AC1AEDADA6CE}"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1921595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C5D47790-B3F7-42FE-8C3C-7F35F4F33205}"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35012169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E4C65F1-6153-4F2D-93AE-BF982928223F}"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13722738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41889838-BFE2-4774-8409-4DC0D4F2E9B7}"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18549502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28650" y="1825625"/>
            <a:ext cx="386715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825625"/>
            <a:ext cx="386715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0E84706E-A096-4FCE-B8CE-DC7543F53D0B}" type="datetime1">
              <a:rPr lang="pt-BR" smtClean="0"/>
              <a:t>03/04/2023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34218608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D7385932-94E3-410F-B3F6-671C35E56E55}" type="datetime1">
              <a:rPr lang="pt-BR" smtClean="0"/>
              <a:t>03/04/2023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21832305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8A4156FD-1B0D-4827-A314-E9B511B27C26}" type="datetime1">
              <a:rPr lang="pt-BR" smtClean="0"/>
              <a:t>03/04/2023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2481906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0D6824D-C2C2-4FD4-9B0C-0B3CF4E96C05}" type="datetime1">
              <a:rPr lang="pt-BR" smtClean="0"/>
              <a:t>03/04/2023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397228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32A5D593-488A-4032-971F-19FC5364293B}" type="datetime1">
              <a:rPr lang="pt-BR" smtClean="0"/>
              <a:t>03/04/2023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0448953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DE2A12EE-567B-4A2F-9BE4-31362A86982B}" type="datetime1">
              <a:rPr lang="pt-BR" smtClean="0"/>
              <a:t>03/04/2023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7094053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B7BB7361-27D0-4F59-B9A5-FB9F95924AAA}" type="datetime1">
              <a:rPr lang="pt-BR" smtClean="0"/>
              <a:t>03/04/2023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34680522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5B69F4D-ACCF-4EAE-B858-4A2DCCCF8833}"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25397898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28650" y="365125"/>
            <a:ext cx="5762625"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D081578-9609-4AD8-93EE-B7ECEE91191B}"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202469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5485621-8F32-48E7-8B3D-32B1DB5E5549}" type="datetime1">
              <a:rPr lang="pt-BR" smtClean="0"/>
              <a:t>03/04/2023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356955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6DB52B7-B584-403D-8C9B-0BD9995AAB10}" type="datetime1">
              <a:rPr lang="pt-BR" smtClean="0"/>
              <a:t>03/04/2023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322513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CF85A23-20D5-4685-848F-05E29DD80F4D}" type="datetime1">
              <a:rPr lang="pt-BR" smtClean="0"/>
              <a:t>03/04/2023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64076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D1A09-886F-4660-8D6E-BC2A6202E99E}" type="datetime1">
              <a:rPr lang="pt-BR" smtClean="0"/>
              <a:t>03/04/2023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61764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53B84672-5877-432C-83D4-0FA0366BBBF0}" type="datetime1">
              <a:rPr lang="pt-BR" smtClean="0"/>
              <a:t>03/04/2023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84255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23C5B339-23C3-4CFE-88CD-99147371F42B}" type="datetime1">
              <a:rPr lang="pt-BR" smtClean="0"/>
              <a:t>03/04/2023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346705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dirty="0"/>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55EE1-2B9C-43C6-B4F1-1551D97A5A2F}" type="datetime1">
              <a:rPr lang="pt-BR" smtClean="0"/>
              <a:t>03/04/2023</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‹nº›</a:t>
            </a:fld>
            <a:endParaRPr lang="pt-BR"/>
          </a:p>
        </p:txBody>
      </p:sp>
    </p:spTree>
    <p:extLst>
      <p:ext uri="{BB962C8B-B14F-4D97-AF65-F5344CB8AC3E}">
        <p14:creationId xmlns:p14="http://schemas.microsoft.com/office/powerpoint/2010/main" val="3496093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000" kern="1200">
          <a:solidFill>
            <a:srgbClr val="014A8E"/>
          </a:solidFill>
          <a:latin typeface="Helvetica"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14A8E"/>
          </a:solidFill>
          <a:latin typeface="Helvetica"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14A8E"/>
          </a:solidFill>
          <a:latin typeface="Helvetica"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14A8E"/>
          </a:solidFill>
          <a:latin typeface="Helvetica"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14A8E"/>
          </a:solidFill>
          <a:latin typeface="Helvetica"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14A8E"/>
          </a:solidFill>
          <a:latin typeface="Helvetica"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74DCD-D205-4624-9AB2-6CA7D2BF637B}" type="datetime1">
              <a:rPr lang="pt-BR" smtClean="0"/>
              <a:t>03/04/2023</a:t>
            </a:fld>
            <a:endParaRPr lang="pt-BR"/>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EA400-D514-44B1-A5BA-3C8661B41D6D}" type="slidenum">
              <a:rPr lang="pt-BR" smtClean="0"/>
              <a:t>‹nº›</a:t>
            </a:fld>
            <a:endParaRPr lang="pt-BR"/>
          </a:p>
        </p:txBody>
      </p:sp>
    </p:spTree>
    <p:extLst>
      <p:ext uri="{BB962C8B-B14F-4D97-AF65-F5344CB8AC3E}">
        <p14:creationId xmlns:p14="http://schemas.microsoft.com/office/powerpoint/2010/main" val="23552860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8E14E-9AAC-4182-99C3-0DC90C1A2A41}" type="datetime1">
              <a:rPr lang="pt-BR" smtClean="0"/>
              <a:t>03/04/2023</a:t>
            </a:fld>
            <a:endParaRPr lang="pt-BR"/>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5A725-704E-4F6D-BB53-652E99FABDE4}" type="slidenum">
              <a:rPr lang="pt-BR" smtClean="0"/>
              <a:t>‹nº›</a:t>
            </a:fld>
            <a:endParaRPr lang="pt-BR"/>
          </a:p>
        </p:txBody>
      </p:sp>
    </p:spTree>
    <p:extLst>
      <p:ext uri="{BB962C8B-B14F-4D97-AF65-F5344CB8AC3E}">
        <p14:creationId xmlns:p14="http://schemas.microsoft.com/office/powerpoint/2010/main" val="32004422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helenablavatsky.net/2021/07/ter-duvidas-e-aceitavel-em-teosofia.html" TargetMode="External"/><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08594" y="2912012"/>
            <a:ext cx="9144000" cy="1645920"/>
          </a:xfrm>
        </p:spPr>
        <p:txBody>
          <a:bodyPr>
            <a:noAutofit/>
          </a:bodyPr>
          <a:lstStyle/>
          <a:p>
            <a:pPr rtl="0"/>
            <a:r>
              <a:rPr lang="pt-BR" sz="3600" b="1" dirty="0">
                <a:solidFill>
                  <a:srgbClr val="002060"/>
                </a:solidFill>
              </a:rPr>
              <a:t>UC1 – Movimentação, Expedição e Distribuição.</a:t>
            </a:r>
          </a:p>
        </p:txBody>
      </p:sp>
      <p:sp>
        <p:nvSpPr>
          <p:cNvPr id="5" name="Subtítulo 4"/>
          <p:cNvSpPr>
            <a:spLocks noGrp="1"/>
          </p:cNvSpPr>
          <p:nvPr>
            <p:ph type="subTitle" idx="1"/>
          </p:nvPr>
        </p:nvSpPr>
        <p:spPr>
          <a:xfrm>
            <a:off x="1086299" y="5329588"/>
            <a:ext cx="7188591" cy="548108"/>
          </a:xfrm>
        </p:spPr>
        <p:txBody>
          <a:bodyPr/>
          <a:lstStyle/>
          <a:p>
            <a:r>
              <a:rPr lang="pt-BR" dirty="0"/>
              <a:t>PROFESSOR RODOLFO MARTINS</a:t>
            </a:r>
          </a:p>
        </p:txBody>
      </p:sp>
      <p:sp>
        <p:nvSpPr>
          <p:cNvPr id="2" name="Espaço Reservado para Número de Slide 1">
            <a:extLst>
              <a:ext uri="{FF2B5EF4-FFF2-40B4-BE49-F238E27FC236}">
                <a16:creationId xmlns:a16="http://schemas.microsoft.com/office/drawing/2014/main" id="{3E2F9CF6-0283-D155-5C03-8132A117E628}"/>
              </a:ext>
            </a:extLst>
          </p:cNvPr>
          <p:cNvSpPr>
            <a:spLocks noGrp="1"/>
          </p:cNvSpPr>
          <p:nvPr>
            <p:ph type="sldNum" sz="quarter" idx="12"/>
          </p:nvPr>
        </p:nvSpPr>
        <p:spPr/>
        <p:txBody>
          <a:bodyPr/>
          <a:lstStyle/>
          <a:p>
            <a:fld id="{29185252-FBA3-417A-8652-C405B89605D8}" type="slidenum">
              <a:rPr lang="pt-BR" smtClean="0"/>
              <a:t>1</a:t>
            </a:fld>
            <a:endParaRPr lang="pt-BR"/>
          </a:p>
        </p:txBody>
      </p:sp>
    </p:spTree>
    <p:extLst>
      <p:ext uri="{BB962C8B-B14F-4D97-AF65-F5344CB8AC3E}">
        <p14:creationId xmlns:p14="http://schemas.microsoft.com/office/powerpoint/2010/main" val="2569797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Leis da Movimentação.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2351878"/>
            <a:ext cx="8604560" cy="304693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FF0000"/>
                </a:solidFill>
                <a:latin typeface="Arial" panose="020B0604020202020204" pitchFamily="34" charset="0"/>
                <a:cs typeface="Arial" panose="020B0604020202020204" pitchFamily="34" charset="0"/>
              </a:rPr>
              <a:t>3. MÍNIMA MANIPULAÇÃO </a:t>
            </a:r>
            <a:r>
              <a:rPr lang="pt-BR" sz="2800" dirty="0">
                <a:solidFill>
                  <a:srgbClr val="013657"/>
                </a:solidFill>
                <a:latin typeface="Arial" panose="020B0604020202020204" pitchFamily="34" charset="0"/>
                <a:cs typeface="Arial" panose="020B0604020202020204" pitchFamily="34" charset="0"/>
              </a:rPr>
              <a:t>- Reduza a frequência de transporte manual. O transporte mecânico custa menos que as operações de carga e descarga, levantamento e armazenamento. </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10</a:t>
            </a:fld>
            <a:endParaRPr lang="pt-BR"/>
          </a:p>
        </p:txBody>
      </p:sp>
    </p:spTree>
    <p:extLst>
      <p:ext uri="{BB962C8B-B14F-4D97-AF65-F5344CB8AC3E}">
        <p14:creationId xmlns:p14="http://schemas.microsoft.com/office/powerpoint/2010/main" val="2375562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Leis da Movimentação.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2351878"/>
            <a:ext cx="8604560" cy="304693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FF0000"/>
                </a:solidFill>
                <a:latin typeface="Arial" panose="020B0604020202020204" pitchFamily="34" charset="0"/>
                <a:cs typeface="Arial" panose="020B0604020202020204" pitchFamily="34" charset="0"/>
              </a:rPr>
              <a:t>4. SEGURANÇA  E SATISFAÇÃO </a:t>
            </a:r>
            <a:r>
              <a:rPr lang="pt-BR" sz="2800" dirty="0">
                <a:solidFill>
                  <a:srgbClr val="013657"/>
                </a:solidFill>
                <a:latin typeface="Arial" panose="020B0604020202020204" pitchFamily="34" charset="0"/>
                <a:cs typeface="Arial" panose="020B0604020202020204" pitchFamily="34" charset="0"/>
              </a:rPr>
              <a:t>- Leve sempre em conta a segurança dos operadores e o pessoal circulante, quando selecionar o equipamento de transporte de materiais.</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11</a:t>
            </a:fld>
            <a:endParaRPr lang="pt-BR"/>
          </a:p>
        </p:txBody>
      </p:sp>
    </p:spTree>
    <p:extLst>
      <p:ext uri="{BB962C8B-B14F-4D97-AF65-F5344CB8AC3E}">
        <p14:creationId xmlns:p14="http://schemas.microsoft.com/office/powerpoint/2010/main" val="1332165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Leis da Movimentação.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2351878"/>
            <a:ext cx="8604560" cy="304693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FF0000"/>
                </a:solidFill>
                <a:latin typeface="Arial" panose="020B0604020202020204" pitchFamily="34" charset="0"/>
                <a:cs typeface="Arial" panose="020B0604020202020204" pitchFamily="34" charset="0"/>
              </a:rPr>
              <a:t>5. PADRONIZAÇÃO </a:t>
            </a:r>
            <a:r>
              <a:rPr lang="pt-BR" sz="2800" dirty="0">
                <a:solidFill>
                  <a:srgbClr val="013657"/>
                </a:solidFill>
                <a:latin typeface="Arial" panose="020B0604020202020204" pitchFamily="34" charset="0"/>
                <a:cs typeface="Arial" panose="020B0604020202020204" pitchFamily="34" charset="0"/>
              </a:rPr>
              <a:t>- Use equipamento padronizado na medida do possível. O custo inicial é mais baixo, a manutenção é mais fácil e mais barata e utilização desse equipamento é mais variada  por ser mais flexível que equipamentos especializados.</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12</a:t>
            </a:fld>
            <a:endParaRPr lang="pt-BR"/>
          </a:p>
        </p:txBody>
      </p:sp>
    </p:spTree>
    <p:extLst>
      <p:ext uri="{BB962C8B-B14F-4D97-AF65-F5344CB8AC3E}">
        <p14:creationId xmlns:p14="http://schemas.microsoft.com/office/powerpoint/2010/main" val="176275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Leis da Movimentação.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2351878"/>
            <a:ext cx="8604560" cy="304693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FF0000"/>
                </a:solidFill>
                <a:latin typeface="Arial" panose="020B0604020202020204" pitchFamily="34" charset="0"/>
                <a:cs typeface="Arial" panose="020B0604020202020204" pitchFamily="34" charset="0"/>
              </a:rPr>
              <a:t>6. FLEXIBILIDADE </a:t>
            </a:r>
            <a:r>
              <a:rPr lang="pt-BR" sz="2800" dirty="0">
                <a:solidFill>
                  <a:srgbClr val="013657"/>
                </a:solidFill>
                <a:latin typeface="Arial" panose="020B0604020202020204" pitchFamily="34" charset="0"/>
                <a:cs typeface="Arial" panose="020B0604020202020204" pitchFamily="34" charset="0"/>
              </a:rPr>
              <a:t>- Capacidade de satisfazer ao transporte de vários tipos de cargas, em condições  variadas de trabalho.</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13</a:t>
            </a:fld>
            <a:endParaRPr lang="pt-BR"/>
          </a:p>
        </p:txBody>
      </p:sp>
    </p:spTree>
    <p:extLst>
      <p:ext uri="{BB962C8B-B14F-4D97-AF65-F5344CB8AC3E}">
        <p14:creationId xmlns:p14="http://schemas.microsoft.com/office/powerpoint/2010/main" val="357403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Leis da Movimentação.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2351878"/>
            <a:ext cx="8604560" cy="304693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FF0000"/>
                </a:solidFill>
                <a:latin typeface="Arial" panose="020B0604020202020204" pitchFamily="34" charset="0"/>
                <a:cs typeface="Arial" panose="020B0604020202020204" pitchFamily="34" charset="0"/>
              </a:rPr>
              <a:t>7. MÁXIMA UTILIZAÇÃO DA GRAVIDADE </a:t>
            </a:r>
            <a:r>
              <a:rPr lang="pt-BR" sz="2800" dirty="0">
                <a:solidFill>
                  <a:srgbClr val="013657"/>
                </a:solidFill>
                <a:latin typeface="Arial" panose="020B0604020202020204" pitchFamily="34" charset="0"/>
                <a:cs typeface="Arial" panose="020B0604020202020204" pitchFamily="34" charset="0"/>
              </a:rPr>
              <a:t>- Use a  gravidade sempre que possível. Pequenos trechos motorizados de transportadores podem elevar a carga a uma altura conveniente para suprir trechos longos de transportes por gravidade.</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14</a:t>
            </a:fld>
            <a:endParaRPr lang="pt-BR"/>
          </a:p>
        </p:txBody>
      </p:sp>
    </p:spTree>
    <p:extLst>
      <p:ext uri="{BB962C8B-B14F-4D97-AF65-F5344CB8AC3E}">
        <p14:creationId xmlns:p14="http://schemas.microsoft.com/office/powerpoint/2010/main" val="264708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Leis da Movimentação.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2351878"/>
            <a:ext cx="8604560" cy="304693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FF0000"/>
                </a:solidFill>
                <a:latin typeface="Arial" panose="020B0604020202020204" pitchFamily="34" charset="0"/>
                <a:cs typeface="Arial" panose="020B0604020202020204" pitchFamily="34" charset="0"/>
              </a:rPr>
              <a:t>8. MÁXIMA UTILIZAÇÃO DO ESPAÇO DISPONÍVEL </a:t>
            </a:r>
            <a:r>
              <a:rPr lang="pt-BR" sz="2800" dirty="0">
                <a:solidFill>
                  <a:srgbClr val="013657"/>
                </a:solidFill>
                <a:latin typeface="Arial" panose="020B0604020202020204" pitchFamily="34" charset="0"/>
                <a:cs typeface="Arial" panose="020B0604020202020204" pitchFamily="34" charset="0"/>
              </a:rPr>
              <a:t>- Empilhe cargas ou utilize suportes especiais para  isso.</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15</a:t>
            </a:fld>
            <a:endParaRPr lang="pt-BR"/>
          </a:p>
        </p:txBody>
      </p:sp>
    </p:spTree>
    <p:extLst>
      <p:ext uri="{BB962C8B-B14F-4D97-AF65-F5344CB8AC3E}">
        <p14:creationId xmlns:p14="http://schemas.microsoft.com/office/powerpoint/2010/main" val="320832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Leis da Movimentação.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2351878"/>
            <a:ext cx="8604560" cy="304693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FF0000"/>
                </a:solidFill>
                <a:latin typeface="Arial" panose="020B0604020202020204" pitchFamily="34" charset="0"/>
                <a:cs typeface="Arial" panose="020B0604020202020204" pitchFamily="34" charset="0"/>
              </a:rPr>
              <a:t>9. MÉTODO ALTERNATIVO </a:t>
            </a:r>
            <a:r>
              <a:rPr lang="pt-BR" sz="2800" dirty="0">
                <a:solidFill>
                  <a:srgbClr val="013657"/>
                </a:solidFill>
                <a:latin typeface="Arial" panose="020B0604020202020204" pitchFamily="34" charset="0"/>
                <a:cs typeface="Arial" panose="020B0604020202020204" pitchFamily="34" charset="0"/>
              </a:rPr>
              <a:t>- Faça uma previsão de um método alternativo de movimentação em caso de falhas. Exemplos: Colocação de pontos esparsos para instalação de uma talha manual; prever espaço para movimentação de uma empilhadeira numa área coberta por uma ponte rolante.</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16</a:t>
            </a:fld>
            <a:endParaRPr lang="pt-BR"/>
          </a:p>
        </p:txBody>
      </p:sp>
    </p:spTree>
    <p:extLst>
      <p:ext uri="{BB962C8B-B14F-4D97-AF65-F5344CB8AC3E}">
        <p14:creationId xmlns:p14="http://schemas.microsoft.com/office/powerpoint/2010/main" val="3313413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Leis da Movimentação.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2351878"/>
            <a:ext cx="8604560" cy="3312942"/>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FF0000"/>
                </a:solidFill>
                <a:latin typeface="Arial" panose="020B0604020202020204" pitchFamily="34" charset="0"/>
                <a:cs typeface="Arial" panose="020B0604020202020204" pitchFamily="34" charset="0"/>
              </a:rPr>
              <a:t>10. MENOR CUSTO TOTAL </a:t>
            </a:r>
            <a:r>
              <a:rPr lang="pt-BR" sz="2800" dirty="0">
                <a:solidFill>
                  <a:srgbClr val="013657"/>
                </a:solidFill>
                <a:latin typeface="Arial" panose="020B0604020202020204" pitchFamily="34" charset="0"/>
                <a:cs typeface="Arial" panose="020B0604020202020204" pitchFamily="34" charset="0"/>
              </a:rPr>
              <a:t>- Selecione equipamentos na base de custos totais e não somente do custo inicial mais baixo, ou do custo operacional, ou somente de manutenção. O equipamento  escolhido deve ser aquele que apresenta o menor custo total para uma vida útil razoável e a uma taxa de retorno do investimento adequado.</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17</a:t>
            </a:fld>
            <a:endParaRPr lang="pt-BR"/>
          </a:p>
        </p:txBody>
      </p:sp>
    </p:spTree>
    <p:extLst>
      <p:ext uri="{BB962C8B-B14F-4D97-AF65-F5344CB8AC3E}">
        <p14:creationId xmlns:p14="http://schemas.microsoft.com/office/powerpoint/2010/main" val="429702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Equipamentos de Manuseio </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2351878"/>
            <a:ext cx="8604560" cy="304693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O manuseio dos diversos materiais pode ser efetuado:</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 </a:t>
            </a:r>
            <a:r>
              <a:rPr lang="pt-BR" sz="2800" dirty="0">
                <a:solidFill>
                  <a:srgbClr val="FF0000"/>
                </a:solidFill>
                <a:latin typeface="Arial" panose="020B0604020202020204" pitchFamily="34" charset="0"/>
                <a:cs typeface="Arial" panose="020B0604020202020204" pitchFamily="34" charset="0"/>
              </a:rPr>
              <a:t>MANUALMENTE</a:t>
            </a:r>
            <a:r>
              <a:rPr lang="pt-BR" sz="2800" dirty="0">
                <a:solidFill>
                  <a:srgbClr val="013657"/>
                </a:solidFill>
                <a:latin typeface="Arial" panose="020B0604020202020204" pitchFamily="34" charset="0"/>
                <a:cs typeface="Arial" panose="020B0604020202020204" pitchFamily="34" charset="0"/>
              </a:rPr>
              <a:t>: mais simples e comum, efetuado pelo esforço físico de funcionários.</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18</a:t>
            </a:fld>
            <a:endParaRPr lang="pt-BR"/>
          </a:p>
        </p:txBody>
      </p:sp>
    </p:spTree>
    <p:extLst>
      <p:ext uri="{BB962C8B-B14F-4D97-AF65-F5344CB8AC3E}">
        <p14:creationId xmlns:p14="http://schemas.microsoft.com/office/powerpoint/2010/main" val="181554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Equipamentos de Manuseio </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19</a:t>
            </a:fld>
            <a:endParaRPr lang="pt-BR"/>
          </a:p>
        </p:txBody>
      </p:sp>
      <p:sp>
        <p:nvSpPr>
          <p:cNvPr id="4" name="Retângulo 3">
            <a:extLst>
              <a:ext uri="{FF2B5EF4-FFF2-40B4-BE49-F238E27FC236}">
                <a16:creationId xmlns:a16="http://schemas.microsoft.com/office/drawing/2014/main" id="{23A70070-454F-B4D4-6F77-99B5FB8B9F09}"/>
              </a:ext>
            </a:extLst>
          </p:cNvPr>
          <p:cNvSpPr>
            <a:spLocks noChangeArrowheads="1"/>
          </p:cNvSpPr>
          <p:nvPr/>
        </p:nvSpPr>
        <p:spPr bwMode="auto">
          <a:xfrm>
            <a:off x="341313" y="1668463"/>
            <a:ext cx="8667750" cy="1384300"/>
          </a:xfrm>
          <a:prstGeom prst="rect">
            <a:avLst/>
          </a:prstGeom>
          <a:noFill/>
          <a:ln w="9525">
            <a:noFill/>
            <a:miter lim="800000"/>
            <a:headEnd/>
            <a:tailEnd/>
          </a:ln>
        </p:spPr>
        <p:txBody>
          <a:bodyPr>
            <a:spAutoFit/>
          </a:bodyPr>
          <a:lstStyle/>
          <a:p>
            <a:pPr eaLnBrk="1" hangingPunct="1">
              <a:buFont typeface="Arial" pitchFamily="34" charset="0"/>
              <a:buNone/>
              <a:defRPr/>
            </a:pPr>
            <a:r>
              <a:rPr lang="pt-BR" sz="2800" b="1" u="sng" kern="0" dirty="0">
                <a:solidFill>
                  <a:srgbClr val="FF0000"/>
                </a:solidFill>
              </a:rPr>
              <a:t>Carrinhos manuais: </a:t>
            </a:r>
            <a:r>
              <a:rPr lang="pt-BR" sz="2800" kern="0" dirty="0"/>
              <a:t>manuseios efetuado por carrinhos impulsionados manualmente.</a:t>
            </a:r>
          </a:p>
          <a:p>
            <a:pPr eaLnBrk="1" hangingPunct="1">
              <a:buFont typeface="Arial" pitchFamily="34" charset="0"/>
              <a:buNone/>
              <a:defRPr/>
            </a:pPr>
            <a:endParaRPr lang="pt-BR" sz="2800" kern="0" dirty="0"/>
          </a:p>
        </p:txBody>
      </p:sp>
      <p:pic>
        <p:nvPicPr>
          <p:cNvPr id="5" name="Imagem 4">
            <a:extLst>
              <a:ext uri="{FF2B5EF4-FFF2-40B4-BE49-F238E27FC236}">
                <a16:creationId xmlns:a16="http://schemas.microsoft.com/office/drawing/2014/main" id="{3805CFAA-7BCC-5091-8919-ED95453570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800" y="2708275"/>
            <a:ext cx="25717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5">
            <a:extLst>
              <a:ext uri="{FF2B5EF4-FFF2-40B4-BE49-F238E27FC236}">
                <a16:creationId xmlns:a16="http://schemas.microsoft.com/office/drawing/2014/main" id="{C225B615-B561-CB56-ECCB-9D4C56E7BB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03550" y="4370388"/>
            <a:ext cx="25146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m 7">
            <a:extLst>
              <a:ext uri="{FF2B5EF4-FFF2-40B4-BE49-F238E27FC236}">
                <a16:creationId xmlns:a16="http://schemas.microsoft.com/office/drawing/2014/main" id="{D5DC7CC4-7DD9-4BBB-B7B1-D934C53EBD7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26063" y="2708275"/>
            <a:ext cx="334327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70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Movimentação, Expedição e Distribuição.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2351878"/>
            <a:ext cx="8604560" cy="304693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Conceituação</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	O Manuseio ou Movimentação Interna significa transportar pequenas quantidades de bens por distâncias relativamente pequenas. </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a:t>
            </a:fld>
            <a:endParaRPr lang="pt-BR"/>
          </a:p>
        </p:txBody>
      </p:sp>
    </p:spTree>
    <p:extLst>
      <p:ext uri="{BB962C8B-B14F-4D97-AF65-F5344CB8AC3E}">
        <p14:creationId xmlns:p14="http://schemas.microsoft.com/office/powerpoint/2010/main" val="489242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Equipamentos de Manuseio </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20</a:t>
            </a:fld>
            <a:endParaRPr lang="pt-BR"/>
          </a:p>
        </p:txBody>
      </p:sp>
      <p:sp>
        <p:nvSpPr>
          <p:cNvPr id="4" name="Retângulo 3">
            <a:extLst>
              <a:ext uri="{FF2B5EF4-FFF2-40B4-BE49-F238E27FC236}">
                <a16:creationId xmlns:a16="http://schemas.microsoft.com/office/drawing/2014/main" id="{23A70070-454F-B4D4-6F77-99B5FB8B9F09}"/>
              </a:ext>
            </a:extLst>
          </p:cNvPr>
          <p:cNvSpPr>
            <a:spLocks noChangeArrowheads="1"/>
          </p:cNvSpPr>
          <p:nvPr/>
        </p:nvSpPr>
        <p:spPr bwMode="auto">
          <a:xfrm>
            <a:off x="341313" y="1668463"/>
            <a:ext cx="8667750" cy="3108543"/>
          </a:xfrm>
          <a:prstGeom prst="rect">
            <a:avLst/>
          </a:prstGeom>
          <a:noFill/>
          <a:ln w="9525">
            <a:noFill/>
            <a:miter lim="800000"/>
            <a:headEnd/>
            <a:tailEnd/>
          </a:ln>
        </p:spPr>
        <p:txBody>
          <a:bodyPr>
            <a:spAutoFit/>
          </a:bodyPr>
          <a:lstStyle/>
          <a:p>
            <a:pPr>
              <a:defRPr/>
            </a:pPr>
            <a:r>
              <a:rPr lang="pt-BR" sz="2800" b="1" u="sng" kern="0" dirty="0">
                <a:solidFill>
                  <a:srgbClr val="FF0000"/>
                </a:solidFill>
              </a:rPr>
              <a:t>Empilhadeiras: </a:t>
            </a:r>
            <a:r>
              <a:rPr lang="pt-BR" sz="2800" kern="0" dirty="0"/>
              <a:t>equipamentos mais versáteis para o manuseio de materiais. Não possui limitação de direção,  movimentando-se horizontalmente e verticalmente e podendo ser elétrica ou com motores a gás, diesel ou gasolina, nos quais pode ser adaptada uma série de acessórios que os tornam mais funcionais. </a:t>
            </a:r>
          </a:p>
          <a:p>
            <a:pPr eaLnBrk="1" hangingPunct="1">
              <a:buFont typeface="Arial" pitchFamily="34" charset="0"/>
              <a:buNone/>
              <a:defRPr/>
            </a:pPr>
            <a:endParaRPr lang="pt-BR" sz="2800" kern="0" dirty="0"/>
          </a:p>
        </p:txBody>
      </p:sp>
    </p:spTree>
    <p:extLst>
      <p:ext uri="{BB962C8B-B14F-4D97-AF65-F5344CB8AC3E}">
        <p14:creationId xmlns:p14="http://schemas.microsoft.com/office/powerpoint/2010/main" val="161516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Equipamentos de Manuseio </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21</a:t>
            </a:fld>
            <a:endParaRPr lang="pt-BR"/>
          </a:p>
        </p:txBody>
      </p:sp>
      <p:sp>
        <p:nvSpPr>
          <p:cNvPr id="5" name="Retângulo 4">
            <a:extLst>
              <a:ext uri="{FF2B5EF4-FFF2-40B4-BE49-F238E27FC236}">
                <a16:creationId xmlns:a16="http://schemas.microsoft.com/office/drawing/2014/main" id="{F36D182D-9E27-110F-4173-FCFF479BF08A}"/>
              </a:ext>
            </a:extLst>
          </p:cNvPr>
          <p:cNvSpPr>
            <a:spLocks noChangeArrowheads="1"/>
          </p:cNvSpPr>
          <p:nvPr/>
        </p:nvSpPr>
        <p:spPr bwMode="auto">
          <a:xfrm>
            <a:off x="356839" y="1037063"/>
            <a:ext cx="864916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Palatino Linotype" panose="02040502050505030304" pitchFamily="18" charset="0"/>
              </a:defRPr>
            </a:lvl1pPr>
            <a:lvl2pPr marL="742950" indent="-285750">
              <a:lnSpc>
                <a:spcPct val="120000"/>
              </a:lnSpc>
              <a:spcBef>
                <a:spcPts val="500"/>
              </a:spcBef>
              <a:buClr>
                <a:schemeClr val="accent1"/>
              </a:buClr>
              <a:buSzPct val="100000"/>
              <a:buFont typeface="Arial" panose="020B0604020202020204" pitchFamily="34" charset="0"/>
              <a:buChar char="•"/>
              <a:defRPr sz="1600">
                <a:solidFill>
                  <a:schemeClr val="tx1"/>
                </a:solidFill>
                <a:latin typeface="Palatino Linotype" panose="02040502050505030304" pitchFamily="18"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Palatino Linotype" panose="02040502050505030304" pitchFamily="18"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Palatino Linotype" panose="02040502050505030304" pitchFamily="18"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5pPr>
            <a:lvl6pPr marL="25146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6pPr>
            <a:lvl7pPr marL="29718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7pPr>
            <a:lvl8pPr marL="34290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8pPr>
            <a:lvl9pPr marL="38862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9pPr>
          </a:lstStyle>
          <a:p>
            <a:pPr algn="ctr">
              <a:lnSpc>
                <a:spcPct val="100000"/>
              </a:lnSpc>
              <a:spcBef>
                <a:spcPct val="0"/>
              </a:spcBef>
              <a:buClrTx/>
              <a:buSzTx/>
              <a:buFontTx/>
              <a:buNone/>
            </a:pPr>
            <a:r>
              <a:rPr lang="pt-BR" altLang="pt-BR" sz="2400" dirty="0">
                <a:latin typeface="Arial" panose="020B0604020202020204" pitchFamily="34" charset="0"/>
              </a:rPr>
              <a:t>	</a:t>
            </a:r>
            <a:r>
              <a:rPr lang="pt-BR" altLang="pt-BR" sz="2400" dirty="0">
                <a:solidFill>
                  <a:srgbClr val="FF0000"/>
                </a:solidFill>
                <a:latin typeface="Arial" panose="020B0604020202020204" pitchFamily="34" charset="0"/>
              </a:rPr>
              <a:t>EMPILHADEIRA ELÉTRICA</a:t>
            </a:r>
          </a:p>
          <a:p>
            <a:pPr>
              <a:lnSpc>
                <a:spcPct val="100000"/>
              </a:lnSpc>
              <a:spcBef>
                <a:spcPct val="0"/>
              </a:spcBef>
              <a:buClrTx/>
              <a:buSzTx/>
              <a:buFontTx/>
              <a:buNone/>
            </a:pPr>
            <a:r>
              <a:rPr lang="pt-BR" altLang="pt-BR" sz="2400" dirty="0">
                <a:latin typeface="Arial" panose="020B0604020202020204" pitchFamily="34" charset="0"/>
              </a:rPr>
              <a:t>Esse tipo de empilhadeira funciona por meio de energia elétrica que provém de baterias. Em função disso, recomenda-se guardá-las em locais protegidos da água. Por possuírem bateria, elas são bem silenciosas enquanto estão operando.</a:t>
            </a:r>
          </a:p>
        </p:txBody>
      </p:sp>
      <p:pic>
        <p:nvPicPr>
          <p:cNvPr id="6" name="Imagem 5">
            <a:extLst>
              <a:ext uri="{FF2B5EF4-FFF2-40B4-BE49-F238E27FC236}">
                <a16:creationId xmlns:a16="http://schemas.microsoft.com/office/drawing/2014/main" id="{3DD013D0-86C0-FD71-A2FA-A0CD9052D9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3313" y="3844925"/>
            <a:ext cx="217805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m 6">
            <a:extLst>
              <a:ext uri="{FF2B5EF4-FFF2-40B4-BE49-F238E27FC236}">
                <a16:creationId xmlns:a16="http://schemas.microsoft.com/office/drawing/2014/main" id="{61C1CE99-F9D8-F25A-85AA-FF73E6DB25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6988" y="3789363"/>
            <a:ext cx="2357437"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525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720633"/>
          </a:xfrm>
        </p:spPr>
        <p:txBody>
          <a:bodyPr/>
          <a:lstStyle/>
          <a:p>
            <a:pPr algn="ctr"/>
            <a:r>
              <a:rPr lang="pt-BR" b="1" i="0" dirty="0">
                <a:effectLst/>
                <a:latin typeface="Muli"/>
              </a:rPr>
              <a:t>Equipamentos de Manuseio </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22</a:t>
            </a:fld>
            <a:endParaRPr lang="pt-BR"/>
          </a:p>
        </p:txBody>
      </p:sp>
      <p:sp>
        <p:nvSpPr>
          <p:cNvPr id="5" name="Retângulo 4">
            <a:extLst>
              <a:ext uri="{FF2B5EF4-FFF2-40B4-BE49-F238E27FC236}">
                <a16:creationId xmlns:a16="http://schemas.microsoft.com/office/drawing/2014/main" id="{F36D182D-9E27-110F-4173-FCFF479BF08A}"/>
              </a:ext>
            </a:extLst>
          </p:cNvPr>
          <p:cNvSpPr>
            <a:spLocks noChangeArrowheads="1"/>
          </p:cNvSpPr>
          <p:nvPr/>
        </p:nvSpPr>
        <p:spPr bwMode="auto">
          <a:xfrm>
            <a:off x="356840" y="636790"/>
            <a:ext cx="864916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Palatino Linotype" panose="02040502050505030304" pitchFamily="18" charset="0"/>
              </a:defRPr>
            </a:lvl1pPr>
            <a:lvl2pPr marL="742950" indent="-285750">
              <a:lnSpc>
                <a:spcPct val="120000"/>
              </a:lnSpc>
              <a:spcBef>
                <a:spcPts val="500"/>
              </a:spcBef>
              <a:buClr>
                <a:schemeClr val="accent1"/>
              </a:buClr>
              <a:buSzPct val="100000"/>
              <a:buFont typeface="Arial" panose="020B0604020202020204" pitchFamily="34" charset="0"/>
              <a:buChar char="•"/>
              <a:defRPr sz="1600">
                <a:solidFill>
                  <a:schemeClr val="tx1"/>
                </a:solidFill>
                <a:latin typeface="Palatino Linotype" panose="02040502050505030304" pitchFamily="18"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Palatino Linotype" panose="02040502050505030304" pitchFamily="18"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Palatino Linotype" panose="02040502050505030304" pitchFamily="18"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5pPr>
            <a:lvl6pPr marL="25146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6pPr>
            <a:lvl7pPr marL="29718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7pPr>
            <a:lvl8pPr marL="34290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8pPr>
            <a:lvl9pPr marL="38862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9pPr>
          </a:lstStyle>
          <a:p>
            <a:pPr algn="ctr">
              <a:lnSpc>
                <a:spcPct val="100000"/>
              </a:lnSpc>
              <a:spcBef>
                <a:spcPct val="0"/>
              </a:spcBef>
              <a:buClrTx/>
              <a:buSzTx/>
              <a:buFontTx/>
              <a:buNone/>
            </a:pPr>
            <a:r>
              <a:rPr lang="pt-BR" altLang="pt-BR" sz="2400" dirty="0">
                <a:latin typeface="Arial" panose="020B0604020202020204" pitchFamily="34" charset="0"/>
              </a:rPr>
              <a:t>	</a:t>
            </a:r>
            <a:r>
              <a:rPr lang="pt-BR" altLang="pt-BR" sz="2400" dirty="0">
                <a:solidFill>
                  <a:srgbClr val="FF0000"/>
                </a:solidFill>
                <a:latin typeface="Arial" panose="020B0604020202020204" pitchFamily="34" charset="0"/>
              </a:rPr>
              <a:t>EMPILHADEIRA MANUAL</a:t>
            </a:r>
          </a:p>
          <a:p>
            <a:pPr>
              <a:lnSpc>
                <a:spcPct val="100000"/>
              </a:lnSpc>
              <a:spcBef>
                <a:spcPct val="0"/>
              </a:spcBef>
              <a:buClrTx/>
              <a:buSzTx/>
              <a:buFontTx/>
              <a:buNone/>
            </a:pPr>
            <a:r>
              <a:rPr lang="pt-BR" altLang="pt-BR" sz="2400" dirty="0">
                <a:latin typeface="Arial" panose="020B0604020202020204" pitchFamily="34" charset="0"/>
              </a:rPr>
              <a:t>Ela funciona basicamente por meio da força gerada pelo trabalho braçal. Apesar disso, não é necessário um esforço grandioso para operá-la, pois existem mecanismos que facilitam sua utilização — como, por exemplo, sistemas de rolamento e roldanas que auxiliam na elevação da torre.</a:t>
            </a:r>
          </a:p>
          <a:p>
            <a:pPr>
              <a:lnSpc>
                <a:spcPct val="100000"/>
              </a:lnSpc>
              <a:spcBef>
                <a:spcPct val="0"/>
              </a:spcBef>
              <a:buClrTx/>
              <a:buSzTx/>
              <a:buFontTx/>
              <a:buNone/>
            </a:pPr>
            <a:r>
              <a:rPr lang="pt-BR" altLang="pt-BR" sz="2400" dirty="0">
                <a:latin typeface="Arial" panose="020B0604020202020204" pitchFamily="34" charset="0"/>
              </a:rPr>
              <a:t>As peleterias são muito comuns. Também existem algumas que possuem torre de elevação.</a:t>
            </a:r>
          </a:p>
        </p:txBody>
      </p:sp>
      <p:pic>
        <p:nvPicPr>
          <p:cNvPr id="4" name="Imagem 3">
            <a:extLst>
              <a:ext uri="{FF2B5EF4-FFF2-40B4-BE49-F238E27FC236}">
                <a16:creationId xmlns:a16="http://schemas.microsoft.com/office/drawing/2014/main" id="{10126774-FA06-67EF-5E0A-EB3EE4477E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9812" y="3963799"/>
            <a:ext cx="2262188"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m 7">
            <a:extLst>
              <a:ext uri="{FF2B5EF4-FFF2-40B4-BE49-F238E27FC236}">
                <a16:creationId xmlns:a16="http://schemas.microsoft.com/office/drawing/2014/main" id="{0857A76B-88A2-2324-35FE-B8223E934B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995587"/>
            <a:ext cx="2386013"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098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720633"/>
          </a:xfrm>
        </p:spPr>
        <p:txBody>
          <a:bodyPr/>
          <a:lstStyle/>
          <a:p>
            <a:pPr algn="ctr"/>
            <a:r>
              <a:rPr lang="pt-BR" b="1" i="0" dirty="0">
                <a:effectLst/>
                <a:latin typeface="Muli"/>
              </a:rPr>
              <a:t>Equipamentos de Manuseio </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23</a:t>
            </a:fld>
            <a:endParaRPr lang="pt-BR"/>
          </a:p>
        </p:txBody>
      </p:sp>
      <p:sp>
        <p:nvSpPr>
          <p:cNvPr id="5" name="Retângulo 4">
            <a:extLst>
              <a:ext uri="{FF2B5EF4-FFF2-40B4-BE49-F238E27FC236}">
                <a16:creationId xmlns:a16="http://schemas.microsoft.com/office/drawing/2014/main" id="{F36D182D-9E27-110F-4173-FCFF479BF08A}"/>
              </a:ext>
            </a:extLst>
          </p:cNvPr>
          <p:cNvSpPr>
            <a:spLocks noChangeArrowheads="1"/>
          </p:cNvSpPr>
          <p:nvPr/>
        </p:nvSpPr>
        <p:spPr bwMode="auto">
          <a:xfrm>
            <a:off x="356840" y="625638"/>
            <a:ext cx="864916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Palatino Linotype" panose="02040502050505030304" pitchFamily="18" charset="0"/>
              </a:defRPr>
            </a:lvl1pPr>
            <a:lvl2pPr marL="742950" indent="-285750">
              <a:lnSpc>
                <a:spcPct val="120000"/>
              </a:lnSpc>
              <a:spcBef>
                <a:spcPts val="500"/>
              </a:spcBef>
              <a:buClr>
                <a:schemeClr val="accent1"/>
              </a:buClr>
              <a:buSzPct val="100000"/>
              <a:buFont typeface="Arial" panose="020B0604020202020204" pitchFamily="34" charset="0"/>
              <a:buChar char="•"/>
              <a:defRPr sz="1600">
                <a:solidFill>
                  <a:schemeClr val="tx1"/>
                </a:solidFill>
                <a:latin typeface="Palatino Linotype" panose="02040502050505030304" pitchFamily="18"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Palatino Linotype" panose="02040502050505030304" pitchFamily="18"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Palatino Linotype" panose="02040502050505030304" pitchFamily="18"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5pPr>
            <a:lvl6pPr marL="25146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6pPr>
            <a:lvl7pPr marL="29718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7pPr>
            <a:lvl8pPr marL="34290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8pPr>
            <a:lvl9pPr marL="38862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9pPr>
          </a:lstStyle>
          <a:p>
            <a:pPr algn="ctr">
              <a:lnSpc>
                <a:spcPct val="100000"/>
              </a:lnSpc>
              <a:spcBef>
                <a:spcPct val="0"/>
              </a:spcBef>
              <a:buClrTx/>
              <a:buSzTx/>
              <a:buFontTx/>
              <a:buNone/>
            </a:pPr>
            <a:r>
              <a:rPr lang="pt-BR" altLang="pt-BR" sz="2400" dirty="0">
                <a:latin typeface="Arial" panose="020B0604020202020204" pitchFamily="34" charset="0"/>
              </a:rPr>
              <a:t>	</a:t>
            </a:r>
            <a:r>
              <a:rPr lang="pt-BR" altLang="pt-BR" sz="2400" dirty="0">
                <a:solidFill>
                  <a:srgbClr val="FF0000"/>
                </a:solidFill>
                <a:latin typeface="Arial" panose="020B0604020202020204" pitchFamily="34" charset="0"/>
              </a:rPr>
              <a:t>EMPILHADEIRA COMBUSTÃO</a:t>
            </a:r>
          </a:p>
          <a:p>
            <a:pPr>
              <a:lnSpc>
                <a:spcPct val="100000"/>
              </a:lnSpc>
              <a:spcBef>
                <a:spcPct val="0"/>
              </a:spcBef>
              <a:buClrTx/>
              <a:buSzTx/>
              <a:buFontTx/>
              <a:buNone/>
            </a:pPr>
            <a:r>
              <a:rPr lang="pt-BR" altLang="pt-BR" sz="2400" dirty="0">
                <a:latin typeface="Arial" panose="020B0604020202020204" pitchFamily="34" charset="0"/>
              </a:rPr>
              <a:t>Existem dois tipos de empilhadeiras a combustão. São eles:</a:t>
            </a:r>
          </a:p>
          <a:p>
            <a:pPr algn="ctr">
              <a:lnSpc>
                <a:spcPct val="100000"/>
              </a:lnSpc>
              <a:spcBef>
                <a:spcPct val="0"/>
              </a:spcBef>
              <a:buClrTx/>
              <a:buSzTx/>
              <a:buFontTx/>
              <a:buNone/>
            </a:pPr>
            <a:r>
              <a:rPr lang="pt-BR" altLang="pt-BR" sz="2400" dirty="0">
                <a:solidFill>
                  <a:srgbClr val="FF0000"/>
                </a:solidFill>
                <a:latin typeface="Arial" panose="020B0604020202020204" pitchFamily="34" charset="0"/>
              </a:rPr>
              <a:t>Empilhadeiras a gás</a:t>
            </a:r>
          </a:p>
          <a:p>
            <a:pPr>
              <a:lnSpc>
                <a:spcPct val="100000"/>
              </a:lnSpc>
              <a:spcBef>
                <a:spcPct val="0"/>
              </a:spcBef>
              <a:buClrTx/>
              <a:buSzTx/>
              <a:buFontTx/>
              <a:buNone/>
            </a:pPr>
            <a:r>
              <a:rPr lang="pt-BR" altLang="pt-BR" sz="2400" dirty="0">
                <a:latin typeface="Arial" panose="020B0604020202020204" pitchFamily="34" charset="0"/>
              </a:rPr>
              <a:t>São movidas a gás liquefeito. Sua principal vantagem sobre as empilhadeiras elétricas é que possuem uma capacidade de carga maior. Porém, por outro lado, acabam emitindo fumaça e poluição, que, além de serem prejudiciais em ambiente fechado, em longo prazo acabam causando muito mais danos — às pessoas e ao meio ambiente.</a:t>
            </a:r>
          </a:p>
        </p:txBody>
      </p:sp>
      <p:pic>
        <p:nvPicPr>
          <p:cNvPr id="6" name="Imagem 5">
            <a:extLst>
              <a:ext uri="{FF2B5EF4-FFF2-40B4-BE49-F238E27FC236}">
                <a16:creationId xmlns:a16="http://schemas.microsoft.com/office/drawing/2014/main" id="{731C2595-C081-0407-E1BE-61AB345655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5687" y="4325939"/>
            <a:ext cx="3138488"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m 6">
            <a:extLst>
              <a:ext uri="{FF2B5EF4-FFF2-40B4-BE49-F238E27FC236}">
                <a16:creationId xmlns:a16="http://schemas.microsoft.com/office/drawing/2014/main" id="{BC88FF5C-7FB0-B1B6-C17D-B6DFC3309C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4175" y="4325939"/>
            <a:ext cx="3479800" cy="239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412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720633"/>
          </a:xfrm>
        </p:spPr>
        <p:txBody>
          <a:bodyPr/>
          <a:lstStyle/>
          <a:p>
            <a:pPr algn="ctr"/>
            <a:r>
              <a:rPr lang="pt-BR" b="1" i="0" dirty="0">
                <a:effectLst/>
                <a:latin typeface="Muli"/>
              </a:rPr>
              <a:t>Equipamentos de Manuseio </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24</a:t>
            </a:fld>
            <a:endParaRPr lang="pt-BR"/>
          </a:p>
        </p:txBody>
      </p:sp>
      <p:sp>
        <p:nvSpPr>
          <p:cNvPr id="5" name="Retângulo 4">
            <a:extLst>
              <a:ext uri="{FF2B5EF4-FFF2-40B4-BE49-F238E27FC236}">
                <a16:creationId xmlns:a16="http://schemas.microsoft.com/office/drawing/2014/main" id="{F36D182D-9E27-110F-4173-FCFF479BF08A}"/>
              </a:ext>
            </a:extLst>
          </p:cNvPr>
          <p:cNvSpPr>
            <a:spLocks noChangeArrowheads="1"/>
          </p:cNvSpPr>
          <p:nvPr/>
        </p:nvSpPr>
        <p:spPr bwMode="auto">
          <a:xfrm>
            <a:off x="356840" y="625638"/>
            <a:ext cx="864916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Palatino Linotype" panose="02040502050505030304" pitchFamily="18" charset="0"/>
              </a:defRPr>
            </a:lvl1pPr>
            <a:lvl2pPr marL="742950" indent="-285750">
              <a:lnSpc>
                <a:spcPct val="120000"/>
              </a:lnSpc>
              <a:spcBef>
                <a:spcPts val="500"/>
              </a:spcBef>
              <a:buClr>
                <a:schemeClr val="accent1"/>
              </a:buClr>
              <a:buSzPct val="100000"/>
              <a:buFont typeface="Arial" panose="020B0604020202020204" pitchFamily="34" charset="0"/>
              <a:buChar char="•"/>
              <a:defRPr sz="1600">
                <a:solidFill>
                  <a:schemeClr val="tx1"/>
                </a:solidFill>
                <a:latin typeface="Palatino Linotype" panose="02040502050505030304" pitchFamily="18"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Palatino Linotype" panose="02040502050505030304" pitchFamily="18"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Palatino Linotype" panose="02040502050505030304" pitchFamily="18"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5pPr>
            <a:lvl6pPr marL="25146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6pPr>
            <a:lvl7pPr marL="29718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7pPr>
            <a:lvl8pPr marL="34290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8pPr>
            <a:lvl9pPr marL="38862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9pPr>
          </a:lstStyle>
          <a:p>
            <a:pPr algn="ctr">
              <a:lnSpc>
                <a:spcPct val="100000"/>
              </a:lnSpc>
              <a:spcBef>
                <a:spcPct val="0"/>
              </a:spcBef>
              <a:buClrTx/>
              <a:buSzTx/>
              <a:buFontTx/>
              <a:buNone/>
            </a:pPr>
            <a:r>
              <a:rPr lang="pt-BR" altLang="pt-BR" sz="2400" dirty="0">
                <a:latin typeface="Arial" panose="020B0604020202020204" pitchFamily="34" charset="0"/>
              </a:rPr>
              <a:t>	</a:t>
            </a:r>
            <a:r>
              <a:rPr lang="pt-BR" altLang="pt-BR" sz="2400" dirty="0">
                <a:solidFill>
                  <a:srgbClr val="FF0000"/>
                </a:solidFill>
                <a:latin typeface="Arial" panose="020B0604020202020204" pitchFamily="34" charset="0"/>
              </a:rPr>
              <a:t>EMPILHADEIRA COMBUSTÃO</a:t>
            </a:r>
          </a:p>
          <a:p>
            <a:pPr algn="ctr">
              <a:lnSpc>
                <a:spcPct val="100000"/>
              </a:lnSpc>
              <a:spcBef>
                <a:spcPct val="0"/>
              </a:spcBef>
              <a:buClrTx/>
              <a:buSzTx/>
              <a:buFontTx/>
              <a:buNone/>
            </a:pPr>
            <a:r>
              <a:rPr lang="pt-BR" altLang="pt-BR" sz="2400" dirty="0">
                <a:solidFill>
                  <a:srgbClr val="FF0000"/>
                </a:solidFill>
                <a:latin typeface="Arial" panose="020B0604020202020204" pitchFamily="34" charset="0"/>
              </a:rPr>
              <a:t>Empilhadeiras a DIESEL</a:t>
            </a:r>
          </a:p>
          <a:p>
            <a:pPr>
              <a:lnSpc>
                <a:spcPct val="100000"/>
              </a:lnSpc>
              <a:spcBef>
                <a:spcPct val="0"/>
              </a:spcBef>
              <a:buClrTx/>
              <a:buSzTx/>
              <a:buFontTx/>
              <a:buNone/>
            </a:pPr>
            <a:r>
              <a:rPr lang="pt-BR" altLang="pt-BR" sz="2400" dirty="0">
                <a:latin typeface="Arial" panose="020B0604020202020204" pitchFamily="34" charset="0"/>
              </a:rPr>
              <a:t>Elas também são movidas a combustão. A principal vantagem que elas oferecem é que, devido ao fato de o diesel ser um combustível comum, ele acaba se tornando mais acessível do que os cilindros utilizados nas empilhadeiras movidas a gás. Além disso, elas possuem uma capacidade de carga muito maior do que os outros tipos de empilhadeiras.</a:t>
            </a:r>
          </a:p>
        </p:txBody>
      </p:sp>
      <p:pic>
        <p:nvPicPr>
          <p:cNvPr id="4" name="Imagem 3">
            <a:extLst>
              <a:ext uri="{FF2B5EF4-FFF2-40B4-BE49-F238E27FC236}">
                <a16:creationId xmlns:a16="http://schemas.microsoft.com/office/drawing/2014/main" id="{B5468E6C-06A9-4B96-FB9F-D6D909748D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5380" y="4155912"/>
            <a:ext cx="374332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m 7">
            <a:extLst>
              <a:ext uri="{FF2B5EF4-FFF2-40B4-BE49-F238E27FC236}">
                <a16:creationId xmlns:a16="http://schemas.microsoft.com/office/drawing/2014/main" id="{D3054084-7219-D1F4-59EE-2CB55ADC55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08705" y="4028912"/>
            <a:ext cx="3014662"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960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720633"/>
          </a:xfrm>
        </p:spPr>
        <p:txBody>
          <a:bodyPr/>
          <a:lstStyle/>
          <a:p>
            <a:pPr algn="ctr"/>
            <a:r>
              <a:rPr lang="pt-BR" b="1" i="0" dirty="0">
                <a:effectLst/>
                <a:latin typeface="Muli"/>
              </a:rPr>
              <a:t>Equipamentos de Manuseio </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25</a:t>
            </a:fld>
            <a:endParaRPr lang="pt-BR"/>
          </a:p>
        </p:txBody>
      </p:sp>
      <p:sp>
        <p:nvSpPr>
          <p:cNvPr id="5" name="Retângulo 4">
            <a:extLst>
              <a:ext uri="{FF2B5EF4-FFF2-40B4-BE49-F238E27FC236}">
                <a16:creationId xmlns:a16="http://schemas.microsoft.com/office/drawing/2014/main" id="{F36D182D-9E27-110F-4173-FCFF479BF08A}"/>
              </a:ext>
            </a:extLst>
          </p:cNvPr>
          <p:cNvSpPr>
            <a:spLocks noChangeArrowheads="1"/>
          </p:cNvSpPr>
          <p:nvPr/>
        </p:nvSpPr>
        <p:spPr bwMode="auto">
          <a:xfrm>
            <a:off x="356840" y="625638"/>
            <a:ext cx="864916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Palatino Linotype" panose="02040502050505030304" pitchFamily="18" charset="0"/>
              </a:defRPr>
            </a:lvl1pPr>
            <a:lvl2pPr marL="742950" indent="-285750">
              <a:lnSpc>
                <a:spcPct val="120000"/>
              </a:lnSpc>
              <a:spcBef>
                <a:spcPts val="500"/>
              </a:spcBef>
              <a:buClr>
                <a:schemeClr val="accent1"/>
              </a:buClr>
              <a:buSzPct val="100000"/>
              <a:buFont typeface="Arial" panose="020B0604020202020204" pitchFamily="34" charset="0"/>
              <a:buChar char="•"/>
              <a:defRPr sz="1600">
                <a:solidFill>
                  <a:schemeClr val="tx1"/>
                </a:solidFill>
                <a:latin typeface="Palatino Linotype" panose="02040502050505030304" pitchFamily="18"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Palatino Linotype" panose="02040502050505030304" pitchFamily="18"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Palatino Linotype" panose="02040502050505030304" pitchFamily="18"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5pPr>
            <a:lvl6pPr marL="25146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6pPr>
            <a:lvl7pPr marL="29718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7pPr>
            <a:lvl8pPr marL="34290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8pPr>
            <a:lvl9pPr marL="38862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9pPr>
          </a:lstStyle>
          <a:p>
            <a:pPr algn="ctr">
              <a:lnSpc>
                <a:spcPct val="100000"/>
              </a:lnSpc>
              <a:spcBef>
                <a:spcPct val="0"/>
              </a:spcBef>
              <a:buClrTx/>
              <a:buSzTx/>
              <a:buFontTx/>
              <a:buNone/>
            </a:pPr>
            <a:r>
              <a:rPr lang="pt-BR" altLang="pt-BR" sz="2400" dirty="0">
                <a:latin typeface="Arial" panose="020B0604020202020204" pitchFamily="34" charset="0"/>
              </a:rPr>
              <a:t>	</a:t>
            </a:r>
            <a:r>
              <a:rPr lang="pt-BR" altLang="pt-BR" sz="2400" dirty="0">
                <a:solidFill>
                  <a:srgbClr val="FF0000"/>
                </a:solidFill>
                <a:latin typeface="Arial" panose="020B0604020202020204" pitchFamily="34" charset="0"/>
              </a:rPr>
              <a:t>EMPILHADEIRA COMBUSTÃO</a:t>
            </a:r>
          </a:p>
          <a:p>
            <a:pPr algn="ctr">
              <a:lnSpc>
                <a:spcPct val="100000"/>
              </a:lnSpc>
              <a:spcBef>
                <a:spcPct val="0"/>
              </a:spcBef>
              <a:buClrTx/>
              <a:buSzTx/>
              <a:buFontTx/>
              <a:buNone/>
            </a:pPr>
            <a:r>
              <a:rPr lang="pt-BR" altLang="pt-BR" sz="2400" dirty="0">
                <a:solidFill>
                  <a:srgbClr val="FF0000"/>
                </a:solidFill>
                <a:latin typeface="Arial" panose="020B0604020202020204" pitchFamily="34" charset="0"/>
              </a:rPr>
              <a:t>Empilhadeiras a PORTUÁRIAS</a:t>
            </a:r>
          </a:p>
          <a:p>
            <a:pPr algn="ctr">
              <a:lnSpc>
                <a:spcPct val="100000"/>
              </a:lnSpc>
              <a:spcBef>
                <a:spcPct val="0"/>
              </a:spcBef>
              <a:buClrTx/>
              <a:buSzTx/>
              <a:buFontTx/>
              <a:buNone/>
            </a:pPr>
            <a:endParaRPr lang="pt-BR" altLang="pt-BR" sz="2400" dirty="0">
              <a:solidFill>
                <a:srgbClr val="FF0000"/>
              </a:solidFill>
              <a:latin typeface="Arial" panose="020B0604020202020204" pitchFamily="34" charset="0"/>
            </a:endParaRPr>
          </a:p>
          <a:p>
            <a:pPr>
              <a:lnSpc>
                <a:spcPct val="100000"/>
              </a:lnSpc>
              <a:spcBef>
                <a:spcPct val="0"/>
              </a:spcBef>
              <a:buClrTx/>
              <a:buSzTx/>
              <a:buFontTx/>
              <a:buNone/>
            </a:pPr>
            <a:r>
              <a:rPr lang="pt-BR" altLang="pt-BR" sz="2400" dirty="0">
                <a:latin typeface="Arial" panose="020B0604020202020204" pitchFamily="34" charset="0"/>
              </a:rPr>
              <a:t>Essas empilhadeiras são diferentes dos outros tipos, principalmente pelo tipo de trabalho que realizam. Enquanto as outras costumam carregar poucas cargas por vez, as portuárias são utilizadas em grande escala, visando otimizar e agilizar o processo de carga e descarga de navios.</a:t>
            </a:r>
          </a:p>
        </p:txBody>
      </p:sp>
      <p:pic>
        <p:nvPicPr>
          <p:cNvPr id="6" name="Imagem 4">
            <a:extLst>
              <a:ext uri="{FF2B5EF4-FFF2-40B4-BE49-F238E27FC236}">
                <a16:creationId xmlns:a16="http://schemas.microsoft.com/office/drawing/2014/main" id="{D809900B-333A-2075-063D-D3C489571B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6405" y="4017104"/>
            <a:ext cx="4190033" cy="284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05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720633"/>
          </a:xfrm>
        </p:spPr>
        <p:txBody>
          <a:bodyPr/>
          <a:lstStyle/>
          <a:p>
            <a:pPr algn="ctr"/>
            <a:r>
              <a:rPr lang="pt-BR" b="1" i="0" dirty="0">
                <a:effectLst/>
                <a:latin typeface="Muli"/>
              </a:rPr>
              <a:t>Equipamentos de Manuseio </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26</a:t>
            </a:fld>
            <a:endParaRPr lang="pt-BR"/>
          </a:p>
        </p:txBody>
      </p:sp>
      <p:sp>
        <p:nvSpPr>
          <p:cNvPr id="5" name="Retângulo 4">
            <a:extLst>
              <a:ext uri="{FF2B5EF4-FFF2-40B4-BE49-F238E27FC236}">
                <a16:creationId xmlns:a16="http://schemas.microsoft.com/office/drawing/2014/main" id="{F36D182D-9E27-110F-4173-FCFF479BF08A}"/>
              </a:ext>
            </a:extLst>
          </p:cNvPr>
          <p:cNvSpPr>
            <a:spLocks noChangeArrowheads="1"/>
          </p:cNvSpPr>
          <p:nvPr/>
        </p:nvSpPr>
        <p:spPr bwMode="auto">
          <a:xfrm>
            <a:off x="356840" y="625638"/>
            <a:ext cx="864916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Palatino Linotype" panose="02040502050505030304" pitchFamily="18" charset="0"/>
              </a:defRPr>
            </a:lvl1pPr>
            <a:lvl2pPr marL="742950" indent="-285750">
              <a:lnSpc>
                <a:spcPct val="120000"/>
              </a:lnSpc>
              <a:spcBef>
                <a:spcPts val="500"/>
              </a:spcBef>
              <a:buClr>
                <a:schemeClr val="accent1"/>
              </a:buClr>
              <a:buSzPct val="100000"/>
              <a:buFont typeface="Arial" panose="020B0604020202020204" pitchFamily="34" charset="0"/>
              <a:buChar char="•"/>
              <a:defRPr sz="1600">
                <a:solidFill>
                  <a:schemeClr val="tx1"/>
                </a:solidFill>
                <a:latin typeface="Palatino Linotype" panose="02040502050505030304" pitchFamily="18"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Palatino Linotype" panose="02040502050505030304" pitchFamily="18"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Palatino Linotype" panose="02040502050505030304" pitchFamily="18"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5pPr>
            <a:lvl6pPr marL="25146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6pPr>
            <a:lvl7pPr marL="29718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7pPr>
            <a:lvl8pPr marL="34290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8pPr>
            <a:lvl9pPr marL="38862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9pPr>
          </a:lstStyle>
          <a:p>
            <a:pPr algn="ctr">
              <a:lnSpc>
                <a:spcPct val="100000"/>
              </a:lnSpc>
              <a:spcBef>
                <a:spcPct val="0"/>
              </a:spcBef>
              <a:buClrTx/>
              <a:buSzTx/>
              <a:buFontTx/>
              <a:buNone/>
            </a:pPr>
            <a:r>
              <a:rPr lang="pt-BR" altLang="pt-BR" sz="2400" dirty="0">
                <a:latin typeface="Arial" panose="020B0604020202020204" pitchFamily="34" charset="0"/>
              </a:rPr>
              <a:t>	</a:t>
            </a:r>
            <a:r>
              <a:rPr lang="pt-BR" altLang="pt-BR" sz="2400" dirty="0">
                <a:solidFill>
                  <a:srgbClr val="FF0000"/>
                </a:solidFill>
                <a:latin typeface="Arial" panose="020B0604020202020204" pitchFamily="34" charset="0"/>
              </a:rPr>
              <a:t>EMPILHADEIRA COMBUSTÃO</a:t>
            </a:r>
          </a:p>
          <a:p>
            <a:pPr algn="ctr">
              <a:lnSpc>
                <a:spcPct val="100000"/>
              </a:lnSpc>
              <a:spcBef>
                <a:spcPct val="0"/>
              </a:spcBef>
              <a:buClrTx/>
              <a:buSzTx/>
              <a:buFontTx/>
              <a:buNone/>
            </a:pPr>
            <a:r>
              <a:rPr lang="pt-BR" altLang="pt-BR" sz="2400" dirty="0">
                <a:solidFill>
                  <a:srgbClr val="FF0000"/>
                </a:solidFill>
                <a:latin typeface="Arial" panose="020B0604020202020204" pitchFamily="34" charset="0"/>
              </a:rPr>
              <a:t>Empilhadeiras a PORTUÁRIAS</a:t>
            </a:r>
          </a:p>
          <a:p>
            <a:pPr algn="ctr">
              <a:lnSpc>
                <a:spcPct val="100000"/>
              </a:lnSpc>
              <a:spcBef>
                <a:spcPct val="0"/>
              </a:spcBef>
              <a:buClrTx/>
              <a:buSzTx/>
              <a:buFontTx/>
              <a:buNone/>
            </a:pPr>
            <a:endParaRPr lang="pt-BR" altLang="pt-BR" sz="2400" dirty="0">
              <a:solidFill>
                <a:srgbClr val="FF0000"/>
              </a:solidFill>
              <a:latin typeface="Arial" panose="020B0604020202020204" pitchFamily="34" charset="0"/>
            </a:endParaRPr>
          </a:p>
          <a:p>
            <a:pPr>
              <a:lnSpc>
                <a:spcPct val="100000"/>
              </a:lnSpc>
              <a:spcBef>
                <a:spcPct val="0"/>
              </a:spcBef>
              <a:buClrTx/>
              <a:buSzTx/>
              <a:buFontTx/>
              <a:buNone/>
            </a:pPr>
            <a:r>
              <a:rPr lang="pt-BR" altLang="pt-BR" sz="2400" dirty="0">
                <a:latin typeface="Arial" panose="020B0604020202020204" pitchFamily="34" charset="0"/>
              </a:rPr>
              <a:t>Sua capacidade de carga é muito superior aos outros tipos de empilhadeiras, permitindo carregar e movimentar várias toneladas de uma só vez — fato que faz com que elas sejam ideais para esse tipo de trabalho, dada a quantidade de carga envolvida.</a:t>
            </a:r>
          </a:p>
        </p:txBody>
      </p:sp>
      <p:pic>
        <p:nvPicPr>
          <p:cNvPr id="6" name="Imagem 4">
            <a:extLst>
              <a:ext uri="{FF2B5EF4-FFF2-40B4-BE49-F238E27FC236}">
                <a16:creationId xmlns:a16="http://schemas.microsoft.com/office/drawing/2014/main" id="{D809900B-333A-2075-063D-D3C489571B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6405" y="4017104"/>
            <a:ext cx="4190033" cy="284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546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720633"/>
          </a:xfrm>
        </p:spPr>
        <p:txBody>
          <a:bodyPr/>
          <a:lstStyle/>
          <a:p>
            <a:pPr algn="ctr"/>
            <a:r>
              <a:rPr lang="pt-BR" b="1" i="0" dirty="0">
                <a:effectLst/>
                <a:latin typeface="Muli"/>
              </a:rPr>
              <a:t>Equipamentos de Manuseio </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27</a:t>
            </a:fld>
            <a:endParaRPr lang="pt-BR"/>
          </a:p>
        </p:txBody>
      </p:sp>
      <p:sp>
        <p:nvSpPr>
          <p:cNvPr id="5" name="Retângulo 4">
            <a:extLst>
              <a:ext uri="{FF2B5EF4-FFF2-40B4-BE49-F238E27FC236}">
                <a16:creationId xmlns:a16="http://schemas.microsoft.com/office/drawing/2014/main" id="{F36D182D-9E27-110F-4173-FCFF479BF08A}"/>
              </a:ext>
            </a:extLst>
          </p:cNvPr>
          <p:cNvSpPr>
            <a:spLocks noChangeArrowheads="1"/>
          </p:cNvSpPr>
          <p:nvPr/>
        </p:nvSpPr>
        <p:spPr bwMode="auto">
          <a:xfrm>
            <a:off x="247417" y="1473130"/>
            <a:ext cx="864916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Palatino Linotype" panose="02040502050505030304" pitchFamily="18" charset="0"/>
              </a:defRPr>
            </a:lvl1pPr>
            <a:lvl2pPr marL="742950" indent="-285750">
              <a:lnSpc>
                <a:spcPct val="120000"/>
              </a:lnSpc>
              <a:spcBef>
                <a:spcPts val="500"/>
              </a:spcBef>
              <a:buClr>
                <a:schemeClr val="accent1"/>
              </a:buClr>
              <a:buSzPct val="100000"/>
              <a:buFont typeface="Arial" panose="020B0604020202020204" pitchFamily="34" charset="0"/>
              <a:buChar char="•"/>
              <a:defRPr sz="1600">
                <a:solidFill>
                  <a:schemeClr val="tx1"/>
                </a:solidFill>
                <a:latin typeface="Palatino Linotype" panose="02040502050505030304" pitchFamily="18"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Palatino Linotype" panose="02040502050505030304" pitchFamily="18"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Palatino Linotype" panose="02040502050505030304" pitchFamily="18"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5pPr>
            <a:lvl6pPr marL="25146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6pPr>
            <a:lvl7pPr marL="29718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7pPr>
            <a:lvl8pPr marL="34290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8pPr>
            <a:lvl9pPr marL="38862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9pPr>
          </a:lstStyle>
          <a:p>
            <a:pPr algn="ctr">
              <a:lnSpc>
                <a:spcPct val="100000"/>
              </a:lnSpc>
              <a:spcBef>
                <a:spcPct val="0"/>
              </a:spcBef>
              <a:buClrTx/>
              <a:buSzTx/>
              <a:buFontTx/>
              <a:buNone/>
            </a:pPr>
            <a:r>
              <a:rPr lang="pt-BR" altLang="pt-BR" sz="2400" dirty="0">
                <a:latin typeface="Arial" panose="020B0604020202020204" pitchFamily="34" charset="0"/>
              </a:rPr>
              <a:t>	</a:t>
            </a:r>
            <a:r>
              <a:rPr lang="pt-BR" altLang="pt-BR" sz="2400" dirty="0">
                <a:solidFill>
                  <a:srgbClr val="FF0000"/>
                </a:solidFill>
                <a:latin typeface="Arial" panose="020B0604020202020204" pitchFamily="34" charset="0"/>
              </a:rPr>
              <a:t>Pontes rolantes: </a:t>
            </a:r>
            <a:r>
              <a:rPr lang="pt-BR" altLang="pt-BR" sz="2400" dirty="0">
                <a:solidFill>
                  <a:srgbClr val="014A8E"/>
                </a:solidFill>
                <a:latin typeface="Arial" panose="020B0604020202020204" pitchFamily="34" charset="0"/>
              </a:rPr>
              <a:t>equipamento construído de estrutura metálica, sustentada por duas vigas ao longo das quais  a ponte rolante se movimenta; entre duas vigas, sustentado pela estrutura, corre um carrinho com um gancho.</a:t>
            </a:r>
          </a:p>
        </p:txBody>
      </p:sp>
      <p:pic>
        <p:nvPicPr>
          <p:cNvPr id="4" name="Imagem 7">
            <a:extLst>
              <a:ext uri="{FF2B5EF4-FFF2-40B4-BE49-F238E27FC236}">
                <a16:creationId xmlns:a16="http://schemas.microsoft.com/office/drawing/2014/main" id="{9BB65B83-F263-D92C-344A-D0C1B1A9D9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6961" y="3319735"/>
            <a:ext cx="4410075"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78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720633"/>
          </a:xfrm>
        </p:spPr>
        <p:txBody>
          <a:bodyPr/>
          <a:lstStyle/>
          <a:p>
            <a:pPr algn="ctr"/>
            <a:r>
              <a:rPr lang="pt-BR" b="1" i="0" dirty="0">
                <a:effectLst/>
                <a:latin typeface="Muli"/>
              </a:rPr>
              <a:t>Equipamentos de Manuseio </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28</a:t>
            </a:fld>
            <a:endParaRPr lang="pt-BR"/>
          </a:p>
        </p:txBody>
      </p:sp>
      <p:sp>
        <p:nvSpPr>
          <p:cNvPr id="5" name="Retângulo 4">
            <a:extLst>
              <a:ext uri="{FF2B5EF4-FFF2-40B4-BE49-F238E27FC236}">
                <a16:creationId xmlns:a16="http://schemas.microsoft.com/office/drawing/2014/main" id="{F36D182D-9E27-110F-4173-FCFF479BF08A}"/>
              </a:ext>
            </a:extLst>
          </p:cNvPr>
          <p:cNvSpPr>
            <a:spLocks noChangeArrowheads="1"/>
          </p:cNvSpPr>
          <p:nvPr/>
        </p:nvSpPr>
        <p:spPr bwMode="auto">
          <a:xfrm>
            <a:off x="247417" y="1473130"/>
            <a:ext cx="864916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Palatino Linotype" panose="02040502050505030304" pitchFamily="18" charset="0"/>
              </a:defRPr>
            </a:lvl1pPr>
            <a:lvl2pPr marL="742950" indent="-285750">
              <a:lnSpc>
                <a:spcPct val="120000"/>
              </a:lnSpc>
              <a:spcBef>
                <a:spcPts val="500"/>
              </a:spcBef>
              <a:buClr>
                <a:schemeClr val="accent1"/>
              </a:buClr>
              <a:buSzPct val="100000"/>
              <a:buFont typeface="Arial" panose="020B0604020202020204" pitchFamily="34" charset="0"/>
              <a:buChar char="•"/>
              <a:defRPr sz="1600">
                <a:solidFill>
                  <a:schemeClr val="tx1"/>
                </a:solidFill>
                <a:latin typeface="Palatino Linotype" panose="02040502050505030304" pitchFamily="18"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Palatino Linotype" panose="02040502050505030304" pitchFamily="18"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Palatino Linotype" panose="02040502050505030304" pitchFamily="18"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5pPr>
            <a:lvl6pPr marL="25146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6pPr>
            <a:lvl7pPr marL="29718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7pPr>
            <a:lvl8pPr marL="34290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8pPr>
            <a:lvl9pPr marL="38862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Palatino Linotype" panose="02040502050505030304" pitchFamily="18" charset="0"/>
              </a:defRPr>
            </a:lvl9pPr>
          </a:lstStyle>
          <a:p>
            <a:pPr algn="ctr">
              <a:lnSpc>
                <a:spcPct val="100000"/>
              </a:lnSpc>
              <a:spcBef>
                <a:spcPct val="0"/>
              </a:spcBef>
              <a:buClrTx/>
              <a:buSzTx/>
              <a:buFontTx/>
              <a:buNone/>
            </a:pPr>
            <a:r>
              <a:rPr lang="pt-BR" altLang="pt-BR" sz="2400" dirty="0">
                <a:latin typeface="Arial" panose="020B0604020202020204" pitchFamily="34" charset="0"/>
              </a:rPr>
              <a:t>	</a:t>
            </a:r>
            <a:r>
              <a:rPr lang="pt-BR" altLang="pt-BR" sz="2400" dirty="0">
                <a:solidFill>
                  <a:srgbClr val="FF0000"/>
                </a:solidFill>
                <a:latin typeface="Arial" panose="020B0604020202020204" pitchFamily="34" charset="0"/>
              </a:rPr>
              <a:t>Guindastes: </a:t>
            </a:r>
            <a:r>
              <a:rPr lang="pt-BR" altLang="pt-BR" sz="2400" dirty="0">
                <a:solidFill>
                  <a:srgbClr val="014A8E"/>
                </a:solidFill>
                <a:latin typeface="Arial" panose="020B0604020202020204" pitchFamily="34" charset="0"/>
              </a:rPr>
              <a:t>equipamentos utilizados em manuseios, em área externa, de cargas acima de 5 t, equipados com lança e motor a explosão que proporciona o movimento da máquina e a força para adiantamento da lança e consequente trabalho.</a:t>
            </a:r>
          </a:p>
          <a:p>
            <a:pPr algn="ctr">
              <a:lnSpc>
                <a:spcPct val="100000"/>
              </a:lnSpc>
              <a:spcBef>
                <a:spcPct val="0"/>
              </a:spcBef>
              <a:buClrTx/>
              <a:buSzTx/>
              <a:buFontTx/>
              <a:buNone/>
            </a:pPr>
            <a:endParaRPr lang="pt-BR" altLang="pt-BR" sz="2400" dirty="0">
              <a:solidFill>
                <a:srgbClr val="014A8E"/>
              </a:solidFill>
              <a:latin typeface="Arial" panose="020B0604020202020204" pitchFamily="34" charset="0"/>
            </a:endParaRPr>
          </a:p>
        </p:txBody>
      </p:sp>
      <p:pic>
        <p:nvPicPr>
          <p:cNvPr id="6" name="Imagem 5">
            <a:extLst>
              <a:ext uri="{FF2B5EF4-FFF2-40B4-BE49-F238E27FC236}">
                <a16:creationId xmlns:a16="http://schemas.microsoft.com/office/drawing/2014/main" id="{D2858C03-D0FE-D539-E41A-0D7F1C985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099" y="3565060"/>
            <a:ext cx="3733800"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003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Leis da Movimentação.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1394342"/>
            <a:ext cx="8604560" cy="4270478"/>
          </a:xfrm>
          <a:prstGeom prst="rect">
            <a:avLst/>
          </a:prstGeom>
        </p:spPr>
        <p:txBody>
          <a:bodyPr vert="horz" lIns="0" tIns="45720" rIns="0" bIns="45720" rtlCol="0">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FF0000"/>
                </a:solidFill>
                <a:latin typeface="Arial" panose="020B0604020202020204" pitchFamily="34" charset="0"/>
                <a:cs typeface="Arial" panose="020B0604020202020204" pitchFamily="34" charset="0"/>
              </a:rPr>
              <a:t>O sistema deve atender as seguintes finalidades básicas:</a:t>
            </a:r>
          </a:p>
          <a:p>
            <a:pPr marL="0" indent="0" algn="ctr">
              <a:buNone/>
            </a:pPr>
            <a:endParaRPr lang="pt-BR" sz="2800" dirty="0">
              <a:solidFill>
                <a:srgbClr val="FF0000"/>
              </a:solidFill>
              <a:latin typeface="Arial" panose="020B0604020202020204" pitchFamily="34" charset="0"/>
              <a:cs typeface="Arial" panose="020B0604020202020204" pitchFamily="34" charset="0"/>
            </a:endParaRPr>
          </a:p>
          <a:p>
            <a:pPr marL="0" indent="0" algn="ctr">
              <a:buNone/>
            </a:pPr>
            <a:r>
              <a:rPr lang="pt-BR" sz="2800" dirty="0">
                <a:solidFill>
                  <a:srgbClr val="FF0000"/>
                </a:solidFill>
                <a:latin typeface="Arial" panose="020B0604020202020204" pitchFamily="34" charset="0"/>
                <a:cs typeface="Arial" panose="020B0604020202020204" pitchFamily="34" charset="0"/>
              </a:rPr>
              <a:t>MELHORES CONDIÇÕES DE TRABALHO – </a:t>
            </a:r>
            <a:r>
              <a:rPr lang="pt-BR" sz="2800" dirty="0">
                <a:solidFill>
                  <a:srgbClr val="014A8E"/>
                </a:solidFill>
                <a:latin typeface="Arial" panose="020B0604020202020204" pitchFamily="34" charset="0"/>
                <a:cs typeface="Arial" panose="020B0604020202020204" pitchFamily="34" charset="0"/>
              </a:rPr>
              <a:t>Deve refletir em melhores condições para as pessoas envolvidas neste trabalho: </a:t>
            </a:r>
          </a:p>
          <a:p>
            <a:pPr marL="0" indent="0" algn="ctr">
              <a:buNone/>
            </a:pPr>
            <a:endParaRPr lang="pt-BR" sz="2800" dirty="0">
              <a:solidFill>
                <a:srgbClr val="014A8E"/>
              </a:solidFill>
              <a:latin typeface="Arial" panose="020B0604020202020204" pitchFamily="34" charset="0"/>
              <a:cs typeface="Arial" panose="020B0604020202020204" pitchFamily="34" charset="0"/>
            </a:endParaRPr>
          </a:p>
          <a:p>
            <a:pPr algn="ctr"/>
            <a:r>
              <a:rPr lang="pt-BR" sz="2800" dirty="0">
                <a:solidFill>
                  <a:srgbClr val="014A8E"/>
                </a:solidFill>
                <a:latin typeface="Arial" panose="020B0604020202020204" pitchFamily="34" charset="0"/>
                <a:cs typeface="Arial" panose="020B0604020202020204" pitchFamily="34" charset="0"/>
              </a:rPr>
              <a:t>Maior segurança; </a:t>
            </a:r>
          </a:p>
          <a:p>
            <a:pPr algn="ctr"/>
            <a:r>
              <a:rPr lang="pt-BR" sz="2800" dirty="0">
                <a:solidFill>
                  <a:srgbClr val="014A8E"/>
                </a:solidFill>
                <a:latin typeface="Arial" panose="020B0604020202020204" pitchFamily="34" charset="0"/>
                <a:cs typeface="Arial" panose="020B0604020202020204" pitchFamily="34" charset="0"/>
              </a:rPr>
              <a:t>Redução da fadiga e </a:t>
            </a:r>
          </a:p>
          <a:p>
            <a:pPr algn="ctr"/>
            <a:r>
              <a:rPr lang="pt-BR" sz="2800" dirty="0">
                <a:solidFill>
                  <a:srgbClr val="014A8E"/>
                </a:solidFill>
                <a:latin typeface="Arial" panose="020B0604020202020204" pitchFamily="34" charset="0"/>
                <a:cs typeface="Arial" panose="020B0604020202020204" pitchFamily="34" charset="0"/>
              </a:rPr>
              <a:t>Maior conforto para o pessoal.</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29</a:t>
            </a:fld>
            <a:endParaRPr lang="pt-BR"/>
          </a:p>
        </p:txBody>
      </p:sp>
    </p:spTree>
    <p:extLst>
      <p:ext uri="{BB962C8B-B14F-4D97-AF65-F5344CB8AC3E}">
        <p14:creationId xmlns:p14="http://schemas.microsoft.com/office/powerpoint/2010/main" val="766834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Movimentação, Expedição e Distribuição.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2351878"/>
            <a:ext cx="8604560" cy="304693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Conceituação</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	É executada dentro de depósitos, fábricas e lojas, assim como no transbordo entre modais de transporte.</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3</a:t>
            </a:fld>
            <a:endParaRPr lang="pt-BR"/>
          </a:p>
        </p:txBody>
      </p:sp>
    </p:spTree>
    <p:extLst>
      <p:ext uri="{BB962C8B-B14F-4D97-AF65-F5344CB8AC3E}">
        <p14:creationId xmlns:p14="http://schemas.microsoft.com/office/powerpoint/2010/main" val="3349006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Leis da Movimentação.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1394342"/>
            <a:ext cx="8604560" cy="4270478"/>
          </a:xfrm>
          <a:prstGeom prst="rect">
            <a:avLst/>
          </a:prstGeom>
        </p:spPr>
        <p:txBody>
          <a:bodyPr vert="horz" lIns="0" tIns="45720" rIns="0" bIns="45720" rtlCol="0">
            <a:normAutofit fontScale="92500" lnSpcReduction="2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FF0000"/>
                </a:solidFill>
                <a:latin typeface="Arial" panose="020B0604020202020204" pitchFamily="34" charset="0"/>
                <a:cs typeface="Arial" panose="020B0604020202020204" pitchFamily="34" charset="0"/>
              </a:rPr>
              <a:t>O sistema deve atender as seguintes finalidades básicas:</a:t>
            </a:r>
          </a:p>
          <a:p>
            <a:pPr marL="0" indent="0" algn="ctr">
              <a:buNone/>
            </a:pPr>
            <a:endParaRPr lang="pt-BR" sz="2800" dirty="0">
              <a:solidFill>
                <a:srgbClr val="FF0000"/>
              </a:solidFill>
              <a:latin typeface="Arial" panose="020B0604020202020204" pitchFamily="34" charset="0"/>
              <a:cs typeface="Arial" panose="020B0604020202020204" pitchFamily="34" charset="0"/>
            </a:endParaRPr>
          </a:p>
          <a:p>
            <a:pPr marL="0" indent="0" algn="ctr">
              <a:buNone/>
            </a:pPr>
            <a:r>
              <a:rPr lang="pt-BR" sz="2800" dirty="0">
                <a:solidFill>
                  <a:srgbClr val="FF0000"/>
                </a:solidFill>
                <a:latin typeface="Arial" panose="020B0604020202020204" pitchFamily="34" charset="0"/>
                <a:cs typeface="Arial" panose="020B0604020202020204" pitchFamily="34" charset="0"/>
              </a:rPr>
              <a:t>MELHOR DISTRIBUIÇÃO – </a:t>
            </a:r>
            <a:r>
              <a:rPr lang="pt-BR" sz="2800" dirty="0">
                <a:solidFill>
                  <a:srgbClr val="014A8E"/>
                </a:solidFill>
                <a:latin typeface="Arial" panose="020B0604020202020204" pitchFamily="34" charset="0"/>
                <a:cs typeface="Arial" panose="020B0604020202020204" pitchFamily="34" charset="0"/>
              </a:rPr>
              <a:t>A distribuição, que se inicia na preparação do produto e termina no usuário, é grandemente melhorada  com a racionalização dos sistemas de manuseio.</a:t>
            </a:r>
          </a:p>
          <a:p>
            <a:pPr marL="0" indent="0" algn="ctr">
              <a:buNone/>
            </a:pPr>
            <a:endParaRPr lang="pt-BR" sz="2800" dirty="0">
              <a:solidFill>
                <a:srgbClr val="014A8E"/>
              </a:solidFill>
              <a:latin typeface="Arial" panose="020B0604020202020204" pitchFamily="34" charset="0"/>
              <a:cs typeface="Arial" panose="020B0604020202020204" pitchFamily="34" charset="0"/>
            </a:endParaRPr>
          </a:p>
          <a:p>
            <a:pPr marL="0" indent="0" algn="ctr">
              <a:buNone/>
            </a:pPr>
            <a:r>
              <a:rPr lang="pt-BR" sz="2800" dirty="0">
                <a:solidFill>
                  <a:srgbClr val="014A8E"/>
                </a:solidFill>
                <a:latin typeface="Arial" panose="020B0604020202020204" pitchFamily="34" charset="0"/>
                <a:cs typeface="Arial" panose="020B0604020202020204" pitchFamily="34" charset="0"/>
              </a:rPr>
              <a:t>1. Melhoria na circulação.</a:t>
            </a:r>
          </a:p>
          <a:p>
            <a:pPr marL="0" indent="0" algn="ctr">
              <a:buNone/>
            </a:pPr>
            <a:r>
              <a:rPr lang="pt-BR" sz="2800" dirty="0">
                <a:solidFill>
                  <a:srgbClr val="014A8E"/>
                </a:solidFill>
                <a:latin typeface="Arial" panose="020B0604020202020204" pitchFamily="34" charset="0"/>
                <a:cs typeface="Arial" panose="020B0604020202020204" pitchFamily="34" charset="0"/>
              </a:rPr>
              <a:t>2. Localização estratégica de almoxarifados.</a:t>
            </a:r>
          </a:p>
          <a:p>
            <a:pPr marL="0" indent="0" algn="ctr">
              <a:buNone/>
            </a:pPr>
            <a:r>
              <a:rPr lang="pt-BR" sz="2800" dirty="0">
                <a:solidFill>
                  <a:srgbClr val="014A8E"/>
                </a:solidFill>
                <a:latin typeface="Arial" panose="020B0604020202020204" pitchFamily="34" charset="0"/>
                <a:cs typeface="Arial" panose="020B0604020202020204" pitchFamily="34" charset="0"/>
              </a:rPr>
              <a:t>3. Melhoria nos serviços ao usuário.</a:t>
            </a:r>
          </a:p>
          <a:p>
            <a:pPr marL="0" indent="0" algn="ctr">
              <a:buNone/>
            </a:pPr>
            <a:r>
              <a:rPr lang="pt-BR" sz="2800" dirty="0">
                <a:solidFill>
                  <a:srgbClr val="014A8E"/>
                </a:solidFill>
                <a:latin typeface="Arial" panose="020B0604020202020204" pitchFamily="34" charset="0"/>
                <a:cs typeface="Arial" panose="020B0604020202020204" pitchFamily="34" charset="0"/>
              </a:rPr>
              <a:t>4. Maior disponibilidade.</a:t>
            </a:r>
          </a:p>
          <a:p>
            <a:pPr algn="ctr"/>
            <a:endParaRPr lang="pt-BR" sz="2800" dirty="0">
              <a:solidFill>
                <a:srgbClr val="014A8E"/>
              </a:solidFill>
              <a:latin typeface="Arial" panose="020B0604020202020204" pitchFamily="34" charset="0"/>
              <a:cs typeface="Arial" panose="020B0604020202020204" pitchFamily="34" charset="0"/>
            </a:endParaRP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30</a:t>
            </a:fld>
            <a:endParaRPr lang="pt-BR"/>
          </a:p>
        </p:txBody>
      </p:sp>
    </p:spTree>
    <p:extLst>
      <p:ext uri="{BB962C8B-B14F-4D97-AF65-F5344CB8AC3E}">
        <p14:creationId xmlns:p14="http://schemas.microsoft.com/office/powerpoint/2010/main" val="3593349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Leis da Movimentação.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1394342"/>
            <a:ext cx="8604560" cy="427047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FF0000"/>
                </a:solidFill>
                <a:latin typeface="Arial" panose="020B0604020202020204" pitchFamily="34" charset="0"/>
                <a:cs typeface="Arial" panose="020B0604020202020204" pitchFamily="34" charset="0"/>
              </a:rPr>
              <a:t>O sistema deve atender as seguintes finalidades básicas:</a:t>
            </a:r>
          </a:p>
          <a:p>
            <a:pPr marL="0" indent="0" algn="ctr">
              <a:buNone/>
            </a:pPr>
            <a:endParaRPr lang="pt-BR" sz="2800" dirty="0">
              <a:solidFill>
                <a:srgbClr val="FF0000"/>
              </a:solidFill>
              <a:latin typeface="Arial" panose="020B0604020202020204" pitchFamily="34" charset="0"/>
              <a:cs typeface="Arial" panose="020B0604020202020204" pitchFamily="34" charset="0"/>
            </a:endParaRPr>
          </a:p>
          <a:p>
            <a:pPr marL="0" indent="0" algn="ctr">
              <a:buNone/>
            </a:pPr>
            <a:r>
              <a:rPr lang="pt-BR" sz="2800" dirty="0">
                <a:solidFill>
                  <a:srgbClr val="FF0000"/>
                </a:solidFill>
                <a:latin typeface="Arial" panose="020B0604020202020204" pitchFamily="34" charset="0"/>
                <a:cs typeface="Arial" panose="020B0604020202020204" pitchFamily="34" charset="0"/>
              </a:rPr>
              <a:t>REDUÇÃO DE CUSTOS – </a:t>
            </a:r>
            <a:r>
              <a:rPr lang="pt-BR" sz="2800" dirty="0">
                <a:solidFill>
                  <a:srgbClr val="014A8E"/>
                </a:solidFill>
                <a:latin typeface="Arial" panose="020B0604020202020204" pitchFamily="34" charset="0"/>
                <a:cs typeface="Arial" panose="020B0604020202020204" pitchFamily="34" charset="0"/>
              </a:rPr>
              <a:t>Através da redução dos custos de inventário, utilização mais vantajosa do espaço disponível e aumento da produtividade. Deve proporcionar a redução de custos de mão-de-obra, a redução de custo de materiais e a redução de custos de despesas gerais.</a:t>
            </a:r>
          </a:p>
          <a:p>
            <a:pPr algn="ctr"/>
            <a:endParaRPr lang="pt-BR" sz="2800" dirty="0">
              <a:solidFill>
                <a:srgbClr val="014A8E"/>
              </a:solidFill>
              <a:latin typeface="Arial" panose="020B0604020202020204" pitchFamily="34" charset="0"/>
              <a:cs typeface="Arial" panose="020B0604020202020204" pitchFamily="34" charset="0"/>
            </a:endParaRP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31</a:t>
            </a:fld>
            <a:endParaRPr lang="pt-BR"/>
          </a:p>
        </p:txBody>
      </p:sp>
    </p:spTree>
    <p:extLst>
      <p:ext uri="{BB962C8B-B14F-4D97-AF65-F5344CB8AC3E}">
        <p14:creationId xmlns:p14="http://schemas.microsoft.com/office/powerpoint/2010/main" val="1974907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Leis da Movimentação.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1394342"/>
            <a:ext cx="8604560" cy="427047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FF0000"/>
                </a:solidFill>
                <a:latin typeface="Arial" panose="020B0604020202020204" pitchFamily="34" charset="0"/>
                <a:cs typeface="Arial" panose="020B0604020202020204" pitchFamily="34" charset="0"/>
              </a:rPr>
              <a:t>O sistema deve atender as seguintes finalidades básicas:</a:t>
            </a:r>
          </a:p>
          <a:p>
            <a:pPr marL="0" indent="0" algn="ctr">
              <a:buNone/>
            </a:pPr>
            <a:endParaRPr lang="pt-BR" sz="2800" dirty="0">
              <a:solidFill>
                <a:srgbClr val="FF0000"/>
              </a:solidFill>
              <a:latin typeface="Arial" panose="020B0604020202020204" pitchFamily="34" charset="0"/>
              <a:cs typeface="Arial" panose="020B0604020202020204" pitchFamily="34" charset="0"/>
            </a:endParaRPr>
          </a:p>
          <a:p>
            <a:pPr marL="0" indent="0" algn="ctr">
              <a:buNone/>
            </a:pPr>
            <a:r>
              <a:rPr lang="pt-BR" sz="2800" dirty="0">
                <a:solidFill>
                  <a:srgbClr val="FF0000"/>
                </a:solidFill>
                <a:latin typeface="Arial" panose="020B0604020202020204" pitchFamily="34" charset="0"/>
                <a:cs typeface="Arial" panose="020B0604020202020204" pitchFamily="34" charset="0"/>
              </a:rPr>
              <a:t>AUMENTO DA CAPACIDADE PRODUTIVA – </a:t>
            </a:r>
            <a:r>
              <a:rPr lang="pt-BR" sz="2800" dirty="0">
                <a:solidFill>
                  <a:srgbClr val="014A8E"/>
                </a:solidFill>
                <a:latin typeface="Arial" panose="020B0604020202020204" pitchFamily="34" charset="0"/>
                <a:cs typeface="Arial" panose="020B0604020202020204" pitchFamily="34" charset="0"/>
              </a:rPr>
              <a:t>Aumento de produção; Aumento da capacidade de armazenagem e Melhor distribuição de armazenagem.</a:t>
            </a:r>
          </a:p>
          <a:p>
            <a:pPr algn="ctr"/>
            <a:endParaRPr lang="pt-BR" sz="2800" dirty="0">
              <a:solidFill>
                <a:srgbClr val="014A8E"/>
              </a:solidFill>
              <a:latin typeface="Arial" panose="020B0604020202020204" pitchFamily="34" charset="0"/>
              <a:cs typeface="Arial" panose="020B0604020202020204" pitchFamily="34" charset="0"/>
            </a:endParaRP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32</a:t>
            </a:fld>
            <a:endParaRPr lang="pt-BR"/>
          </a:p>
        </p:txBody>
      </p:sp>
    </p:spTree>
    <p:extLst>
      <p:ext uri="{BB962C8B-B14F-4D97-AF65-F5344CB8AC3E}">
        <p14:creationId xmlns:p14="http://schemas.microsoft.com/office/powerpoint/2010/main" val="1289757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i="0">
                <a:effectLst/>
                <a:latin typeface="Muli"/>
              </a:rPr>
              <a:t>DÚVIDAS??</a:t>
            </a:r>
            <a:endParaRPr lang="pt-BR" b="1" i="0" dirty="0">
              <a:effectLst/>
              <a:latin typeface="Muli"/>
            </a:endParaRP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33</a:t>
            </a:fld>
            <a:endParaRPr lang="pt-BR"/>
          </a:p>
        </p:txBody>
      </p:sp>
      <p:pic>
        <p:nvPicPr>
          <p:cNvPr id="14" name="Imagem 13" descr="Uma imagem contendo Forma&#10;&#10;Descrição gerada automaticamente">
            <a:extLst>
              <a:ext uri="{FF2B5EF4-FFF2-40B4-BE49-F238E27FC236}">
                <a16:creationId xmlns:a16="http://schemas.microsoft.com/office/drawing/2014/main" id="{45BFDCD1-4309-70FC-D770-DA6C0842833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24012" y="1590675"/>
            <a:ext cx="5895975" cy="3676650"/>
          </a:xfrm>
          <a:prstGeom prst="rect">
            <a:avLst/>
          </a:prstGeom>
        </p:spPr>
      </p:pic>
    </p:spTree>
    <p:extLst>
      <p:ext uri="{BB962C8B-B14F-4D97-AF65-F5344CB8AC3E}">
        <p14:creationId xmlns:p14="http://schemas.microsoft.com/office/powerpoint/2010/main" val="371441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Movimentação, Expedição e Distribuição.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2351878"/>
            <a:ext cx="8604560" cy="304693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Conceituação</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	É uma atividade indispensável a qualquer sistema de produção, e visa não somente a abastecimento das seções produtivas, mas também a garantia da sequência do próprio processo de produção entre as diversas seções envolvidas.</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4</a:t>
            </a:fld>
            <a:endParaRPr lang="pt-BR"/>
          </a:p>
        </p:txBody>
      </p:sp>
    </p:spTree>
    <p:extLst>
      <p:ext uri="{BB962C8B-B14F-4D97-AF65-F5344CB8AC3E}">
        <p14:creationId xmlns:p14="http://schemas.microsoft.com/office/powerpoint/2010/main" val="1452505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Movimentação, Expedição e Distribuição.</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5</a:t>
            </a:fld>
            <a:endParaRPr lang="pt-BR"/>
          </a:p>
        </p:txBody>
      </p:sp>
      <p:pic>
        <p:nvPicPr>
          <p:cNvPr id="4" name="Imagem 3">
            <a:extLst>
              <a:ext uri="{FF2B5EF4-FFF2-40B4-BE49-F238E27FC236}">
                <a16:creationId xmlns:a16="http://schemas.microsoft.com/office/drawing/2014/main" id="{76F74ADA-4969-D29D-631F-81DAD1F6CF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444" y="1394341"/>
            <a:ext cx="8500869" cy="5196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139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Movimentação, Expedição e Distribuição.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1394342"/>
            <a:ext cx="8604560" cy="304693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Conceituação</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	Os desperdícios de uma movimentação não otimizada, estão presentes nas mais variadas operações do processo produtivo em relação direta com o tempo </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6</a:t>
            </a:fld>
            <a:endParaRPr lang="pt-BR"/>
          </a:p>
        </p:txBody>
      </p:sp>
      <p:pic>
        <p:nvPicPr>
          <p:cNvPr id="4" name="Picture 6" descr="02">
            <a:extLst>
              <a:ext uri="{FF2B5EF4-FFF2-40B4-BE49-F238E27FC236}">
                <a16:creationId xmlns:a16="http://schemas.microsoft.com/office/drawing/2014/main" id="{AFF446F4-9A8B-287F-602F-FC9F8E664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050" y="4023549"/>
            <a:ext cx="3967899" cy="269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014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Movimentação, Expedição e Distribuição.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1394341"/>
            <a:ext cx="8604560" cy="408090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Vantagens</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algn="ctr"/>
            <a:r>
              <a:rPr lang="pt-BR" sz="2800" dirty="0">
                <a:solidFill>
                  <a:srgbClr val="013657"/>
                </a:solidFill>
                <a:latin typeface="Arial" panose="020B0604020202020204" pitchFamily="34" charset="0"/>
                <a:cs typeface="Arial" panose="020B0604020202020204" pitchFamily="34" charset="0"/>
              </a:rPr>
              <a:t>Aumentar a capacidade produtiva;</a:t>
            </a:r>
          </a:p>
          <a:p>
            <a:pPr algn="ctr"/>
            <a:endParaRPr lang="pt-BR" sz="2800" dirty="0">
              <a:solidFill>
                <a:srgbClr val="013657"/>
              </a:solidFill>
              <a:latin typeface="Arial" panose="020B0604020202020204" pitchFamily="34" charset="0"/>
              <a:cs typeface="Arial" panose="020B0604020202020204" pitchFamily="34" charset="0"/>
            </a:endParaRPr>
          </a:p>
          <a:p>
            <a:pPr algn="ctr"/>
            <a:r>
              <a:rPr lang="pt-BR" sz="2800" dirty="0">
                <a:solidFill>
                  <a:srgbClr val="013657"/>
                </a:solidFill>
                <a:latin typeface="Arial" panose="020B0604020202020204" pitchFamily="34" charset="0"/>
                <a:cs typeface="Arial" panose="020B0604020202020204" pitchFamily="34" charset="0"/>
              </a:rPr>
              <a:t>Melhorar as condições de trabalho;</a:t>
            </a:r>
          </a:p>
          <a:p>
            <a:pPr algn="ctr"/>
            <a:endParaRPr lang="pt-BR" sz="2800" dirty="0">
              <a:solidFill>
                <a:srgbClr val="013657"/>
              </a:solidFill>
              <a:latin typeface="Arial" panose="020B0604020202020204" pitchFamily="34" charset="0"/>
              <a:cs typeface="Arial" panose="020B0604020202020204" pitchFamily="34" charset="0"/>
            </a:endParaRPr>
          </a:p>
          <a:p>
            <a:pPr algn="ctr"/>
            <a:r>
              <a:rPr lang="pt-BR" sz="2800" dirty="0">
                <a:solidFill>
                  <a:srgbClr val="013657"/>
                </a:solidFill>
                <a:latin typeface="Arial" panose="020B0604020202020204" pitchFamily="34" charset="0"/>
                <a:cs typeface="Arial" panose="020B0604020202020204" pitchFamily="34" charset="0"/>
              </a:rPr>
              <a:t>Reduzir os custos de produção.</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7</a:t>
            </a:fld>
            <a:endParaRPr lang="pt-BR"/>
          </a:p>
        </p:txBody>
      </p:sp>
    </p:spTree>
    <p:extLst>
      <p:ext uri="{BB962C8B-B14F-4D97-AF65-F5344CB8AC3E}">
        <p14:creationId xmlns:p14="http://schemas.microsoft.com/office/powerpoint/2010/main" val="316261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Leis da Movimentação.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2351878"/>
            <a:ext cx="8604560" cy="304693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FF0000"/>
                </a:solidFill>
                <a:latin typeface="Arial" panose="020B0604020202020204" pitchFamily="34" charset="0"/>
                <a:cs typeface="Arial" panose="020B0604020202020204" pitchFamily="34" charset="0"/>
              </a:rPr>
              <a:t>1. OBEDIÊNCIA AO FLUXO DAS OPERAÇÕES </a:t>
            </a:r>
            <a:r>
              <a:rPr lang="pt-BR" sz="2800" dirty="0">
                <a:solidFill>
                  <a:srgbClr val="013657"/>
                </a:solidFill>
                <a:latin typeface="Arial" panose="020B0604020202020204" pitchFamily="34" charset="0"/>
                <a:cs typeface="Arial" panose="020B0604020202020204" pitchFamily="34" charset="0"/>
              </a:rPr>
              <a:t>- Disponha a trajetória dos materiais de forma qual a mesma seja a sequência de operações. Ou seja, utilize sempre que possível, o arranjo tipo linear.</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8</a:t>
            </a:fld>
            <a:endParaRPr lang="pt-BR"/>
          </a:p>
        </p:txBody>
      </p:sp>
    </p:spTree>
    <p:extLst>
      <p:ext uri="{BB962C8B-B14F-4D97-AF65-F5344CB8AC3E}">
        <p14:creationId xmlns:p14="http://schemas.microsoft.com/office/powerpoint/2010/main" val="231669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5" y="68779"/>
            <a:ext cx="8872189" cy="1325563"/>
          </a:xfrm>
        </p:spPr>
        <p:txBody>
          <a:bodyPr/>
          <a:lstStyle/>
          <a:p>
            <a:pPr algn="ctr"/>
            <a:r>
              <a:rPr lang="pt-BR" b="1" i="0" dirty="0">
                <a:effectLst/>
                <a:latin typeface="Muli"/>
              </a:rPr>
              <a:t>Leis da Movimentação.</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69720" y="2351878"/>
            <a:ext cx="8604560" cy="304693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FF0000"/>
                </a:solidFill>
                <a:latin typeface="Arial" panose="020B0604020202020204" pitchFamily="34" charset="0"/>
                <a:cs typeface="Arial" panose="020B0604020202020204" pitchFamily="34" charset="0"/>
              </a:rPr>
              <a:t>2. MÍNIMA DISTÂNCIA </a:t>
            </a:r>
            <a:r>
              <a:rPr lang="pt-BR" sz="2800" dirty="0">
                <a:solidFill>
                  <a:srgbClr val="013657"/>
                </a:solidFill>
                <a:latin typeface="Arial" panose="020B0604020202020204" pitchFamily="34" charset="0"/>
                <a:cs typeface="Arial" panose="020B0604020202020204" pitchFamily="34" charset="0"/>
              </a:rPr>
              <a:t>- Reduza distância e transporte pela eliminação de ziguezagues no fluxo dos materiais.</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9</a:t>
            </a:fld>
            <a:endParaRPr lang="pt-BR"/>
          </a:p>
        </p:txBody>
      </p:sp>
    </p:spTree>
    <p:extLst>
      <p:ext uri="{BB962C8B-B14F-4D97-AF65-F5344CB8AC3E}">
        <p14:creationId xmlns:p14="http://schemas.microsoft.com/office/powerpoint/2010/main" val="284252015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ersonalizar design">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ersonalizar design">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984</TotalTime>
  <Words>1339</Words>
  <Application>Microsoft Office PowerPoint</Application>
  <PresentationFormat>Apresentação na tela (4:3)</PresentationFormat>
  <Paragraphs>144</Paragraphs>
  <Slides>33</Slides>
  <Notes>0</Notes>
  <HiddenSlides>0</HiddenSlides>
  <MMClips>0</MMClips>
  <ScaleCrop>false</ScaleCrop>
  <HeadingPairs>
    <vt:vector size="6" baseType="variant">
      <vt:variant>
        <vt:lpstr>Fontes usadas</vt:lpstr>
      </vt:variant>
      <vt:variant>
        <vt:i4>5</vt:i4>
      </vt:variant>
      <vt:variant>
        <vt:lpstr>Tema</vt:lpstr>
      </vt:variant>
      <vt:variant>
        <vt:i4>3</vt:i4>
      </vt:variant>
      <vt:variant>
        <vt:lpstr>Títulos de slides</vt:lpstr>
      </vt:variant>
      <vt:variant>
        <vt:i4>33</vt:i4>
      </vt:variant>
    </vt:vector>
  </HeadingPairs>
  <TitlesOfParts>
    <vt:vector size="41" baseType="lpstr">
      <vt:lpstr>Arial</vt:lpstr>
      <vt:lpstr>Calibri</vt:lpstr>
      <vt:lpstr>Calibri Light</vt:lpstr>
      <vt:lpstr>Helvetica</vt:lpstr>
      <vt:lpstr>Muli</vt:lpstr>
      <vt:lpstr>Tema do Office</vt:lpstr>
      <vt:lpstr>1_Personalizar design</vt:lpstr>
      <vt:lpstr>Personalizar design</vt:lpstr>
      <vt:lpstr>UC1 – Movimentação, Expedição e Distribuição.</vt:lpstr>
      <vt:lpstr>Movimentação, Expedição e Distribuição.</vt:lpstr>
      <vt:lpstr>Movimentação, Expedição e Distribuição.</vt:lpstr>
      <vt:lpstr>Movimentação, Expedição e Distribuição.</vt:lpstr>
      <vt:lpstr>Movimentação, Expedição e Distribuição.</vt:lpstr>
      <vt:lpstr>Movimentação, Expedição e Distribuição.</vt:lpstr>
      <vt:lpstr>Movimentação, Expedição e Distribuição.</vt:lpstr>
      <vt:lpstr>Leis da Movimentação.</vt:lpstr>
      <vt:lpstr>Leis da Movimentação.</vt:lpstr>
      <vt:lpstr>Leis da Movimentação.</vt:lpstr>
      <vt:lpstr>Leis da Movimentação.</vt:lpstr>
      <vt:lpstr>Leis da Movimentação.</vt:lpstr>
      <vt:lpstr>Leis da Movimentação.</vt:lpstr>
      <vt:lpstr>Leis da Movimentação.</vt:lpstr>
      <vt:lpstr>Leis da Movimentação.</vt:lpstr>
      <vt:lpstr>Leis da Movimentação.</vt:lpstr>
      <vt:lpstr>Leis da Movimentação.</vt:lpstr>
      <vt:lpstr>Equipamentos de Manuseio </vt:lpstr>
      <vt:lpstr>Equipamentos de Manuseio </vt:lpstr>
      <vt:lpstr>Equipamentos de Manuseio </vt:lpstr>
      <vt:lpstr>Equipamentos de Manuseio </vt:lpstr>
      <vt:lpstr>Equipamentos de Manuseio </vt:lpstr>
      <vt:lpstr>Equipamentos de Manuseio </vt:lpstr>
      <vt:lpstr>Equipamentos de Manuseio </vt:lpstr>
      <vt:lpstr>Equipamentos de Manuseio </vt:lpstr>
      <vt:lpstr>Equipamentos de Manuseio </vt:lpstr>
      <vt:lpstr>Equipamentos de Manuseio </vt:lpstr>
      <vt:lpstr>Equipamentos de Manuseio </vt:lpstr>
      <vt:lpstr>Leis da Movimentação.</vt:lpstr>
      <vt:lpstr>Leis da Movimentação.</vt:lpstr>
      <vt:lpstr>Leis da Movimentação.</vt:lpstr>
      <vt:lpstr>Leis da Movimentação.</vt:lpstr>
      <vt:lpstr>DÚVIDAS??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Ana Paula Fernandes Moreira</cp:lastModifiedBy>
  <cp:revision>48</cp:revision>
  <cp:lastPrinted>2019-04-25T20:59:33Z</cp:lastPrinted>
  <dcterms:created xsi:type="dcterms:W3CDTF">2017-01-10T17:35:04Z</dcterms:created>
  <dcterms:modified xsi:type="dcterms:W3CDTF">2023-04-03T15:01:41Z</dcterms:modified>
</cp:coreProperties>
</file>