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72" r:id="rId3"/>
  </p:sldMasterIdLst>
  <p:notesMasterIdLst>
    <p:notesMasterId r:id="rId33"/>
  </p:notesMasterIdLst>
  <p:sldIdLst>
    <p:sldId id="256" r:id="rId4"/>
    <p:sldId id="266"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291" r:id="rId32"/>
  </p:sldIdLst>
  <p:sldSz cx="9144000" cy="6858000" type="screen4x3"/>
  <p:notesSz cx="6797675" cy="9928225"/>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9" autoAdjust="0"/>
    <p:restoredTop sz="95501" autoAdjust="0"/>
  </p:normalViewPr>
  <p:slideViewPr>
    <p:cSldViewPr snapToGrid="0">
      <p:cViewPr varScale="1">
        <p:scale>
          <a:sx n="86" d="100"/>
          <a:sy n="86" d="100"/>
        </p:scale>
        <p:origin x="1410"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E7F9A48F-F500-4FC4-A814-7B955F17F02B}" type="datetimeFigureOut">
              <a:rPr lang="pt-BR" smtClean="0"/>
              <a:t>03/04/2023</a:t>
            </a:fld>
            <a:endParaRPr lang="pt-BR"/>
          </a:p>
        </p:txBody>
      </p:sp>
      <p:sp>
        <p:nvSpPr>
          <p:cNvPr id="4" name="Espaço Reservado para Imagem de Slide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325146F9-0079-4F93-A56C-8729DD12A2A9}" type="slidenum">
              <a:rPr lang="pt-BR" smtClean="0"/>
              <a:t>‹nº›</a:t>
            </a:fld>
            <a:endParaRPr lang="pt-BR"/>
          </a:p>
        </p:txBody>
      </p:sp>
    </p:spTree>
    <p:extLst>
      <p:ext uri="{BB962C8B-B14F-4D97-AF65-F5344CB8AC3E}">
        <p14:creationId xmlns:p14="http://schemas.microsoft.com/office/powerpoint/2010/main" val="22951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856216"/>
            <a:ext cx="9144000" cy="1801920"/>
          </a:xfrm>
        </p:spPr>
        <p:txBody>
          <a:bodyPr anchor="b">
            <a:normAutofit/>
          </a:bodyPr>
          <a:lstStyle>
            <a:lvl1pPr algn="ctr">
              <a:defRPr sz="5600">
                <a:solidFill>
                  <a:srgbClr val="014A8E"/>
                </a:solidFill>
                <a:latin typeface="Helvetica" panose="020B0604020202020204" pitchFamily="34" charset="0"/>
              </a:defRPr>
            </a:lvl1pPr>
          </a:lstStyle>
          <a:p>
            <a:r>
              <a:rPr lang="pt-BR" dirty="0"/>
              <a:t>Clique para editar o título mestre</a:t>
            </a:r>
            <a:endParaRPr lang="en-US" dirty="0"/>
          </a:p>
        </p:txBody>
      </p:sp>
      <p:sp>
        <p:nvSpPr>
          <p:cNvPr id="3" name="Subtitle 2"/>
          <p:cNvSpPr>
            <a:spLocks noGrp="1"/>
          </p:cNvSpPr>
          <p:nvPr>
            <p:ph type="subTitle" idx="1"/>
          </p:nvPr>
        </p:nvSpPr>
        <p:spPr>
          <a:xfrm>
            <a:off x="1235467" y="5310218"/>
            <a:ext cx="6858000" cy="394051"/>
          </a:xfrm>
        </p:spPr>
        <p:txBody>
          <a:bodyPr/>
          <a:lstStyle>
            <a:lvl1pPr marL="0" indent="0" algn="ctr">
              <a:buNone/>
              <a:defRPr sz="2400">
                <a:solidFill>
                  <a:srgbClr val="014A8E"/>
                </a:solidFill>
                <a:latin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endParaRPr lang="en-US" dirty="0"/>
          </a:p>
        </p:txBody>
      </p:sp>
      <p:sp>
        <p:nvSpPr>
          <p:cNvPr id="4" name="Date Placeholder 3"/>
          <p:cNvSpPr>
            <a:spLocks noGrp="1"/>
          </p:cNvSpPr>
          <p:nvPr>
            <p:ph type="dt" sz="half" idx="10"/>
          </p:nvPr>
        </p:nvSpPr>
        <p:spPr/>
        <p:txBody>
          <a:bodyPr/>
          <a:lstStyle/>
          <a:p>
            <a:fld id="{361C0DFD-1A3B-46C2-8708-0E261E035D59}"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835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AFA963-22E1-44CC-856C-FAB5C9896D83}"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91910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3833ADF-0489-4E12-8370-1E05A9220250}"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20183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03936DA-31DF-4971-B518-470609B2787D}"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86130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87F90A6-6F8D-4116-95F1-7A1EE0AD62B5}"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388561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18D304FF-2BE9-46D6-90AE-495DC4268364}"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4960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94BFB4E-D4DB-42C1-8ABC-052A2EC476E0}"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58505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C56A661-76BB-4632-AAB5-EE4BD62A3428}" type="datetime1">
              <a:rPr lang="pt-BR" smtClean="0"/>
              <a:t>03/04/2023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3743334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DBE26F27-C9D0-4379-A027-78F3F4E69B65}" type="datetime1">
              <a:rPr lang="pt-BR" smtClean="0"/>
              <a:t>03/04/2023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3854451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7A949A7-47F2-4A52-B831-D3908BA79733}" type="datetime1">
              <a:rPr lang="pt-BR" smtClean="0"/>
              <a:t>03/04/2023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03794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3D87D186-F113-4820-99C5-FA8E5E789697}"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53290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47D964-10B1-467D-9A79-C5551085E24A}"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8495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359D4877-A281-4847-BD1D-EB02F445D0B0}"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909175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FCCFDD7-1E3E-44ED-B822-9AEEBD793AB0}"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1844095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017C1D3-1641-43CF-9F9B-AC1AEDADA6CE}"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1921595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5D47790-B3F7-42FE-8C3C-7F35F4F33205}"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5012169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E4C65F1-6153-4F2D-93AE-BF982928223F}"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1372273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41889838-BFE2-4774-8409-4DC0D4F2E9B7}"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1854950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0E84706E-A096-4FCE-B8CE-DC7543F53D0B}"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421860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D7385932-94E3-410F-B3F6-671C35E56E55}" type="datetime1">
              <a:rPr lang="pt-BR" smtClean="0"/>
              <a:t>03/04/2023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1832305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8A4156FD-1B0D-4827-A314-E9B511B27C26}" type="datetime1">
              <a:rPr lang="pt-BR" smtClean="0"/>
              <a:t>03/04/2023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481906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0D6824D-C2C2-4FD4-9B0C-0B3CF4E96C05}" type="datetime1">
              <a:rPr lang="pt-BR" smtClean="0"/>
              <a:t>03/04/2023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97228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32A5D593-488A-4032-971F-19FC5364293B}" type="datetime1">
              <a:rPr lang="pt-BR" smtClean="0"/>
              <a:t>03/04/2023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044895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DE2A12EE-567B-4A2F-9BE4-31362A86982B}"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709405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7BB7361-27D0-4F59-B9A5-FB9F95924AAA}" type="datetime1">
              <a:rPr lang="pt-BR" smtClean="0"/>
              <a:t>03/04/2023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468052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5B69F4D-ACCF-4EAE-B858-4A2DCCCF8833}"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539789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D081578-9609-4AD8-93EE-B7ECEE91191B}" type="datetime1">
              <a:rPr lang="pt-BR" smtClean="0"/>
              <a:t>03/04/2023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02469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5485621-8F32-48E7-8B3D-32B1DB5E5549}" type="datetime1">
              <a:rPr lang="pt-BR" smtClean="0"/>
              <a:t>03/04/2023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56955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6DB52B7-B584-403D-8C9B-0BD9995AAB10}" type="datetime1">
              <a:rPr lang="pt-BR" smtClean="0"/>
              <a:t>03/04/2023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22513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CF85A23-20D5-4685-848F-05E29DD80F4D}" type="datetime1">
              <a:rPr lang="pt-BR" smtClean="0"/>
              <a:t>03/04/2023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64076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D1A09-886F-4660-8D6E-BC2A6202E99E}" type="datetime1">
              <a:rPr lang="pt-BR" smtClean="0"/>
              <a:t>03/04/2023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61764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53B84672-5877-432C-83D4-0FA0366BBBF0}" type="datetime1">
              <a:rPr lang="pt-BR" smtClean="0"/>
              <a:t>03/04/2023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4255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23C5B339-23C3-4CFE-88CD-99147371F42B}" type="datetime1">
              <a:rPr lang="pt-BR" smtClean="0"/>
              <a:t>03/04/2023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46705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55EE1-2B9C-43C6-B4F1-1551D97A5A2F}" type="datetime1">
              <a:rPr lang="pt-BR" smtClean="0"/>
              <a:t>03/04/2023</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496093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kern="1200">
          <a:solidFill>
            <a:srgbClr val="014A8E"/>
          </a:solidFill>
          <a:latin typeface="Helvetica"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14A8E"/>
          </a:solidFill>
          <a:latin typeface="Helvetica"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14A8E"/>
          </a:solidFill>
          <a:latin typeface="Helvetica"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14A8E"/>
          </a:solidFill>
          <a:latin typeface="Helvetica"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14A8E"/>
          </a:solidFill>
          <a:latin typeface="Helvetica"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14A8E"/>
          </a:solidFill>
          <a:latin typeface="Helvetica"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74DCD-D205-4624-9AB2-6CA7D2BF637B}" type="datetime1">
              <a:rPr lang="pt-BR" smtClean="0"/>
              <a:t>03/04/2023</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EA400-D514-44B1-A5BA-3C8661B41D6D}" type="slidenum">
              <a:rPr lang="pt-BR" smtClean="0"/>
              <a:t>‹nº›</a:t>
            </a:fld>
            <a:endParaRPr lang="pt-BR"/>
          </a:p>
        </p:txBody>
      </p:sp>
    </p:spTree>
    <p:extLst>
      <p:ext uri="{BB962C8B-B14F-4D97-AF65-F5344CB8AC3E}">
        <p14:creationId xmlns:p14="http://schemas.microsoft.com/office/powerpoint/2010/main" val="23552860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8E14E-9AAC-4182-99C3-0DC90C1A2A41}" type="datetime1">
              <a:rPr lang="pt-BR" smtClean="0"/>
              <a:t>03/04/2023</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5A725-704E-4F6D-BB53-652E99FABDE4}" type="slidenum">
              <a:rPr lang="pt-BR" smtClean="0"/>
              <a:t>‹nº›</a:t>
            </a:fld>
            <a:endParaRPr lang="pt-BR"/>
          </a:p>
        </p:txBody>
      </p:sp>
    </p:spTree>
    <p:extLst>
      <p:ext uri="{BB962C8B-B14F-4D97-AF65-F5344CB8AC3E}">
        <p14:creationId xmlns:p14="http://schemas.microsoft.com/office/powerpoint/2010/main" val="32004422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helenablavatsky.net/2021/07/ter-duvidas-e-aceitavel-em-teosofia.htm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08594" y="2912012"/>
            <a:ext cx="9144000" cy="1645920"/>
          </a:xfrm>
        </p:spPr>
        <p:txBody>
          <a:bodyPr>
            <a:noAutofit/>
          </a:bodyPr>
          <a:lstStyle/>
          <a:p>
            <a:pPr rtl="0"/>
            <a:r>
              <a:rPr lang="pt-BR" sz="3600" b="1" dirty="0">
                <a:solidFill>
                  <a:srgbClr val="002060"/>
                </a:solidFill>
              </a:rPr>
              <a:t>UC1 – PICKING</a:t>
            </a:r>
          </a:p>
        </p:txBody>
      </p:sp>
      <p:sp>
        <p:nvSpPr>
          <p:cNvPr id="5" name="Subtítulo 4"/>
          <p:cNvSpPr>
            <a:spLocks noGrp="1"/>
          </p:cNvSpPr>
          <p:nvPr>
            <p:ph type="subTitle" idx="1"/>
          </p:nvPr>
        </p:nvSpPr>
        <p:spPr>
          <a:xfrm>
            <a:off x="1086299" y="5329588"/>
            <a:ext cx="7188591" cy="548108"/>
          </a:xfrm>
        </p:spPr>
        <p:txBody>
          <a:bodyPr/>
          <a:lstStyle/>
          <a:p>
            <a:r>
              <a:rPr lang="pt-BR" dirty="0"/>
              <a:t>PROFESSOR RODOLFO MARTINS</a:t>
            </a:r>
          </a:p>
        </p:txBody>
      </p:sp>
      <p:sp>
        <p:nvSpPr>
          <p:cNvPr id="2" name="Espaço Reservado para Número de Slide 1">
            <a:extLst>
              <a:ext uri="{FF2B5EF4-FFF2-40B4-BE49-F238E27FC236}">
                <a16:creationId xmlns:a16="http://schemas.microsoft.com/office/drawing/2014/main" id="{3E2F9CF6-0283-D155-5C03-8132A117E628}"/>
              </a:ext>
            </a:extLst>
          </p:cNvPr>
          <p:cNvSpPr>
            <a:spLocks noGrp="1"/>
          </p:cNvSpPr>
          <p:nvPr>
            <p:ph type="sldNum" sz="quarter" idx="12"/>
          </p:nvPr>
        </p:nvSpPr>
        <p:spPr/>
        <p:txBody>
          <a:bodyPr/>
          <a:lstStyle/>
          <a:p>
            <a:fld id="{29185252-FBA3-417A-8652-C405B89605D8}" type="slidenum">
              <a:rPr lang="pt-BR" smtClean="0"/>
              <a:t>1</a:t>
            </a:fld>
            <a:endParaRPr lang="pt-BR"/>
          </a:p>
        </p:txBody>
      </p:sp>
    </p:spTree>
    <p:extLst>
      <p:ext uri="{BB962C8B-B14F-4D97-AF65-F5344CB8AC3E}">
        <p14:creationId xmlns:p14="http://schemas.microsoft.com/office/powerpoint/2010/main" val="256979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7886700" cy="1325563"/>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402082" y="1103007"/>
            <a:ext cx="8323948" cy="49644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Qual a importância do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no ciclo do pedido?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10</a:t>
            </a:fld>
            <a:endParaRPr lang="pt-BR"/>
          </a:p>
        </p:txBody>
      </p:sp>
      <p:pic>
        <p:nvPicPr>
          <p:cNvPr id="5" name="Imagem 4">
            <a:extLst>
              <a:ext uri="{FF2B5EF4-FFF2-40B4-BE49-F238E27FC236}">
                <a16:creationId xmlns:a16="http://schemas.microsoft.com/office/drawing/2014/main" id="{B4448858-2299-3CA2-DE24-170008E88FE1}"/>
              </a:ext>
            </a:extLst>
          </p:cNvPr>
          <p:cNvPicPr>
            <a:picLocks noChangeAspect="1"/>
          </p:cNvPicPr>
          <p:nvPr/>
        </p:nvPicPr>
        <p:blipFill>
          <a:blip r:embed="rId2"/>
          <a:stretch>
            <a:fillRect/>
          </a:stretch>
        </p:blipFill>
        <p:spPr>
          <a:xfrm>
            <a:off x="417970" y="2206709"/>
            <a:ext cx="8097380" cy="3048425"/>
          </a:xfrm>
          <a:prstGeom prst="rect">
            <a:avLst/>
          </a:prstGeom>
        </p:spPr>
      </p:pic>
    </p:spTree>
    <p:extLst>
      <p:ext uri="{BB962C8B-B14F-4D97-AF65-F5344CB8AC3E}">
        <p14:creationId xmlns:p14="http://schemas.microsoft.com/office/powerpoint/2010/main" val="239167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fontScale="92500"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Recebimento de pedidos.</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Cada empresa utiliza uma forma diferente para que o cliente possa realizar seus pedidos, seja por meio do atendimento em loja, contato direto com o vendedor, internet, etc. </a:t>
            </a:r>
          </a:p>
          <a:p>
            <a:pPr marL="0" indent="0" algn="ctr">
              <a:buNone/>
            </a:pPr>
            <a:r>
              <a:rPr lang="pt-BR" sz="2800" dirty="0">
                <a:solidFill>
                  <a:srgbClr val="013657"/>
                </a:solidFill>
                <a:latin typeface="Arial" panose="020B0604020202020204" pitchFamily="34" charset="0"/>
                <a:cs typeface="Arial" panose="020B0604020202020204" pitchFamily="34" charset="0"/>
              </a:rPr>
              <a:t>Seja qual for o método que a empresa utiliza, ele deve garantir o entendimento quanto as necessidades do cliente, para que quando os produtos forem entregues não haver nenhum tipo de problema.</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11</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50"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8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fontScale="92500"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Processamento de pedidos.</a:t>
            </a:r>
          </a:p>
          <a:p>
            <a:pPr marL="0" indent="0" algn="ctr">
              <a:buNone/>
            </a:pPr>
            <a:r>
              <a:rPr lang="pt-BR" sz="2800" dirty="0">
                <a:solidFill>
                  <a:srgbClr val="013657"/>
                </a:solidFill>
                <a:latin typeface="Arial" panose="020B0604020202020204" pitchFamily="34" charset="0"/>
                <a:cs typeface="Arial" panose="020B0604020202020204" pitchFamily="34" charset="0"/>
              </a:rPr>
              <a:t>O processamento de pedidos é o conjunto de atividades necessárias para preparar, transmitir, receber, atender e acompanhar os pedidos realizados pelos clientes da empresa. </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O processamento de pedidos é uma etapa de grande importância dentro do ciclo do pedido, onde suas atividades refletem diretamente no tempo e no custo de todo o processo.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12</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9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Faturamento de pedidos.</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O faturamento de pedidos é responsável por gerar as cobranças aos clientes após o fechamento de um negócio, emitir os documentos fiscais e despacho dos transportes quando necessário. Em outras palavras, trata-se do processo de emitir notas fiscais a partir de uma venda.</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13</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44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Distribuição de pedidos.</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Primeiramente, é necessário realizar a programação do transporte. A programação contempla o modal de transporte , tipo de veículo, tipo de carga, roteirização, operação de carga e descarga, etc.</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14</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22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Distribuição de pedidos.</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Em sequência, é feito a expedição dos produtos. É muito importante acompanhar o transporte de modo a verificar se a programação foi efetiva, assim como corrigir eventuais desvios de operação.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15</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6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Tipos de sistemas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Estima-se que 30% a 40% dos custos de uma armazém estão relacionados ao processo de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Por outro lado, além dos custos logísticos, os funcionários dedicam a maior parte do seu tempo cumprindo tarefas de colocação e separação de pedidos.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16</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0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Tipos de sistemas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Logo, percebe-se que a adoção de sistemas de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bem como uso de tecnologia e automações, têm um papel fundamental no ganho de produtividade e redução do lead time nos processos e nas movimentações.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17</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894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err="1">
                <a:solidFill>
                  <a:srgbClr val="013657"/>
                </a:solidFill>
                <a:latin typeface="Arial" panose="020B0604020202020204" pitchFamily="34" charset="0"/>
                <a:cs typeface="Arial" panose="020B0604020202020204" pitchFamily="34" charset="0"/>
              </a:rPr>
              <a:t>Pick</a:t>
            </a:r>
            <a:r>
              <a:rPr lang="pt-BR" sz="2800" dirty="0">
                <a:solidFill>
                  <a:srgbClr val="013657"/>
                </a:solidFill>
                <a:latin typeface="Arial" panose="020B0604020202020204" pitchFamily="34" charset="0"/>
                <a:cs typeface="Arial" panose="020B0604020202020204" pitchFamily="34" charset="0"/>
              </a:rPr>
              <a:t> </a:t>
            </a:r>
            <a:r>
              <a:rPr lang="pt-BR" sz="2800" dirty="0" err="1">
                <a:solidFill>
                  <a:srgbClr val="013657"/>
                </a:solidFill>
                <a:latin typeface="Arial" panose="020B0604020202020204" pitchFamily="34" charset="0"/>
                <a:cs typeface="Arial" panose="020B0604020202020204" pitchFamily="34" charset="0"/>
              </a:rPr>
              <a:t>to</a:t>
            </a:r>
            <a:r>
              <a:rPr lang="pt-BR" sz="2800" dirty="0">
                <a:solidFill>
                  <a:srgbClr val="013657"/>
                </a:solidFill>
                <a:latin typeface="Arial" panose="020B0604020202020204" pitchFamily="34" charset="0"/>
                <a:cs typeface="Arial" panose="020B0604020202020204" pitchFamily="34" charset="0"/>
              </a:rPr>
              <a:t> light.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Conhecido como sistema de separação por luzes, ele usa efeitos luminosos e números para indicar a localização correta dos produtos. Desse modo, o método geralmente é aplicável em estantes dinâmicas e conectado a softwares de gestão de estoques.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18</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10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err="1">
                <a:solidFill>
                  <a:srgbClr val="013657"/>
                </a:solidFill>
                <a:latin typeface="Arial" panose="020B0604020202020204" pitchFamily="34" charset="0"/>
                <a:cs typeface="Arial" panose="020B0604020202020204" pitchFamily="34" charset="0"/>
              </a:rPr>
              <a:t>Pick</a:t>
            </a:r>
            <a:r>
              <a:rPr lang="pt-BR" sz="2800" dirty="0">
                <a:solidFill>
                  <a:srgbClr val="013657"/>
                </a:solidFill>
                <a:latin typeface="Arial" panose="020B0604020202020204" pitchFamily="34" charset="0"/>
                <a:cs typeface="Arial" panose="020B0604020202020204" pitchFamily="34" charset="0"/>
              </a:rPr>
              <a:t> </a:t>
            </a:r>
            <a:r>
              <a:rPr lang="pt-BR" sz="2800" dirty="0" err="1">
                <a:solidFill>
                  <a:srgbClr val="013657"/>
                </a:solidFill>
                <a:latin typeface="Arial" panose="020B0604020202020204" pitchFamily="34" charset="0"/>
                <a:cs typeface="Arial" panose="020B0604020202020204" pitchFamily="34" charset="0"/>
              </a:rPr>
              <a:t>to</a:t>
            </a:r>
            <a:r>
              <a:rPr lang="pt-BR" sz="2800" dirty="0">
                <a:solidFill>
                  <a:srgbClr val="013657"/>
                </a:solidFill>
                <a:latin typeface="Arial" panose="020B0604020202020204" pitchFamily="34" charset="0"/>
                <a:cs typeface="Arial" panose="020B0604020202020204" pitchFamily="34" charset="0"/>
              </a:rPr>
              <a:t> light.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O programa controla um visor que mostra quantas unidades têm der se separadas e de que local. Além disso, é possível incorporar luzes de várias cores e, assim, preparar várias encomendas ao mesmo tempo, de acordo com o cada tom de luminosidade escolhido para cada uma.</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19</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4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7886700" cy="1325563"/>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402082" y="1103007"/>
            <a:ext cx="4793768" cy="4964494"/>
          </a:xfrm>
          <a:prstGeom prst="rect">
            <a:avLst/>
          </a:prstGeom>
        </p:spPr>
        <p:txBody>
          <a:bodyPr vert="horz" lIns="0" tIns="45720" rIns="0" bIns="45720" rtlCol="0">
            <a:normAutofit fontScale="925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O que é 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que traduzido significa “colhendo”, é o processo de separação dos pedidos dos clientes.</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 Em síntese, o processo consiste em separar o mix de produtos, conforme a solicitação dos clientes, e enviar para área de expedição.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50"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242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Voice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Funciona por meio de um aparelho programado previamente com todas as características do pedido. Desse modo, através de um fone de ouvido o operador escuta as orientações do que precisa fazer e coletar.</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20</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5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Voice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Nesse sentido, o diferencial desse método é que ele deixa as mãos do colaborador livres e permite que ele mantenha o foco na atividade.</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21</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322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4962450" cy="5452947"/>
          </a:xfrm>
          <a:prstGeom prst="rect">
            <a:avLst/>
          </a:prstGeom>
        </p:spPr>
        <p:txBody>
          <a:bodyPr vert="horz" lIns="0" tIns="45720" rIns="0" bIns="45720" rtlCol="0">
            <a:normAutofit fontScale="925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manual.</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No dia a dia das empresas, esse é o modelo mais usado, amplamente chamado de “homem-ao-produto”. Ele funciona da seguinte forma: lâmpadas de sinalização e visores apontam as informações dos pedidos e onde eles se encontram no armazém. Desse modo, cabe ao preparador retirar a quantidade certa do seu compartimento.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22</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96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2128837"/>
            <a:ext cx="4962450" cy="2600325"/>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Quais as vantagens de um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bem feito?</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algn="ctr"/>
            <a:r>
              <a:rPr lang="pt-BR" sz="4000" dirty="0">
                <a:solidFill>
                  <a:srgbClr val="013657"/>
                </a:solidFill>
                <a:latin typeface="Arial" panose="020B0604020202020204" pitchFamily="34" charset="0"/>
                <a:cs typeface="Arial" panose="020B0604020202020204" pitchFamily="34" charset="0"/>
              </a:rPr>
              <a:t>Maior satisfação dos clientes;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23</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892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2128837"/>
            <a:ext cx="4962450" cy="2600325"/>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Quais as vantagens de um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bem feito?</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algn="ctr"/>
            <a:r>
              <a:rPr lang="pt-BR" sz="4000" dirty="0">
                <a:solidFill>
                  <a:srgbClr val="013657"/>
                </a:solidFill>
                <a:latin typeface="Arial" panose="020B0604020202020204" pitchFamily="34" charset="0"/>
                <a:cs typeface="Arial" panose="020B0604020202020204" pitchFamily="34" charset="0"/>
              </a:rPr>
              <a:t>Maior produtividade;</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24</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71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2128837"/>
            <a:ext cx="4962450" cy="260032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Quais as vantagens de um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bem feito?</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algn="ctr"/>
            <a:r>
              <a:rPr lang="pt-BR" sz="4000" dirty="0">
                <a:solidFill>
                  <a:srgbClr val="013657"/>
                </a:solidFill>
                <a:latin typeface="Arial" panose="020B0604020202020204" pitchFamily="34" charset="0"/>
                <a:cs typeface="Arial" panose="020B0604020202020204" pitchFamily="34" charset="0"/>
              </a:rPr>
              <a:t>Menor desperdício;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25</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511"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374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8509156" cy="45943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Qual a diferença entre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e </a:t>
            </a:r>
            <a:r>
              <a:rPr lang="pt-BR" sz="2800" dirty="0" err="1">
                <a:solidFill>
                  <a:srgbClr val="013657"/>
                </a:solidFill>
                <a:latin typeface="Arial" panose="020B0604020202020204" pitchFamily="34" charset="0"/>
                <a:cs typeface="Arial" panose="020B0604020202020204" pitchFamily="34" charset="0"/>
              </a:rPr>
              <a:t>packing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r>
              <a:rPr lang="pt-BR" sz="2800" dirty="0">
                <a:solidFill>
                  <a:srgbClr val="013657"/>
                </a:solidFill>
                <a:latin typeface="Arial" panose="020B0604020202020204" pitchFamily="34" charset="0"/>
                <a:cs typeface="Arial" panose="020B0604020202020204" pitchFamily="34" charset="0"/>
              </a:rPr>
              <a:t>O </a:t>
            </a:r>
            <a:r>
              <a:rPr lang="pt-BR" sz="2800" dirty="0" err="1">
                <a:solidFill>
                  <a:srgbClr val="013657"/>
                </a:solidFill>
                <a:latin typeface="Arial" panose="020B0604020202020204" pitchFamily="34" charset="0"/>
                <a:cs typeface="Arial" panose="020B0604020202020204" pitchFamily="34" charset="0"/>
              </a:rPr>
              <a:t>Packing</a:t>
            </a:r>
            <a:r>
              <a:rPr lang="pt-BR" sz="2800" dirty="0">
                <a:solidFill>
                  <a:srgbClr val="013657"/>
                </a:solidFill>
                <a:latin typeface="Arial" panose="020B0604020202020204" pitchFamily="34" charset="0"/>
                <a:cs typeface="Arial" panose="020B0604020202020204" pitchFamily="34" charset="0"/>
              </a:rPr>
              <a:t> é o processo de embalagem de um produto antes de sua distribuição aos clientes. Essa etapa é bastante comum no envio fracionado de mercadorias, já que esses pequenos itens exigem uma acomodação eficiente para um transporte em segurança.</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26</a:t>
            </a:fld>
            <a:endParaRPr lang="pt-BR"/>
          </a:p>
        </p:txBody>
      </p:sp>
      <p:pic>
        <p:nvPicPr>
          <p:cNvPr id="5" name="Imagem 4">
            <a:extLst>
              <a:ext uri="{FF2B5EF4-FFF2-40B4-BE49-F238E27FC236}">
                <a16:creationId xmlns:a16="http://schemas.microsoft.com/office/drawing/2014/main" id="{F05D88D2-EC02-A389-7A74-A85D68947D3B}"/>
              </a:ext>
            </a:extLst>
          </p:cNvPr>
          <p:cNvPicPr>
            <a:picLocks noChangeAspect="1"/>
          </p:cNvPicPr>
          <p:nvPr/>
        </p:nvPicPr>
        <p:blipFill>
          <a:blip r:embed="rId2"/>
          <a:stretch>
            <a:fillRect/>
          </a:stretch>
        </p:blipFill>
        <p:spPr>
          <a:xfrm>
            <a:off x="2004503" y="3882768"/>
            <a:ext cx="5134993" cy="2906453"/>
          </a:xfrm>
          <a:prstGeom prst="rect">
            <a:avLst/>
          </a:prstGeom>
        </p:spPr>
      </p:pic>
    </p:spTree>
    <p:extLst>
      <p:ext uri="{BB962C8B-B14F-4D97-AF65-F5344CB8AC3E}">
        <p14:creationId xmlns:p14="http://schemas.microsoft.com/office/powerpoint/2010/main" val="2912832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8509156" cy="45943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Qual a diferença entre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e </a:t>
            </a:r>
            <a:r>
              <a:rPr lang="pt-BR" sz="2800" dirty="0" err="1">
                <a:solidFill>
                  <a:srgbClr val="013657"/>
                </a:solidFill>
                <a:latin typeface="Arial" panose="020B0604020202020204" pitchFamily="34" charset="0"/>
                <a:cs typeface="Arial" panose="020B0604020202020204" pitchFamily="34" charset="0"/>
              </a:rPr>
              <a:t>packing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r>
              <a:rPr lang="pt-BR" sz="2800" dirty="0">
                <a:solidFill>
                  <a:srgbClr val="013657"/>
                </a:solidFill>
                <a:latin typeface="Arial" panose="020B0604020202020204" pitchFamily="34" charset="0"/>
                <a:cs typeface="Arial" panose="020B0604020202020204" pitchFamily="34" charset="0"/>
              </a:rPr>
              <a:t>Em geral, o </a:t>
            </a:r>
            <a:r>
              <a:rPr lang="pt-BR" sz="2800" dirty="0" err="1">
                <a:solidFill>
                  <a:srgbClr val="013657"/>
                </a:solidFill>
                <a:latin typeface="Arial" panose="020B0604020202020204" pitchFamily="34" charset="0"/>
                <a:cs typeface="Arial" panose="020B0604020202020204" pitchFamily="34" charset="0"/>
              </a:rPr>
              <a:t>packing</a:t>
            </a:r>
            <a:r>
              <a:rPr lang="pt-BR" sz="2800" dirty="0">
                <a:solidFill>
                  <a:srgbClr val="013657"/>
                </a:solidFill>
                <a:latin typeface="Arial" panose="020B0604020202020204" pitchFamily="34" charset="0"/>
                <a:cs typeface="Arial" panose="020B0604020202020204" pitchFamily="34" charset="0"/>
              </a:rPr>
              <a:t> contém vários objetivos, entre os quais vale destacar:</a:t>
            </a:r>
          </a:p>
          <a:p>
            <a:pPr algn="ctr"/>
            <a:r>
              <a:rPr lang="pt-BR" sz="2800" dirty="0">
                <a:solidFill>
                  <a:srgbClr val="013657"/>
                </a:solidFill>
                <a:latin typeface="Arial" panose="020B0604020202020204" pitchFamily="34" charset="0"/>
                <a:cs typeface="Arial" panose="020B0604020202020204" pitchFamily="34" charset="0"/>
              </a:rPr>
              <a:t>Unitização do pedido;</a:t>
            </a:r>
          </a:p>
          <a:p>
            <a:pPr algn="ctr"/>
            <a:r>
              <a:rPr lang="pt-BR" sz="2800" dirty="0">
                <a:solidFill>
                  <a:srgbClr val="013657"/>
                </a:solidFill>
                <a:latin typeface="Arial" panose="020B0604020202020204" pitchFamily="34" charset="0"/>
                <a:cs typeface="Arial" panose="020B0604020202020204" pitchFamily="34" charset="0"/>
              </a:rPr>
              <a:t>Manutenção da qualidade do produto;</a:t>
            </a:r>
          </a:p>
          <a:p>
            <a:pPr algn="ctr"/>
            <a:r>
              <a:rPr lang="pt-BR" sz="2800" dirty="0">
                <a:solidFill>
                  <a:srgbClr val="013657"/>
                </a:solidFill>
                <a:latin typeface="Arial" panose="020B0604020202020204" pitchFamily="34" charset="0"/>
                <a:cs typeface="Arial" panose="020B0604020202020204" pitchFamily="34" charset="0"/>
              </a:rPr>
              <a:t>Prevenção de furtos e roubos a partir da descaracterização da embalagem original.</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27</a:t>
            </a:fld>
            <a:endParaRPr lang="pt-BR"/>
          </a:p>
        </p:txBody>
      </p:sp>
      <p:pic>
        <p:nvPicPr>
          <p:cNvPr id="5" name="Imagem 4">
            <a:extLst>
              <a:ext uri="{FF2B5EF4-FFF2-40B4-BE49-F238E27FC236}">
                <a16:creationId xmlns:a16="http://schemas.microsoft.com/office/drawing/2014/main" id="{F05D88D2-EC02-A389-7A74-A85D68947D3B}"/>
              </a:ext>
            </a:extLst>
          </p:cNvPr>
          <p:cNvPicPr>
            <a:picLocks noChangeAspect="1"/>
          </p:cNvPicPr>
          <p:nvPr/>
        </p:nvPicPr>
        <p:blipFill>
          <a:blip r:embed="rId2"/>
          <a:stretch>
            <a:fillRect/>
          </a:stretch>
        </p:blipFill>
        <p:spPr>
          <a:xfrm>
            <a:off x="2207941" y="4067621"/>
            <a:ext cx="4728118" cy="2676158"/>
          </a:xfrm>
          <a:prstGeom prst="rect">
            <a:avLst/>
          </a:prstGeom>
        </p:spPr>
      </p:pic>
    </p:spTree>
    <p:extLst>
      <p:ext uri="{BB962C8B-B14F-4D97-AF65-F5344CB8AC3E}">
        <p14:creationId xmlns:p14="http://schemas.microsoft.com/office/powerpoint/2010/main" val="30362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8772604" cy="756411"/>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233400" y="825190"/>
            <a:ext cx="8509156" cy="459430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Qual a diferença entre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e </a:t>
            </a:r>
            <a:r>
              <a:rPr lang="pt-BR" sz="2800" dirty="0" err="1">
                <a:solidFill>
                  <a:srgbClr val="013657"/>
                </a:solidFill>
                <a:latin typeface="Arial" panose="020B0604020202020204" pitchFamily="34" charset="0"/>
                <a:cs typeface="Arial" panose="020B0604020202020204" pitchFamily="34" charset="0"/>
              </a:rPr>
              <a:t>packing</a:t>
            </a:r>
            <a:r>
              <a:rPr lang="pt-BR" sz="280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Dessa forma, apesar das palavras serem parecidas estamos falando de diferentes processos logísticos. 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é a separação de pedidos, e o </a:t>
            </a:r>
            <a:r>
              <a:rPr lang="pt-BR" sz="2800" dirty="0" err="1">
                <a:solidFill>
                  <a:srgbClr val="013657"/>
                </a:solidFill>
                <a:latin typeface="Arial" panose="020B0604020202020204" pitchFamily="34" charset="0"/>
                <a:cs typeface="Arial" panose="020B0604020202020204" pitchFamily="34" charset="0"/>
              </a:rPr>
              <a:t>packing</a:t>
            </a:r>
            <a:r>
              <a:rPr lang="pt-BR" sz="2800" dirty="0">
                <a:solidFill>
                  <a:srgbClr val="013657"/>
                </a:solidFill>
                <a:latin typeface="Arial" panose="020B0604020202020204" pitchFamily="34" charset="0"/>
                <a:cs typeface="Arial" panose="020B0604020202020204" pitchFamily="34" charset="0"/>
              </a:rPr>
              <a:t> a embalagem destes pedidos.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28</a:t>
            </a:fld>
            <a:endParaRPr lang="pt-BR"/>
          </a:p>
        </p:txBody>
      </p:sp>
      <p:pic>
        <p:nvPicPr>
          <p:cNvPr id="5" name="Imagem 4">
            <a:extLst>
              <a:ext uri="{FF2B5EF4-FFF2-40B4-BE49-F238E27FC236}">
                <a16:creationId xmlns:a16="http://schemas.microsoft.com/office/drawing/2014/main" id="{F05D88D2-EC02-A389-7A74-A85D68947D3B}"/>
              </a:ext>
            </a:extLst>
          </p:cNvPr>
          <p:cNvPicPr>
            <a:picLocks noChangeAspect="1"/>
          </p:cNvPicPr>
          <p:nvPr/>
        </p:nvPicPr>
        <p:blipFill>
          <a:blip r:embed="rId2"/>
          <a:stretch>
            <a:fillRect/>
          </a:stretch>
        </p:blipFill>
        <p:spPr>
          <a:xfrm>
            <a:off x="2207941" y="4067621"/>
            <a:ext cx="4728118" cy="2676158"/>
          </a:xfrm>
          <a:prstGeom prst="rect">
            <a:avLst/>
          </a:prstGeom>
        </p:spPr>
      </p:pic>
    </p:spTree>
    <p:extLst>
      <p:ext uri="{BB962C8B-B14F-4D97-AF65-F5344CB8AC3E}">
        <p14:creationId xmlns:p14="http://schemas.microsoft.com/office/powerpoint/2010/main" val="1789795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i="0">
                <a:effectLst/>
                <a:latin typeface="Muli"/>
              </a:rPr>
              <a:t>DÚVIDAS??</a:t>
            </a:r>
            <a:endParaRPr lang="pt-BR" b="1" i="0" dirty="0">
              <a:effectLst/>
              <a:latin typeface="Muli"/>
            </a:endParaRP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29</a:t>
            </a:fld>
            <a:endParaRPr lang="pt-BR"/>
          </a:p>
        </p:txBody>
      </p:sp>
      <p:pic>
        <p:nvPicPr>
          <p:cNvPr id="14" name="Imagem 13" descr="Uma imagem contendo Forma&#10;&#10;Descrição gerada automaticamente">
            <a:extLst>
              <a:ext uri="{FF2B5EF4-FFF2-40B4-BE49-F238E27FC236}">
                <a16:creationId xmlns:a16="http://schemas.microsoft.com/office/drawing/2014/main" id="{45BFDCD1-4309-70FC-D770-DA6C084283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24012" y="1590675"/>
            <a:ext cx="5895975" cy="3676650"/>
          </a:xfrm>
          <a:prstGeom prst="rect">
            <a:avLst/>
          </a:prstGeom>
        </p:spPr>
      </p:pic>
    </p:spTree>
    <p:extLst>
      <p:ext uri="{BB962C8B-B14F-4D97-AF65-F5344CB8AC3E}">
        <p14:creationId xmlns:p14="http://schemas.microsoft.com/office/powerpoint/2010/main" val="37144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7886700" cy="1325563"/>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402082" y="1103007"/>
            <a:ext cx="4793768" cy="49644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O que é 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é uma das etapas mais importantes do processamento de pedidos. </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A atividade é logo iniciada após o recebimento dos pedidos, sendo um diferencial a agilidade em sua conclusão.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3</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50"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43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7886700" cy="1325563"/>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402082" y="1103007"/>
            <a:ext cx="4793768" cy="49644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Quais os tipos de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A escolha de qual estratégia é a melhor para a empresa precisa considerar diversos aspectos, como o perfil dos pedidos, o volume de vendas, a quantidade de colaboradores, os recursos disponíveis (empilhadeiras, paleteiras e esteiras, por exemplo).</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4</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50"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31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7886700" cy="1325563"/>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402082" y="1103007"/>
            <a:ext cx="4793768" cy="49644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Quais os tipos de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PICKING DISCRETO</a:t>
            </a:r>
          </a:p>
          <a:p>
            <a:pPr marL="0" indent="0" algn="ctr">
              <a:buNone/>
            </a:pPr>
            <a:r>
              <a:rPr lang="pt-BR" sz="2800" dirty="0">
                <a:solidFill>
                  <a:srgbClr val="013657"/>
                </a:solidFill>
                <a:latin typeface="Arial" panose="020B0604020202020204" pitchFamily="34" charset="0"/>
                <a:cs typeface="Arial" panose="020B0604020202020204" pitchFamily="34" charset="0"/>
              </a:rPr>
              <a:t>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discreto é quando o operador logístico separa um único pedido. Sendo assim, ele deve identificar todos os produtos dentro do armazém e separa-los para sua expedição.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5</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50"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25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7886700" cy="1325563"/>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402082" y="1103007"/>
            <a:ext cx="4793768" cy="4964494"/>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Quais os tipos de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PICKING POR LOTE</a:t>
            </a:r>
          </a:p>
          <a:p>
            <a:pPr marL="0" indent="0" algn="ctr">
              <a:buNone/>
            </a:pPr>
            <a:r>
              <a:rPr lang="pt-BR" sz="2800" dirty="0">
                <a:solidFill>
                  <a:srgbClr val="013657"/>
                </a:solidFill>
                <a:latin typeface="Arial" panose="020B0604020202020204" pitchFamily="34" charset="0"/>
                <a:cs typeface="Arial" panose="020B0604020202020204" pitchFamily="34" charset="0"/>
              </a:rPr>
              <a:t>Neste modelo de separação, os pedidos vão sendo separados em uma área específica em diferentes lotes. Desse modo, os operadores logísticos são responsáveis pela separação dos itens dentro do armazém de modo que vão completando os lotes.</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6</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50"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8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7886700" cy="1325563"/>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402082" y="1103007"/>
            <a:ext cx="4793768" cy="49644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Quais os tipos de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PICKING POR ZONA</a:t>
            </a:r>
          </a:p>
          <a:p>
            <a:pPr marL="0" indent="0" algn="ctr">
              <a:buNone/>
            </a:pPr>
            <a:r>
              <a:rPr lang="pt-BR" sz="2800" dirty="0">
                <a:solidFill>
                  <a:srgbClr val="013657"/>
                </a:solidFill>
                <a:latin typeface="Arial" panose="020B0604020202020204" pitchFamily="34" charset="0"/>
                <a:cs typeface="Arial" panose="020B0604020202020204" pitchFamily="34" charset="0"/>
              </a:rPr>
              <a:t>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por zona é o modelo apropriado para os grandes armazéns. Desse modo, é feito a divisão do armazém em diferentes zonas, com o objetivo de facilitar a operação.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7</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50"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1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7886700" cy="1325563"/>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402082" y="1103007"/>
            <a:ext cx="4793768" cy="4964494"/>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Quais os tipos de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PICKING POR ONDA</a:t>
            </a:r>
          </a:p>
          <a:p>
            <a:pPr marL="0" indent="0" algn="ctr">
              <a:buNone/>
            </a:pPr>
            <a:r>
              <a:rPr lang="pt-BR" sz="2800" dirty="0">
                <a:solidFill>
                  <a:srgbClr val="013657"/>
                </a:solidFill>
                <a:latin typeface="Arial" panose="020B0604020202020204" pitchFamily="34" charset="0"/>
                <a:cs typeface="Arial" panose="020B0604020202020204" pitchFamily="34" charset="0"/>
              </a:rPr>
              <a:t>No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por onda o mesmo operador logístico fica responsável pela separação de dois ou mais pedidos ao mesmo tempo. Dessa maneira, o operador faz um único trajeto pelo armazém, conhecido como onda, de forma a recolher os itens de todos os pedidos. </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8</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50"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81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996" y="68779"/>
            <a:ext cx="7886700" cy="1325563"/>
          </a:xfrm>
        </p:spPr>
        <p:txBody>
          <a:bodyPr/>
          <a:lstStyle/>
          <a:p>
            <a:pPr algn="ctr"/>
            <a:r>
              <a:rPr lang="pt-BR" b="1" i="0" dirty="0">
                <a:effectLst/>
                <a:latin typeface="Muli"/>
              </a:rPr>
              <a:t>PICKING</a:t>
            </a:r>
          </a:p>
        </p:txBody>
      </p:sp>
      <p:sp>
        <p:nvSpPr>
          <p:cNvPr id="7" name="Espaço Reservado para Conteúdo 6">
            <a:extLst>
              <a:ext uri="{FF2B5EF4-FFF2-40B4-BE49-F238E27FC236}">
                <a16:creationId xmlns:a16="http://schemas.microsoft.com/office/drawing/2014/main" id="{4C4E10B1-989C-1406-3A9E-F7916CB13E07}"/>
              </a:ext>
            </a:extLst>
          </p:cNvPr>
          <p:cNvSpPr txBox="1">
            <a:spLocks/>
          </p:cNvSpPr>
          <p:nvPr/>
        </p:nvSpPr>
        <p:spPr>
          <a:xfrm>
            <a:off x="402082" y="1103007"/>
            <a:ext cx="4793768" cy="496449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800" dirty="0">
                <a:solidFill>
                  <a:srgbClr val="013657"/>
                </a:solidFill>
                <a:latin typeface="Arial" panose="020B0604020202020204" pitchFamily="34" charset="0"/>
                <a:cs typeface="Arial" panose="020B0604020202020204" pitchFamily="34" charset="0"/>
              </a:rPr>
              <a:t>Qual a importância do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no ciclo do pedido?</a:t>
            </a:r>
          </a:p>
          <a:p>
            <a:pPr marL="0" indent="0" algn="ctr">
              <a:buNone/>
            </a:pPr>
            <a:endParaRPr lang="pt-BR" sz="2800" dirty="0">
              <a:solidFill>
                <a:srgbClr val="013657"/>
              </a:solidFill>
              <a:latin typeface="Arial" panose="020B0604020202020204" pitchFamily="34" charset="0"/>
              <a:cs typeface="Arial" panose="020B0604020202020204" pitchFamily="34" charset="0"/>
            </a:endParaRPr>
          </a:p>
          <a:p>
            <a:pPr marL="0" indent="0" algn="ctr">
              <a:buNone/>
            </a:pPr>
            <a:r>
              <a:rPr lang="pt-BR" sz="2800" dirty="0">
                <a:solidFill>
                  <a:srgbClr val="013657"/>
                </a:solidFill>
                <a:latin typeface="Arial" panose="020B0604020202020204" pitchFamily="34" charset="0"/>
                <a:cs typeface="Arial" panose="020B0604020202020204" pitchFamily="34" charset="0"/>
              </a:rPr>
              <a:t>O </a:t>
            </a:r>
            <a:r>
              <a:rPr lang="pt-BR" sz="2800" dirty="0" err="1">
                <a:solidFill>
                  <a:srgbClr val="013657"/>
                </a:solidFill>
                <a:latin typeface="Arial" panose="020B0604020202020204" pitchFamily="34" charset="0"/>
                <a:cs typeface="Arial" panose="020B0604020202020204" pitchFamily="34" charset="0"/>
              </a:rPr>
              <a:t>picking</a:t>
            </a:r>
            <a:r>
              <a:rPr lang="pt-BR" sz="2800" dirty="0">
                <a:solidFill>
                  <a:srgbClr val="013657"/>
                </a:solidFill>
                <a:latin typeface="Arial" panose="020B0604020202020204" pitchFamily="34" charset="0"/>
                <a:cs typeface="Arial" panose="020B0604020202020204" pitchFamily="34" charset="0"/>
              </a:rPr>
              <a:t> é uma das mais importantes etapas do ciclo do pedido. É uma fase que pertence ao processamento de pedidos e sua eficácia garante os melhores resultados dentro da operação da empresa.</a:t>
            </a:r>
          </a:p>
        </p:txBody>
      </p:sp>
      <p:sp>
        <p:nvSpPr>
          <p:cNvPr id="3" name="Espaço Reservado para Número de Slide 2">
            <a:extLst>
              <a:ext uri="{FF2B5EF4-FFF2-40B4-BE49-F238E27FC236}">
                <a16:creationId xmlns:a16="http://schemas.microsoft.com/office/drawing/2014/main" id="{A73F3386-96C1-6762-8F67-D34839DEE5BE}"/>
              </a:ext>
            </a:extLst>
          </p:cNvPr>
          <p:cNvSpPr>
            <a:spLocks noGrp="1"/>
          </p:cNvSpPr>
          <p:nvPr>
            <p:ph type="sldNum" sz="quarter" idx="12"/>
          </p:nvPr>
        </p:nvSpPr>
        <p:spPr/>
        <p:txBody>
          <a:bodyPr/>
          <a:lstStyle/>
          <a:p>
            <a:fld id="{29185252-FBA3-417A-8652-C405B89605D8}" type="slidenum">
              <a:rPr lang="pt-BR" smtClean="0"/>
              <a:t>9</a:t>
            </a:fld>
            <a:endParaRPr lang="pt-BR"/>
          </a:p>
        </p:txBody>
      </p:sp>
      <p:pic>
        <p:nvPicPr>
          <p:cNvPr id="1026" name="Picture 2" descr="Entendendo o Picking | Parte 2 | P1P">
            <a:extLst>
              <a:ext uri="{FF2B5EF4-FFF2-40B4-BE49-F238E27FC236}">
                <a16:creationId xmlns:a16="http://schemas.microsoft.com/office/drawing/2014/main" id="{4AC2B282-8EA1-C7AF-1599-61722385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850" y="2128837"/>
            <a:ext cx="3714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84221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ersonalizar design">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1021</TotalTime>
  <Words>1213</Words>
  <Application>Microsoft Office PowerPoint</Application>
  <PresentationFormat>Apresentação na tela (4:3)</PresentationFormat>
  <Paragraphs>149</Paragraphs>
  <Slides>29</Slides>
  <Notes>0</Notes>
  <HiddenSlides>0</HiddenSlides>
  <MMClips>0</MMClips>
  <ScaleCrop>false</ScaleCrop>
  <HeadingPairs>
    <vt:vector size="6" baseType="variant">
      <vt:variant>
        <vt:lpstr>Fontes usadas</vt:lpstr>
      </vt:variant>
      <vt:variant>
        <vt:i4>5</vt:i4>
      </vt:variant>
      <vt:variant>
        <vt:lpstr>Tema</vt:lpstr>
      </vt:variant>
      <vt:variant>
        <vt:i4>3</vt:i4>
      </vt:variant>
      <vt:variant>
        <vt:lpstr>Títulos de slides</vt:lpstr>
      </vt:variant>
      <vt:variant>
        <vt:i4>29</vt:i4>
      </vt:variant>
    </vt:vector>
  </HeadingPairs>
  <TitlesOfParts>
    <vt:vector size="37" baseType="lpstr">
      <vt:lpstr>Arial</vt:lpstr>
      <vt:lpstr>Calibri</vt:lpstr>
      <vt:lpstr>Calibri Light</vt:lpstr>
      <vt:lpstr>Helvetica</vt:lpstr>
      <vt:lpstr>Muli</vt:lpstr>
      <vt:lpstr>Tema do Office</vt:lpstr>
      <vt:lpstr>1_Personalizar design</vt:lpstr>
      <vt:lpstr>Personalizar design</vt:lpstr>
      <vt:lpstr>UC1 – 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PICKING</vt:lpstr>
      <vt:lpstr>DÚVIDAS??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Ana Paula Fernandes Moreira</cp:lastModifiedBy>
  <cp:revision>53</cp:revision>
  <cp:lastPrinted>2019-04-25T20:59:33Z</cp:lastPrinted>
  <dcterms:created xsi:type="dcterms:W3CDTF">2017-01-10T17:35:04Z</dcterms:created>
  <dcterms:modified xsi:type="dcterms:W3CDTF">2023-04-03T15:52:57Z</dcterms:modified>
</cp:coreProperties>
</file>