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338" r:id="rId3"/>
    <p:sldId id="483" r:id="rId4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Rg st="1" end="2"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0D3"/>
    <a:srgbClr val="C8C8C8"/>
    <a:srgbClr val="753131"/>
    <a:srgbClr val="3FCDFF"/>
    <a:srgbClr val="F1CBD0"/>
    <a:srgbClr val="E3C9C7"/>
    <a:srgbClr val="E6D8F4"/>
    <a:srgbClr val="ECBEBE"/>
    <a:srgbClr val="CE565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2011" autoAdjust="0"/>
  </p:normalViewPr>
  <p:slideViewPr>
    <p:cSldViewPr>
      <p:cViewPr>
        <p:scale>
          <a:sx n="100" d="100"/>
          <a:sy n="100" d="100"/>
        </p:scale>
        <p:origin x="-138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854" y="3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022A7D6-636B-48A9-96BA-168BA29A97F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E596CE6-3196-42C0-8DC0-BA5CD964444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>
              <a:defRPr/>
            </a:pPr>
            <a:r>
              <a:rPr lang="zh-CN" altLang="zh-CN" smtClean="0"/>
              <a:t>第二级</a:t>
            </a:r>
            <a:endParaRPr lang="zh-CN" altLang="zh-CN" smtClean="0"/>
          </a:p>
          <a:p>
            <a:pPr>
              <a:defRPr/>
            </a:pPr>
            <a:r>
              <a:rPr lang="zh-CN" altLang="zh-CN" smtClean="0"/>
              <a:t>第三级</a:t>
            </a:r>
            <a:endParaRPr lang="zh-CN" altLang="zh-CN" smtClean="0"/>
          </a:p>
          <a:p>
            <a:pPr>
              <a:defRPr/>
            </a:pPr>
            <a:r>
              <a:rPr lang="zh-CN" altLang="zh-CN" smtClean="0"/>
              <a:t>第四级</a:t>
            </a:r>
            <a:endParaRPr lang="zh-CN" altLang="zh-CN" smtClean="0"/>
          </a:p>
          <a:p>
            <a:pPr>
              <a:defRPr/>
            </a:pPr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0CA6C3C-D612-47DC-B711-9F1C573AC483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C862-8B8C-47B6-87A1-A028E93F27F0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"/>
          <a:stretch>
            <a:fillRect/>
          </a:stretch>
        </p:blipFill>
        <p:spPr>
          <a:xfrm>
            <a:off x="952" y="0"/>
            <a:ext cx="914304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r="4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14349" y="5981075"/>
            <a:ext cx="1362249" cy="576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r="4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pattFill prst="pct50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" r="1025" b="2620"/>
          <a:stretch>
            <a:fillRect/>
          </a:stretch>
        </p:blipFill>
        <p:spPr bwMode="auto">
          <a:xfrm>
            <a:off x="0" y="6215063"/>
            <a:ext cx="9144000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58" y="5494102"/>
            <a:ext cx="1129960" cy="10780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FDBA52-5C00-4FBB-A87C-2079385D0AA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710055-0ABE-40FC-BE80-7B3C2634EFF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491255"/>
            <a:ext cx="9144000" cy="1876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体验版常规体" pitchFamily="50" charset="-122"/>
                <a:ea typeface="造字工房悦黑体验版常规体" pitchFamily="50" charset="-122"/>
              </a:rPr>
              <a:t>Java</a:t>
            </a:r>
            <a:r>
              <a:rPr lang="zh-CN" altLang="en-US" sz="44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体验版常规体" pitchFamily="50" charset="-122"/>
                <a:ea typeface="造字工房悦黑体验版常规体" pitchFamily="50" charset="-122"/>
              </a:rPr>
              <a:t>单例初探</a:t>
            </a:r>
            <a:endParaRPr lang="zh-CN" altLang="en-US" sz="4400" b="1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algn="ctr"/>
            <a:endParaRPr lang="zh-CN" altLang="en-US" sz="4400" b="1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algn="ctr"/>
            <a:r>
              <a:rPr lang="en-US" altLang="zh-CN" sz="28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体验版常规体" pitchFamily="50" charset="-122"/>
                <a:ea typeface="造字工房悦黑体验版常规体" pitchFamily="50" charset="-122"/>
              </a:rPr>
              <a:t>		2018-09-28</a:t>
            </a:r>
            <a:endParaRPr lang="en-US" altLang="zh-CN" sz="2800" b="1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lang="en-US" altLang="zh-CN" sz="2000" dirty="0" err="1" smtClean="0">
                <a:sym typeface="+mn-ea"/>
              </a:rPr>
              <a:t>SingletonLazyD</a:t>
            </a:r>
            <a:r>
              <a:rPr lang="zh-CN" altLang="en-US" sz="2000" dirty="0" smtClean="0">
                <a:sym typeface="+mn-ea"/>
              </a:rPr>
              <a:t>真的是终极版吗？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0590" y="1709420"/>
            <a:ext cx="7323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kumimoji="1" lang="zh-CN" altLang="en-US" sz="1600" dirty="0" smtClean="0">
                <a:sym typeface="+mn-ea"/>
              </a:rPr>
              <a:t>原因在哪？</a:t>
            </a:r>
            <a:endParaRPr kumimoji="1" lang="en-US" altLang="zh-CN" sz="1600" dirty="0" smtClean="0"/>
          </a:p>
          <a:p>
            <a:pPr latinLnBrk="1">
              <a:lnSpc>
                <a:spcPct val="150000"/>
              </a:lnSpc>
            </a:pPr>
            <a:endParaRPr kumimoji="1" lang="en-US" altLang="zh-CN" sz="1600" dirty="0"/>
          </a:p>
          <a:p>
            <a:pPr latinLnBrk="1">
              <a:lnSpc>
                <a:spcPct val="150000"/>
              </a:lnSpc>
            </a:pPr>
            <a:r>
              <a:rPr kumimoji="1" lang="en-US" altLang="zh-CN" sz="1600" dirty="0" smtClean="0">
                <a:solidFill>
                  <a:srgbClr val="FF0000"/>
                </a:solidFill>
                <a:sym typeface="+mn-ea"/>
              </a:rPr>
              <a:t>	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lang="en-US" altLang="zh-CN" sz="2000" dirty="0" err="1" smtClean="0">
                <a:sym typeface="+mn-ea"/>
              </a:rPr>
              <a:t>SingletonLazyD</a:t>
            </a:r>
            <a:r>
              <a:rPr lang="zh-CN" altLang="en-US" sz="2000" dirty="0" smtClean="0">
                <a:sym typeface="+mn-ea"/>
              </a:rPr>
              <a:t>真的是终极版吗？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955" y="1368425"/>
            <a:ext cx="7323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rgbClr val="FF0000"/>
                </a:solidFill>
                <a:sym typeface="+mn-ea"/>
              </a:rPr>
              <a:t>指令重排</a:t>
            </a:r>
            <a:endParaRPr kumimoji="1" lang="en-US" altLang="zh-CN" sz="1600" dirty="0" smtClean="0">
              <a:solidFill>
                <a:srgbClr val="FF0000"/>
              </a:solidFill>
            </a:endParaRPr>
          </a:p>
          <a:p>
            <a:pPr lvl="1" latinLnBrk="1">
              <a:lnSpc>
                <a:spcPct val="150000"/>
              </a:lnSpc>
            </a:pPr>
            <a:r>
              <a:rPr kumimoji="1" lang="en-US" altLang="zh-CN" sz="1600" dirty="0" smtClean="0">
                <a:solidFill>
                  <a:srgbClr val="FF0000"/>
                </a:solidFill>
                <a:sym typeface="+mn-ea"/>
              </a:rPr>
              <a:t>1.http://</a:t>
            </a:r>
            <a:r>
              <a:rPr kumimoji="1" lang="en-US" altLang="zh-CN" sz="1600" dirty="0" err="1" smtClean="0">
                <a:solidFill>
                  <a:srgbClr val="FF0000"/>
                </a:solidFill>
                <a:sym typeface="+mn-ea"/>
              </a:rPr>
              <a:t>www.cnblogs.com</a:t>
            </a:r>
            <a:r>
              <a:rPr kumimoji="1" lang="en-US" altLang="zh-CN" sz="1600" dirty="0" smtClean="0">
                <a:solidFill>
                  <a:srgbClr val="FF0000"/>
                </a:solidFill>
                <a:sym typeface="+mn-ea"/>
              </a:rPr>
              <a:t>/</a:t>
            </a:r>
            <a:r>
              <a:rPr kumimoji="1" lang="en-US" altLang="zh-CN" sz="1600" dirty="0" err="1" smtClean="0">
                <a:solidFill>
                  <a:srgbClr val="FF0000"/>
                </a:solidFill>
                <a:sym typeface="+mn-ea"/>
              </a:rPr>
              <a:t>zuoxiaolong</a:t>
            </a:r>
            <a:r>
              <a:rPr kumimoji="1" lang="en-US" altLang="zh-CN" sz="1600" dirty="0" smtClean="0">
                <a:solidFill>
                  <a:srgbClr val="FF0000"/>
                </a:solidFill>
                <a:sym typeface="+mn-ea"/>
              </a:rPr>
              <a:t>/p/pattern2.html</a:t>
            </a:r>
            <a:endParaRPr kumimoji="1" lang="en-US" altLang="zh-CN" sz="1600" dirty="0" smtClean="0">
              <a:solidFill>
                <a:srgbClr val="FF0000"/>
              </a:solidFill>
            </a:endParaRPr>
          </a:p>
          <a:p>
            <a:pPr latinLnBrk="1">
              <a:lnSpc>
                <a:spcPct val="150000"/>
              </a:lnSpc>
            </a:pPr>
            <a:r>
              <a:rPr kumimoji="1" lang="en-US" altLang="zh-CN" sz="1600" dirty="0" smtClean="0">
                <a:solidFill>
                  <a:srgbClr val="FF0000"/>
                </a:solidFill>
                <a:sym typeface="+mn-ea"/>
              </a:rPr>
              <a:t>        2. https://</a:t>
            </a:r>
            <a:r>
              <a:rPr kumimoji="1" lang="en-US" altLang="zh-CN" sz="1600" dirty="0" err="1" smtClean="0">
                <a:solidFill>
                  <a:srgbClr val="FF0000"/>
                </a:solidFill>
                <a:sym typeface="+mn-ea"/>
              </a:rPr>
              <a:t>blog.csdn.net</a:t>
            </a:r>
            <a:r>
              <a:rPr kumimoji="1" lang="en-US" altLang="zh-CN" sz="1600" dirty="0" smtClean="0">
                <a:solidFill>
                  <a:srgbClr val="FF0000"/>
                </a:solidFill>
                <a:sym typeface="+mn-ea"/>
              </a:rPr>
              <a:t>/blueheart20/article/details/52117761</a:t>
            </a:r>
            <a:endParaRPr sz="1200"/>
          </a:p>
        </p:txBody>
      </p:sp>
      <p:sp>
        <p:nvSpPr>
          <p:cNvPr id="3" name="文本框 2"/>
          <p:cNvSpPr txBox="1"/>
          <p:nvPr/>
        </p:nvSpPr>
        <p:spPr>
          <a:xfrm>
            <a:off x="909320" y="3603625"/>
            <a:ext cx="678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 smtClean="0">
                <a:sym typeface="+mn-ea"/>
              </a:rPr>
              <a:t>如何避免指令重排？</a:t>
            </a:r>
            <a:endParaRPr kumimoji="1" lang="zh-CN" altLang="en-US" dirty="0" smtClean="0">
              <a:sym typeface="+mn-ea"/>
            </a:endParaRPr>
          </a:p>
          <a:p>
            <a:r>
              <a:rPr lang="en-US" altLang="zh-CN"/>
              <a:t>Volatile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7105" y="4655820"/>
            <a:ext cx="641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 smtClean="0">
                <a:sym typeface="+mn-ea"/>
              </a:rPr>
              <a:t>Volitale</a:t>
            </a:r>
            <a:r>
              <a:rPr lang="zh-CN" altLang="en-US" dirty="0" smtClean="0">
                <a:sym typeface="+mn-ea"/>
              </a:rPr>
              <a:t>版本单例：</a:t>
            </a:r>
            <a:r>
              <a:rPr lang="en-US" altLang="zh-CN" dirty="0" err="1" smtClean="0">
                <a:sym typeface="+mn-ea"/>
              </a:rPr>
              <a:t>SingletonLazyE.java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kumimoji="1" lang="zh-CN" altLang="en-US" sz="2000" dirty="0" smtClean="0">
                <a:sym typeface="+mn-ea"/>
              </a:rPr>
              <a:t>那么问题来了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955" y="1368425"/>
            <a:ext cx="7323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kumimoji="1" lang="zh-CN" altLang="en-US" sz="1600" dirty="0" smtClean="0">
                <a:sym typeface="+mn-ea"/>
              </a:rPr>
              <a:t>为什么我们</a:t>
            </a:r>
            <a:r>
              <a:rPr kumimoji="1" lang="en-US" altLang="zh-CN" sz="1600" dirty="0" smtClean="0">
                <a:sym typeface="+mn-ea"/>
              </a:rPr>
              <a:t>new</a:t>
            </a:r>
            <a:r>
              <a:rPr kumimoji="1" lang="zh-CN" altLang="en-US" sz="1600" dirty="0" smtClean="0">
                <a:sym typeface="+mn-ea"/>
              </a:rPr>
              <a:t>的变量没有通过</a:t>
            </a:r>
            <a:r>
              <a:rPr kumimoji="1" lang="en-US" altLang="zh-CN" sz="1600" dirty="0" smtClean="0">
                <a:sym typeface="+mn-ea"/>
              </a:rPr>
              <a:t>volatile</a:t>
            </a:r>
            <a:r>
              <a:rPr kumimoji="1" lang="zh-CN" altLang="en-US" sz="1600" dirty="0" smtClean="0">
                <a:sym typeface="+mn-ea"/>
              </a:rPr>
              <a:t>，在分配内存、赋值、使用的时候依然没有问题？</a:t>
            </a:r>
            <a:endParaRPr kumimoji="1" lang="en-US" altLang="zh-CN" sz="1600" dirty="0" smtClean="0"/>
          </a:p>
          <a:p>
            <a:pPr latinLnBrk="1">
              <a:lnSpc>
                <a:spcPct val="150000"/>
              </a:lnSpc>
            </a:pPr>
            <a:endParaRPr kumimoji="1" lang="en-US" altLang="zh-CN" sz="1600" dirty="0"/>
          </a:p>
          <a:p>
            <a:pPr latinLnBrk="1"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内存间交互</a:t>
            </a:r>
            <a:r>
              <a:rPr lang="zh-CN" altLang="en-US" sz="1600" b="1" dirty="0" smtClean="0">
                <a:sym typeface="+mn-ea"/>
              </a:rPr>
              <a:t>操作：</a:t>
            </a:r>
            <a:endParaRPr lang="en-US" altLang="zh-CN" sz="1600" b="1" dirty="0" smtClean="0"/>
          </a:p>
          <a:p>
            <a:pPr latinLnBrk="1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详见</a:t>
            </a:r>
            <a:r>
              <a:rPr lang="en-US" altLang="zh-CN" sz="1600" dirty="0">
                <a:sym typeface="+mn-ea"/>
              </a:rPr>
              <a:t>JVM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Note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05-Java</a:t>
            </a:r>
            <a:r>
              <a:rPr lang="zh-CN" altLang="en-US" sz="1600" dirty="0">
                <a:sym typeface="+mn-ea"/>
              </a:rPr>
              <a:t>内存模型与</a:t>
            </a:r>
            <a:r>
              <a:rPr lang="zh-CN" altLang="en-US" sz="1600" dirty="0" smtClean="0">
                <a:sym typeface="+mn-ea"/>
              </a:rPr>
              <a:t>线程</a:t>
            </a:r>
            <a:r>
              <a:rPr lang="zh-CN" altLang="en-US" sz="1600" b="1" dirty="0">
                <a:sym typeface="+mn-ea"/>
              </a:rPr>
              <a:t> </a:t>
            </a:r>
            <a:r>
              <a:rPr lang="en-US" altLang="zh-CN" sz="1600" dirty="0" smtClean="0">
                <a:sym typeface="+mn-ea"/>
              </a:rPr>
              <a:t>/</a:t>
            </a:r>
            <a:r>
              <a:rPr lang="zh-CN" altLang="en-US" sz="1600" dirty="0" smtClean="0">
                <a:sym typeface="+mn-ea"/>
              </a:rPr>
              <a:t> 内存</a:t>
            </a:r>
            <a:r>
              <a:rPr lang="zh-CN" altLang="en-US" sz="1600" dirty="0">
                <a:sym typeface="+mn-ea"/>
              </a:rPr>
              <a:t>间交互操作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kumimoji="1" lang="zh-CN" altLang="en-US" sz="2000" dirty="0" smtClean="0">
                <a:sym typeface="+mn-ea"/>
              </a:rPr>
              <a:t>最终版单例模式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955" y="1368425"/>
            <a:ext cx="7323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SingletonLazyLast.java</a:t>
            </a:r>
            <a:r>
              <a:rPr lang="en-US" altLang="zh-CN" sz="1600" dirty="0" smtClean="0">
                <a:sym typeface="+mn-ea"/>
              </a:rPr>
              <a:t>(</a:t>
            </a:r>
            <a:r>
              <a:rPr lang="zh-CN" altLang="en-US" sz="1600" dirty="0" smtClean="0">
                <a:sym typeface="+mn-ea"/>
              </a:rPr>
              <a:t>交给</a:t>
            </a:r>
            <a:r>
              <a:rPr lang="en-US" altLang="zh-CN" sz="1600" dirty="0" smtClean="0">
                <a:sym typeface="+mn-ea"/>
              </a:rPr>
              <a:t>JVM</a:t>
            </a:r>
            <a:r>
              <a:rPr lang="zh-CN" altLang="en-US" sz="1600" dirty="0" smtClean="0">
                <a:sym typeface="+mn-ea"/>
              </a:rPr>
              <a:t>自己去处理，基于类初始化实现单例</a:t>
            </a:r>
            <a:r>
              <a:rPr lang="en-US" altLang="zh-CN" sz="1600" dirty="0" smtClean="0">
                <a:sym typeface="+mn-ea"/>
              </a:rPr>
              <a:t>)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635" y="3044975"/>
            <a:ext cx="914400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体验版常规体" pitchFamily="50" charset="-122"/>
                <a:ea typeface="造字工房悦黑体验版常规体" pitchFamily="50" charset="-122"/>
              </a:rPr>
              <a:t>谢谢</a:t>
            </a:r>
            <a:endParaRPr lang="zh-CN" altLang="en-US" sz="4400" b="1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lang="zh-CN" altLang="en-US" sz="2000" dirty="0">
                <a:sym typeface="+mn-ea"/>
              </a:rPr>
              <a:t>什么是单例模式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955" y="1368425"/>
            <a:ext cx="7323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单例模式，是一种常用的软件设计模式。在它的核心结构中只包含一个被称为单例的特殊类。通过单例模式可以保证系统中，应用该模式的类一个类只有一个实例。即一个类只有一个对象</a:t>
            </a:r>
            <a:r>
              <a:rPr lang="zh-CN" altLang="en-US" sz="1600" dirty="0" smtClean="0">
                <a:sym typeface="+mn-ea"/>
              </a:rPr>
              <a:t>实例。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lang="zh-CN" altLang="en-US" sz="2000" dirty="0" smtClean="0">
                <a:sym typeface="+mn-ea"/>
              </a:rPr>
              <a:t>优点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955" y="1368425"/>
            <a:ext cx="73234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优点</a:t>
            </a:r>
            <a:endParaRPr lang="zh-CN" altLang="en-US" sz="1600" b="1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一、实例控制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单例模式会阻止其他对象实例化其自己的单例对象的副本，从而确保所有对象都访问唯一实例。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二、灵活性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因为类</a:t>
            </a:r>
            <a:r>
              <a:rPr lang="zh-CN" altLang="en-US" sz="1600" dirty="0">
                <a:sym typeface="+mn-ea"/>
              </a:rPr>
              <a:t>控制了实例化过程，所以类可以灵活更改实例化</a:t>
            </a:r>
            <a:r>
              <a:rPr lang="zh-CN" altLang="en-US" sz="1600" dirty="0" smtClean="0">
                <a:sym typeface="+mn-ea"/>
              </a:rPr>
              <a:t>过程。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lang="zh-CN" altLang="en-US" sz="2000" dirty="0" smtClean="0">
                <a:sym typeface="+mn-ea"/>
              </a:rPr>
              <a:t>缺点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955" y="1368425"/>
            <a:ext cx="7323455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一、开销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虽然数量很少，但如果每次对象请求引用时都要检查是否存在类的实例，将仍然需要一些开销。可以通过使用静态初始化解决此问题。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二、可能的开发混淆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使用单例对象（尤其在类库中定义的对象）时，开发人员必须记住自己不能使用</a:t>
            </a:r>
            <a:r>
              <a:rPr lang="en-US" altLang="zh-CN" sz="1600" b="1" dirty="0">
                <a:sym typeface="+mn-ea"/>
              </a:rPr>
              <a:t>new</a:t>
            </a:r>
            <a:r>
              <a:rPr lang="zh-CN" altLang="en-US" sz="1600" dirty="0">
                <a:sym typeface="+mn-ea"/>
              </a:rPr>
              <a:t>关键字实例化对象。因为可能无法访问库源代码，因此应用程序开发人员可能会意外发现自己无法直接实例化此类。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三、对象生存期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不能解决删除单个对象的问题。在提供内存管理的语言中（例如基于</a:t>
            </a:r>
            <a:r>
              <a:rPr lang="en-US" altLang="zh-CN" sz="1600" dirty="0">
                <a:sym typeface="+mn-ea"/>
              </a:rPr>
              <a:t>.NET Framework</a:t>
            </a:r>
            <a:r>
              <a:rPr lang="zh-CN" altLang="en-US" sz="1600" dirty="0">
                <a:sym typeface="+mn-ea"/>
              </a:rPr>
              <a:t>的语言），只有单例类能够导致实例被取消分配，因为它包含对该实例的私有引用。在某些语言中（如 </a:t>
            </a:r>
            <a:r>
              <a:rPr lang="en-US" altLang="zh-CN" sz="1600" dirty="0">
                <a:sym typeface="+mn-ea"/>
              </a:rPr>
              <a:t>C++</a:t>
            </a:r>
            <a:r>
              <a:rPr lang="zh-CN" altLang="en-US" sz="1600" dirty="0">
                <a:sym typeface="+mn-ea"/>
              </a:rPr>
              <a:t>），其他类可以删除对象实例，但这样会导致单例类中出现悬浮引用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kumimoji="1" lang="zh-CN" altLang="en-US" sz="2000" dirty="0" smtClean="0">
                <a:sym typeface="+mn-ea"/>
              </a:rPr>
              <a:t>什么是静态类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955" y="1368425"/>
            <a:ext cx="7323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静态</a:t>
            </a:r>
            <a:r>
              <a:rPr lang="zh-CN" altLang="en-US" sz="1600" dirty="0">
                <a:sym typeface="+mn-ea"/>
              </a:rPr>
              <a:t>类就是一个类里面都是静态方法和静态</a:t>
            </a:r>
            <a:r>
              <a:rPr lang="en-US" altLang="zh-CN" sz="1600" dirty="0">
                <a:sym typeface="+mn-ea"/>
              </a:rPr>
              <a:t>field</a:t>
            </a:r>
            <a:r>
              <a:rPr lang="zh-CN" altLang="en-US" sz="1600" dirty="0">
                <a:sym typeface="+mn-ea"/>
              </a:rPr>
              <a:t>，构造器被</a:t>
            </a:r>
            <a:r>
              <a:rPr lang="en-US" altLang="zh-CN" sz="1600" dirty="0">
                <a:sym typeface="+mn-ea"/>
              </a:rPr>
              <a:t>private</a:t>
            </a:r>
            <a:r>
              <a:rPr lang="zh-CN" altLang="en-US" sz="1600" dirty="0">
                <a:sym typeface="+mn-ea"/>
              </a:rPr>
              <a:t>修饰，因此不能被实例化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kumimoji="1" lang="zh-CN" altLang="en-US" sz="2000" dirty="0" smtClean="0">
                <a:sym typeface="+mn-ea"/>
              </a:rPr>
              <a:t>静态类与单例模式的区别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955" y="1368425"/>
            <a:ext cx="732345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>
                <a:sym typeface="+mn-ea"/>
              </a:rPr>
              <a:t>）首先单例模式会提供给你一个全局唯一的对象，静态类只是提供给你很多静态方法，这些方法不用创建对象，通过类就可以直接调用</a:t>
            </a:r>
            <a:r>
              <a:rPr lang="zh-CN" altLang="en-US" sz="1600" dirty="0" smtClean="0">
                <a:sym typeface="+mn-ea"/>
              </a:rPr>
              <a:t>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ym typeface="+mn-ea"/>
              </a:rPr>
              <a:t>2</a:t>
            </a:r>
            <a:r>
              <a:rPr lang="zh-CN" altLang="en-US" sz="1600" dirty="0">
                <a:sym typeface="+mn-ea"/>
              </a:rPr>
              <a:t>）单例模式的灵活性更高，方法可以被</a:t>
            </a:r>
            <a:r>
              <a:rPr lang="en-US" altLang="zh-CN" sz="1600" dirty="0">
                <a:sym typeface="+mn-ea"/>
              </a:rPr>
              <a:t>override</a:t>
            </a:r>
            <a:r>
              <a:rPr lang="zh-CN" altLang="en-US" sz="1600" dirty="0">
                <a:sym typeface="+mn-ea"/>
              </a:rPr>
              <a:t>，因为静态类都是静态方法，所以不能被</a:t>
            </a:r>
            <a:r>
              <a:rPr lang="en-US" altLang="zh-CN" sz="1600" dirty="0">
                <a:sym typeface="+mn-ea"/>
              </a:rPr>
              <a:t>override</a:t>
            </a:r>
            <a:r>
              <a:rPr lang="zh-CN" altLang="en-US" sz="1600" dirty="0" smtClean="0">
                <a:sym typeface="+mn-ea"/>
              </a:rPr>
              <a:t>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ym typeface="+mn-ea"/>
              </a:rPr>
              <a:t>3</a:t>
            </a:r>
            <a:r>
              <a:rPr lang="zh-CN" altLang="en-US" sz="1600" dirty="0">
                <a:sym typeface="+mn-ea"/>
              </a:rPr>
              <a:t>）如果是一个非常重的对象，单例模式可以懒加载，静态类就无法做到</a:t>
            </a:r>
            <a:r>
              <a:rPr lang="zh-CN" altLang="en-US" sz="1600" dirty="0" smtClean="0">
                <a:sym typeface="+mn-ea"/>
              </a:rPr>
              <a:t>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那么什么时候</a:t>
            </a:r>
            <a:r>
              <a:rPr lang="zh-CN" altLang="en-US" sz="1600" dirty="0">
                <a:sym typeface="+mn-ea"/>
              </a:rPr>
              <a:t>应该用静态类，什么时候应该用单例模式呢</a:t>
            </a:r>
            <a:r>
              <a:rPr lang="zh-CN" altLang="en-US" sz="1600" dirty="0" smtClean="0">
                <a:sym typeface="+mn-ea"/>
              </a:rPr>
              <a:t>？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首先</a:t>
            </a:r>
            <a:r>
              <a:rPr lang="zh-CN" altLang="en-US" sz="1600" dirty="0">
                <a:sym typeface="+mn-ea"/>
              </a:rPr>
              <a:t>如果你只是想使用一些工具方法，那么最好用静态类，静态类比单例类更快，因为静态的绑定是在编译期进行的</a:t>
            </a:r>
            <a:r>
              <a:rPr lang="zh-CN" altLang="en-US" sz="1600" dirty="0" smtClean="0">
                <a:sym typeface="+mn-ea"/>
              </a:rPr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如果</a:t>
            </a:r>
            <a:r>
              <a:rPr lang="zh-CN" altLang="en-US" sz="1600" dirty="0">
                <a:sym typeface="+mn-ea"/>
              </a:rPr>
              <a:t>你要维护状态信息，或者访问资源时，应该选用单例模式</a:t>
            </a:r>
            <a:r>
              <a:rPr lang="zh-CN" altLang="en-US" sz="1600" dirty="0" smtClean="0">
                <a:sym typeface="+mn-ea"/>
              </a:rPr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还</a:t>
            </a:r>
            <a:r>
              <a:rPr lang="zh-CN" altLang="en-US" sz="1600" dirty="0">
                <a:sym typeface="+mn-ea"/>
              </a:rPr>
              <a:t>可以这样说，当你需要面向对象的能力时（比如继承、多态）时，选用单例类，当你仅仅是提供一些方法时选用静态类。</a:t>
            </a:r>
            <a:endParaRPr lang="zh-CN" altLang="en-US" sz="1600" dirty="0"/>
          </a:p>
          <a:p>
            <a:pPr latinLnBrk="1">
              <a:lnSpc>
                <a:spcPct val="150000"/>
              </a:lnSpc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lang="zh-CN" altLang="en-US" sz="2000" dirty="0">
                <a:sym typeface="+mn-ea"/>
              </a:rPr>
              <a:t>如何实现单例模式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955" y="1368425"/>
            <a:ext cx="7323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zh-CN" altLang="en-US" sz="1600" b="1" dirty="0" smtClean="0">
                <a:sym typeface="+mn-ea"/>
              </a:rPr>
              <a:t>饿汉模式</a:t>
            </a:r>
            <a:endParaRPr lang="en-US" altLang="zh-CN" sz="1600" b="1" dirty="0"/>
          </a:p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zh-CN" altLang="en-US" sz="1600" b="1" dirty="0" smtClean="0">
                <a:sym typeface="+mn-ea"/>
              </a:rPr>
              <a:t>懒汉</a:t>
            </a:r>
            <a:r>
              <a:rPr lang="zh-CN" altLang="en-US" sz="1600" b="1" dirty="0">
                <a:sym typeface="+mn-ea"/>
              </a:rPr>
              <a:t>模式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kumimoji="1" lang="zh-CN" altLang="en-US" sz="2000" dirty="0" smtClean="0">
                <a:sym typeface="+mn-ea"/>
              </a:rPr>
              <a:t>饿汉模式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955" y="1368425"/>
            <a:ext cx="7323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所谓饿汉模式就是立即加载，一般情况下再调用</a:t>
            </a:r>
            <a:r>
              <a:rPr lang="en-US" altLang="zh-CN" sz="1600" dirty="0" err="1">
                <a:sym typeface="+mn-ea"/>
              </a:rPr>
              <a:t>getInstancef</a:t>
            </a:r>
            <a:r>
              <a:rPr lang="zh-CN" altLang="en-US" sz="1600" dirty="0">
                <a:sym typeface="+mn-ea"/>
              </a:rPr>
              <a:t>方法之前就已经产生了实例，也就是在类加载的时候已经产生了。这种模式的缺点很明显，就是占用资源，当单例类很大的时候，其实我们是想使用的时候再产生实例。因此这种方式适合占用资源少，在初始化的时候就会被用到的类</a:t>
            </a:r>
            <a:r>
              <a:rPr lang="zh-CN" altLang="en-US" sz="1600" dirty="0" smtClean="0">
                <a:sym typeface="+mn-ea"/>
              </a:rPr>
              <a:t>。</a:t>
            </a:r>
            <a:endParaRPr lang="en-US" altLang="zh-CN" sz="1600" dirty="0" smtClean="0"/>
          </a:p>
          <a:p>
            <a:pPr latinLnBrk="1">
              <a:lnSpc>
                <a:spcPct val="150000"/>
              </a:lnSpc>
            </a:pPr>
            <a:r>
              <a:rPr lang="zh-CN" altLang="en-US" sz="1600" b="1" dirty="0" smtClean="0">
                <a:latin typeface="Calibri" charset="0"/>
                <a:sym typeface="+mn-ea"/>
              </a:rPr>
              <a:t>例如：</a:t>
            </a:r>
            <a:r>
              <a:rPr lang="en-US" altLang="zh-CN" sz="1600" dirty="0" err="1" smtClean="0">
                <a:sym typeface="+mn-ea"/>
              </a:rPr>
              <a:t>SingletonHungary.java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63450"/>
            <a:ext cx="9143999" cy="69619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/>
            <a:r>
              <a:rPr kumimoji="1" lang="zh-CN" altLang="en-US" sz="2000" dirty="0" smtClean="0">
                <a:sym typeface="+mn-ea"/>
              </a:rPr>
              <a:t>懒汉模式</a:t>
            </a:r>
            <a:endParaRPr lang="zh-CN" altLang="en-US" sz="2000" b="1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955" y="1368425"/>
            <a:ext cx="732345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懒汉模式就是延迟加载，也叫懒加载。在程序需要用到的时候再创建实例，这样保证了内存不会被浪费。针对懒汉模式，这里给出</a:t>
            </a:r>
            <a:r>
              <a:rPr lang="zh-CN" altLang="en-US" sz="1600" dirty="0" smtClean="0">
                <a:sym typeface="+mn-ea"/>
              </a:rPr>
              <a:t>了</a:t>
            </a:r>
            <a:r>
              <a:rPr lang="en-US" altLang="zh-CN" sz="1600" dirty="0" smtClean="0">
                <a:sym typeface="+mn-ea"/>
              </a:rPr>
              <a:t>4</a:t>
            </a:r>
            <a:r>
              <a:rPr lang="zh-CN" altLang="en-US" sz="1600" dirty="0" smtClean="0">
                <a:sym typeface="+mn-ea"/>
              </a:rPr>
              <a:t>种</a:t>
            </a:r>
            <a:r>
              <a:rPr lang="zh-CN" altLang="en-US" sz="1600" dirty="0">
                <a:sym typeface="+mn-ea"/>
              </a:rPr>
              <a:t>实现方式，有些实现方式是线程不安全的，也就是说在多线程并发的环境下可能出现资源同步问题</a:t>
            </a:r>
            <a:r>
              <a:rPr lang="zh-CN" altLang="en-US" sz="1600" dirty="0" smtClean="0">
                <a:sym typeface="+mn-ea"/>
              </a:rPr>
              <a:t>。</a:t>
            </a:r>
            <a:endParaRPr lang="en-US" altLang="zh-CN" sz="1600" dirty="0" smtClean="0"/>
          </a:p>
          <a:p>
            <a:pPr latinLnBrk="1">
              <a:lnSpc>
                <a:spcPct val="150000"/>
              </a:lnSpc>
            </a:pPr>
            <a:r>
              <a:rPr lang="zh-CN" altLang="en-US" sz="1600" b="1" dirty="0" smtClean="0">
                <a:latin typeface="Calibri" charset="0"/>
                <a:sym typeface="+mn-ea"/>
              </a:rPr>
              <a:t>例如：</a:t>
            </a:r>
            <a:endParaRPr lang="en-US" altLang="zh-CN" sz="1600" b="1" dirty="0" smtClean="0">
              <a:latin typeface="Calibri" charset="0"/>
              <a:ea typeface="宋体" panose="02010600030101010101" pitchFamily="2" charset="-122"/>
              <a:sym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SingletonLazyA.java</a:t>
            </a:r>
            <a:endParaRPr lang="en-US" altLang="zh-CN" sz="1600" dirty="0"/>
          </a:p>
          <a:p>
            <a:pPr latinLnBrk="1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SingletonLazyB.java</a:t>
            </a:r>
            <a:endParaRPr lang="en-US" altLang="zh-CN" sz="1600" dirty="0" smtClean="0"/>
          </a:p>
          <a:p>
            <a:pPr latinLnBrk="1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SingletonLazyC.java</a:t>
            </a:r>
            <a:endParaRPr lang="en-US" altLang="zh-CN" sz="1600" dirty="0" smtClean="0"/>
          </a:p>
          <a:p>
            <a:pPr latinLnBrk="1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SingletonLazyD.java</a:t>
            </a:r>
            <a:endParaRPr lang="en-US" altLang="zh-CN" sz="1600" dirty="0" err="1" smtClean="0">
              <a:sym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SingletonLazyE</a:t>
            </a:r>
            <a:r>
              <a:rPr lang="en-US" altLang="zh-CN" sz="1600" dirty="0" err="1" smtClean="0">
                <a:sym typeface="+mn-ea"/>
              </a:rPr>
              <a:t>.java</a:t>
            </a:r>
            <a:endParaRPr lang="en-US" altLang="zh-CN" sz="1600" dirty="0"/>
          </a:p>
          <a:p>
            <a:pPr latinLnBrk="1">
              <a:lnSpc>
                <a:spcPct val="150000"/>
              </a:lnSpc>
            </a:pPr>
            <a:endParaRPr lang="en-US" altLang="zh-CN" sz="1600" dirty="0" smtClean="0"/>
          </a:p>
          <a:p>
            <a:pPr latinLnBrk="1">
              <a:lnSpc>
                <a:spcPct val="150000"/>
              </a:lnSpc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 dir="d"/>
      </p:transition>
    </mc:Choice>
    <mc:Fallback>
      <p:transition spd="med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7F7F7F"/>
      </a:dk1>
      <a:lt1>
        <a:srgbClr val="FFFFFF"/>
      </a:lt1>
      <a:dk2>
        <a:srgbClr val="1C1C1C"/>
      </a:dk2>
      <a:lt2>
        <a:srgbClr val="F2F2F2"/>
      </a:lt2>
      <a:accent1>
        <a:srgbClr val="A9A57C"/>
      </a:accent1>
      <a:accent2>
        <a:srgbClr val="9CBEBD"/>
      </a:accent2>
      <a:accent3>
        <a:srgbClr val="FFFFFF"/>
      </a:accent3>
      <a:accent4>
        <a:srgbClr val="6C6C6C"/>
      </a:accent4>
      <a:accent5>
        <a:srgbClr val="D1CFBF"/>
      </a:accent5>
      <a:accent6>
        <a:srgbClr val="8DACAB"/>
      </a:accent6>
      <a:hlink>
        <a:srgbClr val="D25814"/>
      </a:hlink>
      <a:folHlink>
        <a:srgbClr val="849A0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演示</Application>
  <PresentationFormat>全屏显示(4:3)</PresentationFormat>
  <Paragraphs>98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方正书宋_GBK</vt:lpstr>
      <vt:lpstr>Wingdings</vt:lpstr>
      <vt:lpstr>宋体</vt:lpstr>
      <vt:lpstr>Calibri Light</vt:lpstr>
      <vt:lpstr>华康海报体W12(P)</vt:lpstr>
      <vt:lpstr>造字工房悦黑体验版常规体</vt:lpstr>
      <vt:lpstr>方正兰亭黑_GBK</vt:lpstr>
      <vt:lpstr>苹方-简</vt:lpstr>
      <vt:lpstr>微软雅黑</vt:lpstr>
      <vt:lpstr>黑体-简</vt:lpstr>
      <vt:lpstr>宋体</vt:lpstr>
      <vt:lpstr>Arial Unicode MS</vt:lpstr>
      <vt:lpstr>宋体-简</vt:lpstr>
      <vt:lpstr>Helvetica Neue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Tougher than tough</dc:title>
  <dc:creator>Administrator</dc:creator>
  <cp:lastModifiedBy>wells</cp:lastModifiedBy>
  <cp:revision>1771</cp:revision>
  <dcterms:created xsi:type="dcterms:W3CDTF">2018-11-20T01:51:15Z</dcterms:created>
  <dcterms:modified xsi:type="dcterms:W3CDTF">2018-11-20T01:51:15Z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TC028048999991</vt:lpwstr>
  </property>
  <property fmtid="{D5CDD505-2E9C-101B-9397-08002B2CF9AE}" pid="3" name="KSOProductBuildVer">
    <vt:lpwstr>2052-1.2.6.548</vt:lpwstr>
  </property>
</Properties>
</file>