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423" r:id="rId2"/>
    <p:sldId id="437" r:id="rId3"/>
    <p:sldId id="464" r:id="rId4"/>
    <p:sldId id="450" r:id="rId5"/>
    <p:sldId id="466" r:id="rId6"/>
    <p:sldId id="465" r:id="rId7"/>
    <p:sldId id="467" r:id="rId8"/>
    <p:sldId id="411" r:id="rId9"/>
    <p:sldId id="41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050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563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-720" y="-72"/>
      </p:cViewPr>
      <p:guideLst>
        <p:guide orient="horz" pos="209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  <a:pPr/>
              <a:t>9/19 Wed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970" y="-1905"/>
            <a:ext cx="12163425" cy="68395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9/19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9/19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10491469" y="984885"/>
            <a:ext cx="184731" cy="338554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endParaRPr lang="zh-CN" altLang="en-US" sz="1600" b="1" baseline="0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190501"/>
              </a:solidFill>
              <a:effectLst/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8206108" y="640319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dirty="0" smtClean="0">
                <a:hlinkClick r:id="rId3"/>
              </a:rPr>
              <a:t>http://enjoy.ke.qq.com/</a:t>
            </a:r>
            <a:endParaRPr lang="zh-CN" altLang="en-US" dirty="0" smtClean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60664" y="6433011"/>
            <a:ext cx="28528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4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学无止境，让学习成为一种享受</a:t>
            </a:r>
            <a:endParaRPr lang="zh-CN" altLang="en-US" sz="1400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9/19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9/19 Wed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9/19 Wed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9/19 Wed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9/19 Wed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9/19 Wed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9/19 Wed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  <a:pPr/>
              <a:t>9/19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793750" y="2031509"/>
            <a:ext cx="10312400" cy="959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130000"/>
              </a:lnSpc>
            </a:pPr>
            <a:r>
              <a:rPr lang="en-US" altLang="zh-CN" sz="4800" b="1" dirty="0" smtClean="0">
                <a:ln w="6350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Nginx</a:t>
            </a:r>
            <a:r>
              <a:rPr lang="zh-CN" altLang="en-US" sz="4800" b="1" dirty="0" smtClean="0">
                <a:ln w="6350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进阶</a:t>
            </a:r>
            <a:endParaRPr lang="zh-CN" altLang="en-US" sz="4800" b="1" dirty="0">
              <a:ln w="6350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739984"/>
            <a:ext cx="6098091" cy="297179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TAHNK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4" name="PA_文本框 1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064000" y="5155565"/>
            <a:ext cx="29023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218565"/>
            <a:r>
              <a:rPr lang="zh-CN" altLang="en-US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分享人：</a:t>
            </a:r>
            <a:r>
              <a:rPr lang="en-US" altLang="zh-CN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Peter</a:t>
            </a:r>
          </a:p>
        </p:txBody>
      </p:sp>
      <p:grpSp>
        <p:nvGrpSpPr>
          <p:cNvPr id="21" name="PA_组合 20"/>
          <p:cNvGrpSpPr/>
          <p:nvPr>
            <p:custDataLst>
              <p:tags r:id="rId4"/>
            </p:custDataLst>
          </p:nvPr>
        </p:nvGrpSpPr>
        <p:grpSpPr>
          <a:xfrm>
            <a:off x="0" y="4462125"/>
            <a:ext cx="12192000" cy="72008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4950" y="755009"/>
            <a:ext cx="2549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Nginx</a:t>
            </a:r>
            <a:r>
              <a:rPr lang="zh-CN" altLang="en-US" sz="2400" b="1" dirty="0" smtClean="0"/>
              <a:t>配置</a:t>
            </a:r>
            <a:r>
              <a:rPr lang="en-US" sz="2400" b="1" dirty="0" smtClean="0"/>
              <a:t>https</a:t>
            </a:r>
            <a:endParaRPr lang="zh-CN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94479" y="1349114"/>
            <a:ext cx="94250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# 1</a:t>
            </a:r>
            <a:r>
              <a:rPr lang="zh-CN" altLang="en-US" dirty="0" smtClean="0"/>
              <a:t>、创建服务器私钥，命令会让你输入一个口令：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US" dirty="0" smtClean="0"/>
              <a:t>openssl genrsa -des3 -out server.key 1024 </a:t>
            </a:r>
          </a:p>
          <a:p>
            <a:r>
              <a:rPr lang="en-US" dirty="0" smtClean="0"/>
              <a:t># 2、</a:t>
            </a:r>
            <a:r>
              <a:rPr lang="zh-CN" altLang="en-US" dirty="0" smtClean="0"/>
              <a:t>创建签名请求的证书（</a:t>
            </a:r>
            <a:r>
              <a:rPr lang="en-US" dirty="0" smtClean="0"/>
              <a:t>CSR）：</a:t>
            </a:r>
          </a:p>
          <a:p>
            <a:r>
              <a:rPr lang="en-US" dirty="0" smtClean="0"/>
              <a:t> openssl req -new -key server.key -out server.csr </a:t>
            </a:r>
          </a:p>
          <a:p>
            <a:r>
              <a:rPr lang="en-US" dirty="0" smtClean="0"/>
              <a:t># 3、</a:t>
            </a:r>
            <a:r>
              <a:rPr lang="zh-CN" altLang="en-US" dirty="0" smtClean="0"/>
              <a:t>在加载</a:t>
            </a:r>
            <a:r>
              <a:rPr lang="en-US" dirty="0" smtClean="0"/>
              <a:t>SSL</a:t>
            </a:r>
            <a:r>
              <a:rPr lang="zh-CN" altLang="en-US" dirty="0" smtClean="0"/>
              <a:t>支持的</a:t>
            </a:r>
            <a:r>
              <a:rPr lang="en-US" dirty="0" smtClean="0"/>
              <a:t>Nginx</a:t>
            </a:r>
            <a:r>
              <a:rPr lang="zh-CN" altLang="en-US" dirty="0" smtClean="0"/>
              <a:t>并使用上述私钥时除去必须的口令： </a:t>
            </a:r>
            <a:endParaRPr lang="en-US" altLang="zh-CN" dirty="0" smtClean="0"/>
          </a:p>
          <a:p>
            <a:r>
              <a:rPr lang="en-US" dirty="0" smtClean="0"/>
              <a:t>openssl rsa -in server.key -out server_nopass.key </a:t>
            </a:r>
          </a:p>
          <a:p>
            <a:r>
              <a:rPr lang="en-US" dirty="0" smtClean="0"/>
              <a:t># 4、</a:t>
            </a:r>
            <a:r>
              <a:rPr lang="zh-CN" altLang="en-US" dirty="0" smtClean="0"/>
              <a:t>最后标记证书使用上述私钥和</a:t>
            </a:r>
            <a:r>
              <a:rPr lang="en-US" dirty="0" smtClean="0"/>
              <a:t>CSR：</a:t>
            </a:r>
          </a:p>
          <a:p>
            <a:r>
              <a:rPr lang="en-US" dirty="0" smtClean="0"/>
              <a:t> openssl x509 -req -days 365 -in server.csr -signkey server_nopass.key -out server.crt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9705" y="4542019"/>
            <a:ext cx="63267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Conf</a:t>
            </a:r>
            <a:r>
              <a:rPr lang="zh-CN" altLang="en-US" dirty="0" smtClean="0"/>
              <a:t>文件中：</a:t>
            </a:r>
            <a:endParaRPr lang="en-US" altLang="zh-CN" dirty="0" smtClean="0"/>
          </a:p>
          <a:p>
            <a:r>
              <a:rPr lang="en-US" dirty="0" smtClean="0"/>
              <a:t>ssl_certificate      /etc/nginx/conf.d/server.crt;</a:t>
            </a:r>
          </a:p>
          <a:p>
            <a:r>
              <a:rPr lang="en-US" dirty="0" smtClean="0"/>
              <a:t>ssl_certificate_key  /etc/nginx/conf.d/server_nopass.key;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7078" y="90506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公钥和私钥概念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27788" y="2733869"/>
            <a:ext cx="2397968" cy="2836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证书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颁发者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公钥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587413" y="2920487"/>
            <a:ext cx="2090056" cy="2407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私钥</a:t>
            </a:r>
            <a:endParaRPr lang="zh-CN" altLang="en-US" dirty="0"/>
          </a:p>
        </p:txBody>
      </p:sp>
      <p:sp>
        <p:nvSpPr>
          <p:cNvPr id="5" name="图文框 4"/>
          <p:cNvSpPr/>
          <p:nvPr/>
        </p:nvSpPr>
        <p:spPr>
          <a:xfrm>
            <a:off x="709126" y="1875454"/>
            <a:ext cx="2435290" cy="9144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80930" y="21273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浏览器</a:t>
            </a:r>
            <a:endParaRPr lang="zh-CN" altLang="en-US" dirty="0"/>
          </a:p>
        </p:txBody>
      </p:sp>
      <p:sp>
        <p:nvSpPr>
          <p:cNvPr id="8" name="棱台 7"/>
          <p:cNvSpPr/>
          <p:nvPr/>
        </p:nvSpPr>
        <p:spPr>
          <a:xfrm>
            <a:off x="6596743" y="1810145"/>
            <a:ext cx="2071396" cy="1101012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nginx</a:t>
            </a:r>
            <a:endParaRPr lang="zh-CN" altLang="en-US" dirty="0"/>
          </a:p>
        </p:txBody>
      </p:sp>
      <p:sp>
        <p:nvSpPr>
          <p:cNvPr id="9" name="右箭头 8"/>
          <p:cNvSpPr/>
          <p:nvPr/>
        </p:nvSpPr>
        <p:spPr>
          <a:xfrm>
            <a:off x="3200400" y="2024744"/>
            <a:ext cx="3387012" cy="121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箭头 9"/>
          <p:cNvSpPr/>
          <p:nvPr/>
        </p:nvSpPr>
        <p:spPr>
          <a:xfrm>
            <a:off x="3228392" y="2388643"/>
            <a:ext cx="3359020" cy="11196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189445" y="17168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密文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6100" y="1919605"/>
            <a:ext cx="962660" cy="7893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34200" y="1830705"/>
            <a:ext cx="755015" cy="878205"/>
          </a:xfrm>
          <a:prstGeom prst="rect">
            <a:avLst/>
          </a:prstGeom>
          <a:noFill/>
        </p:spPr>
      </p:pic>
      <p:sp>
        <p:nvSpPr>
          <p:cNvPr id="4" name="文本框 20"/>
          <p:cNvSpPr txBox="1"/>
          <p:nvPr/>
        </p:nvSpPr>
        <p:spPr>
          <a:xfrm>
            <a:off x="6746875" y="1493520"/>
            <a:ext cx="14770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Nginx</a:t>
            </a:r>
            <a:r>
              <a:rPr lang="zh-CN" altLang="en-US" sz="1600" b="1"/>
              <a:t>服务器</a:t>
            </a:r>
          </a:p>
        </p:txBody>
      </p:sp>
      <p:sp>
        <p:nvSpPr>
          <p:cNvPr id="5" name="文本框 21"/>
          <p:cNvSpPr txBox="1"/>
          <p:nvPr/>
        </p:nvSpPr>
        <p:spPr>
          <a:xfrm>
            <a:off x="95885" y="2040890"/>
            <a:ext cx="8420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>
                <a:solidFill>
                  <a:schemeClr val="tx1"/>
                </a:solidFill>
              </a:rPr>
              <a:t>客户端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7405" y="4346575"/>
            <a:ext cx="1156335" cy="848360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 flipH="1">
            <a:off x="959485" y="2711450"/>
            <a:ext cx="14605" cy="3467735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7306945" y="2653030"/>
            <a:ext cx="4445" cy="357759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1631950" y="2040890"/>
            <a:ext cx="5114925" cy="133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1631950" y="2456180"/>
            <a:ext cx="5133975" cy="38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29"/>
          <p:cNvSpPr txBox="1"/>
          <p:nvPr/>
        </p:nvSpPr>
        <p:spPr>
          <a:xfrm>
            <a:off x="2192020" y="1717040"/>
            <a:ext cx="17068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，首先建立连接</a:t>
            </a:r>
          </a:p>
        </p:txBody>
      </p:sp>
      <p:sp>
        <p:nvSpPr>
          <p:cNvPr id="12" name="文本框 30"/>
          <p:cNvSpPr txBox="1"/>
          <p:nvPr/>
        </p:nvSpPr>
        <p:spPr>
          <a:xfrm>
            <a:off x="2192020" y="2145665"/>
            <a:ext cx="2113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，返回证书到客户端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955040" y="3054985"/>
            <a:ext cx="472440" cy="347980"/>
            <a:chOff x="1504" y="4031"/>
            <a:chExt cx="744" cy="548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1504" y="4031"/>
              <a:ext cx="74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肘形连接符 14"/>
            <p:cNvCxnSpPr/>
            <p:nvPr/>
          </p:nvCxnSpPr>
          <p:spPr>
            <a:xfrm rot="10800000" flipV="1">
              <a:off x="1572" y="4031"/>
              <a:ext cx="654" cy="548"/>
            </a:xfrm>
            <a:prstGeom prst="bentConnector3">
              <a:avLst>
                <a:gd name="adj1" fmla="val -1223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35"/>
          <p:cNvSpPr txBox="1"/>
          <p:nvPr/>
        </p:nvSpPr>
        <p:spPr>
          <a:xfrm>
            <a:off x="1069975" y="3054985"/>
            <a:ext cx="394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，客户端生成随机字符串，假设为</a:t>
            </a:r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123456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960120" y="3550920"/>
            <a:ext cx="472440" cy="347980"/>
            <a:chOff x="1504" y="4031"/>
            <a:chExt cx="744" cy="548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1504" y="4031"/>
              <a:ext cx="74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肘形连接符 18"/>
            <p:cNvCxnSpPr/>
            <p:nvPr/>
          </p:nvCxnSpPr>
          <p:spPr>
            <a:xfrm rot="10800000" flipV="1">
              <a:off x="1572" y="4031"/>
              <a:ext cx="654" cy="548"/>
            </a:xfrm>
            <a:prstGeom prst="bentConnector3">
              <a:avLst>
                <a:gd name="adj1" fmla="val -1223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本框 40"/>
          <p:cNvSpPr txBox="1"/>
          <p:nvPr/>
        </p:nvSpPr>
        <p:spPr>
          <a:xfrm>
            <a:off x="1077595" y="3550920"/>
            <a:ext cx="57708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4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，使用证书里的公钥对</a:t>
            </a:r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123456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加密，得到</a:t>
            </a:r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encrpt(123456)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密文</a:t>
            </a:r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983615" y="4358005"/>
            <a:ext cx="6303645" cy="444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45"/>
          <p:cNvSpPr txBox="1"/>
          <p:nvPr/>
        </p:nvSpPr>
        <p:spPr>
          <a:xfrm>
            <a:off x="1077595" y="4058920"/>
            <a:ext cx="38404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5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，将</a:t>
            </a:r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encrpt(123456)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发送到</a:t>
            </a:r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Nginx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服务器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7287260" y="4358005"/>
            <a:ext cx="472440" cy="347980"/>
            <a:chOff x="1504" y="4031"/>
            <a:chExt cx="744" cy="548"/>
          </a:xfrm>
        </p:grpSpPr>
        <p:cxnSp>
          <p:nvCxnSpPr>
            <p:cNvPr id="24" name="直接连接符 23"/>
            <p:cNvCxnSpPr/>
            <p:nvPr/>
          </p:nvCxnSpPr>
          <p:spPr>
            <a:xfrm>
              <a:off x="1504" y="4031"/>
              <a:ext cx="74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肘形连接符 24"/>
            <p:cNvCxnSpPr/>
            <p:nvPr/>
          </p:nvCxnSpPr>
          <p:spPr>
            <a:xfrm rot="10800000" flipV="1">
              <a:off x="1572" y="4031"/>
              <a:ext cx="654" cy="548"/>
            </a:xfrm>
            <a:prstGeom prst="bentConnector3">
              <a:avLst>
                <a:gd name="adj1" fmla="val -1223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本框 50"/>
          <p:cNvSpPr txBox="1"/>
          <p:nvPr/>
        </p:nvSpPr>
        <p:spPr>
          <a:xfrm>
            <a:off x="7417435" y="4358005"/>
            <a:ext cx="23164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6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，解密得到</a:t>
            </a:r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123456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明文</a:t>
            </a:r>
          </a:p>
        </p:txBody>
      </p:sp>
      <p:cxnSp>
        <p:nvCxnSpPr>
          <p:cNvPr id="27" name="直接箭头连接符 26"/>
          <p:cNvCxnSpPr/>
          <p:nvPr/>
        </p:nvCxnSpPr>
        <p:spPr>
          <a:xfrm flipV="1">
            <a:off x="1007745" y="5005070"/>
            <a:ext cx="6303645" cy="444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52"/>
          <p:cNvSpPr txBox="1"/>
          <p:nvPr/>
        </p:nvSpPr>
        <p:spPr>
          <a:xfrm>
            <a:off x="1073150" y="4705985"/>
            <a:ext cx="5466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7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，使用</a:t>
            </a:r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123456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对称加密用户名和密码，发送到</a:t>
            </a:r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Nginx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服务器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7287260" y="5194935"/>
            <a:ext cx="472440" cy="347980"/>
            <a:chOff x="1504" y="4031"/>
            <a:chExt cx="744" cy="548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1504" y="4031"/>
              <a:ext cx="74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肘形连接符 30"/>
            <p:cNvCxnSpPr/>
            <p:nvPr/>
          </p:nvCxnSpPr>
          <p:spPr>
            <a:xfrm rot="10800000" flipV="1">
              <a:off x="1572" y="4031"/>
              <a:ext cx="654" cy="548"/>
            </a:xfrm>
            <a:prstGeom prst="bentConnector3">
              <a:avLst>
                <a:gd name="adj1" fmla="val -1223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文本框 57"/>
          <p:cNvSpPr txBox="1"/>
          <p:nvPr/>
        </p:nvSpPr>
        <p:spPr>
          <a:xfrm>
            <a:off x="7417435" y="5194935"/>
            <a:ext cx="2316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8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，使用</a:t>
            </a:r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123456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解密得到</a:t>
            </a:r>
          </a:p>
          <a:p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用户名和密码明文</a:t>
            </a:r>
          </a:p>
        </p:txBody>
      </p:sp>
      <p:sp>
        <p:nvSpPr>
          <p:cNvPr id="33" name="文本框 58"/>
          <p:cNvSpPr txBox="1"/>
          <p:nvPr/>
        </p:nvSpPr>
        <p:spPr>
          <a:xfrm>
            <a:off x="7311390" y="5947410"/>
            <a:ext cx="27228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9</a:t>
            </a:r>
            <a:r>
              <a:rPr lang="zh-CN" altLang="en-US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，将请求转发到多个</a:t>
            </a:r>
            <a:r>
              <a:rPr lang="en-US" altLang="zh-CN" sz="1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tomcat</a:t>
            </a:r>
          </a:p>
        </p:txBody>
      </p:sp>
      <p:cxnSp>
        <p:nvCxnSpPr>
          <p:cNvPr id="34" name="直接箭头连接符 33"/>
          <p:cNvCxnSpPr/>
          <p:nvPr/>
        </p:nvCxnSpPr>
        <p:spPr>
          <a:xfrm flipV="1">
            <a:off x="10034270" y="3990340"/>
            <a:ext cx="984885" cy="21602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10037445" y="5088255"/>
            <a:ext cx="946150" cy="10623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10041255" y="6142990"/>
            <a:ext cx="9169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5665" y="3390846"/>
            <a:ext cx="1156335" cy="848360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9171" y="5542528"/>
            <a:ext cx="1156335" cy="848360"/>
          </a:xfrm>
          <a:prstGeom prst="rect">
            <a:avLst/>
          </a:prstGeom>
        </p:spPr>
      </p:pic>
      <p:sp>
        <p:nvSpPr>
          <p:cNvPr id="39" name="文本框 53"/>
          <p:cNvSpPr txBox="1"/>
          <p:nvPr/>
        </p:nvSpPr>
        <p:spPr>
          <a:xfrm>
            <a:off x="95885" y="1116965"/>
            <a:ext cx="48780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客户端浏览器：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输入用户名密码，以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https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提交</a:t>
            </a:r>
          </a:p>
        </p:txBody>
      </p:sp>
      <p:sp>
        <p:nvSpPr>
          <p:cNvPr id="40" name="Text Box 5"/>
          <p:cNvSpPr txBox="1"/>
          <p:nvPr/>
        </p:nvSpPr>
        <p:spPr>
          <a:xfrm>
            <a:off x="110286" y="283726"/>
            <a:ext cx="6008370" cy="5016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Nginx+Https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内部流程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516261" y="288557"/>
            <a:ext cx="8534400" cy="150706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KEEPLIVED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主要功能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572245" y="2132045"/>
            <a:ext cx="8534400" cy="3615267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管理LVS负载均衡软件</a:t>
            </a:r>
          </a:p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实现LVS集群节点的健康检查</a:t>
            </a:r>
          </a:p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作为系统网络服务的高可用性（failover）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50040" y="3601137"/>
            <a:ext cx="4153535" cy="150685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KEEPALIED</a:t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高可用架构示意图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238100" y="224025"/>
            <a:ext cx="6602413" cy="5663656"/>
            <a:chOff x="6912" y="-167"/>
            <a:chExt cx="10822" cy="8872"/>
          </a:xfrm>
        </p:grpSpPr>
        <p:sp>
          <p:nvSpPr>
            <p:cNvPr id="4" name="矩形 3"/>
            <p:cNvSpPr/>
            <p:nvPr/>
          </p:nvSpPr>
          <p:spPr>
            <a:xfrm>
              <a:off x="8502" y="1831"/>
              <a:ext cx="6771" cy="1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VIP</a:t>
              </a:r>
            </a:p>
            <a:p>
              <a:pPr algn="ctr"/>
              <a:r>
                <a:rPr lang="en-US" altLang="zh-CN" dirty="0" smtClean="0"/>
                <a:t>192.168.244.200</a:t>
              </a:r>
              <a:endParaRPr lang="en-US" altLang="zh-CN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7405" y="4285"/>
              <a:ext cx="3605" cy="1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Nginx</a:t>
              </a:r>
            </a:p>
            <a:p>
              <a:pPr algn="ctr"/>
              <a:r>
                <a:rPr lang="en-US" altLang="zh-CN" dirty="0"/>
                <a:t>Master</a:t>
              </a:r>
            </a:p>
            <a:p>
              <a:pPr algn="ctr"/>
              <a:r>
                <a:rPr lang="en-US" altLang="zh-CN" dirty="0" smtClean="0"/>
                <a:t>192.168.244.3</a:t>
              </a:r>
              <a:endParaRPr lang="en-US" altLang="zh-CN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2553" y="4198"/>
              <a:ext cx="3847" cy="1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Nginx</a:t>
              </a:r>
            </a:p>
            <a:p>
              <a:pPr algn="ctr"/>
              <a:r>
                <a:rPr lang="en-US" altLang="zh-CN" dirty="0"/>
                <a:t>Bankup</a:t>
              </a:r>
            </a:p>
            <a:p>
              <a:pPr algn="ctr"/>
              <a:r>
                <a:rPr lang="en-US" altLang="zh-CN" dirty="0" smtClean="0"/>
                <a:t>192.168.244.4</a:t>
              </a:r>
              <a:endParaRPr lang="en-US" altLang="zh-CN" dirty="0"/>
            </a:p>
          </p:txBody>
        </p:sp>
        <p:cxnSp>
          <p:nvCxnSpPr>
            <p:cNvPr id="7" name="直接箭头连接符 6"/>
            <p:cNvCxnSpPr>
              <a:stCxn id="4" idx="2"/>
              <a:endCxn id="5" idx="0"/>
            </p:cNvCxnSpPr>
            <p:nvPr/>
          </p:nvCxnSpPr>
          <p:spPr>
            <a:xfrm rot="5400000">
              <a:off x="10040" y="2438"/>
              <a:ext cx="1015" cy="2680"/>
            </a:xfrm>
            <a:prstGeom prst="straightConnector1">
              <a:avLst/>
            </a:prstGeom>
            <a:ln w="47625">
              <a:solidFill>
                <a:schemeClr val="bg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4" idx="2"/>
              <a:endCxn id="6" idx="0"/>
            </p:cNvCxnSpPr>
            <p:nvPr/>
          </p:nvCxnSpPr>
          <p:spPr>
            <a:xfrm rot="16200000" flipH="1">
              <a:off x="12718" y="2440"/>
              <a:ext cx="927" cy="2589"/>
            </a:xfrm>
            <a:prstGeom prst="straightConnector1">
              <a:avLst/>
            </a:prstGeom>
            <a:ln w="41275" cmpd="sng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10812" y="-167"/>
              <a:ext cx="1440" cy="6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PC</a:t>
              </a:r>
            </a:p>
          </p:txBody>
        </p:sp>
        <p:cxnSp>
          <p:nvCxnSpPr>
            <p:cNvPr id="10" name="直接箭头连接符 9"/>
            <p:cNvCxnSpPr/>
            <p:nvPr/>
          </p:nvCxnSpPr>
          <p:spPr>
            <a:xfrm flipH="1">
              <a:off x="11542" y="555"/>
              <a:ext cx="11" cy="1383"/>
            </a:xfrm>
            <a:prstGeom prst="straightConnector1">
              <a:avLst/>
            </a:prstGeom>
            <a:ln w="47625">
              <a:solidFill>
                <a:schemeClr val="bg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2"/>
            <p:cNvSpPr txBox="1"/>
            <p:nvPr/>
          </p:nvSpPr>
          <p:spPr>
            <a:xfrm>
              <a:off x="11684" y="754"/>
              <a:ext cx="99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http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6912" y="7148"/>
              <a:ext cx="4814" cy="1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tomcat_8080</a:t>
              </a:r>
            </a:p>
            <a:p>
              <a:pPr algn="ctr"/>
              <a:r>
                <a:rPr lang="en-US" altLang="zh-CN" dirty="0"/>
                <a:t>http://</a:t>
              </a:r>
              <a:r>
                <a:rPr lang="en-US" altLang="zh-CN" dirty="0" smtClean="0"/>
                <a:t>192.168.244.3:8080</a:t>
              </a:r>
              <a:endParaRPr lang="en-US" altLang="zh-CN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12367" y="7265"/>
              <a:ext cx="5367" cy="1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ym typeface="+mn-ea"/>
                </a:rPr>
                <a:t>tomcat_8081</a:t>
              </a:r>
            </a:p>
            <a:p>
              <a:pPr algn="ctr"/>
              <a:r>
                <a:rPr lang="en-US" altLang="zh-CN" dirty="0">
                  <a:sym typeface="+mn-ea"/>
                </a:rPr>
                <a:t>http://</a:t>
              </a:r>
              <a:r>
                <a:rPr lang="en-US" altLang="zh-CN" dirty="0" smtClean="0">
                  <a:sym typeface="+mn-ea"/>
                </a:rPr>
                <a:t>192.168.244.4:8081</a:t>
              </a:r>
              <a:endParaRPr lang="en-US" altLang="zh-CN" dirty="0"/>
            </a:p>
          </p:txBody>
        </p:sp>
        <p:cxnSp>
          <p:nvCxnSpPr>
            <p:cNvPr id="14" name="直接箭头连接符 13"/>
            <p:cNvCxnSpPr>
              <a:stCxn id="5" idx="2"/>
            </p:cNvCxnSpPr>
            <p:nvPr/>
          </p:nvCxnSpPr>
          <p:spPr>
            <a:xfrm rot="5400000">
              <a:off x="8440" y="6286"/>
              <a:ext cx="1328" cy="206"/>
            </a:xfrm>
            <a:prstGeom prst="straightConnector1">
              <a:avLst/>
            </a:prstGeom>
            <a:ln w="47625">
              <a:solidFill>
                <a:schemeClr val="bg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5" idx="2"/>
              <a:endCxn id="13" idx="0"/>
            </p:cNvCxnSpPr>
            <p:nvPr/>
          </p:nvCxnSpPr>
          <p:spPr>
            <a:xfrm rot="16200000" flipH="1">
              <a:off x="11359" y="3574"/>
              <a:ext cx="1540" cy="5843"/>
            </a:xfrm>
            <a:prstGeom prst="straightConnector1">
              <a:avLst/>
            </a:prstGeom>
            <a:ln w="47625">
              <a:solidFill>
                <a:schemeClr val="bg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6" idx="2"/>
            </p:cNvCxnSpPr>
            <p:nvPr/>
          </p:nvCxnSpPr>
          <p:spPr>
            <a:xfrm flipH="1">
              <a:off x="8894" y="5638"/>
              <a:ext cx="5583" cy="1466"/>
            </a:xfrm>
            <a:prstGeom prst="straightConnector1">
              <a:avLst/>
            </a:prstGeom>
            <a:ln w="44450" cmpd="sng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6" idx="2"/>
              <a:endCxn id="13" idx="0"/>
            </p:cNvCxnSpPr>
            <p:nvPr/>
          </p:nvCxnSpPr>
          <p:spPr>
            <a:xfrm rot="16200000" flipH="1">
              <a:off x="13950" y="6164"/>
              <a:ext cx="1627" cy="574"/>
            </a:xfrm>
            <a:prstGeom prst="straightConnector1">
              <a:avLst/>
            </a:prstGeom>
            <a:ln w="44450" cmpd="sng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99"/>
          <p:cNvSpPr txBox="1"/>
          <p:nvPr/>
        </p:nvSpPr>
        <p:spPr>
          <a:xfrm>
            <a:off x="111760" y="240665"/>
            <a:ext cx="7097395" cy="27392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b="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192.168.</a:t>
            </a:r>
            <a:r>
              <a:rPr lang="en-US" altLang="zh-CN" sz="20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244.3</a:t>
            </a:r>
            <a:r>
              <a:rPr lang="zh-CN" altLang="en-US" sz="2000" b="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：</a:t>
            </a:r>
            <a:r>
              <a:rPr lang="en-US" altLang="zh-CN" sz="2000" b="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nginx + keepalived </a:t>
            </a:r>
            <a:r>
              <a:rPr lang="en-US" altLang="zh-CN" sz="20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master </a:t>
            </a:r>
            <a:r>
              <a:rPr lang="zh-CN" altLang="en-US" sz="2000" b="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从</a:t>
            </a:r>
            <a:endParaRPr lang="en-US" altLang="zh-CN" sz="2000" b="0" dirty="0" smtClean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en-US" altLang="zh-CN" sz="20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192.168.244.4</a:t>
            </a:r>
            <a:r>
              <a:rPr lang="zh-CN" altLang="en-US" sz="20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：</a:t>
            </a:r>
            <a:r>
              <a:rPr lang="en-US" altLang="zh-CN" sz="20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nginx + keepalived backup</a:t>
            </a:r>
            <a:r>
              <a:rPr lang="en-US" altLang="zh-CN" sz="20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</a:t>
            </a:r>
            <a:r>
              <a:rPr lang="zh-CN" altLang="en-US" sz="20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主</a:t>
            </a:r>
            <a:endParaRPr lang="zh-CN" altLang="en-US" sz="2000" b="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2000" b="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　</a:t>
            </a:r>
            <a:endParaRPr lang="en-US" altLang="zh-CN" sz="2000" b="0" dirty="0" smtClean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en-US" altLang="zh-CN" sz="2000" b="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192.168.</a:t>
            </a:r>
            <a:r>
              <a:rPr lang="en-US" altLang="zh-CN" sz="20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244.3</a:t>
            </a:r>
            <a:r>
              <a:rPr lang="zh-CN" altLang="en-US" sz="2000" b="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：</a:t>
            </a:r>
            <a:r>
              <a:rPr lang="en-US" altLang="zh-CN" sz="2000" b="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tomcat_8080</a:t>
            </a:r>
          </a:p>
          <a:p>
            <a:r>
              <a:rPr lang="en-US" altLang="zh-CN" sz="2000" b="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192.168.</a:t>
            </a:r>
            <a:r>
              <a:rPr lang="en-US" altLang="zh-CN" sz="20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</a:t>
            </a:r>
            <a:r>
              <a:rPr lang="en-US" altLang="zh-CN" sz="20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244.4</a:t>
            </a:r>
            <a:r>
              <a:rPr lang="zh-CN" altLang="en-US" sz="2000" b="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：</a:t>
            </a:r>
            <a:r>
              <a:rPr lang="en-US" altLang="zh-CN" sz="2000" b="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tomcat_8081</a:t>
            </a:r>
          </a:p>
          <a:p>
            <a:pPr indent="355600">
              <a:lnSpc>
                <a:spcPct val="120000"/>
              </a:lnSpc>
            </a:pPr>
            <a:endParaRPr lang="zh-CN" altLang="en-US" sz="2000" dirty="0"/>
          </a:p>
          <a:p>
            <a:pPr indent="355600">
              <a:lnSpc>
                <a:spcPct val="120000"/>
              </a:lnSpc>
            </a:pPr>
            <a:r>
              <a:rPr lang="zh-CN" altLang="en-US" sz="2000" dirty="0"/>
              <a:t>虚拟ip(VIP):192.168</a:t>
            </a:r>
            <a:r>
              <a:rPr lang="zh-CN" altLang="en-US" sz="2000" dirty="0" smtClean="0"/>
              <a:t>.</a:t>
            </a:r>
            <a:r>
              <a:rPr lang="en-US" altLang="zh-CN" sz="20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</a:t>
            </a:r>
            <a:r>
              <a:rPr lang="en-US" altLang="zh-CN" sz="20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244.200</a:t>
            </a:r>
            <a:endParaRPr lang="zh-CN" altLang="en-US" sz="2000" dirty="0"/>
          </a:p>
          <a:p>
            <a:pPr indent="355600">
              <a:lnSpc>
                <a:spcPct val="120000"/>
              </a:lnSpc>
            </a:pPr>
            <a:r>
              <a:rPr lang="zh-CN" altLang="en-US" sz="2000" dirty="0"/>
              <a:t>对外提供服务的ip，也可称作浮动ip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0424" y="615821"/>
            <a:ext cx="31854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MVVM</a:t>
            </a:r>
            <a:r>
              <a:rPr lang="zh-CN" altLang="en-US" sz="2400" b="1" dirty="0" smtClean="0"/>
              <a:t>开发模式</a:t>
            </a:r>
            <a:endParaRPr lang="en-US" altLang="zh-CN" sz="2400" b="1" dirty="0" smtClean="0"/>
          </a:p>
          <a:p>
            <a:r>
              <a:rPr lang="zh-CN" altLang="en-US" dirty="0" smtClean="0"/>
              <a:t>当前最流行的前后端分离模式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440490" y="1248936"/>
            <a:ext cx="8767630" cy="4386400"/>
            <a:chOff x="565" y="1278"/>
            <a:chExt cx="14371" cy="6033"/>
          </a:xfrm>
        </p:grpSpPr>
        <p:sp>
          <p:nvSpPr>
            <p:cNvPr id="5" name="矩形 4"/>
            <p:cNvSpPr/>
            <p:nvPr/>
          </p:nvSpPr>
          <p:spPr>
            <a:xfrm>
              <a:off x="565" y="3746"/>
              <a:ext cx="3390" cy="21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客户端</a:t>
              </a:r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r>
                <a:rPr lang="zh-CN" altLang="en-US" dirty="0" smtClean="0"/>
                <a:t>浏览器</a:t>
              </a:r>
              <a:endParaRPr lang="en-US" altLang="zh-CN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7115" y="1278"/>
              <a:ext cx="2987" cy="1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Nginx</a:t>
              </a:r>
            </a:p>
            <a:p>
              <a:pPr algn="ctr"/>
              <a:endParaRPr lang="en-US" altLang="zh-CN" dirty="0"/>
            </a:p>
            <a:p>
              <a:pPr algn="ctr"/>
              <a:r>
                <a:rPr lang="zh-CN" altLang="en-US" dirty="0" smtClean="0"/>
                <a:t>静态服务器</a:t>
              </a:r>
              <a:endParaRPr lang="en-US" altLang="zh-CN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7002" y="4421"/>
              <a:ext cx="3116" cy="1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Nginx</a:t>
              </a:r>
            </a:p>
            <a:p>
              <a:pPr algn="ctr"/>
              <a:endParaRPr lang="en-US" altLang="zh-CN" dirty="0"/>
            </a:p>
            <a:p>
              <a:pPr algn="ctr"/>
              <a:r>
                <a:rPr lang="zh-CN" altLang="en-US" dirty="0" smtClean="0"/>
                <a:t>订单服务</a:t>
              </a:r>
              <a:endParaRPr lang="en-US" altLang="zh-CN" dirty="0"/>
            </a:p>
          </p:txBody>
        </p:sp>
        <p:cxnSp>
          <p:nvCxnSpPr>
            <p:cNvPr id="11" name="直接箭头连接符 10"/>
            <p:cNvCxnSpPr>
              <a:stCxn id="5" idx="3"/>
              <a:endCxn id="6" idx="1"/>
            </p:cNvCxnSpPr>
            <p:nvPr/>
          </p:nvCxnSpPr>
          <p:spPr>
            <a:xfrm flipV="1">
              <a:off x="3955" y="1998"/>
              <a:ext cx="3160" cy="2803"/>
            </a:xfrm>
            <a:prstGeom prst="straightConnector1">
              <a:avLst/>
            </a:prstGeom>
            <a:ln w="4762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12128" y="6205"/>
              <a:ext cx="2808" cy="11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Tomcat</a:t>
              </a:r>
              <a:r>
                <a:rPr lang="zh-CN" altLang="en-US" dirty="0" smtClean="0"/>
                <a:t>集群</a:t>
              </a:r>
              <a:endParaRPr lang="en-US" altLang="zh-CN" dirty="0"/>
            </a:p>
            <a:p>
              <a:pPr algn="ctr"/>
              <a:r>
                <a:rPr lang="zh-CN" altLang="en-US" dirty="0" smtClean="0"/>
                <a:t>产品</a:t>
              </a:r>
              <a:endParaRPr lang="en-US" altLang="zh-CN" dirty="0"/>
            </a:p>
          </p:txBody>
        </p:sp>
      </p:grpSp>
      <p:sp>
        <p:nvSpPr>
          <p:cNvPr id="74" name="矩形 73"/>
          <p:cNvSpPr/>
          <p:nvPr/>
        </p:nvSpPr>
        <p:spPr>
          <a:xfrm>
            <a:off x="8392167" y="3636989"/>
            <a:ext cx="1712887" cy="804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Tomcat</a:t>
            </a:r>
            <a:r>
              <a:rPr lang="zh-CN" altLang="en-US" dirty="0" smtClean="0"/>
              <a:t>集群</a:t>
            </a:r>
            <a:endParaRPr lang="en-US" altLang="zh-CN" dirty="0"/>
          </a:p>
          <a:p>
            <a:pPr algn="ctr"/>
            <a:r>
              <a:rPr lang="zh-CN" altLang="en-US" dirty="0" smtClean="0"/>
              <a:t>订单</a:t>
            </a:r>
            <a:endParaRPr lang="en-US" altLang="zh-CN" dirty="0"/>
          </a:p>
        </p:txBody>
      </p:sp>
      <p:sp>
        <p:nvSpPr>
          <p:cNvPr id="75" name="矩形 74"/>
          <p:cNvSpPr/>
          <p:nvPr/>
        </p:nvSpPr>
        <p:spPr>
          <a:xfrm>
            <a:off x="5409482" y="2380467"/>
            <a:ext cx="1865370" cy="859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Nginx</a:t>
            </a:r>
          </a:p>
          <a:p>
            <a:pPr algn="ctr"/>
            <a:endParaRPr lang="en-US" altLang="zh-CN" dirty="0"/>
          </a:p>
          <a:p>
            <a:pPr algn="ctr"/>
            <a:r>
              <a:rPr lang="zh-CN" altLang="en-US" dirty="0" smtClean="0"/>
              <a:t>图</a:t>
            </a:r>
            <a:r>
              <a:rPr lang="zh-CN" altLang="en-US" dirty="0" smtClean="0"/>
              <a:t>片服务器</a:t>
            </a:r>
            <a:endParaRPr lang="en-US" altLang="zh-CN" dirty="0"/>
          </a:p>
        </p:txBody>
      </p:sp>
      <p:sp>
        <p:nvSpPr>
          <p:cNvPr id="76" name="矩形 75"/>
          <p:cNvSpPr/>
          <p:nvPr/>
        </p:nvSpPr>
        <p:spPr>
          <a:xfrm>
            <a:off x="5342770" y="4684761"/>
            <a:ext cx="1897785" cy="1118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Nginx</a:t>
            </a:r>
          </a:p>
          <a:p>
            <a:pPr algn="ctr"/>
            <a:endParaRPr lang="en-US" altLang="zh-CN" dirty="0"/>
          </a:p>
          <a:p>
            <a:pPr algn="ctr"/>
            <a:r>
              <a:rPr lang="zh-CN" altLang="en-US" dirty="0" smtClean="0"/>
              <a:t>产品</a:t>
            </a:r>
            <a:endParaRPr lang="en-US" altLang="zh-CN" dirty="0"/>
          </a:p>
        </p:txBody>
      </p:sp>
      <p:cxnSp>
        <p:nvCxnSpPr>
          <p:cNvPr id="77" name="直接箭头连接符 76"/>
          <p:cNvCxnSpPr>
            <a:stCxn id="5" idx="3"/>
            <a:endCxn id="7" idx="1"/>
          </p:cNvCxnSpPr>
          <p:nvPr/>
        </p:nvCxnSpPr>
        <p:spPr>
          <a:xfrm>
            <a:off x="3508701" y="3810032"/>
            <a:ext cx="1858951" cy="228975"/>
          </a:xfrm>
          <a:prstGeom prst="straightConnector1">
            <a:avLst/>
          </a:prstGeom>
          <a:ln w="4762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5" idx="3"/>
            <a:endCxn id="76" idx="1"/>
          </p:cNvCxnSpPr>
          <p:nvPr/>
        </p:nvCxnSpPr>
        <p:spPr>
          <a:xfrm>
            <a:off x="3508701" y="3810032"/>
            <a:ext cx="1834069" cy="1434169"/>
          </a:xfrm>
          <a:prstGeom prst="straightConnector1">
            <a:avLst/>
          </a:prstGeom>
          <a:ln w="4762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76" idx="3"/>
            <a:endCxn id="13" idx="1"/>
          </p:cNvCxnSpPr>
          <p:nvPr/>
        </p:nvCxnSpPr>
        <p:spPr>
          <a:xfrm flipV="1">
            <a:off x="7240555" y="5233268"/>
            <a:ext cx="1254427" cy="10933"/>
          </a:xfrm>
          <a:prstGeom prst="straightConnector1">
            <a:avLst/>
          </a:prstGeom>
          <a:ln w="4762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7" idx="3"/>
            <a:endCxn id="74" idx="1"/>
          </p:cNvCxnSpPr>
          <p:nvPr/>
        </p:nvCxnSpPr>
        <p:spPr>
          <a:xfrm>
            <a:off x="7268548" y="4039007"/>
            <a:ext cx="1123619" cy="173"/>
          </a:xfrm>
          <a:prstGeom prst="straightConnector1">
            <a:avLst/>
          </a:prstGeom>
          <a:ln w="4762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endCxn id="75" idx="1"/>
          </p:cNvCxnSpPr>
          <p:nvPr/>
        </p:nvCxnSpPr>
        <p:spPr>
          <a:xfrm flipV="1">
            <a:off x="3573624" y="2810278"/>
            <a:ext cx="1835858" cy="968620"/>
          </a:xfrm>
          <a:prstGeom prst="straightConnector1">
            <a:avLst/>
          </a:prstGeom>
          <a:ln w="4762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92016" y="2962910"/>
            <a:ext cx="2418080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44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答疑环节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807586" y="2042160"/>
            <a:ext cx="1859280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44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完毕！</a:t>
            </a:r>
          </a:p>
        </p:txBody>
      </p:sp>
      <p:sp>
        <p:nvSpPr>
          <p:cNvPr id="2" name="矩形 1"/>
          <p:cNvSpPr/>
          <p:nvPr/>
        </p:nvSpPr>
        <p:spPr>
          <a:xfrm>
            <a:off x="1734186" y="3181985"/>
            <a:ext cx="7520007" cy="769441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祝大</a:t>
            </a:r>
            <a:r>
              <a:rPr lang="zh-CN" alt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家在享学课堂更上一层楼</a:t>
            </a:r>
            <a:endParaRPr lang="zh-CN" altLang="en-US" sz="44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5502</TotalTime>
  <Words>481</Words>
  <Application>WPS 演示</Application>
  <PresentationFormat>自定义</PresentationFormat>
  <Paragraphs>91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lastModifiedBy>China</cp:lastModifiedBy>
  <cp:revision>1159</cp:revision>
  <dcterms:created xsi:type="dcterms:W3CDTF">2016-08-30T15:34:00Z</dcterms:created>
  <dcterms:modified xsi:type="dcterms:W3CDTF">2018-09-19T09:54:53Z</dcterms:modified>
  <cp:category>锐旗设计;https://9ppt.taobao.com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2052-10.1.0.7468</vt:lpwstr>
  </property>
</Properties>
</file>