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423" r:id="rId2"/>
    <p:sldId id="452" r:id="rId3"/>
    <p:sldId id="446" r:id="rId4"/>
    <p:sldId id="451" r:id="rId5"/>
    <p:sldId id="292" r:id="rId6"/>
    <p:sldId id="444" r:id="rId7"/>
    <p:sldId id="445" r:id="rId8"/>
    <p:sldId id="447" r:id="rId9"/>
    <p:sldId id="448" r:id="rId10"/>
    <p:sldId id="426" r:id="rId11"/>
    <p:sldId id="427" r:id="rId12"/>
    <p:sldId id="428" r:id="rId13"/>
    <p:sldId id="449" r:id="rId14"/>
    <p:sldId id="430" r:id="rId15"/>
    <p:sldId id="43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50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43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-308" y="-60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9/12 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" y="-1905"/>
            <a:ext cx="12163425" cy="683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9/12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9/12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10491469" y="984885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endParaRPr lang="zh-CN" altLang="en-US" sz="1600" b="1" baseline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19050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206108" y="640319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 smtClean="0">
                <a:hlinkClick r:id="rId3"/>
              </a:rPr>
              <a:t>http://enjoy.ke.qq.com/</a:t>
            </a:r>
            <a:endParaRPr lang="zh-CN" altLang="en-US" dirty="0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60664" y="6433011"/>
            <a:ext cx="2852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学无止境，让学习成为一种享受</a:t>
            </a:r>
            <a:endParaRPr lang="zh-CN" altLang="en-US" sz="140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9/12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9/12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9/12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9/12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9/12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9/12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9/12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9/12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ginx.org/download/nginx-1.9.0.tar.gz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linu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93750" y="2031509"/>
            <a:ext cx="10312400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en-US" altLang="zh-CN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Nginx</a:t>
            </a:r>
            <a:r>
              <a:rPr lang="zh-CN" altLang="en-US" sz="4800" b="1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进阶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0" y="5155565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759337" y="135853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05</a:t>
            </a:r>
            <a:r>
              <a:rPr lang="zh-CN" altLang="en-US" dirty="0" smtClean="0">
                <a:solidFill>
                  <a:srgbClr val="FF0000"/>
                </a:solidFill>
              </a:rPr>
              <a:t>正式上课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52128" y="420660"/>
            <a:ext cx="8534400" cy="7825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NGINX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安装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6070" y="1532025"/>
            <a:ext cx="106601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wget  </a:t>
            </a:r>
            <a:r>
              <a:rPr lang="en-US" dirty="0" smtClean="0">
                <a:hlinkClick r:id="rId2"/>
              </a:rPr>
              <a:t>http://nginx.org/download/nginx-1.9.0.tar.gz</a:t>
            </a:r>
            <a:endParaRPr lang="en-US" dirty="0" smtClean="0"/>
          </a:p>
          <a:p>
            <a:r>
              <a:rPr lang="en-US" dirty="0" smtClean="0"/>
              <a:t>tar -zxvf nginx-1.9.0.tar.gz</a:t>
            </a:r>
          </a:p>
          <a:p>
            <a:r>
              <a:rPr lang="en-US" dirty="0" smtClean="0"/>
              <a:t>cd nginx-1.9.0</a:t>
            </a:r>
          </a:p>
          <a:p>
            <a:pPr lvl="0"/>
            <a:r>
              <a:rPr lang="en-US" dirty="0" smtClean="0"/>
              <a:t>./configure   --prefix=/usr/local/nginx --with-http_stub_status_module --with-http_ssl_module </a:t>
            </a:r>
            <a:endParaRPr lang="en-US" dirty="0" smtClean="0"/>
          </a:p>
          <a:p>
            <a:pPr lvl="0"/>
            <a:r>
              <a:rPr lang="en-US" dirty="0" smtClean="0"/>
              <a:t>make </a:t>
            </a:r>
            <a:r>
              <a:rPr lang="en-US" dirty="0" smtClean="0"/>
              <a:t>&amp;&amp; make install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7369" y="3465095"/>
            <a:ext cx="41906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可能需要：</a:t>
            </a: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yum -y install pcre pcre-devel    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yum -y install zlib zlib-devel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yum install -y openssl openssl-devel</a:t>
            </a:r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53978" y="3364829"/>
            <a:ext cx="4973053" cy="208948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配置文件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Html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静态网页文件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Logs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日志文件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Sbin 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二进制程序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084" y="593558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Nginx</a:t>
            </a:r>
            <a:r>
              <a:rPr lang="zh-CN" altLang="en-US" sz="2400" b="1" dirty="0" smtClean="0"/>
              <a:t>基础概念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1742" y="1391797"/>
            <a:ext cx="47960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master</a:t>
            </a:r>
            <a:r>
              <a:rPr lang="zh-CN" altLang="en-US" sz="2000" dirty="0" smtClean="0"/>
              <a:t>主要管理</a:t>
            </a:r>
            <a:r>
              <a:rPr lang="en-US" sz="2000" dirty="0" smtClean="0"/>
              <a:t>worker</a:t>
            </a:r>
            <a:r>
              <a:rPr lang="zh-CN" altLang="en-US" sz="2000" dirty="0" smtClean="0"/>
              <a:t>进程，包含：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接收来自外界的信号，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向各</a:t>
            </a:r>
            <a:r>
              <a:rPr lang="en-US" sz="2000" dirty="0" smtClean="0">
                <a:solidFill>
                  <a:srgbClr val="C00000"/>
                </a:solidFill>
              </a:rPr>
              <a:t>worker</a:t>
            </a:r>
            <a:r>
              <a:rPr lang="zh-CN" altLang="en-US" sz="2000" dirty="0" smtClean="0">
                <a:solidFill>
                  <a:srgbClr val="C00000"/>
                </a:solidFill>
              </a:rPr>
              <a:t>进程发送信号，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监控</a:t>
            </a:r>
            <a:r>
              <a:rPr lang="en-US" sz="2000" dirty="0" smtClean="0">
                <a:solidFill>
                  <a:srgbClr val="C00000"/>
                </a:solidFill>
              </a:rPr>
              <a:t>worker</a:t>
            </a:r>
            <a:r>
              <a:rPr lang="zh-CN" altLang="en-US" sz="2000" dirty="0" smtClean="0">
                <a:solidFill>
                  <a:srgbClr val="C00000"/>
                </a:solidFill>
              </a:rPr>
              <a:t>进程的运行状态，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当</a:t>
            </a:r>
            <a:r>
              <a:rPr lang="en-US" sz="2000" dirty="0" smtClean="0">
                <a:solidFill>
                  <a:srgbClr val="C00000"/>
                </a:solidFill>
              </a:rPr>
              <a:t>worker</a:t>
            </a:r>
            <a:r>
              <a:rPr lang="zh-CN" altLang="en-US" sz="2000" dirty="0" smtClean="0">
                <a:solidFill>
                  <a:srgbClr val="C00000"/>
                </a:solidFill>
              </a:rPr>
              <a:t>进程退出后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zh-CN" altLang="en-US" sz="2000" dirty="0" smtClean="0">
                <a:solidFill>
                  <a:srgbClr val="C00000"/>
                </a:solidFill>
              </a:rPr>
              <a:t>异常情况下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  <a:r>
              <a:rPr lang="zh-CN" altLang="en-US" sz="2000" dirty="0" smtClean="0">
                <a:solidFill>
                  <a:srgbClr val="C00000"/>
                </a:solidFill>
              </a:rPr>
              <a:t>，会自动重新启动新的</a:t>
            </a:r>
            <a:r>
              <a:rPr lang="en-US" sz="2000" dirty="0" smtClean="0">
                <a:solidFill>
                  <a:srgbClr val="C00000"/>
                </a:solidFill>
              </a:rPr>
              <a:t>worker</a:t>
            </a:r>
            <a:r>
              <a:rPr lang="zh-CN" altLang="en-US" sz="2000" dirty="0" smtClean="0">
                <a:solidFill>
                  <a:srgbClr val="C00000"/>
                </a:solidFill>
              </a:rPr>
              <a:t>进程。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444" y="3441032"/>
            <a:ext cx="457118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发送信号的方式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kill -QUIT  </a:t>
            </a:r>
            <a:r>
              <a:rPr lang="zh-CN" altLang="en-US" sz="2000" dirty="0" smtClean="0">
                <a:solidFill>
                  <a:srgbClr val="C00000"/>
                </a:solidFill>
              </a:rPr>
              <a:t>进程号 安全停止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kil -TERM  </a:t>
            </a:r>
            <a:r>
              <a:rPr lang="zh-CN" altLang="en-US" sz="2000" dirty="0" smtClean="0">
                <a:solidFill>
                  <a:srgbClr val="C00000"/>
                </a:solidFill>
              </a:rPr>
              <a:t>进程号 立即停止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endParaRPr lang="zh-CN" altLang="en-US" sz="2000" dirty="0" smtClean="0">
              <a:solidFill>
                <a:srgbClr val="C00000"/>
              </a:solidFill>
            </a:endParaRPr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停止</a:t>
            </a:r>
            <a:r>
              <a:rPr lang="en-US" sz="2000" dirty="0" smtClean="0">
                <a:solidFill>
                  <a:srgbClr val="C00000"/>
                </a:solidFill>
              </a:rPr>
              <a:t>nginx</a:t>
            </a:r>
            <a:endParaRPr lang="zh-CN" alt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./nginx -s stop  </a:t>
            </a:r>
            <a:r>
              <a:rPr lang="zh-CN" altLang="en-US" sz="2000" dirty="0" smtClean="0">
                <a:solidFill>
                  <a:srgbClr val="C00000"/>
                </a:solidFill>
              </a:rPr>
              <a:t>停止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./nginx -s quit</a:t>
            </a:r>
            <a:r>
              <a:rPr lang="zh-CN" altLang="en-US" sz="2000" dirty="0" smtClean="0">
                <a:solidFill>
                  <a:srgbClr val="C00000"/>
                </a:solidFill>
              </a:rPr>
              <a:t>退出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./nginx -s reload </a:t>
            </a:r>
            <a:r>
              <a:rPr lang="zh-CN" altLang="en-US" sz="2000" dirty="0" smtClean="0">
                <a:solidFill>
                  <a:srgbClr val="C00000"/>
                </a:solidFill>
              </a:rPr>
              <a:t>重新加载</a:t>
            </a:r>
            <a:r>
              <a:rPr lang="en-US" sz="2000" dirty="0" smtClean="0">
                <a:solidFill>
                  <a:srgbClr val="C00000"/>
                </a:solidFill>
              </a:rPr>
              <a:t>nginx.conf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90857" y="839755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229600" y="2341983"/>
            <a:ext cx="1399592" cy="4945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  <a:r>
              <a:rPr lang="zh-CN" altLang="en-US" dirty="0" smtClean="0"/>
              <a:t>进程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39338" y="3632717"/>
            <a:ext cx="1673291" cy="7464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进程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035143" y="3617166"/>
            <a:ext cx="1673291" cy="7464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  <a:r>
              <a:rPr lang="zh-CN" altLang="en-US" dirty="0" smtClean="0"/>
              <a:t>进程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48669" y="5234473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896808" y="5228253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120604" y="5231360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。。。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013371" y="5234471"/>
            <a:ext cx="914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3" idx="0"/>
            <a:endCxn id="10" idx="2"/>
          </p:cNvCxnSpPr>
          <p:nvPr/>
        </p:nvCxnSpPr>
        <p:spPr>
          <a:xfrm rot="5400000" flipH="1" flipV="1">
            <a:off x="7063273" y="4621763"/>
            <a:ext cx="855307" cy="370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0"/>
            <a:endCxn id="10" idx="2"/>
          </p:cNvCxnSpPr>
          <p:nvPr/>
        </p:nvCxnSpPr>
        <p:spPr>
          <a:xfrm rot="16200000" flipV="1">
            <a:off x="7590453" y="4464698"/>
            <a:ext cx="849087" cy="678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0"/>
            <a:endCxn id="12" idx="2"/>
          </p:cNvCxnSpPr>
          <p:nvPr/>
        </p:nvCxnSpPr>
        <p:spPr>
          <a:xfrm rot="5400000" flipH="1" flipV="1">
            <a:off x="9235752" y="4598434"/>
            <a:ext cx="870856" cy="40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0"/>
            <a:endCxn id="12" idx="2"/>
          </p:cNvCxnSpPr>
          <p:nvPr/>
        </p:nvCxnSpPr>
        <p:spPr>
          <a:xfrm rot="16200000" flipV="1">
            <a:off x="9790925" y="4444480"/>
            <a:ext cx="867745" cy="706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35292" y="46932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连接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8008786" y="47150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连接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9224876" y="46715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连接</a:t>
            </a:r>
            <a:endParaRPr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217031" y="46932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连接</a:t>
            </a:r>
            <a:endParaRPr lang="zh-CN" altLang="en-US" sz="1200" dirty="0"/>
          </a:p>
        </p:txBody>
      </p:sp>
      <p:cxnSp>
        <p:nvCxnSpPr>
          <p:cNvPr id="30" name="直接箭头连接符 29"/>
          <p:cNvCxnSpPr>
            <a:stCxn id="8" idx="2"/>
            <a:endCxn id="10" idx="0"/>
          </p:cNvCxnSpPr>
          <p:nvPr/>
        </p:nvCxnSpPr>
        <p:spPr>
          <a:xfrm rot="5400000">
            <a:off x="7904585" y="2607905"/>
            <a:ext cx="796211" cy="1253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" idx="2"/>
            <a:endCxn id="12" idx="0"/>
          </p:cNvCxnSpPr>
          <p:nvPr/>
        </p:nvCxnSpPr>
        <p:spPr>
          <a:xfrm rot="16200000" flipH="1">
            <a:off x="9010262" y="2755639"/>
            <a:ext cx="780660" cy="942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47529" y="30542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信号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9374166" y="30386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信号</a:t>
            </a:r>
            <a:endParaRPr lang="zh-CN" altLang="en-US" sz="1200" dirty="0"/>
          </a:p>
        </p:txBody>
      </p:sp>
      <p:cxnSp>
        <p:nvCxnSpPr>
          <p:cNvPr id="36" name="直接箭头连接符 35"/>
          <p:cNvCxnSpPr>
            <a:endCxn id="8" idx="0"/>
          </p:cNvCxnSpPr>
          <p:nvPr/>
        </p:nvCxnSpPr>
        <p:spPr>
          <a:xfrm rot="5400000">
            <a:off x="8663475" y="2066730"/>
            <a:ext cx="541175" cy="9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873409" y="19034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信号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2127" y="1005928"/>
            <a:ext cx="5702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main（</a:t>
            </a:r>
            <a:r>
              <a:rPr lang="zh-CN" altLang="en-US" sz="2000" dirty="0" smtClean="0"/>
              <a:t>全局设置）</a:t>
            </a:r>
            <a:endParaRPr lang="en-US" altLang="zh-CN" sz="2000" dirty="0" smtClean="0"/>
          </a:p>
          <a:p>
            <a:r>
              <a:rPr lang="en-US" sz="2000" dirty="0" smtClean="0"/>
              <a:t>events</a:t>
            </a:r>
            <a:r>
              <a:rPr lang="zh-CN" altLang="en-US" sz="2000" dirty="0" smtClean="0"/>
              <a:t>设定</a:t>
            </a:r>
            <a:r>
              <a:rPr lang="en-US" sz="2000" dirty="0" smtClean="0"/>
              <a:t>nginx</a:t>
            </a:r>
            <a:r>
              <a:rPr lang="zh-CN" altLang="en-US" sz="2000" dirty="0" smtClean="0"/>
              <a:t>的工作模式及连接数上限 </a:t>
            </a:r>
            <a:endParaRPr lang="en-US" altLang="zh-CN" sz="2000" dirty="0" smtClean="0"/>
          </a:p>
          <a:p>
            <a:r>
              <a:rPr lang="en-US" sz="2000" dirty="0" smtClean="0"/>
              <a:t>http </a:t>
            </a:r>
            <a:r>
              <a:rPr lang="zh-CN" altLang="en-US" sz="2000" dirty="0" smtClean="0"/>
              <a:t>服务器相关属性 </a:t>
            </a:r>
            <a:endParaRPr lang="en-US" altLang="zh-CN" sz="2000" dirty="0" smtClean="0"/>
          </a:p>
          <a:p>
            <a:r>
              <a:rPr lang="en-US" sz="2000" dirty="0" smtClean="0"/>
              <a:t>server（</a:t>
            </a:r>
            <a:r>
              <a:rPr lang="zh-CN" altLang="en-US" sz="2000" dirty="0" smtClean="0"/>
              <a:t>虚拟主机设置）</a:t>
            </a:r>
            <a:endParaRPr lang="en-US" altLang="zh-CN" sz="2000" dirty="0" smtClean="0"/>
          </a:p>
          <a:p>
            <a:r>
              <a:rPr lang="en-US" sz="2000" dirty="0" smtClean="0"/>
              <a:t>upstream（</a:t>
            </a:r>
            <a:r>
              <a:rPr lang="zh-CN" altLang="en-US" sz="2000" dirty="0" smtClean="0"/>
              <a:t>上游服务器设置，主要为反向代理、负载均衡相关配置） </a:t>
            </a:r>
            <a:endParaRPr lang="en-US" altLang="zh-CN" sz="2000" dirty="0" smtClean="0"/>
          </a:p>
          <a:p>
            <a:r>
              <a:rPr lang="en-US" sz="2000" dirty="0" smtClean="0"/>
              <a:t>location（URL</a:t>
            </a:r>
            <a:r>
              <a:rPr lang="zh-CN" altLang="en-US" sz="2000" dirty="0" smtClean="0"/>
              <a:t>匹配特定位置后的设置）</a:t>
            </a:r>
            <a:endParaRPr lang="en-US" sz="2000" dirty="0" smtClean="0"/>
          </a:p>
          <a:p>
            <a:endParaRPr lang="en-US" sz="2000" dirty="0" smtClean="0"/>
          </a:p>
          <a:p>
            <a:endParaRPr lang="zh-CN" alt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77516" y="489285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nginx.conf</a:t>
            </a:r>
            <a:r>
              <a:rPr lang="zh-CN" altLang="en-US" sz="2400" b="1" dirty="0" smtClean="0"/>
              <a:t>配置文件结构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7212563" y="1017037"/>
            <a:ext cx="3872204" cy="48425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rgbClr val="190501"/>
                </a:solidFill>
              </a:rPr>
              <a:t>main</a:t>
            </a:r>
            <a:endParaRPr lang="zh-CN" altLang="en-US" dirty="0">
              <a:solidFill>
                <a:srgbClr val="19050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41770" y="1642188"/>
            <a:ext cx="2901821" cy="6531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event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16888" y="2578359"/>
            <a:ext cx="2901821" cy="3169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http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14995" y="3004457"/>
            <a:ext cx="2239347" cy="1530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06882" y="3433663"/>
            <a:ext cx="1390261" cy="4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upstream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09992" y="3959287"/>
            <a:ext cx="1390261" cy="4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010640" y="4654778"/>
            <a:ext cx="2239347" cy="1530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402527" y="5083984"/>
            <a:ext cx="1390261" cy="4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upstream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405637" y="5609608"/>
            <a:ext cx="1390261" cy="48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773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日志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9067" y="1109119"/>
            <a:ext cx="9860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通过访问日志，你可以得到用户地域来源、跳转来源、使用终端、某个</a:t>
            </a:r>
            <a:r>
              <a:rPr lang="en-US" dirty="0" smtClean="0"/>
              <a:t>URL</a:t>
            </a:r>
            <a:r>
              <a:rPr lang="zh-CN" altLang="en-US" dirty="0" smtClean="0"/>
              <a:t>访问量等相关信息；</a:t>
            </a:r>
            <a:endParaRPr lang="en-US" altLang="zh-CN" dirty="0" smtClean="0"/>
          </a:p>
          <a:p>
            <a:r>
              <a:rPr lang="zh-CN" altLang="en-US" dirty="0" smtClean="0"/>
              <a:t>通过错误日志，你可以得到系统某个服务或</a:t>
            </a:r>
            <a:r>
              <a:rPr lang="en-US" dirty="0" smtClean="0"/>
              <a:t>server</a:t>
            </a:r>
            <a:r>
              <a:rPr lang="zh-CN" altLang="en-US" dirty="0" smtClean="0"/>
              <a:t>的性能瓶颈等。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6557" y="1957069"/>
          <a:ext cx="9638241" cy="4190550"/>
        </p:xfrm>
        <a:graphic>
          <a:graphicData uri="http://schemas.openxmlformats.org/drawingml/2006/table">
            <a:tbl>
              <a:tblPr/>
              <a:tblGrid>
                <a:gridCol w="3408472"/>
                <a:gridCol w="6229769"/>
              </a:tblGrid>
              <a:tr h="458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verdana"/>
                        </a:rPr>
                        <a:t>$remote_addr</a:t>
                      </a:r>
                      <a:endParaRPr lang="en-US" dirty="0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333333"/>
                          </a:solidFill>
                          <a:latin typeface="verdana"/>
                        </a:rPr>
                        <a:t>客户端的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latin typeface="verdana"/>
                        </a:rPr>
                        <a:t>ip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latin typeface="verdana"/>
                        </a:rPr>
                        <a:t>地址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latin typeface="verdana"/>
                        </a:rPr>
                        <a:t>(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latin typeface="verdana"/>
                        </a:rPr>
                        <a:t>代理服务器，显示代理服务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latin typeface="verdana"/>
                        </a:rPr>
                        <a:t>ip)</a:t>
                      </a:r>
                      <a:endParaRPr lang="en-US" dirty="0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verdana"/>
                        </a:rPr>
                        <a:t>$remote_user</a:t>
                      </a:r>
                      <a:endParaRPr lang="en-US" dirty="0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333333"/>
                          </a:solidFill>
                          <a:latin typeface="verdana"/>
                        </a:rPr>
                        <a:t>用于记录远程客户端的用户名称（一般为“</a:t>
                      </a:r>
                      <a:r>
                        <a:rPr lang="en-US" altLang="zh-CN" dirty="0">
                          <a:solidFill>
                            <a:srgbClr val="333333"/>
                          </a:solidFill>
                          <a:latin typeface="verdana"/>
                        </a:rPr>
                        <a:t>-”</a:t>
                      </a:r>
                      <a:r>
                        <a:rPr lang="zh-CN" altLang="en-US" dirty="0">
                          <a:solidFill>
                            <a:srgbClr val="333333"/>
                          </a:solidFill>
                          <a:latin typeface="verdana"/>
                        </a:rPr>
                        <a:t>）</a:t>
                      </a:r>
                      <a:endParaRPr lang="zh-CN" altLang="en-US" dirty="0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87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$time_local</a:t>
                      </a:r>
                      <a:endParaRPr 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333333"/>
                          </a:solidFill>
                          <a:latin typeface="verdana"/>
                        </a:rPr>
                        <a:t>用于记录访问时间和时区</a:t>
                      </a:r>
                      <a:endParaRPr lang="zh-CN" alt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verdana"/>
                        </a:rPr>
                        <a:t>$request</a:t>
                      </a:r>
                      <a:endParaRPr lang="en-US" dirty="0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333333"/>
                          </a:solidFill>
                          <a:latin typeface="verdana"/>
                        </a:rPr>
                        <a:t>用于记录请求的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url</a:t>
                      </a:r>
                      <a:r>
                        <a:rPr lang="zh-CN" altLang="en-US">
                          <a:solidFill>
                            <a:srgbClr val="333333"/>
                          </a:solidFill>
                          <a:latin typeface="verdana"/>
                        </a:rPr>
                        <a:t>以及请求方法</a:t>
                      </a:r>
                      <a:endParaRPr lang="zh-CN" alt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33"/>
                          </a:solidFill>
                          <a:latin typeface="verdana"/>
                        </a:rPr>
                        <a:t>$status</a:t>
                      </a:r>
                      <a:endParaRPr lang="en-US" dirty="0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333333"/>
                          </a:solidFill>
                          <a:latin typeface="verdana"/>
                        </a:rPr>
                        <a:t>响应状态码，例如：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latin typeface="verdana"/>
                        </a:rPr>
                        <a:t>200</a:t>
                      </a:r>
                      <a:r>
                        <a:rPr lang="zh-CN" altLang="en-US">
                          <a:solidFill>
                            <a:srgbClr val="333333"/>
                          </a:solidFill>
                          <a:latin typeface="verdana"/>
                        </a:rPr>
                        <a:t>成功、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latin typeface="verdana"/>
                        </a:rPr>
                        <a:t>404</a:t>
                      </a:r>
                      <a:r>
                        <a:rPr lang="zh-CN" altLang="en-US">
                          <a:solidFill>
                            <a:srgbClr val="333333"/>
                          </a:solidFill>
                          <a:latin typeface="verdana"/>
                        </a:rPr>
                        <a:t>页面找不到等。</a:t>
                      </a:r>
                      <a:endParaRPr lang="zh-CN" alt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0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$body_bytes_sent</a:t>
                      </a:r>
                      <a:endParaRPr 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333333"/>
                          </a:solidFill>
                          <a:latin typeface="verdana"/>
                        </a:rPr>
                        <a:t>给客户端发送的文件主体内容字节数</a:t>
                      </a:r>
                      <a:endParaRPr lang="zh-CN" alt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0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$http_user_agent</a:t>
                      </a:r>
                      <a:endParaRPr 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333333"/>
                          </a:solidFill>
                          <a:latin typeface="verdana"/>
                        </a:rPr>
                        <a:t>用户所使用的代理（一般为浏览器）</a:t>
                      </a:r>
                      <a:endParaRPr lang="zh-CN" alt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7213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$http_x_forwarded_for</a:t>
                      </a:r>
                      <a:endParaRPr 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333333"/>
                          </a:solidFill>
                          <a:latin typeface="verdana"/>
                        </a:rPr>
                        <a:t>可以记录客户端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IP，</a:t>
                      </a:r>
                      <a:r>
                        <a:rPr lang="zh-CN" altLang="en-US">
                          <a:solidFill>
                            <a:srgbClr val="333333"/>
                          </a:solidFill>
                          <a:latin typeface="verdana"/>
                        </a:rPr>
                        <a:t>通过代理服务器来记录客户端的</a:t>
                      </a:r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ip</a:t>
                      </a:r>
                      <a:r>
                        <a:rPr lang="zh-CN" altLang="en-US">
                          <a:solidFill>
                            <a:srgbClr val="333333"/>
                          </a:solidFill>
                          <a:latin typeface="verdana"/>
                        </a:rPr>
                        <a:t>地址</a:t>
                      </a:r>
                      <a:endParaRPr lang="zh-CN" alt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80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$http_referer</a:t>
                      </a:r>
                      <a:endParaRPr lang="en-US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333333"/>
                          </a:solidFill>
                          <a:latin typeface="verdana"/>
                        </a:rPr>
                        <a:t>可以记录用户是从哪个链接访问过来的</a:t>
                      </a:r>
                      <a:endParaRPr lang="zh-CN" altLang="en-US" dirty="0"/>
                    </a:p>
                  </a:txBody>
                  <a:tcPr marL="19050" marR="19050" marT="19050" marB="1905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726" y="60960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日志配置和及切割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857362" y="1592503"/>
            <a:ext cx="9400673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#!/bin/bash</a:t>
            </a:r>
          </a:p>
          <a:p>
            <a:r>
              <a:rPr lang="en-US" dirty="0" smtClean="0"/>
              <a:t>#</a:t>
            </a:r>
            <a:r>
              <a:rPr lang="zh-CN" altLang="en-US" dirty="0" smtClean="0"/>
              <a:t>设置日志文件存放目录</a:t>
            </a:r>
          </a:p>
          <a:p>
            <a:r>
              <a:rPr lang="en-US" altLang="zh-CN" dirty="0" smtClean="0"/>
              <a:t>LOGS_PATH=/usr/local/nginx/logs</a:t>
            </a:r>
          </a:p>
          <a:p>
            <a:r>
              <a:rPr lang="en-US" dirty="0" smtClean="0"/>
              <a:t>#</a:t>
            </a:r>
            <a:r>
              <a:rPr lang="zh-CN" altLang="en-US" dirty="0" smtClean="0"/>
              <a:t>备分文件名称</a:t>
            </a:r>
          </a:p>
          <a:p>
            <a:r>
              <a:rPr lang="en-US" altLang="zh-CN" dirty="0" smtClean="0"/>
              <a:t>YESTERDAY=$(date -d "yesterday" </a:t>
            </a:r>
            <a:r>
              <a:rPr lang="en-US" dirty="0" smtClean="0"/>
              <a:t>+%Y%m%d%H%M</a:t>
            </a:r>
            <a:r>
              <a:rPr lang="en-US" altLang="zh-CN" dirty="0" smtClean="0"/>
              <a:t>)</a:t>
            </a:r>
          </a:p>
          <a:p>
            <a:r>
              <a:rPr lang="en-US" dirty="0" smtClean="0"/>
              <a:t>#</a:t>
            </a:r>
            <a:r>
              <a:rPr lang="zh-CN" altLang="en-US" dirty="0" smtClean="0"/>
              <a:t>重命名日志文件</a:t>
            </a:r>
          </a:p>
          <a:p>
            <a:r>
              <a:rPr lang="en-US" altLang="zh-CN" dirty="0" smtClean="0"/>
              <a:t>mv ${LOGS_PATH}/access.log ${LOGS_PATH}/access_${YESTERDAY}.log</a:t>
            </a:r>
          </a:p>
          <a:p>
            <a:r>
              <a:rPr lang="en-US" altLang="zh-CN" dirty="0" smtClean="0"/>
              <a:t>mv ${LOGS_PATH}/error.log ${LOGS_PATH}/error_${YESTERDAY}.log</a:t>
            </a:r>
          </a:p>
          <a:p>
            <a:r>
              <a:rPr lang="en-US" altLang="zh-CN" dirty="0" smtClean="0"/>
              <a:t>## </a:t>
            </a:r>
            <a:r>
              <a:rPr lang="zh-CN" altLang="en-US" dirty="0" smtClean="0"/>
              <a:t>向 </a:t>
            </a:r>
            <a:r>
              <a:rPr lang="en-US" altLang="zh-CN" dirty="0" smtClean="0"/>
              <a:t>Nginx </a:t>
            </a:r>
            <a:r>
              <a:rPr lang="zh-CN" altLang="en-US" dirty="0" smtClean="0"/>
              <a:t>主进程发送 </a:t>
            </a:r>
            <a:r>
              <a:rPr lang="en-US" altLang="zh-CN" dirty="0" smtClean="0"/>
              <a:t>USR1 </a:t>
            </a:r>
            <a:r>
              <a:rPr lang="zh-CN" altLang="en-US" dirty="0" smtClean="0"/>
              <a:t>信号。</a:t>
            </a:r>
            <a:r>
              <a:rPr lang="en-US" altLang="zh-CN" dirty="0" smtClean="0"/>
              <a:t>USR1 </a:t>
            </a:r>
            <a:r>
              <a:rPr lang="zh-CN" altLang="en-US" dirty="0" smtClean="0"/>
              <a:t>信号是重新打开日志文件</a:t>
            </a:r>
          </a:p>
          <a:p>
            <a:r>
              <a:rPr lang="en-US" altLang="zh-CN" dirty="0" smtClean="0"/>
              <a:t>kill -USR1 $(cat /usr/local/nginx/logs/nginx.pid)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786064" y="1203158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、编写自动分割</a:t>
            </a:r>
            <a:r>
              <a:rPr lang="en-US" b="1" dirty="0" smtClean="0"/>
              <a:t>Nginx</a:t>
            </a:r>
            <a:r>
              <a:rPr lang="zh-CN" altLang="en-US" b="1" dirty="0" smtClean="0"/>
              <a:t>日志脚本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2984" y="4611943"/>
            <a:ext cx="3157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、设置</a:t>
            </a:r>
            <a:r>
              <a:rPr lang="en-US" b="1" dirty="0" smtClean="0">
                <a:hlinkClick r:id="rId2" tooltip="Linux知识库"/>
              </a:rPr>
              <a:t>Linux</a:t>
            </a:r>
            <a:r>
              <a:rPr lang="zh-CN" altLang="en-US" b="1" dirty="0" smtClean="0"/>
              <a:t>定时任务 </a:t>
            </a:r>
            <a:r>
              <a:rPr lang="en-US" altLang="zh-CN" b="1" dirty="0" smtClean="0"/>
              <a:t>cron</a:t>
            </a:r>
          </a:p>
          <a:p>
            <a:pPr lvl="0"/>
            <a:endParaRPr lang="zh-CN" alt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858256" y="5189644"/>
            <a:ext cx="9408694" cy="5241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0 0 * * * root /usr/local/nginx/logs/nginxLogRotate.sh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3932464" y="569112"/>
            <a:ext cx="6870983" cy="5478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8253" y="609600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Location</a:t>
            </a:r>
            <a:r>
              <a:rPr lang="zh-CN" altLang="en-US" sz="2400" b="1" dirty="0" smtClean="0"/>
              <a:t>规则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8972" y="1445623"/>
            <a:ext cx="34868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语法规则： </a:t>
            </a:r>
            <a:endParaRPr lang="en-US" altLang="zh-CN" dirty="0" smtClean="0"/>
          </a:p>
          <a:p>
            <a:r>
              <a:rPr lang="en-US" dirty="0" smtClean="0"/>
              <a:t>location </a:t>
            </a:r>
            <a:r>
              <a:rPr lang="en-US" dirty="0" smtClean="0"/>
              <a:t>[=|~|~*|^~] /uri/ {… 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</a:t>
            </a:r>
            <a:r>
              <a:rPr lang="zh-CN" altLang="en-US" dirty="0" smtClean="0"/>
              <a:t>常用：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location = 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location ^~ /static/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location ~* \.(gif|png|css|js)$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0252" y="896294"/>
            <a:ext cx="69163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本次课的内容：</a:t>
            </a:r>
            <a:endParaRPr lang="en-US" altLang="zh-CN" sz="2400" b="1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、介绍</a:t>
            </a:r>
            <a:r>
              <a:rPr lang="en-US" altLang="zh-CN" sz="2400" dirty="0" smtClean="0"/>
              <a:t>nginx</a:t>
            </a:r>
            <a:r>
              <a:rPr lang="zh-CN" altLang="en-US" sz="2400" dirty="0" smtClean="0"/>
              <a:t>在系统架构中的作用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、正向代理与反向代理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nginx</a:t>
            </a:r>
            <a:r>
              <a:rPr lang="zh-CN" altLang="en-US" sz="2400" dirty="0" smtClean="0"/>
              <a:t>的安装部署方式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nginx</a:t>
            </a:r>
            <a:r>
              <a:rPr lang="zh-CN" altLang="en-US" sz="2400" dirty="0" smtClean="0"/>
              <a:t>的运行模式概念，启停命令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核心文件</a:t>
            </a:r>
            <a:r>
              <a:rPr lang="en-US" sz="2400" dirty="0" smtClean="0"/>
              <a:t>nginx.conf</a:t>
            </a:r>
            <a:r>
              <a:rPr lang="zh-CN" altLang="en-US" sz="2400" dirty="0" smtClean="0"/>
              <a:t>配置介绍</a:t>
            </a:r>
            <a:endParaRPr lang="en-US" altLang="zh-CN" sz="2400" dirty="0" smtClean="0"/>
          </a:p>
          <a:p>
            <a:r>
              <a:rPr lang="en-US" altLang="zh-CN" sz="2400" dirty="0" smtClean="0"/>
              <a:t>6</a:t>
            </a:r>
            <a:r>
              <a:rPr lang="zh-CN" altLang="en-US" sz="2400" dirty="0" smtClean="0"/>
              <a:t>、虚拟主机</a:t>
            </a:r>
            <a:endParaRPr lang="en-US" altLang="zh-CN" sz="2400" dirty="0" smtClean="0"/>
          </a:p>
          <a:p>
            <a:r>
              <a:rPr lang="en-US" altLang="zh-CN" sz="2400" dirty="0" smtClean="0"/>
              <a:t>7</a:t>
            </a:r>
            <a:r>
              <a:rPr lang="zh-CN" altLang="en-US" sz="2400" dirty="0" smtClean="0"/>
              <a:t>、日志配置和及切割</a:t>
            </a:r>
          </a:p>
          <a:p>
            <a:r>
              <a:rPr lang="en-US" altLang="zh-CN" sz="2400" dirty="0" smtClean="0"/>
              <a:t>8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Location</a:t>
            </a:r>
            <a:r>
              <a:rPr lang="zh-CN" altLang="en-US" sz="2400" dirty="0" smtClean="0"/>
              <a:t>规则</a:t>
            </a:r>
            <a:endParaRPr lang="en-US" altLang="zh-CN" sz="2400" dirty="0" smtClean="0"/>
          </a:p>
          <a:p>
            <a:r>
              <a:rPr lang="en-US" altLang="zh-CN" sz="2400" dirty="0" smtClean="0"/>
              <a:t>9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Rewrite</a:t>
            </a:r>
            <a:r>
              <a:rPr lang="zh-CN" altLang="en-US" sz="2400" dirty="0" smtClean="0"/>
              <a:t>的使用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7796" y="200894"/>
            <a:ext cx="19944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37" y="1206835"/>
            <a:ext cx="7393940" cy="4817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684" y="1339515"/>
            <a:ext cx="4018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Nginx ("engine x") </a:t>
            </a:r>
            <a:r>
              <a:rPr lang="zh-CN" altLang="zh-CN" dirty="0" smtClean="0"/>
              <a:t>是一个高性能的</a:t>
            </a:r>
            <a:r>
              <a:rPr lang="en-US" altLang="zh-CN" dirty="0" smtClean="0"/>
              <a:t> HTTP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反向代理</a:t>
            </a:r>
            <a:r>
              <a:rPr lang="zh-CN" altLang="zh-CN" dirty="0" smtClean="0"/>
              <a:t>服务器，也是一个</a:t>
            </a:r>
            <a:r>
              <a:rPr lang="en-US" altLang="zh-CN" dirty="0" smtClean="0"/>
              <a:t> IMAP/POP3/SMTP </a:t>
            </a:r>
            <a:r>
              <a:rPr lang="zh-CN" altLang="zh-CN" dirty="0" smtClean="0"/>
              <a:t>服务器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、常见的应用服务器：</a:t>
            </a:r>
            <a:r>
              <a:rPr lang="en-US" altLang="zh-CN" dirty="0" smtClean="0"/>
              <a:t>     Apache/Microsoft IIS</a:t>
            </a:r>
          </a:p>
          <a:p>
            <a:r>
              <a:rPr lang="en-US" altLang="zh-CN" dirty="0" smtClean="0"/>
              <a:t>/Tomcat/Lighttpd/Nginx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2105" y="737937"/>
            <a:ext cx="230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常用</a:t>
            </a:r>
            <a:r>
              <a:rPr lang="en-US" dirty="0" smtClean="0"/>
              <a:t>Web</a:t>
            </a:r>
            <a:r>
              <a:rPr lang="zh-CN" altLang="en-US" dirty="0" smtClean="0"/>
              <a:t>服务器介绍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9002" y="1368162"/>
            <a:ext cx="7023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apache</a:t>
            </a:r>
            <a:r>
              <a:rPr lang="zh-CN" altLang="en-US" dirty="0" smtClean="0"/>
              <a:t>、</a:t>
            </a:r>
            <a:r>
              <a:rPr lang="en-US" dirty="0" smtClean="0"/>
              <a:t>Nginx</a:t>
            </a:r>
            <a:r>
              <a:rPr lang="zh-CN" altLang="en-US" dirty="0" smtClean="0"/>
              <a:t>、</a:t>
            </a:r>
            <a:r>
              <a:rPr lang="en-US" dirty="0" smtClean="0"/>
              <a:t>tomcat</a:t>
            </a:r>
            <a:r>
              <a:rPr lang="zh-CN" altLang="en-US" dirty="0" smtClean="0"/>
              <a:t>、</a:t>
            </a:r>
            <a:r>
              <a:rPr lang="en-US" dirty="0" smtClean="0"/>
              <a:t>weblogic</a:t>
            </a:r>
            <a:r>
              <a:rPr lang="zh-CN" altLang="en-US" dirty="0" smtClean="0"/>
              <a:t>、</a:t>
            </a:r>
            <a:r>
              <a:rPr lang="en-US" dirty="0" smtClean="0"/>
              <a:t>iis</a:t>
            </a:r>
            <a:r>
              <a:rPr lang="zh-CN" altLang="en-US" dirty="0" smtClean="0"/>
              <a:t>、</a:t>
            </a:r>
            <a:r>
              <a:rPr lang="en-US" dirty="0" smtClean="0"/>
              <a:t>jboss</a:t>
            </a:r>
            <a:r>
              <a:rPr lang="zh-CN" altLang="en-US" dirty="0" smtClean="0"/>
              <a:t>、</a:t>
            </a:r>
            <a:r>
              <a:rPr lang="en-US" dirty="0" smtClean="0"/>
              <a:t>websphere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dirty="0" smtClean="0"/>
              <a:t>jetty</a:t>
            </a:r>
            <a:r>
              <a:rPr lang="zh-CN" altLang="en-US" dirty="0" smtClean="0"/>
              <a:t>、</a:t>
            </a:r>
            <a:r>
              <a:rPr lang="en-US" dirty="0" smtClean="0"/>
              <a:t>netty</a:t>
            </a:r>
            <a:r>
              <a:rPr lang="zh-CN" altLang="en-US" dirty="0" smtClean="0"/>
              <a:t>、</a:t>
            </a:r>
            <a:r>
              <a:rPr lang="en-US" dirty="0" smtClean="0"/>
              <a:t>lighttpd</a:t>
            </a:r>
            <a:r>
              <a:rPr lang="zh-CN" altLang="en-US" dirty="0" smtClean="0"/>
              <a:t>、</a:t>
            </a:r>
            <a:r>
              <a:rPr lang="en-US" dirty="0" smtClean="0"/>
              <a:t>glassfish</a:t>
            </a:r>
            <a:endParaRPr lang="zh-CN" altLang="en-US" dirty="0"/>
          </a:p>
        </p:txBody>
      </p:sp>
      <p:pic>
        <p:nvPicPr>
          <p:cNvPr id="4" name="图片 3" descr="https://pic2.zhimg.com/904696074e077934e601f175913f42fd_b.pn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235336" y="2422244"/>
            <a:ext cx="4653564" cy="1696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6022" y="2514736"/>
            <a:ext cx="4898090" cy="208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664823" y="4293326"/>
            <a:ext cx="57638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文本在服务端，通过网络传给</a:t>
            </a:r>
            <a:r>
              <a:rPr lang="en-US" altLang="zh-CN" dirty="0" smtClean="0"/>
              <a:t>chrome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、服务端，自己临时生成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字符串返回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、传统</a:t>
            </a:r>
            <a:r>
              <a:rPr lang="en-US" altLang="zh-CN" dirty="0" smtClean="0"/>
              <a:t>it</a:t>
            </a:r>
            <a:r>
              <a:rPr lang="zh-CN" altLang="en-US" dirty="0" smtClean="0"/>
              <a:t>行业：电信</a:t>
            </a:r>
            <a:r>
              <a:rPr lang="en-US" altLang="zh-CN" dirty="0" smtClean="0"/>
              <a:t>/</a:t>
            </a:r>
            <a:r>
              <a:rPr lang="zh-CN" altLang="en-US" dirty="0" smtClean="0"/>
              <a:t>金融 </a:t>
            </a:r>
            <a:r>
              <a:rPr lang="en-US" altLang="zh-CN" dirty="0" smtClean="0"/>
              <a:t>weblogic/jboss/wesphere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jboos= ejb + tomcat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IIS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c#</a:t>
            </a:r>
            <a:r>
              <a:rPr lang="zh-CN" altLang="en-US" dirty="0" smtClean="0"/>
              <a:t>里。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，一层面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7796" y="200894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zh-CN" altLang="en-US" sz="2800" b="1" dirty="0" smtClean="0"/>
              <a:t>学习目标</a:t>
            </a:r>
            <a:endParaRPr lang="en-US" altLang="zh-CN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79691" y="913312"/>
            <a:ext cx="401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、路由功能（微服务的前端体现）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8294" y="2743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</a:t>
            </a:r>
            <a:r>
              <a:rPr lang="en-US" altLang="zh-CN" dirty="0" smtClean="0"/>
              <a:t>/app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239347" y="29671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12367" y="2696547"/>
            <a:ext cx="149289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34873" y="1660849"/>
            <a:ext cx="1483567" cy="5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War</a:t>
            </a:r>
            <a:r>
              <a:rPr lang="zh-CN" altLang="en-US" dirty="0" smtClean="0"/>
              <a:t>包项目（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456645" y="2457062"/>
            <a:ext cx="1483567" cy="5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登陆服务（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7" name="形状 16"/>
          <p:cNvCxnSpPr>
            <a:stCxn id="9" idx="7"/>
            <a:endCxn id="10" idx="1"/>
          </p:cNvCxnSpPr>
          <p:nvPr/>
        </p:nvCxnSpPr>
        <p:spPr>
          <a:xfrm rot="5400000" flipH="1" flipV="1">
            <a:off x="6063576" y="459161"/>
            <a:ext cx="894356" cy="38482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06277" y="170750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a.xxx.com</a:t>
            </a:r>
            <a:endParaRPr lang="zh-CN" altLang="en-US" dirty="0"/>
          </a:p>
        </p:txBody>
      </p:sp>
      <p:cxnSp>
        <p:nvCxnSpPr>
          <p:cNvPr id="20" name="形状 19"/>
          <p:cNvCxnSpPr>
            <a:stCxn id="9" idx="7"/>
            <a:endCxn id="12" idx="1"/>
          </p:cNvCxnSpPr>
          <p:nvPr/>
        </p:nvCxnSpPr>
        <p:spPr>
          <a:xfrm rot="5400000" flipH="1" flipV="1">
            <a:off x="6472569" y="846382"/>
            <a:ext cx="98143" cy="3870010"/>
          </a:xfrm>
          <a:prstGeom prst="curvedConnector4">
            <a:avLst>
              <a:gd name="adj1" fmla="val 232925"/>
              <a:gd name="adj2" fmla="val 528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77961" y="234447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login.xxx.com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469085" y="3383903"/>
            <a:ext cx="1483567" cy="5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订单服务（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528179" y="4469363"/>
            <a:ext cx="1483567" cy="5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商品服务（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27" name="形状 26"/>
          <p:cNvCxnSpPr>
            <a:stCxn id="9" idx="5"/>
            <a:endCxn id="25" idx="1"/>
          </p:cNvCxnSpPr>
          <p:nvPr/>
        </p:nvCxnSpPr>
        <p:spPr>
          <a:xfrm rot="16200000" flipH="1">
            <a:off x="5923617" y="2140054"/>
            <a:ext cx="1267580" cy="394154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形状 28"/>
          <p:cNvCxnSpPr>
            <a:stCxn id="9" idx="5"/>
            <a:endCxn id="22" idx="1"/>
          </p:cNvCxnSpPr>
          <p:nvPr/>
        </p:nvCxnSpPr>
        <p:spPr>
          <a:xfrm rot="16200000" flipH="1">
            <a:off x="6436800" y="1626871"/>
            <a:ext cx="182120" cy="38824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75648" y="3209730"/>
            <a:ext cx="192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order.xxx.com/c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01003" y="4674636"/>
            <a:ext cx="22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product.xxx.com/d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150275" y="1440293"/>
            <a:ext cx="2168174" cy="3635560"/>
          </a:xfrm>
          <a:prstGeom prst="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023965" y="1250302"/>
            <a:ext cx="2258370" cy="4413379"/>
          </a:xfrm>
          <a:prstGeom prst="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686800" y="8677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电商微服务子系统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06286" y="5564777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主要事情：高并发</a:t>
            </a:r>
            <a:r>
              <a:rPr lang="en-US" altLang="zh-CN" dirty="0" smtClean="0"/>
              <a:t>(</a:t>
            </a:r>
            <a:r>
              <a:rPr lang="zh-CN" altLang="en-US" dirty="0" smtClean="0"/>
              <a:t>横向拓展，集群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13120" y="330925"/>
            <a:ext cx="8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War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62948" y="278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登陆项目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7796" y="200894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zh-CN" altLang="en-US" sz="2800" b="1" dirty="0" smtClean="0"/>
              <a:t>学习目标</a:t>
            </a:r>
            <a:endParaRPr lang="en-US" altLang="zh-CN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1684" y="882324"/>
            <a:ext cx="401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、集群负载功能（横向拓展，提升高并发性能）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8294" y="2743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</a:t>
            </a:r>
            <a:r>
              <a:rPr lang="en-US" altLang="zh-CN" dirty="0" smtClean="0"/>
              <a:t>/app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239346" y="2967134"/>
            <a:ext cx="1474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713583" y="2743200"/>
            <a:ext cx="2341984" cy="998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  <a:r>
              <a:rPr lang="zh-CN" altLang="en-US" dirty="0" smtClean="0"/>
              <a:t>分发负载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34873" y="1660849"/>
            <a:ext cx="1483567" cy="5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服务（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456645" y="2457062"/>
            <a:ext cx="1483567" cy="5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cxnSp>
        <p:nvCxnSpPr>
          <p:cNvPr id="17" name="形状 16"/>
          <p:cNvCxnSpPr>
            <a:stCxn id="9" idx="7"/>
            <a:endCxn id="10" idx="1"/>
          </p:cNvCxnSpPr>
          <p:nvPr/>
        </p:nvCxnSpPr>
        <p:spPr>
          <a:xfrm rot="5400000" flipH="1" flipV="1">
            <a:off x="6597079" y="1051615"/>
            <a:ext cx="953307" cy="272228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形状 19"/>
          <p:cNvCxnSpPr>
            <a:stCxn id="9" idx="7"/>
            <a:endCxn id="12" idx="1"/>
          </p:cNvCxnSpPr>
          <p:nvPr/>
        </p:nvCxnSpPr>
        <p:spPr>
          <a:xfrm rot="5400000" flipH="1" flipV="1">
            <a:off x="7006071" y="1438835"/>
            <a:ext cx="157094" cy="27440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469085" y="3383903"/>
            <a:ext cx="1483567" cy="5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528179" y="4469363"/>
            <a:ext cx="1483567" cy="5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cxnSp>
        <p:nvCxnSpPr>
          <p:cNvPr id="27" name="形状 26"/>
          <p:cNvCxnSpPr>
            <a:stCxn id="9" idx="5"/>
            <a:endCxn id="25" idx="1"/>
          </p:cNvCxnSpPr>
          <p:nvPr/>
        </p:nvCxnSpPr>
        <p:spPr>
          <a:xfrm rot="16200000" flipH="1">
            <a:off x="6545760" y="2762197"/>
            <a:ext cx="1149250" cy="28155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形状 28"/>
          <p:cNvCxnSpPr>
            <a:stCxn id="9" idx="5"/>
            <a:endCxn id="22" idx="1"/>
          </p:cNvCxnSpPr>
          <p:nvPr/>
        </p:nvCxnSpPr>
        <p:spPr>
          <a:xfrm rot="16200000" flipH="1">
            <a:off x="7058943" y="2249014"/>
            <a:ext cx="63790" cy="2756494"/>
          </a:xfrm>
          <a:prstGeom prst="curvedConnector4">
            <a:avLst>
              <a:gd name="adj1" fmla="val 358363"/>
              <a:gd name="adj2" fmla="val 562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150275" y="1440292"/>
            <a:ext cx="3147888" cy="3962131"/>
          </a:xfrm>
          <a:prstGeom prst="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12943" y="1085729"/>
            <a:ext cx="3427807" cy="4633935"/>
          </a:xfrm>
          <a:prstGeom prst="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761445" y="7091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集群（内容一样）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7796" y="200894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r>
              <a:rPr lang="zh-CN" altLang="en-US" sz="2800" b="1" dirty="0" smtClean="0"/>
              <a:t>学习目标</a:t>
            </a:r>
            <a:endParaRPr lang="en-US" altLang="zh-CN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1684" y="1339515"/>
            <a:ext cx="401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、静态服务器功能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8294" y="2743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</a:t>
            </a:r>
            <a:r>
              <a:rPr lang="en-US" altLang="zh-CN" dirty="0" smtClean="0"/>
              <a:t>/app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239346" y="2967134"/>
            <a:ext cx="1474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713583" y="2743200"/>
            <a:ext cx="2341984" cy="998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Nginx</a:t>
            </a:r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434873" y="1660849"/>
            <a:ext cx="1483567" cy="5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456645" y="2457062"/>
            <a:ext cx="1483567" cy="5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17" name="形状 16"/>
          <p:cNvCxnSpPr>
            <a:stCxn id="9" idx="7"/>
            <a:endCxn id="10" idx="1"/>
          </p:cNvCxnSpPr>
          <p:nvPr/>
        </p:nvCxnSpPr>
        <p:spPr>
          <a:xfrm rot="5400000" flipH="1" flipV="1">
            <a:off x="6597079" y="1051615"/>
            <a:ext cx="953307" cy="272228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形状 19"/>
          <p:cNvCxnSpPr>
            <a:stCxn id="9" idx="7"/>
            <a:endCxn id="12" idx="1"/>
          </p:cNvCxnSpPr>
          <p:nvPr/>
        </p:nvCxnSpPr>
        <p:spPr>
          <a:xfrm rot="5400000" flipH="1" flipV="1">
            <a:off x="7006071" y="1438835"/>
            <a:ext cx="157094" cy="274405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469085" y="3383903"/>
            <a:ext cx="1483567" cy="5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528179" y="4469363"/>
            <a:ext cx="1483567" cy="5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Images</a:t>
            </a:r>
            <a:r>
              <a:rPr lang="zh-CN" altLang="en-US" dirty="0" smtClean="0"/>
              <a:t>图片</a:t>
            </a:r>
            <a:endParaRPr lang="zh-CN" altLang="en-US" dirty="0"/>
          </a:p>
        </p:txBody>
      </p:sp>
      <p:cxnSp>
        <p:nvCxnSpPr>
          <p:cNvPr id="27" name="形状 26"/>
          <p:cNvCxnSpPr>
            <a:stCxn id="9" idx="5"/>
            <a:endCxn id="25" idx="1"/>
          </p:cNvCxnSpPr>
          <p:nvPr/>
        </p:nvCxnSpPr>
        <p:spPr>
          <a:xfrm rot="16200000" flipH="1">
            <a:off x="6545760" y="2762197"/>
            <a:ext cx="1149250" cy="28155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形状 28"/>
          <p:cNvCxnSpPr>
            <a:stCxn id="9" idx="5"/>
            <a:endCxn id="22" idx="1"/>
          </p:cNvCxnSpPr>
          <p:nvPr/>
        </p:nvCxnSpPr>
        <p:spPr>
          <a:xfrm rot="16200000" flipH="1">
            <a:off x="7058943" y="2249014"/>
            <a:ext cx="63790" cy="2756494"/>
          </a:xfrm>
          <a:prstGeom prst="curvedConnector4">
            <a:avLst>
              <a:gd name="adj1" fmla="val 358363"/>
              <a:gd name="adj2" fmla="val 562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150275" y="1440293"/>
            <a:ext cx="3269186" cy="3878156"/>
          </a:xfrm>
          <a:prstGeom prst="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99556" y="1263010"/>
            <a:ext cx="2681357" cy="4223389"/>
          </a:xfrm>
          <a:prstGeom prst="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724122" y="8304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硬盘文件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x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0513" y="2124432"/>
            <a:ext cx="5181600" cy="3000376"/>
          </a:xfrm>
          <a:prstGeom prst="rect">
            <a:avLst/>
          </a:prstGeom>
          <a:noFill/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83731" y="1041174"/>
            <a:ext cx="5063925" cy="4360545"/>
          </a:xfrm>
          <a:prstGeom prst="rect">
            <a:avLst/>
          </a:prstGeom>
        </p:spPr>
        <p:txBody>
          <a:bodyPr>
            <a:normAutofit fontScale="875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代理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，意思是一个位于客户端和原始服务器(origin server)之间的服务器，为了从原始服务器取得内容，客户端向代理发送一个请求并指定目标(原始服务器)，然后代理向原始服务器转交请求并将获得的内容返回给客户端。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reverse-prox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9135" y="2068447"/>
            <a:ext cx="3571875" cy="3009901"/>
          </a:xfrm>
          <a:prstGeom prst="rect">
            <a:avLst/>
          </a:prstGeom>
          <a:noFill/>
        </p:spPr>
      </p:pic>
      <p:sp>
        <p:nvSpPr>
          <p:cNvPr id="3" name="内容占位符 2"/>
          <p:cNvSpPr txBox="1">
            <a:spLocks/>
          </p:cNvSpPr>
          <p:nvPr/>
        </p:nvSpPr>
        <p:spPr>
          <a:xfrm>
            <a:off x="469128" y="985190"/>
            <a:ext cx="5549117" cy="4183969"/>
          </a:xfrm>
          <a:prstGeom prst="rect">
            <a:avLst/>
          </a:prstGeom>
        </p:spPr>
        <p:txBody>
          <a:bodyPr>
            <a:normAutofit fontScale="875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反向代理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（Reverse Proxy）方式是指以代理服务器来接受internet上的连接请求，然后将请求转发给内部网络上的服务器，并将从服务器上得到的结果返回给internet上请求连接的客户端，此时代理服务器对外就表现为一个反向代理服务器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1209</Words>
  <Application>WPS 演示</Application>
  <PresentationFormat>自定义</PresentationFormat>
  <Paragraphs>168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China</cp:lastModifiedBy>
  <cp:revision>1005</cp:revision>
  <dcterms:created xsi:type="dcterms:W3CDTF">2016-08-30T15:34:00Z</dcterms:created>
  <dcterms:modified xsi:type="dcterms:W3CDTF">2018-09-12T02:36:32Z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