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91" r:id="rId2"/>
    <p:sldId id="301" r:id="rId3"/>
    <p:sldId id="304" r:id="rId4"/>
    <p:sldId id="308" r:id="rId5"/>
    <p:sldId id="305" r:id="rId6"/>
    <p:sldId id="306" r:id="rId7"/>
    <p:sldId id="30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E2A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6262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-269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  <a:pPr/>
              <a:t>2018/5/8/Tue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3663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pPr/>
              <a:t>2018/5/8/Tue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4738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99AFBB1-740D-47DC-8951-AD5910958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2018/5/8/Tue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F7E119A-7FB5-4E6A-888B-8AE25982B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40479BB-6347-4147-A123-F61D7BDE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官 方 群：</a:t>
            </a:r>
            <a:r>
              <a:rPr lang="en-US" altLang="zh-CN" smtClean="0"/>
              <a:t>684504192</a:t>
            </a:r>
            <a:endParaRPr lang="zh-CN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44848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pPr/>
              <a:t>2018/5/8/Tue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8471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image" Target="../media/image4.jpe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2684991" y="2262123"/>
            <a:ext cx="65923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、线程的并发工具类</a:t>
            </a: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9170"/>
            <a:r>
              <a:rPr lang="en-US" altLang="zh-CN" sz="1333" dirty="0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rPr>
              <a:t>TAHNK YOU FOR WATCHING</a:t>
            </a:r>
            <a:endParaRPr lang="zh-CN" altLang="en-US" sz="1333" dirty="0">
              <a:solidFill>
                <a:srgbClr val="FFFFFF">
                  <a:lumMod val="50000"/>
                </a:srgbClr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60091" y="5531207"/>
            <a:ext cx="3477336" cy="369332"/>
            <a:chOff x="1139058" y="5604513"/>
            <a:chExt cx="3477336" cy="369332"/>
          </a:xfrm>
        </p:grpSpPr>
        <p:grpSp>
          <p:nvGrpSpPr>
            <p:cNvPr id="24" name="PA_组合 23"/>
            <p:cNvGrpSpPr/>
            <p:nvPr>
              <p:custDataLst>
                <p:tags r:id="rId6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170"/>
                <a:endParaRPr lang="zh-CN" altLang="en-US" sz="2133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498233" y="5604513"/>
              <a:ext cx="311816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9170"/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主讲老师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Mark</a:t>
              </a:r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446106311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359105" y="5531207"/>
            <a:ext cx="3824760" cy="369332"/>
            <a:chOff x="4060522" y="5638470"/>
            <a:chExt cx="3824760" cy="369332"/>
          </a:xfrm>
        </p:grpSpPr>
        <p:grpSp>
          <p:nvGrpSpPr>
            <p:cNvPr id="29" name="PA_组合 14"/>
            <p:cNvGrpSpPr/>
            <p:nvPr>
              <p:custDataLst>
                <p:tags r:id="rId4"/>
              </p:custDataLst>
            </p:nvPr>
          </p:nvGrpSpPr>
          <p:grpSpPr bwMode="auto"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30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170"/>
                <a:endParaRPr lang="zh-CN" altLang="en-US" sz="2133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31" name="Group 16"/>
              <p:cNvGrpSpPr/>
              <p:nvPr/>
            </p:nvGrpSpPr>
            <p:grpSpPr bwMode="auto"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32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3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35" name="PA_文本框 2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411254" y="5638470"/>
              <a:ext cx="347402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9170"/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课程咨询安生老师：</a:t>
              </a:r>
              <a:r>
                <a:rPr lang="en-US" altLang="zh-CN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669100976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" name="PA_组合 20"/>
          <p:cNvGrpSpPr/>
          <p:nvPr>
            <p:custDataLst>
              <p:tags r:id="rId3"/>
            </p:custDataLst>
          </p:nvPr>
        </p:nvGrpSpPr>
        <p:grpSpPr>
          <a:xfrm>
            <a:off x="0" y="3928725"/>
            <a:ext cx="12192000" cy="27148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19314" y="393262"/>
            <a:ext cx="1332662" cy="133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943876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11" name="Picture 2" descr="D:\学习资料\ppt\图片素材\锐普图片\创意图片\创意图片ww.rapidppt.com (18)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739" y="1254935"/>
            <a:ext cx="531751" cy="531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Fork-Join</a:t>
            </a:r>
            <a:endParaRPr lang="zh-CN" altLang="en-US" sz="2667" smtClean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​​ 30"/>
          <p:cNvSpPr>
            <a:spLocks noChangeArrowheads="1"/>
          </p:cNvSpPr>
          <p:nvPr/>
        </p:nvSpPr>
        <p:spPr bwMode="auto">
          <a:xfrm>
            <a:off x="1932199" y="1212837"/>
            <a:ext cx="85812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smtClean="0">
                <a:solidFill>
                  <a:srgbClr val="ED7D31"/>
                </a:solidFill>
                <a:latin typeface="微软雅黑" pitchFamily="34" charset="-122"/>
                <a:ea typeface="微软雅黑" pitchFamily="34" charset="-122"/>
              </a:rPr>
              <a:t>Fork/Join </a:t>
            </a:r>
            <a:r>
              <a:rPr lang="zh-CN" altLang="en-US" sz="2400" smtClean="0">
                <a:solidFill>
                  <a:srgbClr val="ED7D31"/>
                </a:solidFill>
                <a:latin typeface="微软雅黑" pitchFamily="34" charset="-122"/>
                <a:ea typeface="微软雅黑" pitchFamily="34" charset="-122"/>
              </a:rPr>
              <a:t>体现了“分而治之” </a:t>
            </a:r>
            <a:endParaRPr lang="zh-CN" altLang="en-US" sz="240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6551734" y="1048132"/>
            <a:ext cx="28124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b="1" smtClean="0"/>
              <a:t>什么是分而治之？</a:t>
            </a:r>
            <a:endParaRPr lang="en-US" altLang="zh-CN" sz="1800" b="1" smtClean="0">
              <a:solidFill>
                <a:srgbClr val="ED7D31"/>
              </a:solidFill>
            </a:endParaRPr>
          </a:p>
        </p:txBody>
      </p:sp>
      <p:pic>
        <p:nvPicPr>
          <p:cNvPr id="14" name="Picture 6" descr="https://timgsa.baidu.com/timg?image&amp;quality=80&amp;size=b9999_10000&amp;sec=1523029453529&amp;di=ba3f47a35f9f3c09470fc84f2244f3a6&amp;imgtype=0&amp;src=http%3A%2F%2Fimages2017.cnblogs.com%2Fblog%2F1218623%2F201708%2F1218623-20170826104001074-1317309267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955799" y="2108921"/>
            <a:ext cx="5396158" cy="3123479"/>
          </a:xfrm>
          <a:prstGeom prst="rect">
            <a:avLst/>
          </a:prstGeom>
          <a:noFill/>
        </p:spPr>
      </p:pic>
      <p:pic>
        <p:nvPicPr>
          <p:cNvPr id="15" name="Picture 4" descr="https://ss2.bdstatic.com/70cFvnSh_Q1YnxGkpoWK1HF6hhy/it/u=3661592996,39548886&amp;fm=15&amp;gp=0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713133" y="2704383"/>
            <a:ext cx="2396068" cy="2561880"/>
          </a:xfrm>
          <a:prstGeom prst="rect">
            <a:avLst/>
          </a:prstGeom>
          <a:noFill/>
        </p:spPr>
      </p:pic>
      <p:sp>
        <p:nvSpPr>
          <p:cNvPr id="16" name="PA_矩形 39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712432" y="2138965"/>
            <a:ext cx="248990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00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工作密取</a:t>
            </a:r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13472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Fork/Join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实战</a:t>
            </a:r>
          </a:p>
        </p:txBody>
      </p:sp>
      <p:sp>
        <p:nvSpPr>
          <p:cNvPr id="31746" name="AutoShape 2" descr="http://img5.imgtn.bdimg.com/it/u=4256283369,3179378958&amp;fm=27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36174" y="1249237"/>
            <a:ext cx="234990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000" b="1" smtClean="0"/>
              <a:t>Fork/Join</a:t>
            </a:r>
            <a:br>
              <a:rPr lang="en-US" altLang="zh-CN" sz="2000" b="1" smtClean="0"/>
            </a:br>
            <a:r>
              <a:rPr lang="zh-CN" altLang="en-US" sz="2000" b="1" smtClean="0"/>
              <a:t>使用的标准范式</a:t>
            </a:r>
            <a:endParaRPr lang="en-US" altLang="zh-CN" sz="2000" b="1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24163" y="984250"/>
            <a:ext cx="9015412" cy="5263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13472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Fork/Join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实战</a:t>
            </a:r>
          </a:p>
        </p:txBody>
      </p:sp>
      <p:sp>
        <p:nvSpPr>
          <p:cNvPr id="31746" name="AutoShape 2" descr="http://img5.imgtn.bdimg.com/it/u=4256283369,3179378958&amp;fm=27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1069573" y="1296862"/>
            <a:ext cx="878562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000" b="1" smtClean="0"/>
              <a:t>Fork/Join</a:t>
            </a:r>
            <a:r>
              <a:rPr lang="zh-CN" altLang="en-US" sz="2000" b="1" smtClean="0"/>
              <a:t>的同步用法同时演示返回结果值：统计整形数组中所有元素的和</a:t>
            </a:r>
            <a:endParaRPr lang="en-US" altLang="zh-CN" sz="2000" b="1" smtClean="0"/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000" b="1" smtClean="0"/>
              <a:t>Fork/Join</a:t>
            </a:r>
            <a:r>
              <a:rPr lang="zh-CN" altLang="en-US" sz="2000" b="1" smtClean="0"/>
              <a:t>的异步用法同时演示不要求返回值：遍历指定目录（含子目录</a:t>
            </a:r>
            <a:r>
              <a:rPr lang="zh-CN" altLang="en-US" sz="2000" b="1" smtClean="0"/>
              <a:t>）寻找指定</a:t>
            </a:r>
            <a:r>
              <a:rPr lang="zh-CN" altLang="en-US" sz="2000" b="1" smtClean="0"/>
              <a:t>类型文件</a:t>
            </a:r>
            <a:endParaRPr lang="en-US" altLang="zh-CN" sz="2000" b="1" smtClean="0"/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13472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常用的并发工具类</a:t>
            </a:r>
          </a:p>
        </p:txBody>
      </p:sp>
      <p:sp>
        <p:nvSpPr>
          <p:cNvPr id="31746" name="AutoShape 2" descr="http://img5.imgtn.bdimg.com/it/u=4256283369,3179378958&amp;fm=27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1069573" y="1296862"/>
            <a:ext cx="8785627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000" smtClean="0"/>
              <a:t>CountDownLatch</a:t>
            </a:r>
            <a:r>
              <a:rPr lang="zh-CN" altLang="en-US" sz="2000" b="1" smtClean="0"/>
              <a:t>的作用、应用场景和实战</a:t>
            </a:r>
            <a:endParaRPr lang="en-US" altLang="zh-CN" sz="2000" b="1" smtClean="0"/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000" smtClean="0"/>
              <a:t>CyclicBarrier</a:t>
            </a:r>
            <a:r>
              <a:rPr lang="zh-CN" altLang="en-US" sz="2000" b="1" smtClean="0"/>
              <a:t>的作用、应用场景和实战</a:t>
            </a:r>
            <a:endParaRPr lang="en-US" altLang="zh-CN" sz="2000" b="1" smtClean="0"/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000" smtClean="0"/>
              <a:t>CountDownLatch</a:t>
            </a:r>
            <a:r>
              <a:rPr lang="zh-CN" altLang="en-US" sz="2000" smtClean="0"/>
              <a:t>和</a:t>
            </a:r>
            <a:r>
              <a:rPr lang="en-US" altLang="zh-CN" sz="2000" smtClean="0"/>
              <a:t>CyclicBarrier</a:t>
            </a:r>
            <a:r>
              <a:rPr lang="zh-CN" altLang="en-US" sz="2000" smtClean="0"/>
              <a:t>辨析</a:t>
            </a:r>
            <a:endParaRPr lang="en-US" altLang="zh-CN" sz="2000" smtClean="0"/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endParaRPr lang="en-US" altLang="zh-CN" sz="2000" b="1" smtClean="0"/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000" smtClean="0"/>
              <a:t>Semaphore</a:t>
            </a:r>
            <a:r>
              <a:rPr lang="zh-CN" altLang="en-US" sz="2000" b="1" smtClean="0"/>
              <a:t>的作用、应用场景和实战</a:t>
            </a:r>
            <a:endParaRPr lang="en-US" altLang="zh-CN" sz="2000" b="1" smtClean="0"/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endParaRPr lang="en-US" altLang="zh-CN" sz="2000" b="1" smtClean="0"/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000" smtClean="0"/>
              <a:t>Exchange</a:t>
            </a:r>
            <a:r>
              <a:rPr lang="zh-CN" altLang="en-US" sz="2000" b="1" smtClean="0"/>
              <a:t>的作用、应用场景和实战</a:t>
            </a:r>
            <a:endParaRPr lang="en-US" altLang="zh-CN" sz="2000" b="1" smtClean="0"/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26304" y="94817"/>
            <a:ext cx="2969371" cy="820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Callable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Future</a:t>
            </a:r>
          </a:p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FutureTask</a:t>
            </a:r>
          </a:p>
        </p:txBody>
      </p:sp>
      <p:pic>
        <p:nvPicPr>
          <p:cNvPr id="5122" name="Picture 2" descr="https://timgsa.baidu.com/timg?image&amp;quality=80&amp;size=b9999_10000&amp;sec=1523271543925&amp;di=dc37ee5c8447ce7d30774023dd162a05&amp;imgtype=0&amp;src=http%3A%2F%2Fimages2015.cnblogs.com%2Fblog%2F834468%2F201601%2F834468-20160121000445640-174305481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81399" y="566538"/>
            <a:ext cx="6899275" cy="56056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本章作业</a:t>
            </a:r>
          </a:p>
        </p:txBody>
      </p:sp>
      <p:sp>
        <p:nvSpPr>
          <p:cNvPr id="1026" name="AutoShape 2" descr="http://img5.imgtn.bdimg.com/it/u=1443837896,2947748851&amp;fm=27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1735159" y="1409455"/>
            <a:ext cx="588230" cy="602936"/>
          </a:xfrm>
          <a:prstGeom prst="rect">
            <a:avLst/>
          </a:prstGeom>
          <a:solidFill>
            <a:schemeClr val="accent1"/>
          </a:solidFill>
          <a:ln w="9525" cmpd="sng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mtClean="0">
                <a:solidFill>
                  <a:srgbClr val="F8F8F8"/>
                </a:solidFill>
                <a:latin typeface="黑体" pitchFamily="49" charset="-122"/>
                <a:ea typeface="黑体" pitchFamily="49" charset="-122"/>
              </a:rPr>
              <a:t>作业</a:t>
            </a:r>
            <a:endParaRPr lang="zh-CN" altLang="en-US">
              <a:solidFill>
                <a:srgbClr val="F8F8F8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Rectangle 27"/>
          <p:cNvSpPr>
            <a:spLocks noChangeArrowheads="1"/>
          </p:cNvSpPr>
          <p:nvPr/>
        </p:nvSpPr>
        <p:spPr bwMode="auto">
          <a:xfrm>
            <a:off x="2383605" y="1409456"/>
            <a:ext cx="7143800" cy="602936"/>
          </a:xfrm>
          <a:prstGeom prst="rect">
            <a:avLst/>
          </a:prstGeom>
          <a:solidFill>
            <a:schemeClr val="bg1"/>
          </a:solidFill>
          <a:ln w="9525" cap="flat" cmpd="sng">
            <a:noFill/>
            <a:bevel/>
            <a:headEnd/>
            <a:tailEnd/>
          </a:ln>
        </p:spPr>
        <p:txBody>
          <a:bodyPr wrap="none" anchor="ctr"/>
          <a:lstStyle/>
          <a:p>
            <a:endParaRPr lang="en-US" altLang="zh-CN" smtClean="0">
              <a:latin typeface="+mn-ea"/>
            </a:endParaRPr>
          </a:p>
          <a:p>
            <a:endParaRPr lang="en-US" altLang="zh-CN" smtClean="0">
              <a:latin typeface="+mn-ea"/>
            </a:endParaRPr>
          </a:p>
          <a:p>
            <a:r>
              <a:rPr lang="zh-CN" altLang="en-US" smtClean="0">
                <a:latin typeface="+mn-ea"/>
              </a:rPr>
              <a:t>牢记本节课所有概念，每种并发工具的作用和区别</a:t>
            </a:r>
            <a:endParaRPr lang="en-US" altLang="zh-CN" smtClean="0">
              <a:latin typeface="+mn-ea"/>
            </a:endParaRPr>
          </a:p>
          <a:p>
            <a:endParaRPr lang="en-US" altLang="zh-CN" smtClean="0">
              <a:latin typeface="+mn-ea"/>
            </a:endParaRPr>
          </a:p>
          <a:p>
            <a:r>
              <a:rPr lang="zh-CN" altLang="en-US" smtClean="0">
                <a:latin typeface="+mn-ea"/>
              </a:rPr>
              <a:t>本节课所有的代码请不看源码和课程视频自行实现一次</a:t>
            </a:r>
          </a:p>
          <a:p>
            <a:r>
              <a:rPr lang="en-US" altLang="zh-CN" smtClean="0">
                <a:solidFill>
                  <a:srgbClr val="F8F8F8"/>
                </a:solidFill>
                <a:latin typeface="+mn-ea"/>
                <a:ea typeface="+mn-ea"/>
              </a:rPr>
              <a:t>latile</a:t>
            </a:r>
            <a:r>
              <a:rPr lang="zh-CN" altLang="en-US" smtClean="0">
                <a:solidFill>
                  <a:srgbClr val="F8F8F8"/>
                </a:solidFill>
                <a:latin typeface="+mn-ea"/>
                <a:ea typeface="+mn-ea"/>
              </a:rPr>
              <a:t>和</a:t>
            </a:r>
            <a:r>
              <a:rPr lang="en-US" altLang="zh-CN" smtClean="0">
                <a:solidFill>
                  <a:srgbClr val="F8F8F8"/>
                </a:solidFill>
                <a:latin typeface="+mn-ea"/>
                <a:ea typeface="+mn-ea"/>
              </a:rPr>
              <a:t>synchronized</a:t>
            </a:r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91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41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0" grpId="0" animBg="1"/>
      <p:bldP spid="2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3140</TotalTime>
  <Words>163</Words>
  <Application>Microsoft Office PowerPoint</Application>
  <PresentationFormat>自定义</PresentationFormat>
  <Paragraphs>31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1_Office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lastModifiedBy>pfx</cp:lastModifiedBy>
  <cp:revision>980</cp:revision>
  <dcterms:created xsi:type="dcterms:W3CDTF">2016-08-30T15:34:45Z</dcterms:created>
  <dcterms:modified xsi:type="dcterms:W3CDTF">2018-05-08T08:09:22Z</dcterms:modified>
  <cp:category>锐旗设计;https://9ppt.taobao.com</cp:category>
</cp:coreProperties>
</file>