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317" r:id="rId4"/>
    <p:sldId id="260" r:id="rId5"/>
    <p:sldId id="318" r:id="rId6"/>
    <p:sldId id="322" r:id="rId7"/>
    <p:sldId id="319" r:id="rId8"/>
    <p:sldId id="320" r:id="rId9"/>
    <p:sldId id="321" r:id="rId10"/>
    <p:sldId id="323" r:id="rId11"/>
    <p:sldId id="3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72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ike.baidu.com/item/%E5%8D%96%E5%AE%B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图灵学院</a:t>
            </a:r>
            <a:r>
              <a:rPr lang="en-US" altLang="zh-CN" sz="2000" dirty="0"/>
              <a:t>-</a:t>
            </a:r>
            <a:r>
              <a:rPr lang="zh-CN" altLang="en-US" sz="2000" dirty="0"/>
              <a:t>诸葛老师</a:t>
            </a:r>
          </a:p>
          <a:p>
            <a:r>
              <a:rPr lang="en-US" altLang="zh-CN" sz="2000" dirty="0"/>
              <a:t>QQ</a:t>
            </a:r>
            <a:r>
              <a:rPr lang="zh-CN" altLang="en-US" sz="2000" dirty="0"/>
              <a:t>：</a:t>
            </a:r>
            <a:r>
              <a:rPr lang="en-US" altLang="zh-CN" sz="2000" dirty="0"/>
              <a:t>3376224996</a:t>
            </a:r>
          </a:p>
          <a:p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59158" y="1978024"/>
            <a:ext cx="8647973" cy="1450975"/>
          </a:xfrm>
        </p:spPr>
        <p:txBody>
          <a:bodyPr/>
          <a:lstStyle/>
          <a:p>
            <a:r>
              <a:rPr lang="zh-CN" altLang="en-US" dirty="0"/>
              <a:t>双十一电商秒杀系统</a:t>
            </a:r>
            <a:endParaRPr kumimoji="1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24458F9D-6EB1-4AFC-B52C-77F2594310CD}"/>
              </a:ext>
            </a:extLst>
          </p:cNvPr>
          <p:cNvSpPr txBox="1">
            <a:spLocks/>
          </p:cNvSpPr>
          <p:nvPr/>
        </p:nvSpPr>
        <p:spPr>
          <a:xfrm>
            <a:off x="129954" y="2703512"/>
            <a:ext cx="7766685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B053172-99C9-44D0-8754-70485A4C9ADC}"/>
              </a:ext>
            </a:extLst>
          </p:cNvPr>
          <p:cNvSpPr txBox="1">
            <a:spLocks/>
          </p:cNvSpPr>
          <p:nvPr/>
        </p:nvSpPr>
        <p:spPr>
          <a:xfrm>
            <a:off x="1862913" y="3305006"/>
            <a:ext cx="7766685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zh-CN" altLang="en-US" dirty="0">
                <a:solidFill>
                  <a:srgbClr val="0070C0"/>
                </a:solidFill>
              </a:rPr>
            </a:b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5FB8884B-5BA0-435F-BE3A-03FE3532C762}"/>
              </a:ext>
            </a:extLst>
          </p:cNvPr>
          <p:cNvSpPr txBox="1">
            <a:spLocks/>
          </p:cNvSpPr>
          <p:nvPr/>
        </p:nvSpPr>
        <p:spPr>
          <a:xfrm>
            <a:off x="1681114" y="2703512"/>
            <a:ext cx="8647973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33C9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+mj-ea"/>
                <a:sym typeface="+mn-ea"/>
              </a:rPr>
              <a:t>End</a:t>
            </a:r>
            <a:endParaRPr lang="zh-CN" altLang="en-US" sz="6000" dirty="0">
              <a:solidFill>
                <a:srgbClr val="FF0000"/>
              </a:solidFill>
              <a:latin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6" y="1174162"/>
            <a:ext cx="9946674" cy="4858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b="1" dirty="0"/>
              <a:t>不仅仅讲秒杀，主要是讲如何利用限流，缓存，异步，分布式应对互联网大并发的场景</a:t>
            </a:r>
            <a:endParaRPr lang="zh-CN" altLang="en-US" sz="2400" dirty="0"/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7545" y="1012507"/>
            <a:ext cx="10370670" cy="528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往期资料找</a:t>
            </a:r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大乔</a:t>
            </a:r>
            <a:r>
              <a:rPr lang="en-US" altLang="zh-CN" sz="2250" dirty="0">
                <a:latin typeface="+mn-ea"/>
                <a:sym typeface="+mn-ea"/>
              </a:rPr>
              <a:t>qq:</a:t>
            </a:r>
            <a:r>
              <a:rPr lang="en-US" altLang="zh-CN" sz="2250" dirty="0">
                <a:solidFill>
                  <a:srgbClr val="FF0000"/>
                </a:solidFill>
                <a:latin typeface="+mn-ea"/>
                <a:sym typeface="+mn-ea"/>
              </a:rPr>
              <a:t>3070163232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zh-CN" altLang="en-US" sz="2250" dirty="0">
                <a:solidFill>
                  <a:schemeClr val="tx1"/>
                </a:solidFill>
                <a:latin typeface="+mn-ea"/>
                <a:sym typeface="+mn-ea"/>
              </a:rPr>
              <a:t>露露</a:t>
            </a:r>
            <a:r>
              <a:rPr lang="en-US" altLang="zh-CN" sz="2250" dirty="0" err="1">
                <a:solidFill>
                  <a:schemeClr val="tx1"/>
                </a:solidFill>
                <a:latin typeface="+mn-ea"/>
                <a:sym typeface="+mn-ea"/>
              </a:rPr>
              <a:t>qq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:</a:t>
            </a:r>
            <a:r>
              <a:rPr lang="zh-CN" altLang="en-US" sz="2250" dirty="0">
                <a:solidFill>
                  <a:schemeClr val="tx1"/>
                </a:solidFill>
                <a:latin typeface="+mn-ea"/>
                <a:sym typeface="+mn-ea"/>
              </a:rPr>
              <a:t> 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2243820376</a:t>
            </a:r>
            <a:r>
              <a:rPr lang="zh-CN" altLang="en-US" sz="2250" dirty="0">
                <a:solidFill>
                  <a:schemeClr val="tx1"/>
                </a:solidFill>
                <a:latin typeface="+mn-ea"/>
                <a:sym typeface="+mn-ea"/>
              </a:rPr>
              <a:t>，梦奇</a:t>
            </a:r>
            <a:r>
              <a:rPr lang="en-US" altLang="zh-CN" sz="2250" dirty="0" err="1">
                <a:solidFill>
                  <a:schemeClr val="tx1"/>
                </a:solidFill>
                <a:latin typeface="+mn-ea"/>
                <a:sym typeface="+mn-ea"/>
              </a:rPr>
              <a:t>q</a:t>
            </a:r>
            <a:r>
              <a:rPr lang="en-US" altLang="zh-CN" sz="2250" dirty="0" err="1">
                <a:latin typeface="+mn-ea"/>
                <a:sym typeface="+mn-ea"/>
              </a:rPr>
              <a:t>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 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793246892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r>
              <a:rPr lang="en-US" altLang="zh-CN" sz="2250" dirty="0" err="1">
                <a:latin typeface="+mn-ea"/>
                <a:sym typeface="+mn-ea"/>
              </a:rPr>
              <a:t>vip</a:t>
            </a:r>
            <a:r>
              <a:rPr lang="zh-CN" altLang="en-US" sz="2250" dirty="0">
                <a:latin typeface="+mn-ea"/>
                <a:sym typeface="+mn-ea"/>
              </a:rPr>
              <a:t>课程咨询找</a:t>
            </a:r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小乔老师</a:t>
            </a:r>
            <a:r>
              <a:rPr lang="en-US" altLang="zh-CN" sz="2250" dirty="0" err="1">
                <a:solidFill>
                  <a:schemeClr val="tx1"/>
                </a:solidFill>
                <a:latin typeface="+mn-ea"/>
                <a:sym typeface="+mn-ea"/>
              </a:rPr>
              <a:t>qq</a:t>
            </a:r>
            <a:r>
              <a:rPr lang="en-US" altLang="zh-CN" sz="2250" dirty="0">
                <a:solidFill>
                  <a:schemeClr val="tx1"/>
                </a:solidFill>
                <a:latin typeface="+mn-ea"/>
                <a:sym typeface="+mn-ea"/>
              </a:rPr>
              <a:t>:</a:t>
            </a:r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895900009</a:t>
            </a:r>
            <a:r>
              <a:rPr lang="zh-CN" altLang="en-US" sz="2250" dirty="0">
                <a:latin typeface="+mn-ea"/>
                <a:sym typeface="+mn-ea"/>
              </a:rPr>
              <a:t> ，虞姬老师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2686464750</a:t>
            </a:r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r>
              <a:rPr lang="zh-CN" altLang="en-US" sz="3000" dirty="0">
                <a:solidFill>
                  <a:srgbClr val="FF0000"/>
                </a:solidFill>
                <a:latin typeface="+mn-ea"/>
                <a:sym typeface="+mn-ea"/>
              </a:rPr>
              <a:t>主讲老师：诸葛老师    </a:t>
            </a:r>
            <a:r>
              <a:rPr lang="en-US" altLang="zh-CN" sz="2400" dirty="0">
                <a:solidFill>
                  <a:schemeClr val="tx1"/>
                </a:solidFill>
              </a:rPr>
              <a:t>QQ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3376224996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报名</a:t>
            </a:r>
            <a:r>
              <a:rPr lang="en-US" altLang="zh-CN" sz="2400" dirty="0" err="1">
                <a:solidFill>
                  <a:schemeClr val="tx1"/>
                </a:solidFill>
              </a:rPr>
              <a:t>vip</a:t>
            </a:r>
            <a:r>
              <a:rPr lang="zh-CN" altLang="en-US" sz="2400" dirty="0">
                <a:solidFill>
                  <a:schemeClr val="tx1"/>
                </a:solidFill>
              </a:rPr>
              <a:t>可以开发票报销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0"/>
            <a:endParaRPr lang="en-US" altLang="zh-CN" sz="225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250" dirty="0">
                <a:latin typeface="+mn-ea"/>
                <a:sym typeface="+mn-ea"/>
              </a:rPr>
              <a:t>Java</a:t>
            </a:r>
            <a:r>
              <a:rPr lang="zh-CN" altLang="en-US" sz="2250" dirty="0">
                <a:latin typeface="+mn-ea"/>
                <a:sym typeface="+mn-ea"/>
              </a:rPr>
              <a:t>学习交流群号：722040762，</a:t>
            </a:r>
            <a:r>
              <a:rPr lang="en-US" altLang="zh-CN" sz="2250" dirty="0">
                <a:latin typeface="+mn-ea"/>
                <a:sym typeface="+mn-ea"/>
              </a:rPr>
              <a:t>658706010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740" y="839470"/>
            <a:ext cx="8423910" cy="2284730"/>
          </a:xfrm>
        </p:spPr>
        <p:txBody>
          <a:bodyPr>
            <a:normAutofit/>
          </a:bodyPr>
          <a:lstStyle/>
          <a:p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工作近十年，曾就职于唯品会、京东电商等多家互联网公司，历任java架构师、研发经理等职位，参与并主导千万级并发电商网站与后端供应链研发体系搭建，多次参与电商大促活动技术保障，目前专注区块链与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大数据相关技术研究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62167" y="588645"/>
            <a:ext cx="8596669" cy="514248"/>
          </a:xfrm>
        </p:spPr>
        <p:txBody>
          <a:bodyPr/>
          <a:lstStyle/>
          <a:p>
            <a:r>
              <a:rPr lang="zh-CN" altLang="en-US" sz="2800" b="1" dirty="0"/>
              <a:t>网名</a:t>
            </a:r>
            <a:r>
              <a:rPr lang="en-US" altLang="zh-CN" sz="2800" b="1" dirty="0"/>
              <a:t>-</a:t>
            </a:r>
            <a:r>
              <a:rPr lang="zh-CN" sz="2800" b="1" dirty="0"/>
              <a:t>诸葛</a:t>
            </a:r>
            <a:r>
              <a:rPr lang="zh-CN" altLang="en-US" sz="2800" b="1" dirty="0"/>
              <a:t>老师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5492750"/>
            <a:ext cx="647700" cy="67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5580380"/>
            <a:ext cx="10731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06" y="2752627"/>
            <a:ext cx="3015082" cy="36335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189349" y="1367883"/>
            <a:ext cx="9964132" cy="538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+mj-ea"/>
                <a:ea typeface="+mj-ea"/>
                <a:sym typeface="+mn-ea"/>
              </a:rPr>
              <a:t>秒杀系统介绍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3200" dirty="0">
              <a:latin typeface="+mn-ea"/>
              <a:sym typeface="+mn-ea"/>
            </a:endParaRPr>
          </a:p>
          <a:p>
            <a:r>
              <a:rPr lang="en-US" altLang="zh-CN" sz="3200" dirty="0" err="1">
                <a:latin typeface="+mj-ea"/>
                <a:ea typeface="+mj-ea"/>
                <a:sym typeface="+mn-ea"/>
              </a:rPr>
              <a:t>Jmeter</a:t>
            </a:r>
            <a:r>
              <a:rPr lang="zh-CN" altLang="en-US" sz="3200" dirty="0">
                <a:latin typeface="+mj-ea"/>
                <a:ea typeface="+mj-ea"/>
                <a:sym typeface="+mn-ea"/>
              </a:rPr>
              <a:t>压测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3200" dirty="0">
              <a:latin typeface="+mj-ea"/>
              <a:ea typeface="+mj-ea"/>
              <a:sym typeface="+mn-ea"/>
            </a:endParaRPr>
          </a:p>
          <a:p>
            <a:r>
              <a:rPr lang="zh-CN" altLang="en-US" sz="3200" dirty="0">
                <a:latin typeface="+mj-ea"/>
                <a:ea typeface="+mj-ea"/>
                <a:sym typeface="+mn-ea"/>
              </a:rPr>
              <a:t>性能调优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3200" dirty="0">
              <a:latin typeface="+mj-ea"/>
              <a:ea typeface="+mj-ea"/>
              <a:sym typeface="+mn-ea"/>
            </a:endParaRPr>
          </a:p>
          <a:p>
            <a:r>
              <a:rPr lang="zh-CN" altLang="en-US" sz="3200" dirty="0">
                <a:latin typeface="+mj-ea"/>
                <a:ea typeface="+mj-ea"/>
                <a:sym typeface="+mn-ea"/>
              </a:rPr>
              <a:t>高阶优化</a:t>
            </a:r>
            <a:endParaRPr lang="en-US" altLang="zh-CN" sz="3200" dirty="0">
              <a:latin typeface="+mj-ea"/>
              <a:ea typeface="+mj-ea"/>
              <a:sym typeface="+mn-ea"/>
            </a:endParaRPr>
          </a:p>
          <a:p>
            <a:endParaRPr lang="en-US" altLang="zh-CN" sz="4000" dirty="0">
              <a:latin typeface="+mn-ea"/>
              <a:sym typeface="+mn-ea"/>
            </a:endParaRPr>
          </a:p>
          <a:p>
            <a:endParaRPr lang="en-US" altLang="zh-CN" sz="400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6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88709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秒杀系统介绍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838" y="1762811"/>
            <a:ext cx="9766169" cy="4581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</a:rPr>
              <a:t>所谓“秒杀”，就是网络</a:t>
            </a:r>
            <a:r>
              <a:rPr lang="zh-CN" altLang="en-US" sz="2800" dirty="0">
                <a:latin typeface="+mn-ea"/>
                <a:hlinkClick r:id="rId2"/>
              </a:rPr>
              <a:t>卖家</a:t>
            </a:r>
            <a:r>
              <a:rPr lang="zh-CN" altLang="en-US" sz="2800" dirty="0">
                <a:latin typeface="+mn-ea"/>
              </a:rPr>
              <a:t>发布一些超低价格的商品，所有买家在同一时间网上抢购的一种销售方式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特点</a:t>
            </a:r>
            <a:r>
              <a:rPr lang="en-US" altLang="zh-CN" sz="2800" dirty="0">
                <a:latin typeface="+mn-ea"/>
                <a:sym typeface="+mn-ea"/>
              </a:rPr>
              <a:t>-</a:t>
            </a:r>
            <a:r>
              <a:rPr lang="zh-CN" altLang="en-US" sz="2800" dirty="0">
                <a:latin typeface="+mn-ea"/>
                <a:sym typeface="+mn-ea"/>
              </a:rPr>
              <a:t>低价，少量库存，疯抢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高并发，大流量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双十一秒杀系统实现介绍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059188-0243-4C9F-92AE-281E39D6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35" y="3352146"/>
            <a:ext cx="3013998" cy="27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88709"/>
            <a:ext cx="8596668" cy="1320800"/>
          </a:xfrm>
        </p:spPr>
        <p:txBody>
          <a:bodyPr/>
          <a:lstStyle/>
          <a:p>
            <a:r>
              <a:rPr lang="en-US" altLang="zh-CN" dirty="0" err="1">
                <a:latin typeface="+mj-ea"/>
                <a:sym typeface="+mn-ea"/>
              </a:rPr>
              <a:t>Jmeter</a:t>
            </a:r>
            <a:r>
              <a:rPr lang="zh-CN" altLang="en-US" dirty="0">
                <a:latin typeface="+mj-ea"/>
                <a:sym typeface="+mn-ea"/>
              </a:rPr>
              <a:t>压测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4910"/>
            <a:ext cx="9766169" cy="4581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并发数，</a:t>
            </a:r>
            <a:r>
              <a:rPr lang="en-US" altLang="zh-CN" sz="2800" dirty="0">
                <a:latin typeface="+mn-ea"/>
                <a:sym typeface="+mn-ea"/>
              </a:rPr>
              <a:t>QPS(TPS)</a:t>
            </a:r>
            <a:r>
              <a:rPr lang="zh-CN" altLang="en-US" sz="2800" dirty="0">
                <a:latin typeface="+mn-ea"/>
                <a:sym typeface="+mn-ea"/>
              </a:rPr>
              <a:t>，</a:t>
            </a:r>
            <a:r>
              <a:rPr lang="zh-CN" altLang="en-US" sz="2800" dirty="0">
                <a:latin typeface="+mn-ea"/>
              </a:rPr>
              <a:t>响应时间</a:t>
            </a:r>
            <a:endParaRPr lang="en-US" altLang="zh-CN" sz="2800" dirty="0">
              <a:latin typeface="+mn-ea"/>
            </a:endParaRPr>
          </a:p>
          <a:p>
            <a:pPr marL="0" lvl="1"/>
            <a:endParaRPr lang="en-US" altLang="zh-CN" dirty="0"/>
          </a:p>
          <a:p>
            <a:pPr marL="0" lvl="1"/>
            <a:r>
              <a:rPr lang="en-US" altLang="zh-CN" sz="2800" dirty="0"/>
              <a:t>QPS(TPS)</a:t>
            </a:r>
            <a:r>
              <a:rPr lang="zh-CN" altLang="en-US" sz="2800" dirty="0"/>
              <a:t> </a:t>
            </a:r>
            <a:r>
              <a:rPr lang="en-US" altLang="zh-CN" sz="2800" dirty="0"/>
              <a:t>= </a:t>
            </a:r>
            <a:r>
              <a:rPr lang="zh-CN" altLang="en-US" sz="2800" dirty="0"/>
              <a:t>并发数</a:t>
            </a:r>
            <a:r>
              <a:rPr lang="en-US" altLang="zh-CN" sz="2800" dirty="0"/>
              <a:t>/</a:t>
            </a:r>
            <a:r>
              <a:rPr lang="zh-CN" altLang="en-US" sz="2800" dirty="0"/>
              <a:t>响应时间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秒杀商品列表接口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秒杀订单接口</a:t>
            </a:r>
            <a:endParaRPr lang="en-US" altLang="zh-CN" sz="2800" dirty="0">
              <a:latin typeface="+mn-ea"/>
              <a:sym typeface="+mn-ea"/>
            </a:endParaRPr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645EB-8BC5-40D9-88D5-38985001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16" y="3235649"/>
            <a:ext cx="6667892" cy="33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88709"/>
            <a:ext cx="8596668" cy="1320800"/>
          </a:xfrm>
        </p:spPr>
        <p:txBody>
          <a:bodyPr/>
          <a:lstStyle/>
          <a:p>
            <a:r>
              <a:rPr lang="en-US" altLang="zh-CN" dirty="0" err="1">
                <a:latin typeface="+mj-ea"/>
                <a:sym typeface="+mn-ea"/>
              </a:rPr>
              <a:t>Jmeter</a:t>
            </a:r>
            <a:r>
              <a:rPr lang="zh-CN" altLang="en-US" dirty="0">
                <a:latin typeface="+mj-ea"/>
                <a:sym typeface="+mn-ea"/>
              </a:rPr>
              <a:t>压测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4910"/>
            <a:ext cx="9766169" cy="4581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压测相关参数调整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en-US" altLang="zh-CN" sz="2400" dirty="0">
                <a:latin typeface="+mn-ea"/>
                <a:sym typeface="+mn-ea"/>
              </a:rPr>
              <a:t>Nginx</a:t>
            </a:r>
            <a:r>
              <a:rPr lang="zh-CN" altLang="en-US" sz="2400" dirty="0">
                <a:latin typeface="+mn-ea"/>
                <a:sym typeface="+mn-ea"/>
              </a:rPr>
              <a:t>并发数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r>
              <a:rPr lang="en-US" altLang="zh-CN" sz="2400" dirty="0"/>
              <a:t>tomcat</a:t>
            </a:r>
            <a:r>
              <a:rPr lang="zh-CN" altLang="en-US" sz="2400" dirty="0"/>
              <a:t>并发数与请求超时时间 </a:t>
            </a:r>
            <a:endParaRPr lang="en-US" altLang="zh-CN" sz="2400" dirty="0"/>
          </a:p>
          <a:p>
            <a:pPr marL="800100" lvl="3"/>
            <a:r>
              <a:rPr lang="en-US" altLang="zh-CN" sz="2400" dirty="0" err="1"/>
              <a:t>redis</a:t>
            </a:r>
            <a:r>
              <a:rPr lang="zh-CN" altLang="en-US" sz="2400" dirty="0"/>
              <a:t>连接池</a:t>
            </a:r>
          </a:p>
          <a:p>
            <a:pPr marL="800100" lvl="3"/>
            <a:r>
              <a:rPr lang="en-US" altLang="zh-CN" sz="2400" dirty="0" err="1"/>
              <a:t>dubbo</a:t>
            </a:r>
            <a:r>
              <a:rPr lang="zh-CN" altLang="en-US" sz="2400" dirty="0"/>
              <a:t>连接池与超时时间</a:t>
            </a:r>
          </a:p>
          <a:p>
            <a:pPr marL="800100" lvl="3"/>
            <a:r>
              <a:rPr lang="zh-CN" altLang="en-US" sz="2400" dirty="0"/>
              <a:t>数据库连接池</a:t>
            </a:r>
            <a:r>
              <a:rPr lang="en-US" altLang="zh-CN" sz="2400" dirty="0"/>
              <a:t>--Too many connections</a:t>
            </a:r>
            <a:endParaRPr lang="zh-CN" altLang="en-US" sz="2400" dirty="0"/>
          </a:p>
          <a:p>
            <a:pPr marL="800100" lvl="3"/>
            <a:r>
              <a:rPr lang="en-US" altLang="zh-CN" sz="2400" dirty="0" err="1"/>
              <a:t>linux</a:t>
            </a:r>
            <a:r>
              <a:rPr lang="zh-CN" altLang="en-US" sz="2400" dirty="0"/>
              <a:t>系统的句柄数</a:t>
            </a:r>
            <a:r>
              <a:rPr lang="en-US" altLang="zh-CN" sz="2400" dirty="0"/>
              <a:t>--too many open files</a:t>
            </a:r>
            <a:endParaRPr lang="zh-CN" altLang="en-US" sz="2400" dirty="0"/>
          </a:p>
          <a:p>
            <a:pPr marL="0" lvl="1"/>
            <a:endParaRPr lang="zh-CN" altLang="en-US" sz="2800" dirty="0"/>
          </a:p>
          <a:p>
            <a:pPr marL="0" lvl="1"/>
            <a:endParaRPr lang="en-US" altLang="zh-CN" sz="2800" dirty="0">
              <a:latin typeface="+mn-ea"/>
            </a:endParaRPr>
          </a:p>
          <a:p>
            <a:pPr marL="0" lvl="1"/>
            <a:endParaRPr lang="en-US" altLang="zh-CN" dirty="0"/>
          </a:p>
          <a:p>
            <a:pPr marL="0" lvl="1"/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8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性能调优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52" y="1050848"/>
            <a:ext cx="10011266" cy="49634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秒杀商品列表接口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zh-CN" altLang="en-US" sz="2200" dirty="0"/>
              <a:t>根据业务场景做对象缓存</a:t>
            </a:r>
            <a:endParaRPr lang="en-US" altLang="zh-CN" sz="2200" dirty="0"/>
          </a:p>
          <a:p>
            <a:pPr marL="571500" lvl="3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秒杀订单接口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en-US" altLang="zh-CN" sz="2400" dirty="0" err="1">
                <a:latin typeface="+mn-ea"/>
                <a:sym typeface="+mn-ea"/>
              </a:rPr>
              <a:t>Redis</a:t>
            </a:r>
            <a:r>
              <a:rPr lang="zh-CN" altLang="en-US" sz="2400" dirty="0">
                <a:latin typeface="+mn-ea"/>
                <a:sym typeface="+mn-ea"/>
              </a:rPr>
              <a:t>缓存预减库存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>
                <a:latin typeface="+mn-ea"/>
                <a:sym typeface="+mn-ea"/>
              </a:rPr>
              <a:t>内存标记减少</a:t>
            </a:r>
            <a:r>
              <a:rPr lang="en-US" altLang="zh-CN" sz="2400" dirty="0" err="1">
                <a:latin typeface="+mn-ea"/>
                <a:sym typeface="+mn-ea"/>
              </a:rPr>
              <a:t>Redis</a:t>
            </a:r>
            <a:r>
              <a:rPr lang="zh-CN" altLang="en-US" sz="2400" dirty="0">
                <a:latin typeface="+mn-ea"/>
                <a:sym typeface="+mn-ea"/>
              </a:rPr>
              <a:t>缓存访问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>
                <a:latin typeface="+mn-ea"/>
                <a:sym typeface="+mn-ea"/>
              </a:rPr>
              <a:t>消息队列异步处理订单</a:t>
            </a:r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高阶优化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5" y="984861"/>
            <a:ext cx="10256363" cy="5529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安全优化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/>
              <a:t>秒杀接口地址隐藏</a:t>
            </a:r>
            <a:endParaRPr lang="en-US" altLang="zh-CN" sz="2400" dirty="0"/>
          </a:p>
          <a:p>
            <a:pPr marL="800100" lvl="3"/>
            <a:r>
              <a:rPr lang="zh-CN" altLang="en-US" sz="2400" dirty="0"/>
              <a:t>加验证码</a:t>
            </a:r>
            <a:endParaRPr lang="en-US" altLang="zh-CN" sz="2400" dirty="0"/>
          </a:p>
          <a:p>
            <a:pPr marL="800100" lvl="3"/>
            <a:r>
              <a:rPr lang="zh-CN" altLang="en-US" sz="2400" dirty="0"/>
              <a:t>接口限流防刷</a:t>
            </a:r>
            <a:endParaRPr lang="en-US" altLang="zh-CN" sz="2400" dirty="0"/>
          </a:p>
          <a:p>
            <a:pPr marL="800100" lvl="3"/>
            <a:endParaRPr lang="en-US" altLang="zh-CN" sz="2400" dirty="0"/>
          </a:p>
          <a:p>
            <a:pPr marL="457200" lvl="2"/>
            <a:r>
              <a:rPr lang="zh-CN" altLang="en-US" sz="2800" dirty="0"/>
              <a:t>水平扩展</a:t>
            </a:r>
            <a:endParaRPr lang="en-US" altLang="zh-CN" sz="2800" dirty="0"/>
          </a:p>
          <a:p>
            <a:pPr marL="800100" lvl="3"/>
            <a:r>
              <a:rPr lang="zh-CN" altLang="en-US" sz="2600" dirty="0"/>
              <a:t>分布式</a:t>
            </a:r>
            <a:r>
              <a:rPr lang="en-US" altLang="zh-CN" sz="2600" dirty="0"/>
              <a:t>session</a:t>
            </a:r>
          </a:p>
          <a:p>
            <a:pPr marL="800100" lvl="3"/>
            <a:r>
              <a:rPr lang="en-US" altLang="zh-CN" sz="2600" dirty="0" err="1"/>
              <a:t>Redis</a:t>
            </a:r>
            <a:r>
              <a:rPr lang="zh-CN" altLang="en-US" sz="2600" b="1" dirty="0">
                <a:solidFill>
                  <a:srgbClr val="FF0000"/>
                </a:solidFill>
              </a:rPr>
              <a:t>高可用</a:t>
            </a:r>
            <a:r>
              <a:rPr lang="zh-CN" altLang="en-US" sz="2600" dirty="0"/>
              <a:t>集群</a:t>
            </a:r>
            <a:endParaRPr lang="en-US" altLang="zh-CN" sz="2600" dirty="0"/>
          </a:p>
          <a:p>
            <a:pPr marL="800100" lvl="3"/>
            <a:r>
              <a:rPr lang="zh-CN" altLang="en-US" sz="2600" dirty="0"/>
              <a:t>微服务化</a:t>
            </a:r>
            <a:endParaRPr lang="en-US" altLang="zh-CN" sz="2600" dirty="0"/>
          </a:p>
          <a:p>
            <a:pPr marL="457200" lvl="2"/>
            <a:endParaRPr lang="zh-CN" altLang="en-US" sz="2800" dirty="0"/>
          </a:p>
          <a:p>
            <a:pPr marL="800100" lvl="3"/>
            <a:endParaRPr lang="zh-CN" altLang="en-US" sz="2400" dirty="0"/>
          </a:p>
          <a:p>
            <a:pPr marL="800100" lvl="3"/>
            <a:endParaRPr lang="zh-CN" altLang="en-US" sz="2400" dirty="0"/>
          </a:p>
          <a:p>
            <a:pPr marL="800100" lvl="3"/>
            <a:endParaRPr lang="en-US" altLang="zh-CN" sz="28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6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15" y="513762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  <a:sym typeface="+mn-ea"/>
              </a:rPr>
              <a:t>高阶优化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16" y="1174162"/>
            <a:ext cx="9946674" cy="4858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altLang="en-US" sz="2800" dirty="0">
                <a:latin typeface="+mn-ea"/>
                <a:sym typeface="+mn-ea"/>
              </a:rPr>
              <a:t>缓存</a:t>
            </a:r>
            <a:endParaRPr lang="en-US" altLang="zh-CN" sz="2800" dirty="0">
              <a:latin typeface="+mn-ea"/>
              <a:sym typeface="+mn-ea"/>
            </a:endParaRPr>
          </a:p>
          <a:p>
            <a:pPr marL="800100" lvl="3"/>
            <a:r>
              <a:rPr lang="zh-CN" altLang="en-US" sz="2400" dirty="0"/>
              <a:t>页面静态化</a:t>
            </a:r>
            <a:endParaRPr lang="en-US" altLang="zh-CN" sz="2400" dirty="0"/>
          </a:p>
          <a:p>
            <a:pPr marL="800100" lvl="3"/>
            <a:r>
              <a:rPr lang="zh-CN" altLang="en-US" sz="2400" dirty="0"/>
              <a:t>静态资源优化</a:t>
            </a:r>
            <a:endParaRPr lang="en-US" altLang="zh-CN" sz="2400" dirty="0"/>
          </a:p>
          <a:p>
            <a:pPr marL="1257300" lvl="4"/>
            <a:r>
              <a:rPr lang="en-US" altLang="zh-CN" sz="2400" dirty="0"/>
              <a:t>JS/CSS</a:t>
            </a:r>
            <a:r>
              <a:rPr lang="zh-CN" altLang="en-US" sz="2400" dirty="0"/>
              <a:t>压缩，减少流量</a:t>
            </a:r>
            <a:endParaRPr lang="en-US" altLang="zh-CN" sz="2400" dirty="0"/>
          </a:p>
          <a:p>
            <a:pPr marL="1257300" lvl="4"/>
            <a:r>
              <a:rPr lang="zh-CN" altLang="en-US" sz="2400" dirty="0"/>
              <a:t>多个</a:t>
            </a:r>
            <a:r>
              <a:rPr lang="en-US" altLang="zh-CN" sz="2400" dirty="0"/>
              <a:t>JS/CSS</a:t>
            </a:r>
            <a:r>
              <a:rPr lang="zh-CN" altLang="en-US" sz="2400" dirty="0"/>
              <a:t>组合，减少连接数</a:t>
            </a:r>
            <a:endParaRPr lang="en-US" altLang="zh-CN" sz="2400" dirty="0"/>
          </a:p>
          <a:p>
            <a:pPr marL="800100" lvl="3"/>
            <a:r>
              <a:rPr lang="en-US" altLang="zh-CN" sz="2400" dirty="0"/>
              <a:t>CDN</a:t>
            </a:r>
            <a:r>
              <a:rPr lang="zh-CN" altLang="en-US" sz="2400" dirty="0"/>
              <a:t>优化</a:t>
            </a:r>
            <a:endParaRPr lang="en-US" altLang="zh-CN" sz="2400" dirty="0">
              <a:latin typeface="+mn-ea"/>
              <a:sym typeface="+mn-ea"/>
            </a:endParaRPr>
          </a:p>
          <a:p>
            <a:pPr marL="800100" lvl="3"/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zh-CN" sz="240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92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4006</TotalTime>
  <Words>382</Words>
  <Application>Microsoft Office PowerPoint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双十一电商秒杀系统</vt:lpstr>
      <vt:lpstr>工作近十年，曾就职于唯品会、京东电商等多家互联网公司，历任java架构师、研发经理等职位，参与并主导千万级并发电商网站与后端供应链研发体系搭建，多次参与电商大促活动技术保障，目前专注区块链与大数据相关技术研究</vt:lpstr>
      <vt:lpstr>PowerPoint 演示文稿</vt:lpstr>
      <vt:lpstr>秒杀系统介绍</vt:lpstr>
      <vt:lpstr>Jmeter压测</vt:lpstr>
      <vt:lpstr>Jmeter压测</vt:lpstr>
      <vt:lpstr>性能调优</vt:lpstr>
      <vt:lpstr>高阶优化</vt:lpstr>
      <vt:lpstr>高阶优化</vt:lpstr>
      <vt:lpstr>End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aaron rao</cp:lastModifiedBy>
  <cp:revision>583</cp:revision>
  <dcterms:created xsi:type="dcterms:W3CDTF">2016-07-12T22:52:00Z</dcterms:created>
  <dcterms:modified xsi:type="dcterms:W3CDTF">2018-04-26T12:28:06Z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