
<file path=[Content_Types].xml><?xml version="1.0" encoding="utf-8"?>
<Types xmlns="http://schemas.openxmlformats.org/package/2006/content-types">
  <Default Extension="jpeg" ContentType="image/jpeg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72" r:id="rId3"/>
    <p:sldId id="366" r:id="rId4"/>
    <p:sldId id="384" r:id="rId6"/>
    <p:sldId id="379" r:id="rId7"/>
    <p:sldId id="383" r:id="rId8"/>
    <p:sldId id="390" r:id="rId9"/>
    <p:sldId id="385" r:id="rId10"/>
    <p:sldId id="386" r:id="rId11"/>
    <p:sldId id="387" r:id="rId12"/>
    <p:sldId id="382" r:id="rId13"/>
    <p:sldId id="374" r:id="rId14"/>
  </p:sldIdLst>
  <p:sldSz cx="9144000" cy="514477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1" autoAdjust="0"/>
    <p:restoredTop sz="94660"/>
  </p:normalViewPr>
  <p:slideViewPr>
    <p:cSldViewPr>
      <p:cViewPr varScale="1">
        <p:scale>
          <a:sx n="102" d="100"/>
          <a:sy n="102" d="100"/>
        </p:scale>
        <p:origin x="126" y="222"/>
      </p:cViewPr>
      <p:guideLst>
        <p:guide orient="horz" pos="1601"/>
        <p:guide pos="280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15BE3-5A4F-4698-9C17-36560A6CC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ABDA4-9D8D-424B-98AF-F9FAEF4E80D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33F6-39CB-47A6-A5EC-FEA82D0173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33F6-39CB-47A6-A5EC-FEA82D0173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33F6-39CB-47A6-A5EC-FEA82D0173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33F6-39CB-47A6-A5EC-FEA82D0173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33F6-39CB-47A6-A5EC-FEA82D0173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33F6-39CB-47A6-A5EC-FEA82D0173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33F6-39CB-47A6-A5EC-FEA82D0173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33F6-39CB-47A6-A5EC-FEA82D0173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33F6-39CB-47A6-A5EC-FEA82D0173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33F6-39CB-47A6-A5EC-FEA82D0173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91BD-859C-4763-B75E-4E3F739C1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96FA-8040-43AE-9781-056B1336D1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50B-97C3-4EFD-966D-3952C8BC24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14BB-5E8E-4CC8-BE8B-E1F7A3390155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304292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8" name="文本框 37"/>
          <p:cNvSpPr txBox="1"/>
          <p:nvPr userDrawn="1"/>
        </p:nvSpPr>
        <p:spPr>
          <a:xfrm>
            <a:off x="810430" y="340296"/>
            <a:ext cx="959245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r>
              <a:rPr lang="zh-CN" altLang="en-US" sz="1600" kern="1200" dirty="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+mn-cs"/>
              </a:rPr>
              <a:t>教学过程</a:t>
            </a:r>
            <a:endParaRPr lang="zh-CN" altLang="en-US" sz="1600" kern="1200" dirty="0">
              <a:solidFill>
                <a:schemeClr val="accent1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50B-97C3-4EFD-966D-3952C8BC24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14BB-5E8E-4CC8-BE8B-E1F7A3390155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304292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8" name="文本框 37"/>
          <p:cNvSpPr txBox="1"/>
          <p:nvPr userDrawn="1"/>
        </p:nvSpPr>
        <p:spPr>
          <a:xfrm>
            <a:off x="810430" y="340296"/>
            <a:ext cx="959245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r>
              <a:rPr lang="zh-CN" altLang="en-US" sz="1600" kern="1200" dirty="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+mn-cs"/>
              </a:rPr>
              <a:t>板书设计</a:t>
            </a:r>
            <a:endParaRPr lang="zh-CN" altLang="en-US" sz="1600" kern="1200" dirty="0">
              <a:solidFill>
                <a:schemeClr val="accent1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91BD-859C-4763-B75E-4E3F739C1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96FA-8040-43AE-9781-056B1336D1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91BD-859C-4763-B75E-4E3F739C1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96FA-8040-43AE-9781-056B1336D1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91BD-859C-4763-B75E-4E3F739C1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96FA-8040-43AE-9781-056B1336D1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42"/>
            <a:ext cx="2057400" cy="43899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42"/>
            <a:ext cx="6019800" cy="43899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91BD-859C-4763-B75E-4E3F739C1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96FA-8040-43AE-9781-056B1336D1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:\下载\清新树叶装饰标签矢量素材\56f33ebe31d64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587"/>
            <a:ext cx="9144001" cy="514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160276"/>
            <a:ext cx="467291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4" name="文本框 37"/>
          <p:cNvSpPr txBox="1"/>
          <p:nvPr userDrawn="1"/>
        </p:nvSpPr>
        <p:spPr>
          <a:xfrm>
            <a:off x="545445" y="196280"/>
            <a:ext cx="2190351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165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38"/>
          <p:cNvSpPr txBox="1"/>
          <p:nvPr userDrawn="1"/>
        </p:nvSpPr>
        <p:spPr>
          <a:xfrm>
            <a:off x="2879812" y="304292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165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048000" y="331573"/>
            <a:ext cx="3276600" cy="2313387"/>
          </a:xfrm>
          <a:custGeom>
            <a:avLst/>
            <a:gdLst/>
            <a:ahLst/>
            <a:cxnLst/>
            <a:rect l="l" t="t" r="r" b="b"/>
            <a:pathLst>
              <a:path w="3276600" h="3124200">
                <a:moveTo>
                  <a:pt x="3028950" y="0"/>
                </a:moveTo>
                <a:cubicBezTo>
                  <a:pt x="3165723" y="0"/>
                  <a:pt x="3276600" y="110877"/>
                  <a:pt x="3276600" y="247650"/>
                </a:cubicBezTo>
                <a:lnTo>
                  <a:pt x="3276600" y="2876550"/>
                </a:lnTo>
                <a:cubicBezTo>
                  <a:pt x="3276600" y="3013323"/>
                  <a:pt x="3165723" y="3124200"/>
                  <a:pt x="3028950" y="3124200"/>
                </a:cubicBezTo>
                <a:cubicBezTo>
                  <a:pt x="2892177" y="3124200"/>
                  <a:pt x="2781300" y="3013323"/>
                  <a:pt x="2781300" y="2876550"/>
                </a:cubicBezTo>
                <a:lnTo>
                  <a:pt x="2781300" y="247650"/>
                </a:lnTo>
                <a:cubicBezTo>
                  <a:pt x="2781300" y="110877"/>
                  <a:pt x="2892177" y="0"/>
                  <a:pt x="3028950" y="0"/>
                </a:cubicBezTo>
                <a:close/>
                <a:moveTo>
                  <a:pt x="2317750" y="0"/>
                </a:moveTo>
                <a:cubicBezTo>
                  <a:pt x="2454523" y="0"/>
                  <a:pt x="2565400" y="110877"/>
                  <a:pt x="2565400" y="247650"/>
                </a:cubicBezTo>
                <a:lnTo>
                  <a:pt x="2565400" y="2876550"/>
                </a:lnTo>
                <a:cubicBezTo>
                  <a:pt x="2565400" y="3013323"/>
                  <a:pt x="2454523" y="3124200"/>
                  <a:pt x="2317750" y="3124200"/>
                </a:cubicBezTo>
                <a:cubicBezTo>
                  <a:pt x="2180977" y="3124200"/>
                  <a:pt x="2070100" y="3013323"/>
                  <a:pt x="2070100" y="2876550"/>
                </a:cubicBezTo>
                <a:lnTo>
                  <a:pt x="2070100" y="247650"/>
                </a:lnTo>
                <a:cubicBezTo>
                  <a:pt x="2070100" y="110877"/>
                  <a:pt x="2180977" y="0"/>
                  <a:pt x="2317750" y="0"/>
                </a:cubicBezTo>
                <a:close/>
                <a:moveTo>
                  <a:pt x="1606550" y="0"/>
                </a:moveTo>
                <a:cubicBezTo>
                  <a:pt x="1743323" y="0"/>
                  <a:pt x="1854200" y="110877"/>
                  <a:pt x="1854200" y="247650"/>
                </a:cubicBezTo>
                <a:lnTo>
                  <a:pt x="1854200" y="2876550"/>
                </a:lnTo>
                <a:cubicBezTo>
                  <a:pt x="1854200" y="3013323"/>
                  <a:pt x="1743323" y="3124200"/>
                  <a:pt x="1606550" y="3124200"/>
                </a:cubicBezTo>
                <a:cubicBezTo>
                  <a:pt x="1469777" y="3124200"/>
                  <a:pt x="1358900" y="3013323"/>
                  <a:pt x="1358900" y="2876550"/>
                </a:cubicBezTo>
                <a:lnTo>
                  <a:pt x="1358900" y="247650"/>
                </a:lnTo>
                <a:cubicBezTo>
                  <a:pt x="1358900" y="110877"/>
                  <a:pt x="1469777" y="0"/>
                  <a:pt x="1606550" y="0"/>
                </a:cubicBezTo>
                <a:close/>
                <a:moveTo>
                  <a:pt x="958850" y="0"/>
                </a:moveTo>
                <a:cubicBezTo>
                  <a:pt x="1095623" y="0"/>
                  <a:pt x="1206500" y="110877"/>
                  <a:pt x="1206500" y="247650"/>
                </a:cubicBezTo>
                <a:lnTo>
                  <a:pt x="1206500" y="2876550"/>
                </a:lnTo>
                <a:cubicBezTo>
                  <a:pt x="1206500" y="3013323"/>
                  <a:pt x="1095623" y="3124200"/>
                  <a:pt x="958850" y="3124200"/>
                </a:cubicBezTo>
                <a:cubicBezTo>
                  <a:pt x="822077" y="3124200"/>
                  <a:pt x="711200" y="3013323"/>
                  <a:pt x="711200" y="2876550"/>
                </a:cubicBezTo>
                <a:lnTo>
                  <a:pt x="711200" y="247650"/>
                </a:lnTo>
                <a:cubicBezTo>
                  <a:pt x="711200" y="110877"/>
                  <a:pt x="822077" y="0"/>
                  <a:pt x="958850" y="0"/>
                </a:cubicBezTo>
                <a:close/>
                <a:moveTo>
                  <a:pt x="247650" y="0"/>
                </a:moveTo>
                <a:cubicBezTo>
                  <a:pt x="384423" y="0"/>
                  <a:pt x="495300" y="110877"/>
                  <a:pt x="495300" y="247650"/>
                </a:cubicBezTo>
                <a:lnTo>
                  <a:pt x="495300" y="2876550"/>
                </a:lnTo>
                <a:cubicBezTo>
                  <a:pt x="495300" y="3013323"/>
                  <a:pt x="384423" y="3124200"/>
                  <a:pt x="247650" y="3124200"/>
                </a:cubicBezTo>
                <a:cubicBezTo>
                  <a:pt x="110877" y="3124200"/>
                  <a:pt x="0" y="3013323"/>
                  <a:pt x="0" y="2876550"/>
                </a:cubicBezTo>
                <a:lnTo>
                  <a:pt x="0" y="247650"/>
                </a:lnTo>
                <a:cubicBezTo>
                  <a:pt x="0" y="110877"/>
                  <a:pt x="110877" y="0"/>
                  <a:pt x="24765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966029" y="2851969"/>
            <a:ext cx="3383973" cy="323935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966029" y="3289953"/>
            <a:ext cx="3383973" cy="17139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981376" y="3614484"/>
            <a:ext cx="3366029" cy="115300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000">
        <p:fade/>
      </p:transition>
    </mc:Choice>
    <mc:Fallback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91BD-859C-4763-B75E-4E3F739C1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96FA-8040-43AE-9781-056B1336D1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503"/>
            <a:ext cx="8229600" cy="8577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891"/>
            <a:ext cx="4038600" cy="33945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00891"/>
            <a:ext cx="4038600" cy="1620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2973635"/>
            <a:ext cx="4038600" cy="16218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23B1B-3B57-4F5A-83B2-F06C57B18BAE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ABEBE-EF13-4983-B182-046B37A0370C}" type="datetime1">
              <a:rPr lang="zh-CN" altLang="en-US"/>
            </a:fld>
            <a:endParaRPr lang="zh-CN" altLang="en-US" sz="1400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145E6F-D1B7-49E0-9AB3-789D9698C190}" type="slidenum">
              <a:rPr lang="zh-CN" altLang="en-US"/>
            </a:fld>
            <a:endParaRPr lang="zh-CN" altLang="en-US" sz="1400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9144000" cy="5145088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TextBox 1"/>
          <p:cNvSpPr txBox="1"/>
          <p:nvPr userDrawn="1"/>
        </p:nvSpPr>
        <p:spPr>
          <a:xfrm>
            <a:off x="3865651" y="368823"/>
            <a:ext cx="1292662" cy="300175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pPr lvl="0" algn="ctr"/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点击添加标题</a:t>
            </a:r>
            <a:endParaRPr lang="en-US" altLang="zh-CN" sz="15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2"/>
          <p:cNvSpPr txBox="1"/>
          <p:nvPr userDrawn="1"/>
        </p:nvSpPr>
        <p:spPr>
          <a:xfrm>
            <a:off x="3274748" y="710767"/>
            <a:ext cx="2562232" cy="346356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algn="ctr"/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您的内容打在这里，或通过复制文本后在此选择粘贴，并选择只保留文字。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91BD-859C-4763-B75E-4E3F739C1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96FA-8040-43AE-9781-056B1336D1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521"/>
            <a:ext cx="4038600" cy="3395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521"/>
            <a:ext cx="4038600" cy="3395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91BD-859C-4763-B75E-4E3F739C1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96FA-8040-43AE-9781-056B1336D1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91BD-859C-4763-B75E-4E3F739C1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96FA-8040-43AE-9781-056B1336D1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91BD-859C-4763-B75E-4E3F739C1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96FA-8040-43AE-9781-056B1336D1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91BD-859C-4763-B75E-4E3F739C1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96FA-8040-43AE-9781-056B1336D1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50B-97C3-4EFD-966D-3952C8BC24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14BB-5E8E-4CC8-BE8B-E1F7A3390155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304292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8" name="文本框 37"/>
          <p:cNvSpPr txBox="1"/>
          <p:nvPr userDrawn="1"/>
        </p:nvSpPr>
        <p:spPr>
          <a:xfrm>
            <a:off x="810430" y="340296"/>
            <a:ext cx="959245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r>
              <a:rPr lang="zh-CN" altLang="en-US" sz="1600" kern="1200" dirty="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+mn-cs"/>
              </a:rPr>
              <a:t>教学背景</a:t>
            </a:r>
            <a:endParaRPr lang="zh-CN" altLang="en-US" sz="1600" kern="1200" dirty="0">
              <a:solidFill>
                <a:schemeClr val="accent1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50B-97C3-4EFD-966D-3952C8BC24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14BB-5E8E-4CC8-BE8B-E1F7A3390155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304292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8" name="文本框 37"/>
          <p:cNvSpPr txBox="1"/>
          <p:nvPr userDrawn="1"/>
        </p:nvSpPr>
        <p:spPr>
          <a:xfrm>
            <a:off x="810430" y="340296"/>
            <a:ext cx="959245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r>
              <a:rPr lang="zh-CN" altLang="en-US" sz="1600" kern="1200" dirty="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+mn-cs"/>
              </a:rPr>
              <a:t>教学分析</a:t>
            </a:r>
            <a:endParaRPr lang="zh-CN" altLang="en-US" sz="1600" kern="1200" dirty="0">
              <a:solidFill>
                <a:schemeClr val="accent1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691BD-859C-4763-B75E-4E3F739C1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096FA-8040-43AE-9781-056B1336D1E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57"/>
          <p:cNvSpPr txBox="1"/>
          <p:nvPr/>
        </p:nvSpPr>
        <p:spPr>
          <a:xfrm>
            <a:off x="2057405" y="1331587"/>
            <a:ext cx="2050415" cy="341630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r>
              <a:rPr kumimoji="1"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宋体" panose="02010600030101010101" pitchFamily="2" charset="-122"/>
              </a:rPr>
              <a:t>图灵学院</a:t>
            </a:r>
            <a:r>
              <a:rPr kumimoji="1"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宋体" panose="02010600030101010101" pitchFamily="2" charset="-122"/>
              </a:rPr>
              <a:t>JavaVIP</a:t>
            </a:r>
            <a:r>
              <a:rPr kumimoji="1"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宋体" panose="02010600030101010101" pitchFamily="2" charset="-122"/>
              </a:rPr>
              <a:t>课 </a:t>
            </a:r>
            <a:endParaRPr kumimoji="1"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4" name="文本框 158"/>
          <p:cNvSpPr txBox="1"/>
          <p:nvPr/>
        </p:nvSpPr>
        <p:spPr>
          <a:xfrm>
            <a:off x="2561590" y="2067560"/>
            <a:ext cx="6075680" cy="680085"/>
          </a:xfrm>
          <a:prstGeom prst="rect">
            <a:avLst/>
          </a:prstGeom>
          <a:noFill/>
        </p:spPr>
        <p:txBody>
          <a:bodyPr wrap="square" lIns="65032" tIns="32516" rIns="65032" bIns="32516" rtlCol="0">
            <a:spAutoFit/>
          </a:bodyPr>
          <a:lstStyle/>
          <a:p>
            <a:r>
              <a:rPr kumimoji="1" lang="en-US" altLang="zh-CN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Spring Mvc </a:t>
            </a:r>
            <a:r>
              <a:rPr kumimoji="1"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（上</a:t>
            </a:r>
            <a:r>
              <a:rPr kumimoji="1"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zh-CN" altLang="en-US" sz="4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你的笑颜 your smile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-671259" y="791580"/>
            <a:ext cx="609600" cy="6096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570"/>
          <a:stretch>
            <a:fillRect/>
          </a:stretch>
        </p:blipFill>
        <p:spPr>
          <a:xfrm rot="10800000">
            <a:off x="5652120" y="-19743"/>
            <a:ext cx="3600384" cy="954272"/>
          </a:xfrm>
          <a:prstGeom prst="rect">
            <a:avLst/>
          </a:prstGeom>
        </p:spPr>
      </p:pic>
      <p:sp>
        <p:nvSpPr>
          <p:cNvPr id="5" name="文本框 157"/>
          <p:cNvSpPr txBox="1"/>
          <p:nvPr/>
        </p:nvSpPr>
        <p:spPr>
          <a:xfrm>
            <a:off x="5918971" y="3597432"/>
            <a:ext cx="2479675" cy="341630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p>
            <a:r>
              <a:rPr kumimoji="1"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宋体" panose="02010600030101010101" pitchFamily="2" charset="-122"/>
              </a:rPr>
              <a:t>致敬大师 致敬未来的你</a:t>
            </a:r>
            <a:endParaRPr kumimoji="1"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宋体" panose="02010600030101010101" pitchFamily="2" charset="-122"/>
            </a:endParaRPr>
          </a:p>
        </p:txBody>
      </p:sp>
      <p:pic>
        <p:nvPicPr>
          <p:cNvPr id="10" name="图片 9" descr="logo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415" y="-93345"/>
            <a:ext cx="1424940" cy="14249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25">
                <p:cTn id="32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3" grpId="0"/>
      <p:bldP spid="4" grpId="0"/>
      <p:bldP spid="4" grpId="1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logo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415" y="-93345"/>
            <a:ext cx="1424940" cy="1424940"/>
          </a:xfrm>
          <a:prstGeom prst="rect">
            <a:avLst/>
          </a:prstGeom>
        </p:spPr>
      </p:pic>
      <p:pic>
        <p:nvPicPr>
          <p:cNvPr id="3" name="图片 1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075" y="1061720"/>
            <a:ext cx="7221220" cy="39039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0">
        <p15:prstTrans prst="wind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logo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415" y="-93345"/>
            <a:ext cx="1424940" cy="1424940"/>
          </a:xfrm>
          <a:prstGeom prst="rect">
            <a:avLst/>
          </a:prstGeom>
        </p:spPr>
      </p:pic>
      <p:pic>
        <p:nvPicPr>
          <p:cNvPr id="4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460" y="1389380"/>
            <a:ext cx="7517765" cy="33127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0">
        <p15:prstTrans prst="wind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直接连接符 7"/>
          <p:cNvCxnSpPr/>
          <p:nvPr/>
        </p:nvCxnSpPr>
        <p:spPr>
          <a:xfrm>
            <a:off x="4557024" y="592324"/>
            <a:ext cx="0" cy="4248472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4"/>
          <p:cNvGrpSpPr/>
          <p:nvPr/>
        </p:nvGrpSpPr>
        <p:grpSpPr>
          <a:xfrm>
            <a:off x="4011920" y="1204392"/>
            <a:ext cx="3204738" cy="365586"/>
            <a:chOff x="5349226" y="2010956"/>
            <a:chExt cx="4272984" cy="681234"/>
          </a:xfrm>
          <a:solidFill>
            <a:schemeClr val="accent1"/>
          </a:solidFill>
        </p:grpSpPr>
        <p:sp>
          <p:nvSpPr>
            <p:cNvPr id="94" name="燕尾形 18"/>
            <p:cNvSpPr/>
            <p:nvPr/>
          </p:nvSpPr>
          <p:spPr>
            <a:xfrm rot="10800000">
              <a:off x="5349226" y="2010956"/>
              <a:ext cx="4272984" cy="670899"/>
            </a:xfrm>
            <a:prstGeom prst="chevron">
              <a:avLst>
                <a:gd name="adj" fmla="val 67746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707536" y="2120675"/>
              <a:ext cx="664633" cy="57151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web</a:t>
              </a:r>
              <a:endParaRPr lang="en-US" sz="14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Group 15"/>
          <p:cNvGrpSpPr/>
          <p:nvPr/>
        </p:nvGrpSpPr>
        <p:grpSpPr>
          <a:xfrm>
            <a:off x="1927342" y="2175772"/>
            <a:ext cx="3204738" cy="366107"/>
            <a:chOff x="2569789" y="3646467"/>
            <a:chExt cx="4272984" cy="682205"/>
          </a:xfrm>
          <a:solidFill>
            <a:schemeClr val="accent2"/>
          </a:solidFill>
        </p:grpSpPr>
        <p:sp>
          <p:nvSpPr>
            <p:cNvPr id="97" name="燕尾形 20"/>
            <p:cNvSpPr/>
            <p:nvPr/>
          </p:nvSpPr>
          <p:spPr>
            <a:xfrm>
              <a:off x="2569789" y="3646467"/>
              <a:ext cx="4272984" cy="670899"/>
            </a:xfrm>
            <a:prstGeom prst="chevron">
              <a:avLst>
                <a:gd name="adj" fmla="val 67746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619596" y="3757157"/>
              <a:ext cx="1192107" cy="57151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怎么用？</a:t>
              </a:r>
              <a:endParaRPr lang="zh-CN" altLang="en-US" sz="14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Group 17"/>
          <p:cNvGrpSpPr/>
          <p:nvPr/>
        </p:nvGrpSpPr>
        <p:grpSpPr>
          <a:xfrm>
            <a:off x="4011920" y="3111876"/>
            <a:ext cx="3204738" cy="366107"/>
            <a:chOff x="5349226" y="5365450"/>
            <a:chExt cx="4272984" cy="682205"/>
          </a:xfrm>
          <a:solidFill>
            <a:schemeClr val="accent3"/>
          </a:solidFill>
        </p:grpSpPr>
        <p:sp>
          <p:nvSpPr>
            <p:cNvPr id="100" name="燕尾形 23"/>
            <p:cNvSpPr/>
            <p:nvPr/>
          </p:nvSpPr>
          <p:spPr>
            <a:xfrm rot="10800000">
              <a:off x="5349226" y="5365450"/>
              <a:ext cx="4272984" cy="670899"/>
            </a:xfrm>
            <a:prstGeom prst="chevron">
              <a:avLst>
                <a:gd name="adj" fmla="val 67746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668336" y="5476140"/>
              <a:ext cx="1192107" cy="57151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源码分析</a:t>
              </a:r>
              <a:endParaRPr lang="zh-CN" altLang="en-US" sz="14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343530" y="1015177"/>
            <a:ext cx="2015716" cy="1014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dist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6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ontents</a:t>
            </a:r>
            <a:endParaRPr lang="zh-CN" altLang="en-US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Group 15"/>
          <p:cNvGrpSpPr/>
          <p:nvPr/>
        </p:nvGrpSpPr>
        <p:grpSpPr>
          <a:xfrm>
            <a:off x="1954172" y="4083984"/>
            <a:ext cx="3204738" cy="366107"/>
            <a:chOff x="2569789" y="3646467"/>
            <a:chExt cx="4272984" cy="682205"/>
          </a:xfrm>
          <a:solidFill>
            <a:schemeClr val="accent4"/>
          </a:solidFill>
        </p:grpSpPr>
        <p:sp>
          <p:nvSpPr>
            <p:cNvPr id="51" name="燕尾形 20"/>
            <p:cNvSpPr/>
            <p:nvPr/>
          </p:nvSpPr>
          <p:spPr>
            <a:xfrm>
              <a:off x="2569789" y="3646467"/>
              <a:ext cx="4272984" cy="670899"/>
            </a:xfrm>
            <a:prstGeom prst="chevron">
              <a:avLst>
                <a:gd name="adj" fmla="val 67746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439805" y="3757157"/>
              <a:ext cx="1192107" cy="57151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ea typeface="微软雅黑" panose="020B0503020204020204" pitchFamily="34" charset="-122"/>
                  <a:sym typeface="+mn-ea"/>
                </a:rPr>
                <a:t>模拟实现</a:t>
              </a:r>
              <a:endParaRPr lang="zh-CN" altLang="en-US" sz="14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1111687" y="1263139"/>
            <a:ext cx="1198880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课程安排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 descr="logo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415" y="-93345"/>
            <a:ext cx="1424940" cy="1424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0">
        <p15:prstTrans prst="wind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4"/>
          <p:cNvSpPr>
            <a:spLocks noChangeShapeType="1"/>
          </p:cNvSpPr>
          <p:nvPr/>
        </p:nvSpPr>
        <p:spPr bwMode="auto">
          <a:xfrm>
            <a:off x="0" y="2339903"/>
            <a:ext cx="9144000" cy="0"/>
          </a:xfrm>
          <a:prstGeom prst="line">
            <a:avLst/>
          </a:prstGeom>
          <a:solidFill>
            <a:schemeClr val="accent1">
              <a:lumMod val="75000"/>
            </a:schemeClr>
          </a:solidFill>
          <a:ln w="34925">
            <a:solidFill>
              <a:schemeClr val="accent1"/>
            </a:solidFill>
            <a:round/>
          </a:ln>
        </p:spPr>
        <p:txBody>
          <a:bodyPr wrap="none" lIns="87043" tIns="43521" rIns="87043" bIns="43521" anchor="ctr"/>
          <a:lstStyle/>
          <a:p>
            <a:endParaRPr lang="zh-CN" altLang="en-US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735796" y="1672444"/>
            <a:ext cx="1259750" cy="12601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16" tIns="32658" rIns="65316" bIns="32658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4622935" y="1708448"/>
            <a:ext cx="2003425" cy="57848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lIns="87043" tIns="43521" rIns="87043" bIns="43521">
            <a:spAutoFit/>
          </a:bodyPr>
          <a:lstStyle/>
          <a:p>
            <a:pPr algn="ctr"/>
            <a:r>
              <a:rPr lang="en-US" altLang="zh-CN" sz="3200">
                <a:sym typeface="+mn-ea"/>
              </a:rPr>
              <a:t>Spring Mvc</a:t>
            </a:r>
            <a:endParaRPr lang="en-US" altLang="zh-CN" sz="3200" b="1" dirty="0">
              <a:solidFill>
                <a:schemeClr val="accent1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3254375" y="3161030"/>
            <a:ext cx="3037205" cy="275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简洁的web层开发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logo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415" y="-93345"/>
            <a:ext cx="1424940" cy="1424940"/>
          </a:xfrm>
          <a:prstGeom prst="rect">
            <a:avLst/>
          </a:prstGeom>
        </p:spPr>
      </p:pic>
      <p:sp>
        <p:nvSpPr>
          <p:cNvPr id="3" name="文本框 7"/>
          <p:cNvSpPr txBox="1">
            <a:spLocks noChangeArrowheads="1"/>
          </p:cNvSpPr>
          <p:nvPr/>
        </p:nvSpPr>
        <p:spPr bwMode="auto">
          <a:xfrm>
            <a:off x="3274695" y="3501390"/>
            <a:ext cx="3622040" cy="275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支持Restful风格、支持静态资源、本地解析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7"/>
          <p:cNvSpPr txBox="1">
            <a:spLocks noChangeArrowheads="1"/>
          </p:cNvSpPr>
          <p:nvPr/>
        </p:nvSpPr>
        <p:spPr bwMode="auto">
          <a:xfrm>
            <a:off x="3259455" y="3877310"/>
            <a:ext cx="3622040" cy="275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灵活的url映射关系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7"/>
          <p:cNvSpPr txBox="1">
            <a:spLocks noChangeArrowheads="1"/>
          </p:cNvSpPr>
          <p:nvPr/>
        </p:nvSpPr>
        <p:spPr bwMode="auto">
          <a:xfrm>
            <a:off x="3208655" y="4217670"/>
            <a:ext cx="3622040" cy="275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跟spring loc aop完好集成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3228975" y="4522470"/>
            <a:ext cx="4028440" cy="275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对其他视图freemark、jsp、Velocity、jstl支持集成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4" grpId="0" bldLvl="0" animBg="1"/>
      <p:bldP spid="5" grpId="0"/>
      <p:bldP spid="7" grpId="0"/>
      <p:bldP spid="3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4"/>
          <p:cNvSpPr>
            <a:spLocks noChangeShapeType="1"/>
          </p:cNvSpPr>
          <p:nvPr/>
        </p:nvSpPr>
        <p:spPr bwMode="auto">
          <a:xfrm>
            <a:off x="0" y="2339903"/>
            <a:ext cx="9144000" cy="0"/>
          </a:xfrm>
          <a:prstGeom prst="line">
            <a:avLst/>
          </a:prstGeom>
          <a:solidFill>
            <a:schemeClr val="accent1">
              <a:lumMod val="75000"/>
            </a:schemeClr>
          </a:solidFill>
          <a:ln w="34925">
            <a:solidFill>
              <a:schemeClr val="accent1"/>
            </a:solidFill>
            <a:round/>
          </a:ln>
        </p:spPr>
        <p:txBody>
          <a:bodyPr wrap="none" lIns="87043" tIns="43521" rIns="87043" bIns="43521" anchor="ctr"/>
          <a:lstStyle/>
          <a:p>
            <a:endParaRPr lang="zh-CN" altLang="en-US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735796" y="1672444"/>
            <a:ext cx="1259750" cy="12601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16" tIns="32658" rIns="65316" bIns="32658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logo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415" y="-93345"/>
            <a:ext cx="1424940" cy="1424940"/>
          </a:xfrm>
          <a:prstGeom prst="rect">
            <a:avLst/>
          </a:prstGeom>
        </p:spPr>
      </p:pic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4383405" y="2932430"/>
            <a:ext cx="2972435" cy="1014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flash&gt;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jstl-&gt;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last-modified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if-modified-since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加载优先级 compiler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&amp;listings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4521652" y="1708448"/>
            <a:ext cx="2205990" cy="57848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lIns="87043" tIns="43521" rIns="87043" bIns="43521">
            <a:spAutoFit/>
          </a:bodyPr>
          <a:p>
            <a:pPr algn="ctr"/>
            <a:r>
              <a:rPr lang="zh-CN" altLang="en-US" sz="3200">
                <a:sym typeface="+mn-ea"/>
              </a:rPr>
              <a:t>静态、动态</a:t>
            </a:r>
            <a:endParaRPr lang="zh-CN" altLang="en-US" sz="3200" b="1" dirty="0">
              <a:solidFill>
                <a:schemeClr val="accent1"/>
              </a:solidFill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4" grpId="0" bldLvl="0" animBg="1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4"/>
          <p:cNvSpPr>
            <a:spLocks noChangeShapeType="1"/>
          </p:cNvSpPr>
          <p:nvPr/>
        </p:nvSpPr>
        <p:spPr bwMode="auto">
          <a:xfrm>
            <a:off x="0" y="2339903"/>
            <a:ext cx="9144000" cy="0"/>
          </a:xfrm>
          <a:prstGeom prst="line">
            <a:avLst/>
          </a:prstGeom>
          <a:solidFill>
            <a:schemeClr val="accent1">
              <a:lumMod val="75000"/>
            </a:schemeClr>
          </a:solidFill>
          <a:ln w="34925">
            <a:solidFill>
              <a:schemeClr val="accent1"/>
            </a:solidFill>
            <a:round/>
          </a:ln>
        </p:spPr>
        <p:txBody>
          <a:bodyPr wrap="none" lIns="87043" tIns="43521" rIns="87043" bIns="43521" anchor="ctr"/>
          <a:lstStyle/>
          <a:p>
            <a:endParaRPr lang="zh-CN" altLang="en-US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735796" y="1672444"/>
            <a:ext cx="1259750" cy="12601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16" tIns="32658" rIns="65316" bIns="32658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4231457" y="1708448"/>
            <a:ext cx="2786380" cy="57848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lIns="87043" tIns="43521" rIns="87043" bIns="43521">
            <a:spAutoFit/>
          </a:bodyPr>
          <a:lstStyle/>
          <a:p>
            <a:pPr algn="ctr"/>
            <a:r>
              <a:rPr lang="en-US" altLang="zh-CN" sz="3200">
                <a:sym typeface="+mn-ea"/>
              </a:rPr>
              <a:t>Spring mvc</a:t>
            </a:r>
            <a:r>
              <a:rPr lang="zh-CN" altLang="en-US" sz="3200">
                <a:sym typeface="+mn-ea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 descr="logo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415" y="-93345"/>
            <a:ext cx="1424940" cy="1424940"/>
          </a:xfrm>
          <a:prstGeom prst="rect">
            <a:avLst/>
          </a:prstGeom>
        </p:spPr>
      </p:pic>
      <p:sp>
        <p:nvSpPr>
          <p:cNvPr id="3" name="文本框 7"/>
          <p:cNvSpPr txBox="1">
            <a:spLocks noChangeArrowheads="1"/>
          </p:cNvSpPr>
          <p:nvPr/>
        </p:nvSpPr>
        <p:spPr bwMode="auto">
          <a:xfrm>
            <a:off x="4373880" y="2762885"/>
            <a:ext cx="303720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使用问题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版本问题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4" grpId="0" bldLvl="0" animBg="1"/>
      <p:bldP spid="5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4"/>
          <p:cNvSpPr>
            <a:spLocks noChangeShapeType="1"/>
          </p:cNvSpPr>
          <p:nvPr/>
        </p:nvSpPr>
        <p:spPr bwMode="auto">
          <a:xfrm>
            <a:off x="0" y="2339903"/>
            <a:ext cx="9144000" cy="0"/>
          </a:xfrm>
          <a:prstGeom prst="line">
            <a:avLst/>
          </a:prstGeom>
          <a:solidFill>
            <a:schemeClr val="accent1">
              <a:lumMod val="75000"/>
            </a:schemeClr>
          </a:solidFill>
          <a:ln w="34925">
            <a:solidFill>
              <a:schemeClr val="accent1"/>
            </a:solidFill>
            <a:round/>
          </a:ln>
        </p:spPr>
        <p:txBody>
          <a:bodyPr wrap="none" lIns="87043" tIns="43521" rIns="87043" bIns="43521" anchor="ctr"/>
          <a:lstStyle/>
          <a:p>
            <a:endParaRPr lang="zh-CN" altLang="en-US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655455" y="1614468"/>
            <a:ext cx="2003425" cy="57848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lIns="87043" tIns="43521" rIns="87043" bIns="43521">
            <a:spAutoFit/>
          </a:bodyPr>
          <a:lstStyle/>
          <a:p>
            <a:pPr algn="ctr"/>
            <a:r>
              <a:rPr lang="en-US" altLang="zh-CN" sz="3200">
                <a:sym typeface="+mn-ea"/>
              </a:rPr>
              <a:t>Spring Mvc</a:t>
            </a:r>
            <a:endParaRPr lang="zh-CN" altLang="en-US" sz="3200" b="1" dirty="0">
              <a:solidFill>
                <a:schemeClr val="accent1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3254375" y="3161030"/>
            <a:ext cx="3037205" cy="275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简洁的web层开发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logo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415" y="-93345"/>
            <a:ext cx="1424940" cy="1424940"/>
          </a:xfrm>
          <a:prstGeom prst="rect">
            <a:avLst/>
          </a:prstGeom>
        </p:spPr>
      </p:pic>
      <p:sp>
        <p:nvSpPr>
          <p:cNvPr id="3" name="文本框 7"/>
          <p:cNvSpPr txBox="1">
            <a:spLocks noChangeArrowheads="1"/>
          </p:cNvSpPr>
          <p:nvPr/>
        </p:nvSpPr>
        <p:spPr bwMode="auto">
          <a:xfrm>
            <a:off x="3274695" y="3501390"/>
            <a:ext cx="3622040" cy="275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支持Restful风格、支持静态资源、本地解析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7"/>
          <p:cNvSpPr txBox="1">
            <a:spLocks noChangeArrowheads="1"/>
          </p:cNvSpPr>
          <p:nvPr/>
        </p:nvSpPr>
        <p:spPr bwMode="auto">
          <a:xfrm>
            <a:off x="3259455" y="3877310"/>
            <a:ext cx="3622040" cy="275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灵活的url映射关系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7"/>
          <p:cNvSpPr txBox="1">
            <a:spLocks noChangeArrowheads="1"/>
          </p:cNvSpPr>
          <p:nvPr/>
        </p:nvSpPr>
        <p:spPr bwMode="auto">
          <a:xfrm>
            <a:off x="3208655" y="4217670"/>
            <a:ext cx="3622040" cy="275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跟spring loc aop完好集成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3228975" y="4522470"/>
            <a:ext cx="4028440" cy="275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对其他视图freemark、jsp、Velocity、jstl支持集成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5" grpId="0"/>
      <p:bldP spid="7" grpId="0"/>
      <p:bldP spid="3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logo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415" y="-93345"/>
            <a:ext cx="1424940" cy="142494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875" y="788035"/>
            <a:ext cx="6490970" cy="41624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5725" y="2956560"/>
            <a:ext cx="25107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https://docs.spring.io/spring/docs/4.3.13.BUILD-SNAPSHOT/spring-framework-reference/htmlsingle/#mvc-ann-requestmapping-composed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0">
        <p15:prstTrans prst="wind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logo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415" y="-93345"/>
            <a:ext cx="1424940" cy="1424940"/>
          </a:xfrm>
          <a:prstGeom prst="rect">
            <a:avLst/>
          </a:prstGeom>
        </p:spPr>
      </p:pic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3340100" y="4191635"/>
            <a:ext cx="2972435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lang="zh-CN" altLang="en-US" sz="1200">
                <a:sym typeface="+mn-ea"/>
              </a:rPr>
              <a:t>4.3.</a:t>
            </a:r>
            <a:r>
              <a:rPr lang="en-US" altLang="zh-CN" sz="1200">
                <a:sym typeface="+mn-ea"/>
              </a:rPr>
              <a:t>x</a:t>
            </a:r>
            <a:r>
              <a:rPr lang="zh-CN" altLang="en-US" sz="1200">
                <a:sym typeface="+mn-ea"/>
              </a:rPr>
              <a:t>RELEASE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GetMapping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PostMapping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1610" y="798830"/>
            <a:ext cx="48717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 &lt;dependency&gt;</a:t>
            </a:r>
            <a:endParaRPr lang="zh-CN" altLang="en-US"/>
          </a:p>
          <a:p>
            <a:r>
              <a:rPr lang="zh-CN" altLang="en-US"/>
              <a:t>            &lt;groupId&gt;org.springframework&lt;/groupId&gt;</a:t>
            </a:r>
            <a:endParaRPr lang="zh-CN" altLang="en-US"/>
          </a:p>
          <a:p>
            <a:r>
              <a:rPr lang="zh-CN" altLang="en-US"/>
              <a:t>            &lt;artifactId&gt;spring-web&lt;/artifactId&gt;</a:t>
            </a:r>
            <a:endParaRPr lang="zh-CN" altLang="en-US"/>
          </a:p>
          <a:p>
            <a:r>
              <a:rPr lang="zh-CN" altLang="en-US"/>
              <a:t>           &lt;version&gt;4.3.9.RELEASE&lt;/version&gt;</a:t>
            </a:r>
            <a:endParaRPr lang="zh-CN" altLang="en-US"/>
          </a:p>
          <a:p>
            <a:r>
              <a:rPr lang="zh-CN" altLang="en-US"/>
              <a:t>        &lt;/dependency&gt;</a:t>
            </a:r>
            <a:endParaRPr lang="zh-CN" altLang="en-US"/>
          </a:p>
          <a:p>
            <a:r>
              <a:rPr lang="zh-CN" altLang="en-US"/>
              <a:t>        &lt;dependency&gt;</a:t>
            </a:r>
            <a:endParaRPr lang="zh-CN" altLang="en-US"/>
          </a:p>
          <a:p>
            <a:r>
              <a:rPr lang="zh-CN" altLang="en-US"/>
              <a:t>            &lt;groupId&gt;org.springframework&lt;/groupId&gt;</a:t>
            </a:r>
            <a:endParaRPr lang="zh-CN" altLang="en-US"/>
          </a:p>
          <a:p>
            <a:r>
              <a:rPr lang="zh-CN" altLang="en-US"/>
              <a:t>            &lt;artifactId&gt;spring-webmvc&lt;/artifactId&gt;</a:t>
            </a:r>
            <a:endParaRPr lang="zh-CN" altLang="en-US"/>
          </a:p>
          <a:p>
            <a:r>
              <a:rPr lang="zh-CN" altLang="en-US"/>
              <a:t>            &lt;version&gt;4.3.9.RELEASE&lt;/version&gt;</a:t>
            </a:r>
            <a:endParaRPr lang="zh-CN" altLang="en-US"/>
          </a:p>
          <a:p>
            <a:r>
              <a:rPr lang="zh-CN" altLang="en-US"/>
              <a:t>        &lt;/dependency&gt;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74320" y="1783080"/>
            <a:ext cx="20955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中文版本：</a:t>
            </a:r>
            <a:endParaRPr lang="zh-CN" altLang="en-US"/>
          </a:p>
          <a:p>
            <a:r>
              <a:rPr lang="zh-CN" altLang="en-US"/>
              <a:t>https://waylau.gitbooks.io/spring-framework-4-reference/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0">
        <p15:prstTrans prst="wind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4"/>
          <p:cNvSpPr>
            <a:spLocks noChangeShapeType="1"/>
          </p:cNvSpPr>
          <p:nvPr/>
        </p:nvSpPr>
        <p:spPr bwMode="auto">
          <a:xfrm>
            <a:off x="0" y="2339903"/>
            <a:ext cx="9144000" cy="0"/>
          </a:xfrm>
          <a:prstGeom prst="line">
            <a:avLst/>
          </a:prstGeom>
          <a:solidFill>
            <a:schemeClr val="accent1">
              <a:lumMod val="75000"/>
            </a:schemeClr>
          </a:solidFill>
          <a:ln w="34925">
            <a:solidFill>
              <a:schemeClr val="accent1"/>
            </a:solidFill>
            <a:round/>
          </a:ln>
        </p:spPr>
        <p:txBody>
          <a:bodyPr wrap="none" lIns="87043" tIns="43521" rIns="87043" bIns="43521" anchor="ctr"/>
          <a:lstStyle/>
          <a:p>
            <a:endParaRPr lang="zh-CN" altLang="en-US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735796" y="1672444"/>
            <a:ext cx="1259750" cy="12601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16" tIns="32658" rIns="65316" bIns="32658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4231457" y="1708448"/>
            <a:ext cx="2786380" cy="57848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lIns="87043" tIns="43521" rIns="87043" bIns="43521">
            <a:spAutoFit/>
          </a:bodyPr>
          <a:lstStyle/>
          <a:p>
            <a:pPr algn="ctr"/>
            <a:r>
              <a:rPr lang="en-US" altLang="zh-CN" sz="3200">
                <a:sym typeface="+mn-ea"/>
              </a:rPr>
              <a:t>Spring mvc</a:t>
            </a:r>
            <a:r>
              <a:rPr lang="zh-CN" altLang="en-US" sz="3200">
                <a:sym typeface="+mn-ea"/>
              </a:rPr>
              <a:t>模拟</a:t>
            </a:r>
            <a:endParaRPr lang="zh-CN" altLang="en-US" sz="3200" b="1" dirty="0">
              <a:solidFill>
                <a:schemeClr val="accent1"/>
              </a:solidFill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 descr="logo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415" y="-93345"/>
            <a:ext cx="1424940" cy="1424940"/>
          </a:xfrm>
          <a:prstGeom prst="rect">
            <a:avLst/>
          </a:prstGeom>
        </p:spPr>
      </p:pic>
      <p:sp>
        <p:nvSpPr>
          <p:cNvPr id="3" name="文本框 7"/>
          <p:cNvSpPr txBox="1">
            <a:spLocks noChangeArrowheads="1"/>
          </p:cNvSpPr>
          <p:nvPr/>
        </p:nvSpPr>
        <p:spPr bwMode="auto">
          <a:xfrm>
            <a:off x="4373880" y="2762885"/>
            <a:ext cx="303720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源码分析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模拟实现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4" grpId="0" bldLvl="0" animBg="1"/>
      <p:bldP spid="5" grpId="0"/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72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C6089"/>
      </a:accent1>
      <a:accent2>
        <a:srgbClr val="C13B30"/>
      </a:accent2>
      <a:accent3>
        <a:srgbClr val="F59B11"/>
      </a:accent3>
      <a:accent4>
        <a:srgbClr val="1C6089"/>
      </a:accent4>
      <a:accent5>
        <a:srgbClr val="C13B30"/>
      </a:accent5>
      <a:accent6>
        <a:srgbClr val="F59B11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1002</Words>
  <Application>WPS 演示</Application>
  <PresentationFormat>自定义</PresentationFormat>
  <Paragraphs>89</Paragraphs>
  <Slides>11</Slides>
  <Notes>21</Notes>
  <HiddenSlides>0</HiddenSlides>
  <MMClips>2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Lato Regular</vt:lpstr>
      <vt:lpstr>Lato Hairline</vt:lpstr>
      <vt:lpstr>Lato Light</vt:lpstr>
      <vt:lpstr>Open Sans</vt:lpstr>
      <vt:lpstr>Calibri</vt:lpstr>
      <vt:lpstr>Arial Unicode MS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lion</cp:lastModifiedBy>
  <cp:revision>145</cp:revision>
  <dcterms:created xsi:type="dcterms:W3CDTF">2017-06-17T16:19:00Z</dcterms:created>
  <dcterms:modified xsi:type="dcterms:W3CDTF">2017-10-12T14:21:13Z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