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36" r:id="rId4"/>
    <p:sldId id="265" r:id="rId5"/>
    <p:sldId id="337" r:id="rId6"/>
    <p:sldId id="259" r:id="rId7"/>
    <p:sldId id="306" r:id="rId8"/>
    <p:sldId id="338" r:id="rId9"/>
    <p:sldId id="307" r:id="rId10"/>
    <p:sldId id="310" r:id="rId11"/>
    <p:sldId id="339" r:id="rId12"/>
    <p:sldId id="308" r:id="rId13"/>
    <p:sldId id="312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01" r:id="rId22"/>
  </p:sldIdLst>
  <p:sldSz cx="9144000" cy="514191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FFBA5D"/>
    <a:srgbClr val="FFC77D"/>
    <a:srgbClr val="77CBC3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888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5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7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0600" y="60139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咕泡学院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2981088"/>
            <a:ext cx="1893968" cy="276999"/>
            <a:chOff x="3275856" y="2981088"/>
            <a:chExt cx="1893968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3" name="Group 16"/>
            <p:cNvGrpSpPr/>
            <p:nvPr/>
          </p:nvGrpSpPr>
          <p:grpSpPr bwMode="auto">
            <a:xfrm>
              <a:off x="5091225" y="3053856"/>
              <a:ext cx="78599" cy="12633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9156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Mic</a:t>
              </a:r>
            </a:p>
          </p:txBody>
        </p:sp>
      </p:grpSp>
      <p:sp>
        <p:nvSpPr>
          <p:cNvPr id="1137" name="矩形 1136"/>
          <p:cNvSpPr/>
          <p:nvPr/>
        </p:nvSpPr>
        <p:spPr>
          <a:xfrm>
            <a:off x="80600" y="328065"/>
            <a:ext cx="4828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TextBox 143">
            <a:extLst>
              <a:ext uri="{FF2B5EF4-FFF2-40B4-BE49-F238E27FC236}">
                <a16:creationId xmlns:a16="http://schemas.microsoft.com/office/drawing/2014/main" id="{3F7A06E0-7213-4092-975A-97DC170E56A5}"/>
              </a:ext>
            </a:extLst>
          </p:cNvPr>
          <p:cNvSpPr txBox="1"/>
          <p:nvPr/>
        </p:nvSpPr>
        <p:spPr>
          <a:xfrm>
            <a:off x="3138934" y="2287051"/>
            <a:ext cx="568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分布式服务治理</a:t>
            </a:r>
            <a:r>
              <a:rPr lang="en-US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-Dubbo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DDBED7-9D60-4F11-9A3A-F2A953F629BA}"/>
              </a:ext>
            </a:extLst>
          </p:cNvPr>
          <p:cNvCxnSpPr>
            <a:cxnSpLocks/>
          </p:cNvCxnSpPr>
          <p:nvPr/>
        </p:nvCxnSpPr>
        <p:spPr>
          <a:xfrm>
            <a:off x="142487" y="358526"/>
            <a:ext cx="3240000" cy="0"/>
          </a:xfrm>
          <a:prstGeom prst="line">
            <a:avLst/>
          </a:prstGeom>
          <a:ln>
            <a:solidFill>
              <a:srgbClr val="FFBA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137" grpId="0"/>
      <p:bldP spid="5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F73BECB-1119-4836-9396-64A45EC263A0}"/>
              </a:ext>
            </a:extLst>
          </p:cNvPr>
          <p:cNvSpPr txBox="1"/>
          <p:nvPr/>
        </p:nvSpPr>
        <p:spPr>
          <a:xfrm>
            <a:off x="3203848" y="358586"/>
            <a:ext cx="280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的使用入门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FC9B52-1D67-420A-9353-3784E35A1AB2}"/>
              </a:ext>
            </a:extLst>
          </p:cNvPr>
          <p:cNvSpPr/>
          <p:nvPr/>
        </p:nvSpPr>
        <p:spPr>
          <a:xfrm>
            <a:off x="827584" y="1634852"/>
            <a:ext cx="59046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无注册中心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基于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Multicast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基于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18244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B563285-F8B1-4075-BB76-4B71584F49AE}"/>
              </a:ext>
            </a:extLst>
          </p:cNvPr>
          <p:cNvSpPr txBox="1"/>
          <p:nvPr/>
        </p:nvSpPr>
        <p:spPr>
          <a:xfrm>
            <a:off x="3203848" y="35858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控制台、监控中心</a:t>
            </a:r>
          </a:p>
        </p:txBody>
      </p:sp>
      <p:pic>
        <p:nvPicPr>
          <p:cNvPr id="2050" name="Picture 2" descr="社会成员的传染媒介平的例证有人和-社会网络概念- Coworking的-程序员写代码 库存例证">
            <a:extLst>
              <a:ext uri="{FF2B5EF4-FFF2-40B4-BE49-F238E27FC236}">
                <a16:creationId xmlns:a16="http://schemas.microsoft.com/office/drawing/2014/main" id="{795053E4-3180-4E2B-A912-5082C94D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6860"/>
            <a:ext cx="2464761" cy="24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A455086-CB59-4B0E-8DE5-D285736B0B68}"/>
              </a:ext>
            </a:extLst>
          </p:cNvPr>
          <p:cNvSpPr/>
          <p:nvPr/>
        </p:nvSpPr>
        <p:spPr>
          <a:xfrm>
            <a:off x="3100101" y="1994892"/>
            <a:ext cx="60486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监控中心安装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dubbo-monitor-simple-2.5.3-assembly.tar.gz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修改配置文件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dubbo.properties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dubbo.registry.address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=zookeeper://192.168.11.129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?backup=192.168.11.134,192.168.11.135,192.168.11.136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dubbo.jetty.port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访问的端口号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/bin/start.bat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46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597884" y="2354932"/>
            <a:ext cx="2092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配置分析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2B9C49C-765E-4F38-9F33-5DA9559B8E71}"/>
              </a:ext>
            </a:extLst>
          </p:cNvPr>
          <p:cNvSpPr txBox="1"/>
          <p:nvPr/>
        </p:nvSpPr>
        <p:spPr>
          <a:xfrm>
            <a:off x="2684124" y="338708"/>
            <a:ext cx="348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Dubbo telnet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A55BF7-78C9-40C5-B268-E01A519CD489}"/>
              </a:ext>
            </a:extLst>
          </p:cNvPr>
          <p:cNvSpPr/>
          <p:nvPr/>
        </p:nvSpPr>
        <p:spPr>
          <a:xfrm>
            <a:off x="395536" y="1562844"/>
            <a:ext cx="8066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Dubbo2.0.5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以上版本服务支持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16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55106F39-A34A-4FC8-BCDE-2D14241800FF}"/>
              </a:ext>
            </a:extLst>
          </p:cNvPr>
          <p:cNvSpPr txBox="1"/>
          <p:nvPr/>
        </p:nvSpPr>
        <p:spPr>
          <a:xfrm>
            <a:off x="2555776" y="3387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启动时检查配置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790F1C-1CE4-4B30-9EA6-F8FA23EF5152}"/>
              </a:ext>
            </a:extLst>
          </p:cNvPr>
          <p:cNvSpPr/>
          <p:nvPr/>
        </p:nvSpPr>
        <p:spPr>
          <a:xfrm>
            <a:off x="683568" y="141882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check="false"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关闭检查，比如，测试时，有些服务不关心，或者出现了循环依赖，必须有一方先启动。</a:t>
            </a:r>
          </a:p>
          <a:p>
            <a:pPr algn="just">
              <a:spcAft>
                <a:spcPts val="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关闭某个服务的启动时检查：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没有提供者时报错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647111-6D9B-4870-8167-95CCFED2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858988"/>
            <a:ext cx="5328592" cy="3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6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588A386D-A333-49ED-9699-E241D96878F6}"/>
              </a:ext>
            </a:extLst>
          </p:cNvPr>
          <p:cNvSpPr txBox="1"/>
          <p:nvPr/>
        </p:nvSpPr>
        <p:spPr>
          <a:xfrm>
            <a:off x="2699792" y="3387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多协议支持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EEF045-3E35-4CF8-BBAC-2483DC30F661}"/>
              </a:ext>
            </a:extLst>
          </p:cNvPr>
          <p:cNvSpPr/>
          <p:nvPr/>
        </p:nvSpPr>
        <p:spPr>
          <a:xfrm>
            <a:off x="755576" y="1634852"/>
            <a:ext cx="734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支持常见的传输协议：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Hessain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Thrift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85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60C416D2-118A-472A-836E-B81F0E4C3A16}"/>
              </a:ext>
            </a:extLst>
          </p:cNvPr>
          <p:cNvSpPr txBox="1"/>
          <p:nvPr/>
        </p:nvSpPr>
        <p:spPr>
          <a:xfrm>
            <a:off x="2699792" y="3387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多注册中心支持</a:t>
            </a:r>
          </a:p>
        </p:txBody>
      </p:sp>
      <p:pic>
        <p:nvPicPr>
          <p:cNvPr id="3" name="Picture 2" descr="社会成员的传染媒介平的例证有人和-社会网络概念- Coworking的-程序员写代码 库存例证">
            <a:extLst>
              <a:ext uri="{FF2B5EF4-FFF2-40B4-BE49-F238E27FC236}">
                <a16:creationId xmlns:a16="http://schemas.microsoft.com/office/drawing/2014/main" id="{608AA1C0-6909-4F9D-9023-29E4678AB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6860"/>
            <a:ext cx="2464761" cy="24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803BB9A0-8B4C-4296-A3ED-7E67501A2B27}"/>
              </a:ext>
            </a:extLst>
          </p:cNvPr>
          <p:cNvSpPr/>
          <p:nvPr/>
        </p:nvSpPr>
        <p:spPr>
          <a:xfrm>
            <a:off x="3995936" y="1310816"/>
            <a:ext cx="2448272" cy="972108"/>
          </a:xfrm>
          <a:prstGeom prst="cloudCallout">
            <a:avLst>
              <a:gd name="adj1" fmla="val -77167"/>
              <a:gd name="adj2" fmla="val 98151"/>
            </a:avLst>
          </a:prstGeom>
          <a:solidFill>
            <a:srgbClr val="F08C00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请看代码演示</a:t>
            </a:r>
          </a:p>
        </p:txBody>
      </p:sp>
    </p:spTree>
    <p:extLst>
      <p:ext uri="{BB962C8B-B14F-4D97-AF65-F5344CB8AC3E}">
        <p14:creationId xmlns:p14="http://schemas.microsoft.com/office/powerpoint/2010/main" val="415620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B910FE3F-E096-4A98-A7A8-CA6F7B082A8D}"/>
              </a:ext>
            </a:extLst>
          </p:cNvPr>
          <p:cNvSpPr txBox="1"/>
          <p:nvPr/>
        </p:nvSpPr>
        <p:spPr>
          <a:xfrm>
            <a:off x="2699792" y="3387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异步调用</a:t>
            </a:r>
          </a:p>
        </p:txBody>
      </p:sp>
      <p:pic>
        <p:nvPicPr>
          <p:cNvPr id="3" name="Picture 2" descr="社会成员的传染媒介平的例证有人和-社会网络概念- Coworking的-程序员写代码 库存例证">
            <a:extLst>
              <a:ext uri="{FF2B5EF4-FFF2-40B4-BE49-F238E27FC236}">
                <a16:creationId xmlns:a16="http://schemas.microsoft.com/office/drawing/2014/main" id="{5ED96210-4507-438B-90A9-1F984B0F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6860"/>
            <a:ext cx="2464761" cy="24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38ABCE96-FAE9-4EEC-BCB4-F60629C63692}"/>
              </a:ext>
            </a:extLst>
          </p:cNvPr>
          <p:cNvSpPr/>
          <p:nvPr/>
        </p:nvSpPr>
        <p:spPr>
          <a:xfrm>
            <a:off x="3995936" y="1310816"/>
            <a:ext cx="2448272" cy="972108"/>
          </a:xfrm>
          <a:prstGeom prst="cloudCallout">
            <a:avLst>
              <a:gd name="adj1" fmla="val -77167"/>
              <a:gd name="adj2" fmla="val 98151"/>
            </a:avLst>
          </a:prstGeom>
          <a:solidFill>
            <a:srgbClr val="F08C00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请看代码演示</a:t>
            </a:r>
          </a:p>
        </p:txBody>
      </p:sp>
    </p:spTree>
    <p:extLst>
      <p:ext uri="{BB962C8B-B14F-4D97-AF65-F5344CB8AC3E}">
        <p14:creationId xmlns:p14="http://schemas.microsoft.com/office/powerpoint/2010/main" val="2637005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724CB5EE-B401-4898-9ACC-C4FB36D6E751}"/>
              </a:ext>
            </a:extLst>
          </p:cNvPr>
          <p:cNvSpPr txBox="1"/>
          <p:nvPr/>
        </p:nvSpPr>
        <p:spPr>
          <a:xfrm>
            <a:off x="2699792" y="3387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主机绑定</a:t>
            </a:r>
          </a:p>
        </p:txBody>
      </p:sp>
      <p:pic>
        <p:nvPicPr>
          <p:cNvPr id="3" name="Picture 2" descr="社会成员的传染媒介平的例证有人和-社会网络概念- Coworking的-程序员写代码 库存例证">
            <a:extLst>
              <a:ext uri="{FF2B5EF4-FFF2-40B4-BE49-F238E27FC236}">
                <a16:creationId xmlns:a16="http://schemas.microsoft.com/office/drawing/2014/main" id="{317963AD-8795-432C-BC81-8CD22FEBA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6860"/>
            <a:ext cx="2464761" cy="24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3E7D60EB-3D7A-49FC-B1E0-1F6B98370F11}"/>
              </a:ext>
            </a:extLst>
          </p:cNvPr>
          <p:cNvSpPr/>
          <p:nvPr/>
        </p:nvSpPr>
        <p:spPr>
          <a:xfrm>
            <a:off x="3995936" y="1310816"/>
            <a:ext cx="2448272" cy="972108"/>
          </a:xfrm>
          <a:prstGeom prst="cloudCallout">
            <a:avLst>
              <a:gd name="adj1" fmla="val -77167"/>
              <a:gd name="adj2" fmla="val 98151"/>
            </a:avLst>
          </a:prstGeom>
          <a:solidFill>
            <a:srgbClr val="F08C00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请看代码演示</a:t>
            </a:r>
          </a:p>
        </p:txBody>
      </p:sp>
    </p:spTree>
    <p:extLst>
      <p:ext uri="{BB962C8B-B14F-4D97-AF65-F5344CB8AC3E}">
        <p14:creationId xmlns:p14="http://schemas.microsoft.com/office/powerpoint/2010/main" val="388407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8B51E1FC-2D8E-4570-AC0A-10A7BCA2139D}"/>
              </a:ext>
            </a:extLst>
          </p:cNvPr>
          <p:cNvSpPr txBox="1"/>
          <p:nvPr/>
        </p:nvSpPr>
        <p:spPr>
          <a:xfrm>
            <a:off x="2699792" y="3387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负载均衡</a:t>
            </a:r>
          </a:p>
        </p:txBody>
      </p:sp>
      <p:pic>
        <p:nvPicPr>
          <p:cNvPr id="3" name="Picture 2" descr="社会成员的传染媒介平的例证有人和-社会网络概念- Coworking的-程序员写代码 库存例证">
            <a:extLst>
              <a:ext uri="{FF2B5EF4-FFF2-40B4-BE49-F238E27FC236}">
                <a16:creationId xmlns:a16="http://schemas.microsoft.com/office/drawing/2014/main" id="{42613DE5-97FC-4DCA-95ED-CA940B1E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6860"/>
            <a:ext cx="2464761" cy="24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C6F4F714-07AB-4E3E-A507-325E57E65E65}"/>
              </a:ext>
            </a:extLst>
          </p:cNvPr>
          <p:cNvSpPr/>
          <p:nvPr/>
        </p:nvSpPr>
        <p:spPr>
          <a:xfrm>
            <a:off x="3995936" y="1310816"/>
            <a:ext cx="2448272" cy="972108"/>
          </a:xfrm>
          <a:prstGeom prst="cloudCallout">
            <a:avLst>
              <a:gd name="adj1" fmla="val -77167"/>
              <a:gd name="adj2" fmla="val 98151"/>
            </a:avLst>
          </a:prstGeom>
          <a:solidFill>
            <a:srgbClr val="F08C00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请看代码演示</a:t>
            </a:r>
          </a:p>
        </p:txBody>
      </p:sp>
    </p:spTree>
    <p:extLst>
      <p:ext uri="{BB962C8B-B14F-4D97-AF65-F5344CB8AC3E}">
        <p14:creationId xmlns:p14="http://schemas.microsoft.com/office/powerpoint/2010/main" val="14021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13349" y="2714972"/>
            <a:ext cx="716648" cy="716648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9975" y="2714972"/>
            <a:ext cx="716648" cy="716648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11662" y="2714972"/>
            <a:ext cx="716648" cy="716648"/>
            <a:chOff x="4213675" y="2714972"/>
            <a:chExt cx="716648" cy="716648"/>
          </a:xfrm>
        </p:grpSpPr>
        <p:sp>
          <p:nvSpPr>
            <p:cNvPr id="116" name="椭圆 115"/>
            <p:cNvSpPr/>
            <p:nvPr/>
          </p:nvSpPr>
          <p:spPr>
            <a:xfrm>
              <a:off x="4213675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4464895" y="2920173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96319" y="2714972"/>
            <a:ext cx="716648" cy="716648"/>
            <a:chOff x="908288" y="2714972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908288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1100223" y="2929161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5013156" y="3815509"/>
            <a:ext cx="1358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Dubbo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的使用入门</a:t>
            </a:r>
          </a:p>
        </p:txBody>
      </p:sp>
      <p:sp>
        <p:nvSpPr>
          <p:cNvPr id="110" name="矩形 109"/>
          <p:cNvSpPr/>
          <p:nvPr/>
        </p:nvSpPr>
        <p:spPr>
          <a:xfrm>
            <a:off x="2943153" y="3815509"/>
            <a:ext cx="1050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Dubbo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的架构</a:t>
            </a:r>
          </a:p>
        </p:txBody>
      </p:sp>
      <p:sp>
        <p:nvSpPr>
          <p:cNvPr id="111" name="矩形 110"/>
          <p:cNvSpPr/>
          <p:nvPr/>
        </p:nvSpPr>
        <p:spPr>
          <a:xfrm>
            <a:off x="467544" y="3815509"/>
            <a:ext cx="20162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什么是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Dubbo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及为什么要用</a:t>
            </a:r>
          </a:p>
        </p:txBody>
      </p:sp>
      <p:sp>
        <p:nvSpPr>
          <p:cNvPr id="112" name="矩形 111"/>
          <p:cNvSpPr/>
          <p:nvPr/>
        </p:nvSpPr>
        <p:spPr>
          <a:xfrm>
            <a:off x="7282087" y="3815509"/>
            <a:ext cx="12041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Dubbo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配置分析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  <p:bldP spid="1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34D00DAF-1968-4B76-80CF-7BBDB0BA5990}"/>
              </a:ext>
            </a:extLst>
          </p:cNvPr>
          <p:cNvSpPr txBox="1"/>
          <p:nvPr/>
        </p:nvSpPr>
        <p:spPr>
          <a:xfrm>
            <a:off x="2699792" y="3387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集群容错</a:t>
            </a:r>
          </a:p>
        </p:txBody>
      </p:sp>
      <p:pic>
        <p:nvPicPr>
          <p:cNvPr id="3" name="Picture 2" descr="社会成员的传染媒介平的例证有人和-社会网络概念- Coworking的-程序员写代码 库存例证">
            <a:extLst>
              <a:ext uri="{FF2B5EF4-FFF2-40B4-BE49-F238E27FC236}">
                <a16:creationId xmlns:a16="http://schemas.microsoft.com/office/drawing/2014/main" id="{8F7079C0-E59D-400E-BE73-A631AB45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6860"/>
            <a:ext cx="2464761" cy="24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12E0BB32-D84A-4142-83E9-7DA10C8677B4}"/>
              </a:ext>
            </a:extLst>
          </p:cNvPr>
          <p:cNvSpPr/>
          <p:nvPr/>
        </p:nvSpPr>
        <p:spPr>
          <a:xfrm>
            <a:off x="3995936" y="1310816"/>
            <a:ext cx="2448272" cy="972108"/>
          </a:xfrm>
          <a:prstGeom prst="cloudCallout">
            <a:avLst>
              <a:gd name="adj1" fmla="val -77167"/>
              <a:gd name="adj2" fmla="val 98151"/>
            </a:avLst>
          </a:prstGeom>
          <a:solidFill>
            <a:srgbClr val="F08C00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请看代码演示</a:t>
            </a:r>
          </a:p>
        </p:txBody>
      </p:sp>
    </p:spTree>
    <p:extLst>
      <p:ext uri="{BB962C8B-B14F-4D97-AF65-F5344CB8AC3E}">
        <p14:creationId xmlns:p14="http://schemas.microsoft.com/office/powerpoint/2010/main" val="886183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112566" y="170659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678" name="矩形 677"/>
          <p:cNvSpPr/>
          <p:nvPr/>
        </p:nvSpPr>
        <p:spPr>
          <a:xfrm>
            <a:off x="3124091" y="2339681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4" name="矩形 523">
            <a:extLst>
              <a:ext uri="{FF2B5EF4-FFF2-40B4-BE49-F238E27FC236}">
                <a16:creationId xmlns:a16="http://schemas.microsoft.com/office/drawing/2014/main" id="{C208062F-E925-4A0C-8BD0-8A89D153A3AB}"/>
              </a:ext>
            </a:extLst>
          </p:cNvPr>
          <p:cNvSpPr/>
          <p:nvPr/>
        </p:nvSpPr>
        <p:spPr>
          <a:xfrm>
            <a:off x="3105489" y="286158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  <p:bldP spid="5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2884669" y="2388918"/>
            <a:ext cx="3374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及为什么要用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D570DF48-485C-423C-969C-FD33F1BD57DB}"/>
              </a:ext>
            </a:extLst>
          </p:cNvPr>
          <p:cNvSpPr>
            <a:spLocks noEditPoints="1"/>
          </p:cNvSpPr>
          <p:nvPr/>
        </p:nvSpPr>
        <p:spPr bwMode="auto">
          <a:xfrm>
            <a:off x="4397477" y="1380014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Dubbo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是什么</a:t>
              </a:r>
              <a:endPara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7BA8168-1EB7-4516-AE92-64152F5FD738}"/>
              </a:ext>
            </a:extLst>
          </p:cNvPr>
          <p:cNvSpPr/>
          <p:nvPr/>
        </p:nvSpPr>
        <p:spPr>
          <a:xfrm>
            <a:off x="683568" y="1562844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是一个分布式服务框架，致力于提供高性能和透明化的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远程服务调用方案，以及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服务治理方案。 其核心部分包含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远程通讯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提供对多种基于长连接的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框架抽象封装，包括多种线程模型，序列化，以及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模式的信息交换方式。</a:t>
            </a: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集群容错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提供基于接口方法的透明远程过程调用，包括多协议支持，以及软负载均衡，失败容错，地址路由，动态配置等集群支持</a:t>
            </a: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自动发现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基于注册中心目录服务，使服务消费方能动态的查找服务提供方，使地址透明，使服务提供方可以平滑增加或减少机器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F308E1-A60C-4A69-9FD7-3AAC15C255CB}"/>
              </a:ext>
            </a:extLst>
          </p:cNvPr>
          <p:cNvSpPr/>
          <p:nvPr/>
        </p:nvSpPr>
        <p:spPr>
          <a:xfrm>
            <a:off x="575555" y="1274812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当服务越来越多时，服务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配置管理变得非常困难，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硬件负载均衡器的单点压力也越来越大。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此时需要一个服务注册中心，动态的注册和发现服务，使服务的位置透明。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并通过在消费方获取服务提供方地址列表，实现软负载均衡和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，降低对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硬件负载均衡器的依赖，也能减少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部分成本。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当进一步发展，服务间依赖关系变得错踪复杂，甚至分不清哪个应用要在哪个应用之前启动，架构师都不能完整的描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述应用的架构关系。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这时，需要自动画出应用间的依赖关系图，以帮助架构师理清理关系。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服务的调用量越来越大，服务的容量问题就暴露出来，这个服务需要多少机器支撑？什么时候该加机器？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为了解决这些问题，第一步，要将服务现在每天的调用量，响应时间，都统计出来，作为容量规划的参考指标。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其次，要可以动态调整权重，在线上，将某台机器的权重一直加大，并在加大的过程中记录响应时间的变化，直到响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应时间到达阀值，记录此时的访问量，再以此访问量乘以机器数反推总容量。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3045D4-326C-4999-9B93-CA01AB60F71D}"/>
              </a:ext>
            </a:extLst>
          </p:cNvPr>
          <p:cNvGrpSpPr/>
          <p:nvPr/>
        </p:nvGrpSpPr>
        <p:grpSpPr>
          <a:xfrm>
            <a:off x="3203848" y="358586"/>
            <a:ext cx="2952327" cy="450017"/>
            <a:chOff x="3458817" y="358586"/>
            <a:chExt cx="2226366" cy="450017"/>
          </a:xfrm>
        </p:grpSpPr>
        <p:sp>
          <p:nvSpPr>
            <p:cNvPr id="4" name="TextBox 47">
              <a:extLst>
                <a:ext uri="{FF2B5EF4-FFF2-40B4-BE49-F238E27FC236}">
                  <a16:creationId xmlns:a16="http://schemas.microsoft.com/office/drawing/2014/main" id="{C2FC5898-7C4C-4F7A-854F-A49629262ADF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为什么要使用</a:t>
              </a:r>
              <a:r>
                <a:rPr lang="en-US" altLang="zh-CN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Dubbo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AAA34A4D-9D29-4EEA-8E5E-2573A7E3C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6" name="Picture 2" descr="https://timgsa.baidu.com/timg?image&amp;quality=80&amp;size=b9999_10000&amp;sec=1502863128571&amp;di=5c0560c7fcdb47a7b1ecae73ecac6128&amp;imgtype=0&amp;src=http%3A%2F%2Ftva3.sinaimg.cn%2Fcrop.0.0.180.180.180%2F8cb310aejw1e8qgp5bmzyj2050050aa8.jpg">
            <a:extLst>
              <a:ext uri="{FF2B5EF4-FFF2-40B4-BE49-F238E27FC236}">
                <a16:creationId xmlns:a16="http://schemas.microsoft.com/office/drawing/2014/main" id="{CB6EAD4A-F86A-436B-B749-7C8AE7741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803331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2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654114" y="2388918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的架构</a:t>
            </a:r>
            <a:endParaRPr lang="en-US" altLang="zh-CN" sz="20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A7BE88A-6CDA-473F-9F21-2D889A505A74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的架构体系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86E816-F7D1-4FD4-A37C-4331CCE5187E}"/>
              </a:ext>
            </a:extLst>
          </p:cNvPr>
          <p:cNvSpPr/>
          <p:nvPr/>
        </p:nvSpPr>
        <p:spPr>
          <a:xfrm>
            <a:off x="3923928" y="1418828"/>
            <a:ext cx="49685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9550" algn="just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调用关系说明：</a:t>
            </a:r>
          </a:p>
          <a:p>
            <a:pPr indent="209550"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服务容器负责启动，加载，运行服务提供者。</a:t>
            </a:r>
          </a:p>
          <a:p>
            <a:pPr indent="209550"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服务提供者在启动时，向注册中心注册自己提供的服务。</a:t>
            </a:r>
          </a:p>
          <a:p>
            <a:pPr indent="209550"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服务消费者在启动时，向注册中心订阅自己所需的服务。</a:t>
            </a:r>
          </a:p>
          <a:p>
            <a:pPr indent="209550"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注册中心返回服务提供者地址列表给消费者，如果有变更，注册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09550"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中心将基于长连接推送变更数据给消费者。</a:t>
            </a:r>
          </a:p>
          <a:p>
            <a:pPr indent="209550"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服务消费者，从提供者地址列表中，基于软负载均衡算法，选一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09550"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台提供者进行调用，如果调用失败，再选另一台调用。</a:t>
            </a:r>
          </a:p>
          <a:p>
            <a:pPr indent="209550"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服务消费者和提供者，在内存中累计调用次数和调用时间，定时 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09550"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每分钟发送一次统计数据到监控中心。</a:t>
            </a:r>
          </a:p>
        </p:txBody>
      </p:sp>
      <p:pic>
        <p:nvPicPr>
          <p:cNvPr id="2050" name="Picture 2" descr="/dev-guide/images/dubbo-relation.jpg">
            <a:extLst>
              <a:ext uri="{FF2B5EF4-FFF2-40B4-BE49-F238E27FC236}">
                <a16:creationId xmlns:a16="http://schemas.microsoft.com/office/drawing/2014/main" id="{5D4BB235-8227-4AE4-8238-EEC0AA358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90836"/>
            <a:ext cx="349129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>
            <a:extLst>
              <a:ext uri="{FF2B5EF4-FFF2-40B4-BE49-F238E27FC236}">
                <a16:creationId xmlns:a16="http://schemas.microsoft.com/office/drawing/2014/main" id="{D20D46E3-04D5-4155-A85D-E6FB422FC390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的架构体系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ubbo-architucture">
            <a:extLst>
              <a:ext uri="{FF2B5EF4-FFF2-40B4-BE49-F238E27FC236}">
                <a16:creationId xmlns:a16="http://schemas.microsoft.com/office/drawing/2014/main" id="{6F80ABB9-97E5-4DE3-8FD5-CC69D46E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8788"/>
            <a:ext cx="547260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3D13AAB-8210-4C66-9F4F-A1E34C78E3CC}"/>
              </a:ext>
            </a:extLst>
          </p:cNvPr>
          <p:cNvSpPr/>
          <p:nvPr/>
        </p:nvSpPr>
        <p:spPr>
          <a:xfrm>
            <a:off x="5004048" y="3435052"/>
            <a:ext cx="4572000" cy="116769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095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自动部署服务的本地代理。</a:t>
            </a:r>
          </a:p>
          <a:p>
            <a:pPr indent="2095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Repository: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仓库用于存储服务应用发布包。</a:t>
            </a:r>
          </a:p>
          <a:p>
            <a:pPr indent="2095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Scheduler: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调度中心基于访问压力自动增减服务提供者。</a:t>
            </a:r>
          </a:p>
          <a:p>
            <a:pPr indent="2095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Admin: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统一管理控制台。</a:t>
            </a:r>
          </a:p>
        </p:txBody>
      </p:sp>
    </p:spTree>
    <p:extLst>
      <p:ext uri="{BB962C8B-B14F-4D97-AF65-F5344CB8AC3E}">
        <p14:creationId xmlns:p14="http://schemas.microsoft.com/office/powerpoint/2010/main" val="139283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611641" y="2388918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Dubo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使用入门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899</Words>
  <Application>Microsoft Office PowerPoint</Application>
  <PresentationFormat>自定义</PresentationFormat>
  <Paragraphs>91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/>
  <cp:keywords/>
  <dc:description/>
  <cp:lastModifiedBy>谭锋</cp:lastModifiedBy>
  <cp:revision>583</cp:revision>
  <dcterms:created xsi:type="dcterms:W3CDTF">2016-03-21T01:49:00Z</dcterms:created>
  <dcterms:modified xsi:type="dcterms:W3CDTF">2017-08-16T03:46:04Z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