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5" r:id="rId4"/>
    <p:sldId id="265" r:id="rId5"/>
    <p:sldId id="320" r:id="rId6"/>
    <p:sldId id="259" r:id="rId7"/>
    <p:sldId id="306" r:id="rId8"/>
    <p:sldId id="307" r:id="rId9"/>
    <p:sldId id="310" r:id="rId10"/>
    <p:sldId id="321" r:id="rId11"/>
    <p:sldId id="311" r:id="rId12"/>
    <p:sldId id="319" r:id="rId13"/>
    <p:sldId id="308" r:id="rId14"/>
    <p:sldId id="314" r:id="rId15"/>
    <p:sldId id="301" r:id="rId16"/>
  </p:sldIdLst>
  <p:sldSz cx="9144000" cy="5141913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FFBA5D"/>
    <a:srgbClr val="FFC77D"/>
    <a:srgbClr val="77CBC3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howGuides="1">
      <p:cViewPr varScale="1">
        <p:scale>
          <a:sx n="142" d="100"/>
          <a:sy n="142" d="100"/>
        </p:scale>
        <p:origin x="648" y="120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7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43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7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0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5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80600" y="60139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咕泡学院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5856" y="2981088"/>
            <a:ext cx="1893968" cy="276999"/>
            <a:chOff x="3275856" y="2981088"/>
            <a:chExt cx="1893968" cy="276999"/>
          </a:xfrm>
        </p:grpSpPr>
        <p:grpSp>
          <p:nvGrpSpPr>
            <p:cNvPr id="146" name="组合 145"/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149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0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53" name="Group 16"/>
            <p:cNvGrpSpPr/>
            <p:nvPr/>
          </p:nvGrpSpPr>
          <p:grpSpPr bwMode="auto">
            <a:xfrm>
              <a:off x="5091225" y="3053856"/>
              <a:ext cx="78599" cy="126335"/>
              <a:chOff x="4441" y="3144"/>
              <a:chExt cx="215" cy="345"/>
            </a:xfrm>
          </p:grpSpPr>
          <p:sp>
            <p:nvSpPr>
              <p:cNvPr id="15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6" name="Text Box 19"/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91563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讲师：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Mic</a:t>
              </a:r>
            </a:p>
          </p:txBody>
        </p:sp>
      </p:grpSp>
      <p:sp>
        <p:nvSpPr>
          <p:cNvPr id="1137" name="矩形 1136"/>
          <p:cNvSpPr/>
          <p:nvPr/>
        </p:nvSpPr>
        <p:spPr>
          <a:xfrm>
            <a:off x="80600" y="328065"/>
            <a:ext cx="48284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623" name="组合 1622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212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24" name="组合 1623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214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TextBox 143">
            <a:extLst>
              <a:ext uri="{FF2B5EF4-FFF2-40B4-BE49-F238E27FC236}">
                <a16:creationId xmlns:a16="http://schemas.microsoft.com/office/drawing/2014/main" id="{3F7A06E0-7213-4092-975A-97DC170E56A5}"/>
              </a:ext>
            </a:extLst>
          </p:cNvPr>
          <p:cNvSpPr txBox="1"/>
          <p:nvPr/>
        </p:nvSpPr>
        <p:spPr>
          <a:xfrm>
            <a:off x="3138934" y="2287051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分布式消息通信 </a:t>
            </a:r>
            <a:r>
              <a:rPr lang="en-US" altLang="zh-CN" sz="28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(</a:t>
            </a:r>
            <a:r>
              <a:rPr lang="en-US" altLang="zh-CN" sz="2800" dirty="0" err="1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ActiveMQ</a:t>
            </a:r>
            <a:r>
              <a:rPr lang="en-US" altLang="zh-CN" sz="28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)</a:t>
            </a:r>
            <a:endParaRPr lang="zh-CN" altLang="en-US" sz="36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DDBED7-9D60-4F11-9A3A-F2A953F629BA}"/>
              </a:ext>
            </a:extLst>
          </p:cNvPr>
          <p:cNvCxnSpPr>
            <a:cxnSpLocks/>
          </p:cNvCxnSpPr>
          <p:nvPr/>
        </p:nvCxnSpPr>
        <p:spPr>
          <a:xfrm>
            <a:off x="142487" y="358526"/>
            <a:ext cx="3240000" cy="0"/>
          </a:xfrm>
          <a:prstGeom prst="line">
            <a:avLst/>
          </a:prstGeom>
          <a:ln>
            <a:solidFill>
              <a:srgbClr val="FFBA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137" grpId="0"/>
      <p:bldP spid="5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F51B2E55-F486-4A4F-A388-47F6BF2BB1E6}"/>
              </a:ext>
            </a:extLst>
          </p:cNvPr>
          <p:cNvSpPr txBox="1"/>
          <p:nvPr/>
        </p:nvSpPr>
        <p:spPr>
          <a:xfrm>
            <a:off x="2339752" y="410716"/>
            <a:ext cx="374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ActiveMQ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networkConnector</a:t>
            </a:r>
            <a:endParaRPr lang="zh-CN" altLang="en-US" b="1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http://dl2.iteye.com/upload/attachment/0101/1747/10190bfe-30d7-3021-8bbe-9d7882530083.png">
            <a:extLst>
              <a:ext uri="{FF2B5EF4-FFF2-40B4-BE49-F238E27FC236}">
                <a16:creationId xmlns:a16="http://schemas.microsoft.com/office/drawing/2014/main" id="{08C1F725-314A-4956-9DC0-74C0090374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1922884"/>
            <a:ext cx="3456384" cy="29430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0FCFAD1-D905-4D19-BC33-B9CDD4DEEFDE}"/>
              </a:ext>
            </a:extLst>
          </p:cNvPr>
          <p:cNvSpPr/>
          <p:nvPr/>
        </p:nvSpPr>
        <p:spPr>
          <a:xfrm>
            <a:off x="1043608" y="1202804"/>
            <a:ext cx="7272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NetworkConnector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则主要用来配置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服务端与服务端之间的通信连接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7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66C76C0E-03DA-46AC-B782-D2CA4615E6C8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ActiveMQ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集群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37037C-61F3-4E12-9969-7D6CD8A742CE}"/>
              </a:ext>
            </a:extLst>
          </p:cNvPr>
          <p:cNvSpPr/>
          <p:nvPr/>
        </p:nvSpPr>
        <p:spPr>
          <a:xfrm>
            <a:off x="611560" y="1346820"/>
            <a:ext cx="741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热备方案，这种方案并不能提高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的集群的性能；主要保证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的高可用性。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679BFE-7C05-49B0-B1D7-F73009ACF9D0}"/>
              </a:ext>
            </a:extLst>
          </p:cNvPr>
          <p:cNvSpPr/>
          <p:nvPr/>
        </p:nvSpPr>
        <p:spPr>
          <a:xfrm>
            <a:off x="578725" y="2156612"/>
            <a:ext cx="3058851" cy="368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的（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master/slave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）集群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799A12-A34E-42F0-AA32-286C10CD6096}"/>
              </a:ext>
            </a:extLst>
          </p:cNvPr>
          <p:cNvSpPr/>
          <p:nvPr/>
        </p:nvSpPr>
        <p:spPr>
          <a:xfrm>
            <a:off x="632075" y="2897789"/>
            <a:ext cx="1723549" cy="368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基于共享数据库的主从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AF6CA2-C00B-4AE2-8008-EFA324FB23F0}"/>
              </a:ext>
            </a:extLst>
          </p:cNvPr>
          <p:cNvSpPr/>
          <p:nvPr/>
        </p:nvSpPr>
        <p:spPr>
          <a:xfrm>
            <a:off x="628001" y="3795092"/>
            <a:ext cx="2185214" cy="368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基于共享文件系统的热备方案</a:t>
            </a:r>
          </a:p>
        </p:txBody>
      </p:sp>
    </p:spTree>
    <p:extLst>
      <p:ext uri="{BB962C8B-B14F-4D97-AF65-F5344CB8AC3E}">
        <p14:creationId xmlns:p14="http://schemas.microsoft.com/office/powerpoint/2010/main" val="369725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3FA47CAC-6E4F-45B7-B7F6-7E103AFBBC6D}"/>
              </a:ext>
            </a:extLst>
          </p:cNvPr>
          <p:cNvSpPr txBox="1"/>
          <p:nvPr/>
        </p:nvSpPr>
        <p:spPr>
          <a:xfrm>
            <a:off x="2915816" y="358586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ActiveMQ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客户端故障转移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9BAC65-8E0E-4B3A-9055-ECA2EB49BF11}"/>
              </a:ext>
            </a:extLst>
          </p:cNvPr>
          <p:cNvSpPr/>
          <p:nvPr/>
        </p:nvSpPr>
        <p:spPr>
          <a:xfrm>
            <a:off x="683568" y="1418828"/>
            <a:ext cx="954107" cy="368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1200" dirty="0">
                <a:solidFill>
                  <a:srgbClr val="F08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容错的链接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17BD5B-4EFA-4263-ABB7-84A3D243EA51}"/>
              </a:ext>
            </a:extLst>
          </p:cNvPr>
          <p:cNvSpPr/>
          <p:nvPr/>
        </p:nvSpPr>
        <p:spPr>
          <a:xfrm>
            <a:off x="687433" y="1994892"/>
            <a:ext cx="4572000" cy="6136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协议实现了自动重新链接的逻辑。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failover:(uri1,...,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uriN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)?key=value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failover:uri1,...,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uriN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30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657774" y="2354932"/>
            <a:ext cx="1972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ActiveMQ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22B9C49C-765E-4F38-9F33-5DA9559B8E71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ActiveMQ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D3EF91-9A25-4C0D-B55A-0E2A286BECC5}"/>
              </a:ext>
            </a:extLst>
          </p:cNvPr>
          <p:cNvSpPr/>
          <p:nvPr/>
        </p:nvSpPr>
        <p:spPr>
          <a:xfrm>
            <a:off x="683568" y="1130796"/>
            <a:ext cx="7920880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自带的管理界面的功能十分简单，只能查看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Topics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等简单信息，不能监控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自身运行的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JMX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9B319B-E29B-4578-972E-16D221630839}"/>
              </a:ext>
            </a:extLst>
          </p:cNvPr>
          <p:cNvSpPr/>
          <p:nvPr/>
        </p:nvSpPr>
        <p:spPr>
          <a:xfrm>
            <a:off x="683568" y="2282924"/>
            <a:ext cx="7920880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HawtIO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是一个新的可插入式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HTML5 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面板，设计用来监控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Camel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等系统；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5.9.0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版本曾将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hawtio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嵌入自身的管理界面，但是由于对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hawtio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的引入产生了争议，在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5.9.1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版本中又将其移除，但是开发者可以通过配置，使用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hawtio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进行监控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851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extBox 143"/>
          <p:cNvSpPr txBox="1"/>
          <p:nvPr/>
        </p:nvSpPr>
        <p:spPr>
          <a:xfrm>
            <a:off x="3112566" y="170659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678" name="矩形 677"/>
          <p:cNvSpPr/>
          <p:nvPr/>
        </p:nvSpPr>
        <p:spPr>
          <a:xfrm>
            <a:off x="3124091" y="2339681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679" name="组合 678"/>
          <p:cNvGrpSpPr/>
          <p:nvPr/>
        </p:nvGrpSpPr>
        <p:grpSpPr>
          <a:xfrm>
            <a:off x="827584" y="984393"/>
            <a:ext cx="2184453" cy="2651256"/>
            <a:chOff x="827584" y="984393"/>
            <a:chExt cx="2184453" cy="2651256"/>
          </a:xfrm>
        </p:grpSpPr>
        <p:grpSp>
          <p:nvGrpSpPr>
            <p:cNvPr id="680" name="组合 679"/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</p:grpSpPr>
          <p:sp>
            <p:nvSpPr>
              <p:cNvPr id="11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81" name="组合 680"/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2" name="组合 681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081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2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5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6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9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0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3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4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7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0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3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4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7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18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3" name="组合 682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008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9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0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3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4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7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8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1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2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5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6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4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8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5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4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79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4" name="组合 683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68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808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1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2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3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4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5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6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7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8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9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0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1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4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5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6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7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8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0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1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2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3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4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5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6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7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8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0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1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4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5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6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7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8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9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0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1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2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3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4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5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6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7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8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9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1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2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3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4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5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6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7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8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9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0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1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2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3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4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5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6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7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8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9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0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2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3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4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5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6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7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8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9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0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1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2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3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4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5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6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7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8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9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0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2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3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4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5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6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7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8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9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0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1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3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4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5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6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7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8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9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0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1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4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5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6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7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8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9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1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3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4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5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6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7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8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9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0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1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2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3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4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5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6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7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8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9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0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1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2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3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4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5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6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7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8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9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0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1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2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3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4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5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6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7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8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9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0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1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2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3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4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5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6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7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8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9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0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1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2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3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7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8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9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0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1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2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3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4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5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6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7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8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9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0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1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2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3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4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5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6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7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6" name="组合 685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687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8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9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0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1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2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3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4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5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7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8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0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1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2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3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4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5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6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9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0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1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2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3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4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5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6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7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8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9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0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2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2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3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4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5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6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8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0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1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2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3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5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6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7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8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9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0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1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2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4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5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6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7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8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9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0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1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2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3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4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6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7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8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9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0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1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2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3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4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5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6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7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9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0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1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2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3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4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5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6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7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0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1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2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3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4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5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6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7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8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0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1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2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3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4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5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6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7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179" name="组合 1178"/>
          <p:cNvGrpSpPr/>
          <p:nvPr/>
        </p:nvGrpSpPr>
        <p:grpSpPr>
          <a:xfrm>
            <a:off x="1965129" y="3580776"/>
            <a:ext cx="6047164" cy="662169"/>
            <a:chOff x="1216025" y="2955926"/>
            <a:chExt cx="1971675" cy="215900"/>
          </a:xfrm>
        </p:grpSpPr>
        <p:sp>
          <p:nvSpPr>
            <p:cNvPr id="1180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Freeform 503"/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82" name="组合 1181"/>
          <p:cNvGrpSpPr/>
          <p:nvPr/>
        </p:nvGrpSpPr>
        <p:grpSpPr>
          <a:xfrm>
            <a:off x="7883922" y="4143240"/>
            <a:ext cx="258329" cy="403355"/>
            <a:chOff x="3141663" y="3136901"/>
            <a:chExt cx="90488" cy="141288"/>
          </a:xfrm>
        </p:grpSpPr>
        <p:sp>
          <p:nvSpPr>
            <p:cNvPr id="1183" name="Freeform 504"/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Freeform 505"/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Freeform 506"/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4" name="矩形 523">
            <a:extLst>
              <a:ext uri="{FF2B5EF4-FFF2-40B4-BE49-F238E27FC236}">
                <a16:creationId xmlns:a16="http://schemas.microsoft.com/office/drawing/2014/main" id="{C208062F-E925-4A0C-8BD0-8A89D153A3AB}"/>
              </a:ext>
            </a:extLst>
          </p:cNvPr>
          <p:cNvSpPr/>
          <p:nvPr/>
        </p:nvSpPr>
        <p:spPr>
          <a:xfrm>
            <a:off x="3105489" y="2861589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77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" grpId="0"/>
      <p:bldP spid="678" grpId="0"/>
      <p:bldP spid="5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3832860" y="410716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13349" y="2714972"/>
            <a:ext cx="716648" cy="716648"/>
            <a:chOff x="7513349" y="2714972"/>
            <a:chExt cx="716648" cy="716648"/>
          </a:xfrm>
        </p:grpSpPr>
        <p:sp>
          <p:nvSpPr>
            <p:cNvPr id="118" name="椭圆 117"/>
            <p:cNvSpPr/>
            <p:nvPr/>
          </p:nvSpPr>
          <p:spPr>
            <a:xfrm>
              <a:off x="7513349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Freeform 9"/>
            <p:cNvSpPr>
              <a:spLocks noEditPoints="1"/>
            </p:cNvSpPr>
            <p:nvPr/>
          </p:nvSpPr>
          <p:spPr bwMode="auto">
            <a:xfrm>
              <a:off x="7681431" y="2950133"/>
              <a:ext cx="380484" cy="247914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09975" y="2714972"/>
            <a:ext cx="716648" cy="716648"/>
            <a:chOff x="2585150" y="2714972"/>
            <a:chExt cx="716648" cy="716648"/>
          </a:xfrm>
        </p:grpSpPr>
        <p:sp>
          <p:nvSpPr>
            <p:cNvPr id="115" name="椭圆 114"/>
            <p:cNvSpPr/>
            <p:nvPr/>
          </p:nvSpPr>
          <p:spPr>
            <a:xfrm>
              <a:off x="2585150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10"/>
            <p:cNvSpPr>
              <a:spLocks noEditPoints="1"/>
            </p:cNvSpPr>
            <p:nvPr/>
          </p:nvSpPr>
          <p:spPr bwMode="auto">
            <a:xfrm>
              <a:off x="2800042" y="2932664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11662" y="2714972"/>
            <a:ext cx="716648" cy="716648"/>
            <a:chOff x="4213675" y="2714972"/>
            <a:chExt cx="716648" cy="716648"/>
          </a:xfrm>
        </p:grpSpPr>
        <p:sp>
          <p:nvSpPr>
            <p:cNvPr id="116" name="椭圆 115"/>
            <p:cNvSpPr/>
            <p:nvPr/>
          </p:nvSpPr>
          <p:spPr>
            <a:xfrm>
              <a:off x="4213675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Freeform 12"/>
            <p:cNvSpPr>
              <a:spLocks noEditPoints="1"/>
            </p:cNvSpPr>
            <p:nvPr/>
          </p:nvSpPr>
          <p:spPr bwMode="auto">
            <a:xfrm>
              <a:off x="4464895" y="2920173"/>
              <a:ext cx="214210" cy="307834"/>
            </a:xfrm>
            <a:custGeom>
              <a:avLst/>
              <a:gdLst>
                <a:gd name="T0" fmla="*/ 3 w 121"/>
                <a:gd name="T1" fmla="*/ 119 h 174"/>
                <a:gd name="T2" fmla="*/ 23 w 121"/>
                <a:gd name="T3" fmla="*/ 115 h 174"/>
                <a:gd name="T4" fmla="*/ 38 w 121"/>
                <a:gd name="T5" fmla="*/ 74 h 174"/>
                <a:gd name="T6" fmla="*/ 38 w 121"/>
                <a:gd name="T7" fmla="*/ 74 h 174"/>
                <a:gd name="T8" fmla="*/ 38 w 121"/>
                <a:gd name="T9" fmla="*/ 29 h 174"/>
                <a:gd name="T10" fmla="*/ 54 w 121"/>
                <a:gd name="T11" fmla="*/ 21 h 174"/>
                <a:gd name="T12" fmla="*/ 60 w 121"/>
                <a:gd name="T13" fmla="*/ 0 h 174"/>
                <a:gd name="T14" fmla="*/ 67 w 121"/>
                <a:gd name="T15" fmla="*/ 21 h 174"/>
                <a:gd name="T16" fmla="*/ 92 w 121"/>
                <a:gd name="T17" fmla="*/ 51 h 174"/>
                <a:gd name="T18" fmla="*/ 82 w 121"/>
                <a:gd name="T19" fmla="*/ 74 h 174"/>
                <a:gd name="T20" fmla="*/ 98 w 121"/>
                <a:gd name="T21" fmla="*/ 115 h 174"/>
                <a:gd name="T22" fmla="*/ 117 w 121"/>
                <a:gd name="T23" fmla="*/ 119 h 174"/>
                <a:gd name="T24" fmla="*/ 102 w 121"/>
                <a:gd name="T25" fmla="*/ 124 h 174"/>
                <a:gd name="T26" fmla="*/ 116 w 121"/>
                <a:gd name="T27" fmla="*/ 159 h 174"/>
                <a:gd name="T28" fmla="*/ 120 w 121"/>
                <a:gd name="T29" fmla="*/ 168 h 174"/>
                <a:gd name="T30" fmla="*/ 113 w 121"/>
                <a:gd name="T31" fmla="*/ 171 h 174"/>
                <a:gd name="T32" fmla="*/ 108 w 121"/>
                <a:gd name="T33" fmla="*/ 162 h 174"/>
                <a:gd name="T34" fmla="*/ 87 w 121"/>
                <a:gd name="T35" fmla="*/ 124 h 174"/>
                <a:gd name="T36" fmla="*/ 67 w 121"/>
                <a:gd name="T37" fmla="*/ 129 h 174"/>
                <a:gd name="T38" fmla="*/ 54 w 121"/>
                <a:gd name="T39" fmla="*/ 129 h 174"/>
                <a:gd name="T40" fmla="*/ 34 w 121"/>
                <a:gd name="T41" fmla="*/ 124 h 174"/>
                <a:gd name="T42" fmla="*/ 13 w 121"/>
                <a:gd name="T43" fmla="*/ 162 h 174"/>
                <a:gd name="T44" fmla="*/ 8 w 121"/>
                <a:gd name="T45" fmla="*/ 171 h 174"/>
                <a:gd name="T46" fmla="*/ 1 w 121"/>
                <a:gd name="T47" fmla="*/ 168 h 174"/>
                <a:gd name="T48" fmla="*/ 5 w 121"/>
                <a:gd name="T49" fmla="*/ 159 h 174"/>
                <a:gd name="T50" fmla="*/ 19 w 121"/>
                <a:gd name="T51" fmla="*/ 124 h 174"/>
                <a:gd name="T52" fmla="*/ 54 w 121"/>
                <a:gd name="T53" fmla="*/ 115 h 174"/>
                <a:gd name="T54" fmla="*/ 54 w 121"/>
                <a:gd name="T55" fmla="*/ 110 h 174"/>
                <a:gd name="T56" fmla="*/ 67 w 121"/>
                <a:gd name="T57" fmla="*/ 110 h 174"/>
                <a:gd name="T58" fmla="*/ 83 w 121"/>
                <a:gd name="T59" fmla="*/ 115 h 174"/>
                <a:gd name="T60" fmla="*/ 54 w 121"/>
                <a:gd name="T61" fmla="*/ 82 h 174"/>
                <a:gd name="T62" fmla="*/ 54 w 121"/>
                <a:gd name="T63" fmla="*/ 115 h 174"/>
                <a:gd name="T64" fmla="*/ 73 w 121"/>
                <a:gd name="T65" fmla="*/ 39 h 174"/>
                <a:gd name="T66" fmla="*/ 48 w 121"/>
                <a:gd name="T67" fmla="*/ 39 h 174"/>
                <a:gd name="T68" fmla="*/ 48 w 121"/>
                <a:gd name="T69" fmla="*/ 64 h 174"/>
                <a:gd name="T70" fmla="*/ 68 w 121"/>
                <a:gd name="T71" fmla="*/ 68 h 174"/>
                <a:gd name="T72" fmla="*/ 73 w 121"/>
                <a:gd name="T73" fmla="*/ 64 h 174"/>
                <a:gd name="T74" fmla="*/ 73 w 121"/>
                <a:gd name="T75" fmla="*/ 3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" h="174">
                  <a:moveTo>
                    <a:pt x="8" y="124"/>
                  </a:moveTo>
                  <a:cubicBezTo>
                    <a:pt x="5" y="124"/>
                    <a:pt x="3" y="122"/>
                    <a:pt x="3" y="119"/>
                  </a:cubicBezTo>
                  <a:cubicBezTo>
                    <a:pt x="3" y="117"/>
                    <a:pt x="5" y="115"/>
                    <a:pt x="8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1" y="76"/>
                    <a:pt x="40" y="75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3" y="68"/>
                    <a:pt x="29" y="60"/>
                    <a:pt x="29" y="51"/>
                  </a:cubicBezTo>
                  <a:cubicBezTo>
                    <a:pt x="29" y="43"/>
                    <a:pt x="33" y="35"/>
                    <a:pt x="38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25"/>
                    <a:pt x="48" y="22"/>
                    <a:pt x="54" y="2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3"/>
                    <a:pt x="57" y="0"/>
                    <a:pt x="60" y="0"/>
                  </a:cubicBezTo>
                  <a:cubicBezTo>
                    <a:pt x="64" y="0"/>
                    <a:pt x="67" y="3"/>
                    <a:pt x="67" y="7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73" y="22"/>
                    <a:pt x="78" y="25"/>
                    <a:pt x="82" y="29"/>
                  </a:cubicBezTo>
                  <a:cubicBezTo>
                    <a:pt x="88" y="35"/>
                    <a:pt x="92" y="43"/>
                    <a:pt x="92" y="51"/>
                  </a:cubicBezTo>
                  <a:cubicBezTo>
                    <a:pt x="92" y="60"/>
                    <a:pt x="88" y="68"/>
                    <a:pt x="82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1" y="75"/>
                    <a:pt x="80" y="76"/>
                    <a:pt x="79" y="77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116" y="115"/>
                    <a:pt x="117" y="117"/>
                    <a:pt x="117" y="119"/>
                  </a:cubicBezTo>
                  <a:cubicBezTo>
                    <a:pt x="117" y="122"/>
                    <a:pt x="116" y="124"/>
                    <a:pt x="113" y="124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7" y="155"/>
                    <a:pt x="117" y="157"/>
                    <a:pt x="116" y="159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1" y="170"/>
                    <a:pt x="120" y="172"/>
                    <a:pt x="118" y="173"/>
                  </a:cubicBezTo>
                  <a:cubicBezTo>
                    <a:pt x="116" y="174"/>
                    <a:pt x="114" y="173"/>
                    <a:pt x="113" y="171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6" y="162"/>
                    <a:pt x="104" y="160"/>
                    <a:pt x="103" y="158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32"/>
                    <a:pt x="64" y="136"/>
                    <a:pt x="60" y="136"/>
                  </a:cubicBezTo>
                  <a:cubicBezTo>
                    <a:pt x="57" y="136"/>
                    <a:pt x="54" y="132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7" y="158"/>
                    <a:pt x="17" y="158"/>
                    <a:pt x="17" y="158"/>
                  </a:cubicBezTo>
                  <a:cubicBezTo>
                    <a:pt x="16" y="160"/>
                    <a:pt x="15" y="162"/>
                    <a:pt x="13" y="162"/>
                  </a:cubicBezTo>
                  <a:cubicBezTo>
                    <a:pt x="11" y="165"/>
                    <a:pt x="11" y="165"/>
                    <a:pt x="11" y="165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7" y="173"/>
                    <a:pt x="5" y="174"/>
                    <a:pt x="3" y="173"/>
                  </a:cubicBezTo>
                  <a:cubicBezTo>
                    <a:pt x="1" y="172"/>
                    <a:pt x="0" y="170"/>
                    <a:pt x="1" y="168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4" y="157"/>
                    <a:pt x="4" y="155"/>
                    <a:pt x="5" y="153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8" y="124"/>
                    <a:pt x="8" y="124"/>
                    <a:pt x="8" y="124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4" y="107"/>
                    <a:pt x="57" y="103"/>
                    <a:pt x="60" y="103"/>
                  </a:cubicBezTo>
                  <a:cubicBezTo>
                    <a:pt x="64" y="103"/>
                    <a:pt x="67" y="107"/>
                    <a:pt x="67" y="110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3" y="83"/>
                    <a:pt x="58" y="83"/>
                    <a:pt x="54" y="82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54" y="115"/>
                    <a:pt x="54" y="115"/>
                    <a:pt x="54" y="115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66" y="32"/>
                    <a:pt x="55" y="32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5" y="42"/>
                    <a:pt x="43" y="47"/>
                    <a:pt x="43" y="51"/>
                  </a:cubicBezTo>
                  <a:cubicBezTo>
                    <a:pt x="43" y="56"/>
                    <a:pt x="45" y="61"/>
                    <a:pt x="48" y="64"/>
                  </a:cubicBezTo>
                  <a:cubicBezTo>
                    <a:pt x="53" y="69"/>
                    <a:pt x="61" y="71"/>
                    <a:pt x="67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9" y="67"/>
                    <a:pt x="71" y="66"/>
                    <a:pt x="73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6" y="61"/>
                    <a:pt x="78" y="56"/>
                    <a:pt x="78" y="51"/>
                  </a:cubicBezTo>
                  <a:cubicBezTo>
                    <a:pt x="78" y="47"/>
                    <a:pt x="76" y="42"/>
                    <a:pt x="73" y="39"/>
                  </a:cubicBezTo>
                  <a:cubicBezTo>
                    <a:pt x="73" y="39"/>
                    <a:pt x="73" y="39"/>
                    <a:pt x="73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96319" y="2714972"/>
            <a:ext cx="716648" cy="716648"/>
            <a:chOff x="908288" y="2714972"/>
            <a:chExt cx="716648" cy="716648"/>
          </a:xfrm>
        </p:grpSpPr>
        <p:sp>
          <p:nvSpPr>
            <p:cNvPr id="2" name="椭圆 1"/>
            <p:cNvSpPr/>
            <p:nvPr/>
          </p:nvSpPr>
          <p:spPr>
            <a:xfrm>
              <a:off x="908288" y="2714972"/>
              <a:ext cx="716648" cy="716648"/>
            </a:xfrm>
            <a:prstGeom prst="ellipse">
              <a:avLst/>
            </a:prstGeom>
            <a:solidFill>
              <a:srgbClr val="F08C00"/>
            </a:solidFill>
            <a:ln w="28575"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Freeform 13"/>
            <p:cNvSpPr>
              <a:spLocks noEditPoints="1"/>
            </p:cNvSpPr>
            <p:nvPr/>
          </p:nvSpPr>
          <p:spPr bwMode="auto">
            <a:xfrm>
              <a:off x="1100223" y="2929161"/>
              <a:ext cx="349030" cy="289858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08C00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" name="矩形 108"/>
          <p:cNvSpPr/>
          <p:nvPr/>
        </p:nvSpPr>
        <p:spPr>
          <a:xfrm>
            <a:off x="4770307" y="3815509"/>
            <a:ext cx="18437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ActiveMQ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网络连接及集群</a:t>
            </a:r>
          </a:p>
        </p:txBody>
      </p:sp>
      <p:sp>
        <p:nvSpPr>
          <p:cNvPr id="110" name="矩形 109"/>
          <p:cNvSpPr/>
          <p:nvPr/>
        </p:nvSpPr>
        <p:spPr>
          <a:xfrm>
            <a:off x="2392535" y="3815509"/>
            <a:ext cx="2151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ActiveMQ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消息持久化存储机制</a:t>
            </a:r>
          </a:p>
        </p:txBody>
      </p:sp>
      <p:sp>
        <p:nvSpPr>
          <p:cNvPr id="111" name="矩形 110"/>
          <p:cNvSpPr/>
          <p:nvPr/>
        </p:nvSpPr>
        <p:spPr>
          <a:xfrm>
            <a:off x="985558" y="3815509"/>
            <a:ext cx="1138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ActiveMQ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支持的传输协议</a:t>
            </a:r>
          </a:p>
        </p:txBody>
      </p:sp>
      <p:sp>
        <p:nvSpPr>
          <p:cNvPr id="112" name="矩形 111"/>
          <p:cNvSpPr/>
          <p:nvPr/>
        </p:nvSpPr>
        <p:spPr>
          <a:xfrm>
            <a:off x="7347017" y="3815509"/>
            <a:ext cx="10743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ActiveMQ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监控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9" grpId="0"/>
      <p:bldP spid="110" grpId="0"/>
      <p:bldP spid="111" grpId="0"/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2944562" y="2388918"/>
            <a:ext cx="3254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ActiveMQ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支持的传输协议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1180EEC6-6B31-45AB-BBFB-0E516314D2E6}"/>
              </a:ext>
            </a:extLst>
          </p:cNvPr>
          <p:cNvSpPr>
            <a:spLocks noEditPoints="1"/>
          </p:cNvSpPr>
          <p:nvPr/>
        </p:nvSpPr>
        <p:spPr bwMode="auto">
          <a:xfrm>
            <a:off x="4397481" y="1380014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03848" y="358586"/>
            <a:ext cx="2952327" cy="646331"/>
            <a:chOff x="3458817" y="358586"/>
            <a:chExt cx="2226366" cy="646331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ActiveMQ</a:t>
              </a:r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支持的传输协议</a:t>
              </a:r>
              <a:endPara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87BA8168-1EB7-4516-AE92-64152F5FD738}"/>
              </a:ext>
            </a:extLst>
          </p:cNvPr>
          <p:cNvSpPr/>
          <p:nvPr/>
        </p:nvSpPr>
        <p:spPr>
          <a:xfrm>
            <a:off x="611560" y="1634852"/>
            <a:ext cx="7704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提供了一种连接机制，这种连接机制使用传输连接器实现客户端与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之间通信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</a:p>
          <a:p>
            <a:pPr>
              <a:lnSpc>
                <a:spcPct val="250000"/>
              </a:lnSpc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client-broker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通讯协议有：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Http(s)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http://images2015.cnblogs.com/blog/549850/201611/549850-20161130221650521-1698044638.png">
            <a:extLst>
              <a:ext uri="{FF2B5EF4-FFF2-40B4-BE49-F238E27FC236}">
                <a16:creationId xmlns:a16="http://schemas.microsoft.com/office/drawing/2014/main" id="{394CAE60-4DE7-4A98-BB79-FCF5AFC83C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75012"/>
            <a:ext cx="2520280" cy="144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F8E10F5-1E85-463A-BCD9-8BAD794BF8C0}"/>
              </a:ext>
            </a:extLst>
          </p:cNvPr>
          <p:cNvGrpSpPr/>
          <p:nvPr/>
        </p:nvGrpSpPr>
        <p:grpSpPr>
          <a:xfrm>
            <a:off x="3203848" y="358586"/>
            <a:ext cx="2952327" cy="450017"/>
            <a:chOff x="3458817" y="358586"/>
            <a:chExt cx="2226366" cy="450017"/>
          </a:xfrm>
        </p:grpSpPr>
        <p:sp>
          <p:nvSpPr>
            <p:cNvPr id="4" name="TextBox 47">
              <a:extLst>
                <a:ext uri="{FF2B5EF4-FFF2-40B4-BE49-F238E27FC236}">
                  <a16:creationId xmlns:a16="http://schemas.microsoft.com/office/drawing/2014/main" id="{67E8E139-27ED-4CE0-A88D-B78BCAD7E128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ActiveMQ</a:t>
              </a:r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默认内置的协议</a:t>
              </a:r>
              <a:endParaRPr lang="en-US" altLang="zh-CN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Rectangle 20">
              <a:extLst>
                <a:ext uri="{FF2B5EF4-FFF2-40B4-BE49-F238E27FC236}">
                  <a16:creationId xmlns:a16="http://schemas.microsoft.com/office/drawing/2014/main" id="{5BD5C6FD-8590-48D7-AF72-214E5F0FC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2C2EF9A-52EF-4316-9404-BC4DB9B2BF20}"/>
              </a:ext>
            </a:extLst>
          </p:cNvPr>
          <p:cNvSpPr/>
          <p:nvPr/>
        </p:nvSpPr>
        <p:spPr>
          <a:xfrm>
            <a:off x="323528" y="770041"/>
            <a:ext cx="8602851" cy="4199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AMQP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  <a:p>
            <a:pPr algn="just">
              <a:spcAft>
                <a:spcPts val="0"/>
              </a:spcAft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Advanced Message Queuing Protocol,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一个提供统一消息服务的应用层标准高级消息队列协议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是应用层协议的一个开放标准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为面向消息的中间件设计。基于此协议的客户端与消息中间件可传递消息，并不受客户端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中间件不同产品，不同开发语言等条件的限制。</a:t>
            </a: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  <a:p>
            <a:pPr algn="just"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 Queuing Telemetry Transport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，消息队列遥测传输）是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开发的一个即时通讯协议，有可能成为物联网的重要组成部分。该协议支持所有平台，几乎可以把所有联网物品和外部连接起来，被用来当做传感器和致动器（比如通过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Twitter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让房屋联网）的通信协议。</a:t>
            </a: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OpenWire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  <a:p>
            <a:pPr algn="just">
              <a:spcAft>
                <a:spcPts val="0"/>
              </a:spcAft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OpenWire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自己定义的一种协议</a:t>
            </a: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stomp</a:t>
            </a:r>
            <a:r>
              <a:rPr lang="zh-CN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STOMP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Streaming Text Orientated Message Protocol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，是流文本定向消息协议，是一种为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MOM(Message Oriented Middleware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，面向消息的中间件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设计的简单文本协议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93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2944559" y="2388918"/>
            <a:ext cx="3254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ActiveMQ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消息持久化存储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A7BE88A-6CDA-473F-9F21-2D889A505A74}"/>
              </a:ext>
            </a:extLst>
          </p:cNvPr>
          <p:cNvSpPr txBox="1"/>
          <p:nvPr/>
        </p:nvSpPr>
        <p:spPr>
          <a:xfrm>
            <a:off x="3458816" y="358586"/>
            <a:ext cx="29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ActiveMQ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消息持久化存储</a:t>
            </a:r>
          </a:p>
        </p:txBody>
      </p:sp>
      <p:pic>
        <p:nvPicPr>
          <p:cNvPr id="4" name="图片 3" descr="http://images2015.cnblogs.com/blog/549850/201612/549850-20161203121325381-711559728.png">
            <a:extLst>
              <a:ext uri="{FF2B5EF4-FFF2-40B4-BE49-F238E27FC236}">
                <a16:creationId xmlns:a16="http://schemas.microsoft.com/office/drawing/2014/main" id="{94427298-33FC-44CE-B12F-61D04A4570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8868"/>
            <a:ext cx="5904656" cy="172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667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329290" y="2388918"/>
            <a:ext cx="248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ActiveMQ</a:t>
            </a:r>
            <a:r>
              <a:rPr lang="zh-CN" altLang="en-US" sz="2000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网络连接</a:t>
            </a:r>
          </a:p>
        </p:txBody>
      </p:sp>
      <p:cxnSp>
        <p:nvCxnSpPr>
          <p:cNvPr id="98" name="直接连接符 97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033837" y="986780"/>
            <a:ext cx="1076326" cy="1076326"/>
          </a:xfrm>
          <a:prstGeom prst="ellipse">
            <a:avLst/>
          </a:prstGeom>
          <a:solidFill>
            <a:srgbClr val="F08C00"/>
          </a:solidFill>
          <a:ln w="28575"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F34C8C9-2FAC-4146-B2BA-A92A58DD3577}"/>
              </a:ext>
            </a:extLst>
          </p:cNvPr>
          <p:cNvSpPr>
            <a:spLocks noEditPoints="1"/>
          </p:cNvSpPr>
          <p:nvPr/>
        </p:nvSpPr>
        <p:spPr bwMode="auto">
          <a:xfrm>
            <a:off x="4381754" y="1400986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F08C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9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7">
            <a:extLst>
              <a:ext uri="{FF2B5EF4-FFF2-40B4-BE49-F238E27FC236}">
                <a16:creationId xmlns:a16="http://schemas.microsoft.com/office/drawing/2014/main" id="{9F73BECB-1119-4836-9396-64A45EC263A0}"/>
              </a:ext>
            </a:extLst>
          </p:cNvPr>
          <p:cNvSpPr txBox="1"/>
          <p:nvPr/>
        </p:nvSpPr>
        <p:spPr>
          <a:xfrm>
            <a:off x="3458816" y="358586"/>
            <a:ext cx="255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ActiveMQ</a:t>
            </a:r>
            <a:r>
              <a: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网络连接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90A26F-BBD0-4E9D-B531-D9880A7FD9CB}"/>
              </a:ext>
            </a:extLst>
          </p:cNvPr>
          <p:cNvSpPr/>
          <p:nvPr/>
        </p:nvSpPr>
        <p:spPr>
          <a:xfrm>
            <a:off x="611560" y="1490836"/>
            <a:ext cx="8064896" cy="1398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针对海量消息，要求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满足横向扩展性和系统的高可用性，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提供了网络连接模式的集群功能，简单来说，就是把多个不同的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实例连接在一起，作为一个整体对外提供服务，从而提高整体对外的消息服务能力。通过这种方式连接在一期的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broker</a:t>
            </a:r>
            <a:r>
              <a: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实例之间，可以共享队列和消费者列表，从而达到分布式队列的目的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4442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E3B46EE-C841-46D4-B5F6-9D419E0EC4C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401"/>
</p:tagLst>
</file>

<file path=ppt/theme/theme1.xml><?xml version="1.0" encoding="utf-8"?>
<a:theme xmlns:a="http://schemas.openxmlformats.org/drawingml/2006/main" name="自定义设计方案">
  <a:themeElements>
    <a:clrScheme name="自定义 2">
      <a:dk1>
        <a:sysClr val="windowText" lastClr="000000"/>
      </a:dk1>
      <a:lt1>
        <a:sysClr val="window" lastClr="FFFFFF"/>
      </a:lt1>
      <a:dk2>
        <a:srgbClr val="9DE3D7"/>
      </a:dk2>
      <a:lt2>
        <a:srgbClr val="E7E6E6"/>
      </a:lt2>
      <a:accent1>
        <a:srgbClr val="77CBC3"/>
      </a:accent1>
      <a:accent2>
        <a:srgbClr val="9DE3D7"/>
      </a:accent2>
      <a:accent3>
        <a:srgbClr val="77CBC3"/>
      </a:accent3>
      <a:accent4>
        <a:srgbClr val="9DE3D7"/>
      </a:accent4>
      <a:accent5>
        <a:srgbClr val="77CBC3"/>
      </a:accent5>
      <a:accent6>
        <a:srgbClr val="9DE3D7"/>
      </a:accent6>
      <a:hlink>
        <a:srgbClr val="77CBC3"/>
      </a:hlink>
      <a:folHlink>
        <a:srgbClr val="9DE3D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610</Words>
  <Application>Microsoft Office PowerPoint</Application>
  <PresentationFormat>自定义</PresentationFormat>
  <Paragraphs>54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Impact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401</dc:title>
  <dc:subject/>
  <dc:creator/>
  <cp:keywords/>
  <dc:description/>
  <cp:lastModifiedBy>谭锋</cp:lastModifiedBy>
  <cp:revision>574</cp:revision>
  <dcterms:created xsi:type="dcterms:W3CDTF">2016-03-21T01:49:00Z</dcterms:created>
  <dcterms:modified xsi:type="dcterms:W3CDTF">2017-09-24T06:51:14Z</dcterms:modified>
  <cp:category/>
  <cp:contentStatus>www.pptfans.cn下载更多免费模板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