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6"/>
  </p:notesMasterIdLst>
  <p:sldIdLst>
    <p:sldId id="256" r:id="rId2"/>
    <p:sldId id="271" r:id="rId3"/>
    <p:sldId id="257" r:id="rId4"/>
    <p:sldId id="279" r:id="rId5"/>
    <p:sldId id="260" r:id="rId6"/>
    <p:sldId id="259" r:id="rId7"/>
    <p:sldId id="284" r:id="rId8"/>
    <p:sldId id="287" r:id="rId9"/>
    <p:sldId id="294" r:id="rId10"/>
    <p:sldId id="323" r:id="rId11"/>
    <p:sldId id="324" r:id="rId12"/>
    <p:sldId id="325" r:id="rId13"/>
    <p:sldId id="326" r:id="rId14"/>
    <p:sldId id="288" r:id="rId15"/>
    <p:sldId id="322" r:id="rId16"/>
    <p:sldId id="290" r:id="rId17"/>
    <p:sldId id="285" r:id="rId18"/>
    <p:sldId id="286" r:id="rId19"/>
    <p:sldId id="291" r:id="rId20"/>
    <p:sldId id="289" r:id="rId21"/>
    <p:sldId id="292" r:id="rId22"/>
    <p:sldId id="311" r:id="rId23"/>
    <p:sldId id="295" r:id="rId24"/>
    <p:sldId id="296" r:id="rId25"/>
    <p:sldId id="297" r:id="rId26"/>
    <p:sldId id="298" r:id="rId27"/>
    <p:sldId id="327" r:id="rId28"/>
    <p:sldId id="293" r:id="rId29"/>
    <p:sldId id="299" r:id="rId30"/>
    <p:sldId id="321" r:id="rId31"/>
    <p:sldId id="317" r:id="rId32"/>
    <p:sldId id="302" r:id="rId33"/>
    <p:sldId id="301" r:id="rId34"/>
    <p:sldId id="316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94414" autoAdjust="0"/>
  </p:normalViewPr>
  <p:slideViewPr>
    <p:cSldViewPr snapToGrid="0">
      <p:cViewPr varScale="1">
        <p:scale>
          <a:sx n="81" d="100"/>
          <a:sy n="81" d="100"/>
        </p:scale>
        <p:origin x="778" y="67"/>
      </p:cViewPr>
      <p:guideLst>
        <p:guide orient="horz" pos="2208"/>
        <p:guide pos="38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06D4C-56BE-4E10-AEE3-52A98C7525F6}" type="datetimeFigureOut">
              <a:rPr lang="zh-CN" altLang="en-US" smtClean="0"/>
              <a:t>2018/3/18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48BCF-A98A-4F7D-9791-30BEF9B96E5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sym typeface="+mn-ea"/>
              </a:rPr>
              <a:t>全球交易，电商无国界</a:t>
            </a:r>
            <a:endParaRPr lang="en-US" altLang="zh-CN" dirty="0">
              <a:latin typeface="+mn-ea"/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rgbClr val="33C9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386" name="任意多边形 1"/>
          <p:cNvSpPr/>
          <p:nvPr userDrawn="1"/>
        </p:nvSpPr>
        <p:spPr>
          <a:xfrm rot="3230023">
            <a:off x="4980940" y="310833"/>
            <a:ext cx="506413" cy="1271587"/>
          </a:xfrm>
          <a:custGeom>
            <a:avLst/>
            <a:gdLst>
              <a:gd name="txL" fmla="*/ 0 w 2015614"/>
              <a:gd name="txT" fmla="*/ 0 h 4367958"/>
              <a:gd name="txR" fmla="*/ 2015614 w 2015614"/>
              <a:gd name="txB" fmla="*/ 4367958 h 4367958"/>
            </a:gdLst>
            <a:ahLst/>
            <a:cxnLst>
              <a:cxn ang="0">
                <a:pos x="15983" y="0"/>
              </a:cxn>
              <a:cxn ang="0">
                <a:pos x="18608" y="3710"/>
              </a:cxn>
              <a:cxn ang="0">
                <a:pos x="31967" y="53883"/>
              </a:cxn>
              <a:cxn ang="0">
                <a:pos x="18608" y="104056"/>
              </a:cxn>
              <a:cxn ang="0">
                <a:pos x="15983" y="107766"/>
              </a:cxn>
              <a:cxn ang="0">
                <a:pos x="13359" y="104056"/>
              </a:cxn>
              <a:cxn ang="0">
                <a:pos x="0" y="53883"/>
              </a:cxn>
              <a:cxn ang="0">
                <a:pos x="13359" y="3710"/>
              </a:cxn>
            </a:cxnLst>
            <a:rect l="txL" t="txT" r="txR" b="tx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>
                  <a:alpha val="100000"/>
                </a:srgbClr>
              </a:gs>
              <a:gs pos="31000">
                <a:srgbClr val="09D1AB">
                  <a:alpha val="100000"/>
                </a:srgbClr>
              </a:gs>
              <a:gs pos="100000">
                <a:srgbClr val="6E7DC3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89" name="任意多边形 46"/>
          <p:cNvSpPr/>
          <p:nvPr userDrawn="1"/>
        </p:nvSpPr>
        <p:spPr>
          <a:xfrm rot="3325521">
            <a:off x="5387340" y="4090670"/>
            <a:ext cx="1048385" cy="2272665"/>
          </a:xfrm>
          <a:custGeom>
            <a:avLst/>
            <a:gdLst>
              <a:gd name="txL" fmla="*/ 0 w 2015614"/>
              <a:gd name="txT" fmla="*/ 0 h 4367958"/>
              <a:gd name="txR" fmla="*/ 2015614 w 2015614"/>
              <a:gd name="txB" fmla="*/ 4367958 h 4367958"/>
            </a:gdLst>
            <a:ahLst/>
            <a:cxnLst>
              <a:cxn ang="0">
                <a:pos x="831825" y="0"/>
              </a:cxn>
              <a:cxn ang="0">
                <a:pos x="968396" y="57239"/>
              </a:cxn>
              <a:cxn ang="0">
                <a:pos x="1663651" y="831247"/>
              </a:cxn>
              <a:cxn ang="0">
                <a:pos x="968396" y="1605254"/>
              </a:cxn>
              <a:cxn ang="0">
                <a:pos x="831825" y="1662493"/>
              </a:cxn>
              <a:cxn ang="0">
                <a:pos x="695253" y="1605254"/>
              </a:cxn>
              <a:cxn ang="0">
                <a:pos x="0" y="831246"/>
              </a:cxn>
              <a:cxn ang="0">
                <a:pos x="695253" y="57238"/>
              </a:cxn>
            </a:cxnLst>
            <a:rect l="txL" t="txT" r="txR" b="tx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3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4116" name="图片 3" descr="66-0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4173" y="293053"/>
            <a:ext cx="1249362" cy="10699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8" name="组合 88"/>
          <p:cNvGrpSpPr/>
          <p:nvPr userDrawn="1"/>
        </p:nvGrpSpPr>
        <p:grpSpPr>
          <a:xfrm rot="20040000" flipH="1">
            <a:off x="176213" y="4493260"/>
            <a:ext cx="1541462" cy="1201738"/>
            <a:chOff x="0" y="0"/>
            <a:chExt cx="945409" cy="740056"/>
          </a:xfrm>
        </p:grpSpPr>
        <p:grpSp>
          <p:nvGrpSpPr>
            <p:cNvPr id="9" name="组合 89"/>
            <p:cNvGrpSpPr/>
            <p:nvPr/>
          </p:nvGrpSpPr>
          <p:grpSpPr>
            <a:xfrm>
              <a:off x="0" y="0"/>
              <a:ext cx="945409" cy="629359"/>
              <a:chOff x="0" y="0"/>
              <a:chExt cx="945409" cy="629359"/>
            </a:xfrm>
          </p:grpSpPr>
          <p:sp>
            <p:nvSpPr>
              <p:cNvPr id="10" name="任意多边形 91"/>
              <p:cNvSpPr/>
              <p:nvPr/>
            </p:nvSpPr>
            <p:spPr>
              <a:xfrm rot="-3146483">
                <a:off x="284356" y="-284357"/>
                <a:ext cx="376696" cy="945409"/>
              </a:xfrm>
              <a:custGeom>
                <a:avLst/>
                <a:gdLst>
                  <a:gd name="txL" fmla="*/ 0 w 2015614"/>
                  <a:gd name="txT" fmla="*/ 0 h 4367958"/>
                  <a:gd name="txR" fmla="*/ 2015614 w 2015614"/>
                  <a:gd name="txB" fmla="*/ 4367958 h 4367958"/>
                </a:gdLst>
                <a:ahLst/>
                <a:cxnLst>
                  <a:cxn ang="0">
                    <a:pos x="6578" y="0"/>
                  </a:cxn>
                  <a:cxn ang="0">
                    <a:pos x="7659" y="1525"/>
                  </a:cxn>
                  <a:cxn ang="0">
                    <a:pos x="13157" y="22145"/>
                  </a:cxn>
                  <a:cxn ang="0">
                    <a:pos x="7659" y="42765"/>
                  </a:cxn>
                  <a:cxn ang="0">
                    <a:pos x="6578" y="44290"/>
                  </a:cxn>
                  <a:cxn ang="0">
                    <a:pos x="5498" y="42765"/>
                  </a:cxn>
                  <a:cxn ang="0">
                    <a:pos x="0" y="22145"/>
                  </a:cxn>
                  <a:cxn ang="0">
                    <a:pos x="5498" y="1525"/>
                  </a:cxn>
                </a:cxnLst>
                <a:rect l="txL" t="txT" r="txR" b="tx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>
                      <a:alpha val="100000"/>
                    </a:srgbClr>
                  </a:gs>
                  <a:gs pos="31000">
                    <a:srgbClr val="09D1AB">
                      <a:alpha val="100000"/>
                    </a:srgbClr>
                  </a:gs>
                  <a:gs pos="100000">
                    <a:srgbClr val="6E7DC3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任意多边形 92"/>
              <p:cNvSpPr/>
              <p:nvPr/>
            </p:nvSpPr>
            <p:spPr>
              <a:xfrm rot="-5400000">
                <a:off x="291714" y="77705"/>
                <a:ext cx="314355" cy="788949"/>
              </a:xfrm>
              <a:custGeom>
                <a:avLst/>
                <a:gdLst>
                  <a:gd name="txL" fmla="*/ 0 w 2015614"/>
                  <a:gd name="txT" fmla="*/ 0 h 4367958"/>
                  <a:gd name="txR" fmla="*/ 2015614 w 2015614"/>
                  <a:gd name="txB" fmla="*/ 4367958 h 4367958"/>
                </a:gdLst>
                <a:ahLst/>
                <a:cxnLst>
                  <a:cxn ang="0">
                    <a:pos x="3823" y="0"/>
                  </a:cxn>
                  <a:cxn ang="0">
                    <a:pos x="4451" y="886"/>
                  </a:cxn>
                  <a:cxn ang="0">
                    <a:pos x="7646" y="12869"/>
                  </a:cxn>
                  <a:cxn ang="0">
                    <a:pos x="4451" y="24853"/>
                  </a:cxn>
                  <a:cxn ang="0">
                    <a:pos x="3823" y="25739"/>
                  </a:cxn>
                  <a:cxn ang="0">
                    <a:pos x="3195" y="24853"/>
                  </a:cxn>
                  <a:cxn ang="0">
                    <a:pos x="0" y="12869"/>
                  </a:cxn>
                  <a:cxn ang="0">
                    <a:pos x="3195" y="886"/>
                  </a:cxn>
                </a:cxnLst>
                <a:rect l="txL" t="txT" r="txR" b="tx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>
                      <a:alpha val="100000"/>
                    </a:srgbClr>
                  </a:gs>
                  <a:gs pos="31000">
                    <a:srgbClr val="09D1AB">
                      <a:alpha val="100000"/>
                    </a:srgbClr>
                  </a:gs>
                  <a:gs pos="100000">
                    <a:srgbClr val="6E7DC3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" name="任意多边形 90"/>
            <p:cNvSpPr/>
            <p:nvPr/>
          </p:nvSpPr>
          <p:spPr>
            <a:xfrm rot="-7236193">
              <a:off x="479954" y="339066"/>
              <a:ext cx="228500" cy="573475"/>
            </a:xfrm>
            <a:custGeom>
              <a:avLst/>
              <a:gdLst>
                <a:gd name="txL" fmla="*/ 0 w 2015614"/>
                <a:gd name="txT" fmla="*/ 0 h 4367958"/>
                <a:gd name="txR" fmla="*/ 2015614 w 2015614"/>
                <a:gd name="txB" fmla="*/ 4367958 h 4367958"/>
              </a:gdLst>
              <a:ahLst/>
              <a:cxnLst>
                <a:cxn ang="0">
                  <a:pos x="1468" y="0"/>
                </a:cxn>
                <a:cxn ang="0">
                  <a:pos x="1709" y="340"/>
                </a:cxn>
                <a:cxn ang="0">
                  <a:pos x="2937" y="4943"/>
                </a:cxn>
                <a:cxn ang="0">
                  <a:pos x="1709" y="9545"/>
                </a:cxn>
                <a:cxn ang="0">
                  <a:pos x="1468" y="9885"/>
                </a:cxn>
                <a:cxn ang="0">
                  <a:pos x="1227" y="9545"/>
                </a:cxn>
                <a:cxn ang="0">
                  <a:pos x="0" y="4943"/>
                </a:cxn>
                <a:cxn ang="0">
                  <a:pos x="1227" y="340"/>
                </a:cxn>
              </a:cxnLst>
              <a:rect l="txL" t="txT" r="txR" b="tx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09D1AB">
                    <a:alpha val="100000"/>
                  </a:srgbClr>
                </a:gs>
                <a:gs pos="31000">
                  <a:srgbClr val="09D1AB">
                    <a:alpha val="100000"/>
                  </a:srgbClr>
                </a:gs>
                <a:gs pos="100000">
                  <a:srgbClr val="6E7DC3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604" name="组合 50"/>
          <p:cNvGrpSpPr/>
          <p:nvPr userDrawn="1"/>
        </p:nvGrpSpPr>
        <p:grpSpPr>
          <a:xfrm>
            <a:off x="10612120" y="4401503"/>
            <a:ext cx="1331913" cy="1230312"/>
            <a:chOff x="0" y="0"/>
            <a:chExt cx="821284" cy="758537"/>
          </a:xfrm>
        </p:grpSpPr>
        <p:grpSp>
          <p:nvGrpSpPr>
            <p:cNvPr id="25608" name="组合 51"/>
            <p:cNvGrpSpPr/>
            <p:nvPr/>
          </p:nvGrpSpPr>
          <p:grpSpPr>
            <a:xfrm>
              <a:off x="0" y="0"/>
              <a:ext cx="821284" cy="642892"/>
              <a:chOff x="0" y="0"/>
              <a:chExt cx="945409" cy="740056"/>
            </a:xfrm>
          </p:grpSpPr>
          <p:grpSp>
            <p:nvGrpSpPr>
              <p:cNvPr id="25610" name="组合 53"/>
              <p:cNvGrpSpPr/>
              <p:nvPr/>
            </p:nvGrpSpPr>
            <p:grpSpPr>
              <a:xfrm>
                <a:off x="0" y="0"/>
                <a:ext cx="945409" cy="629359"/>
                <a:chOff x="0" y="0"/>
                <a:chExt cx="945409" cy="629359"/>
              </a:xfrm>
            </p:grpSpPr>
            <p:sp>
              <p:nvSpPr>
                <p:cNvPr id="25612" name="任意多边形 55"/>
                <p:cNvSpPr/>
                <p:nvPr/>
              </p:nvSpPr>
              <p:spPr>
                <a:xfrm rot="-3146483">
                  <a:off x="284356" y="-284357"/>
                  <a:ext cx="376696" cy="945409"/>
                </a:xfrm>
                <a:custGeom>
                  <a:avLst/>
                  <a:gdLst>
                    <a:gd name="txL" fmla="*/ 0 w 2015614"/>
                    <a:gd name="txT" fmla="*/ 0 h 4367958"/>
                    <a:gd name="txR" fmla="*/ 2015614 w 2015614"/>
                    <a:gd name="txB" fmla="*/ 4367958 h 4367958"/>
                  </a:gdLst>
                  <a:ahLst/>
                  <a:cxnLst>
                    <a:cxn ang="0">
                      <a:pos x="6578" y="0"/>
                    </a:cxn>
                    <a:cxn ang="0">
                      <a:pos x="7659" y="1525"/>
                    </a:cxn>
                    <a:cxn ang="0">
                      <a:pos x="13157" y="22145"/>
                    </a:cxn>
                    <a:cxn ang="0">
                      <a:pos x="7659" y="42765"/>
                    </a:cxn>
                    <a:cxn ang="0">
                      <a:pos x="6578" y="44290"/>
                    </a:cxn>
                    <a:cxn ang="0">
                      <a:pos x="5498" y="42765"/>
                    </a:cxn>
                    <a:cxn ang="0">
                      <a:pos x="0" y="22145"/>
                    </a:cxn>
                    <a:cxn ang="0">
                      <a:pos x="5498" y="1525"/>
                    </a:cxn>
                  </a:cxnLst>
                  <a:rect l="txL" t="txT" r="txR" b="txB"/>
                  <a:pathLst>
                    <a:path w="2015614" h="4367958">
                      <a:moveTo>
                        <a:pt x="1007807" y="0"/>
                      </a:moveTo>
                      <a:lnTo>
                        <a:pt x="1173272" y="150385"/>
                      </a:lnTo>
                      <a:cubicBezTo>
                        <a:pt x="1693714" y="670827"/>
                        <a:pt x="2015614" y="1389811"/>
                        <a:pt x="2015614" y="2183979"/>
                      </a:cubicBezTo>
                      <a:cubicBezTo>
                        <a:pt x="2015614" y="2978147"/>
                        <a:pt x="1693714" y="3697131"/>
                        <a:pt x="1173272" y="4217573"/>
                      </a:cubicBezTo>
                      <a:lnTo>
                        <a:pt x="1007808" y="4367958"/>
                      </a:lnTo>
                      <a:lnTo>
                        <a:pt x="842342" y="4217572"/>
                      </a:lnTo>
                      <a:cubicBezTo>
                        <a:pt x="321900" y="3697130"/>
                        <a:pt x="0" y="2978146"/>
                        <a:pt x="0" y="2183978"/>
                      </a:cubicBezTo>
                      <a:cubicBezTo>
                        <a:pt x="0" y="1389810"/>
                        <a:pt x="321900" y="670826"/>
                        <a:pt x="842342" y="150384"/>
                      </a:cubicBezTo>
                      <a:lnTo>
                        <a:pt x="100780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9D1AB">
                        <a:alpha val="100000"/>
                      </a:srgbClr>
                    </a:gs>
                    <a:gs pos="31000">
                      <a:srgbClr val="09D1AB">
                        <a:alpha val="100000"/>
                      </a:srgbClr>
                    </a:gs>
                    <a:gs pos="100000">
                      <a:srgbClr val="6E7DC3">
                        <a:alpha val="10000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13" name="任意多边形 56"/>
                <p:cNvSpPr/>
                <p:nvPr/>
              </p:nvSpPr>
              <p:spPr>
                <a:xfrm rot="-5400000">
                  <a:off x="291714" y="77705"/>
                  <a:ext cx="314355" cy="788949"/>
                </a:xfrm>
                <a:custGeom>
                  <a:avLst/>
                  <a:gdLst>
                    <a:gd name="txL" fmla="*/ 0 w 2015614"/>
                    <a:gd name="txT" fmla="*/ 0 h 4367958"/>
                    <a:gd name="txR" fmla="*/ 2015614 w 2015614"/>
                    <a:gd name="txB" fmla="*/ 4367958 h 4367958"/>
                  </a:gdLst>
                  <a:ahLst/>
                  <a:cxnLst>
                    <a:cxn ang="0">
                      <a:pos x="3823" y="0"/>
                    </a:cxn>
                    <a:cxn ang="0">
                      <a:pos x="4451" y="886"/>
                    </a:cxn>
                    <a:cxn ang="0">
                      <a:pos x="7646" y="12869"/>
                    </a:cxn>
                    <a:cxn ang="0">
                      <a:pos x="4451" y="24853"/>
                    </a:cxn>
                    <a:cxn ang="0">
                      <a:pos x="3823" y="25739"/>
                    </a:cxn>
                    <a:cxn ang="0">
                      <a:pos x="3195" y="24853"/>
                    </a:cxn>
                    <a:cxn ang="0">
                      <a:pos x="0" y="12869"/>
                    </a:cxn>
                    <a:cxn ang="0">
                      <a:pos x="3195" y="886"/>
                    </a:cxn>
                  </a:cxnLst>
                  <a:rect l="txL" t="txT" r="txR" b="txB"/>
                  <a:pathLst>
                    <a:path w="2015614" h="4367958">
                      <a:moveTo>
                        <a:pt x="1007807" y="0"/>
                      </a:moveTo>
                      <a:lnTo>
                        <a:pt x="1173272" y="150385"/>
                      </a:lnTo>
                      <a:cubicBezTo>
                        <a:pt x="1693714" y="670827"/>
                        <a:pt x="2015614" y="1389811"/>
                        <a:pt x="2015614" y="2183979"/>
                      </a:cubicBezTo>
                      <a:cubicBezTo>
                        <a:pt x="2015614" y="2978147"/>
                        <a:pt x="1693714" y="3697131"/>
                        <a:pt x="1173272" y="4217573"/>
                      </a:cubicBezTo>
                      <a:lnTo>
                        <a:pt x="1007808" y="4367958"/>
                      </a:lnTo>
                      <a:lnTo>
                        <a:pt x="842342" y="4217572"/>
                      </a:lnTo>
                      <a:cubicBezTo>
                        <a:pt x="321900" y="3697130"/>
                        <a:pt x="0" y="2978146"/>
                        <a:pt x="0" y="2183978"/>
                      </a:cubicBezTo>
                      <a:cubicBezTo>
                        <a:pt x="0" y="1389810"/>
                        <a:pt x="321900" y="670826"/>
                        <a:pt x="842342" y="150384"/>
                      </a:cubicBezTo>
                      <a:lnTo>
                        <a:pt x="100780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9D1AB">
                        <a:alpha val="100000"/>
                      </a:srgbClr>
                    </a:gs>
                    <a:gs pos="47000">
                      <a:srgbClr val="09D1AB">
                        <a:alpha val="100000"/>
                      </a:srgbClr>
                    </a:gs>
                    <a:gs pos="78000">
                      <a:srgbClr val="6E7DC3">
                        <a:alpha val="100000"/>
                      </a:srgb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5611" name="任意多边形 54"/>
              <p:cNvSpPr/>
              <p:nvPr/>
            </p:nvSpPr>
            <p:spPr>
              <a:xfrm rot="-7236193">
                <a:off x="479954" y="339066"/>
                <a:ext cx="228500" cy="573475"/>
              </a:xfrm>
              <a:custGeom>
                <a:avLst/>
                <a:gdLst>
                  <a:gd name="txL" fmla="*/ 0 w 2015614"/>
                  <a:gd name="txT" fmla="*/ 0 h 4367958"/>
                  <a:gd name="txR" fmla="*/ 2015614 w 2015614"/>
                  <a:gd name="txB" fmla="*/ 4367958 h 4367958"/>
                </a:gdLst>
                <a:ahLst/>
                <a:cxnLst>
                  <a:cxn ang="0">
                    <a:pos x="1468" y="0"/>
                  </a:cxn>
                  <a:cxn ang="0">
                    <a:pos x="1709" y="340"/>
                  </a:cxn>
                  <a:cxn ang="0">
                    <a:pos x="2937" y="4943"/>
                  </a:cxn>
                  <a:cxn ang="0">
                    <a:pos x="1709" y="9545"/>
                  </a:cxn>
                  <a:cxn ang="0">
                    <a:pos x="1468" y="9885"/>
                  </a:cxn>
                  <a:cxn ang="0">
                    <a:pos x="1227" y="9545"/>
                  </a:cxn>
                  <a:cxn ang="0">
                    <a:pos x="0" y="4943"/>
                  </a:cxn>
                  <a:cxn ang="0">
                    <a:pos x="1227" y="340"/>
                  </a:cxn>
                </a:cxnLst>
                <a:rect l="txL" t="txT" r="txR" b="txB"/>
                <a:pathLst>
                  <a:path w="2015614" h="4367958">
                    <a:moveTo>
                      <a:pt x="1007807" y="0"/>
                    </a:moveTo>
                    <a:lnTo>
                      <a:pt x="1173272" y="150385"/>
                    </a:lnTo>
                    <a:cubicBezTo>
                      <a:pt x="1693714" y="670827"/>
                      <a:pt x="2015614" y="1389811"/>
                      <a:pt x="2015614" y="2183979"/>
                    </a:cubicBezTo>
                    <a:cubicBezTo>
                      <a:pt x="2015614" y="2978147"/>
                      <a:pt x="1693714" y="3697131"/>
                      <a:pt x="1173272" y="4217573"/>
                    </a:cubicBezTo>
                    <a:lnTo>
                      <a:pt x="1007808" y="4367958"/>
                    </a:lnTo>
                    <a:lnTo>
                      <a:pt x="842342" y="4217572"/>
                    </a:lnTo>
                    <a:cubicBezTo>
                      <a:pt x="321900" y="3697130"/>
                      <a:pt x="0" y="2978146"/>
                      <a:pt x="0" y="2183978"/>
                    </a:cubicBezTo>
                    <a:cubicBezTo>
                      <a:pt x="0" y="1389810"/>
                      <a:pt x="321900" y="670826"/>
                      <a:pt x="842342" y="150384"/>
                    </a:cubicBezTo>
                    <a:lnTo>
                      <a:pt x="100780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9D1AB">
                      <a:alpha val="100000"/>
                    </a:srgbClr>
                  </a:gs>
                  <a:gs pos="31000">
                    <a:srgbClr val="09D1AB">
                      <a:alpha val="100000"/>
                    </a:srgbClr>
                  </a:gs>
                  <a:gs pos="100000">
                    <a:srgbClr val="6E7DC3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609" name="任意多边形 52"/>
            <p:cNvSpPr/>
            <p:nvPr/>
          </p:nvSpPr>
          <p:spPr>
            <a:xfrm rot="-9094124">
              <a:off x="570556" y="384703"/>
              <a:ext cx="148954" cy="373834"/>
            </a:xfrm>
            <a:custGeom>
              <a:avLst/>
              <a:gdLst>
                <a:gd name="txL" fmla="*/ 0 w 2015614"/>
                <a:gd name="txT" fmla="*/ 0 h 4367958"/>
                <a:gd name="txR" fmla="*/ 2015614 w 2015614"/>
                <a:gd name="txB" fmla="*/ 4367958 h 4367958"/>
              </a:gdLst>
              <a:ahLst/>
              <a:cxnLst>
                <a:cxn ang="0">
                  <a:pos x="407" y="0"/>
                </a:cxn>
                <a:cxn ang="0">
                  <a:pos x="474" y="94"/>
                </a:cxn>
                <a:cxn ang="0">
                  <a:pos x="813" y="1369"/>
                </a:cxn>
                <a:cxn ang="0">
                  <a:pos x="474" y="2644"/>
                </a:cxn>
                <a:cxn ang="0">
                  <a:pos x="407" y="2738"/>
                </a:cxn>
                <a:cxn ang="0">
                  <a:pos x="340" y="2644"/>
                </a:cxn>
                <a:cxn ang="0">
                  <a:pos x="0" y="1369"/>
                </a:cxn>
                <a:cxn ang="0">
                  <a:pos x="340" y="94"/>
                </a:cxn>
              </a:cxnLst>
              <a:rect l="txL" t="txT" r="txR" b="txB"/>
              <a:pathLst>
                <a:path w="2015614" h="4367958">
                  <a:moveTo>
                    <a:pt x="1007807" y="0"/>
                  </a:moveTo>
                  <a:lnTo>
                    <a:pt x="1173272" y="150385"/>
                  </a:lnTo>
                  <a:cubicBezTo>
                    <a:pt x="1693714" y="670827"/>
                    <a:pt x="2015614" y="1389811"/>
                    <a:pt x="2015614" y="2183979"/>
                  </a:cubicBezTo>
                  <a:cubicBezTo>
                    <a:pt x="2015614" y="2978147"/>
                    <a:pt x="1693714" y="3697131"/>
                    <a:pt x="1173272" y="4217573"/>
                  </a:cubicBezTo>
                  <a:lnTo>
                    <a:pt x="1007808" y="4367958"/>
                  </a:lnTo>
                  <a:lnTo>
                    <a:pt x="842342" y="4217572"/>
                  </a:lnTo>
                  <a:cubicBezTo>
                    <a:pt x="321900" y="3697130"/>
                    <a:pt x="0" y="2978146"/>
                    <a:pt x="0" y="2183978"/>
                  </a:cubicBezTo>
                  <a:cubicBezTo>
                    <a:pt x="0" y="1389810"/>
                    <a:pt x="321900" y="670826"/>
                    <a:pt x="842342" y="150384"/>
                  </a:cubicBezTo>
                  <a:lnTo>
                    <a:pt x="1007807" y="0"/>
                  </a:lnTo>
                  <a:close/>
                </a:path>
              </a:pathLst>
            </a:custGeom>
            <a:gradFill rotWithShape="1">
              <a:gsLst>
                <a:gs pos="0">
                  <a:srgbClr val="09D1AB">
                    <a:alpha val="100000"/>
                  </a:srgbClr>
                </a:gs>
                <a:gs pos="31000">
                  <a:srgbClr val="09D1AB">
                    <a:alpha val="100000"/>
                  </a:srgbClr>
                </a:gs>
                <a:gs pos="100000">
                  <a:srgbClr val="6E7DC3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1pPr>
            <a:lvl2pPr marL="800100" indent="-342900"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2pPr>
            <a:lvl3pPr marL="1257300" indent="-342900"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3pPr>
            <a:lvl4pPr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4pPr>
            <a:lvl5pPr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3/18/2018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4116" name="图片 3" descr="66-01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0580053" y="163513"/>
            <a:ext cx="1249362" cy="10699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5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33C9FF"/>
        </a:buClr>
        <a:buSzPct val="80000"/>
        <a:buFont typeface="Wingdings" panose="05000000000000000000" charset="0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32724" y="4685280"/>
            <a:ext cx="7766936" cy="1096899"/>
          </a:xfrm>
        </p:spPr>
        <p:txBody>
          <a:bodyPr>
            <a:noAutofit/>
          </a:bodyPr>
          <a:lstStyle/>
          <a:p>
            <a:r>
              <a:rPr lang="zh-CN" altLang="en-US" sz="2000" dirty="0"/>
              <a:t>图灵学院</a:t>
            </a:r>
            <a:r>
              <a:rPr lang="en-US" altLang="zh-CN" sz="2000" dirty="0"/>
              <a:t>-</a:t>
            </a:r>
            <a:r>
              <a:rPr lang="zh-CN" altLang="en-US" sz="2000" dirty="0"/>
              <a:t>诸葛老师</a:t>
            </a:r>
          </a:p>
          <a:p>
            <a:r>
              <a:rPr lang="en-US" altLang="zh-CN" sz="2000" dirty="0"/>
              <a:t>2018.3</a:t>
            </a:r>
          </a:p>
          <a:p>
            <a:r>
              <a:rPr lang="en-US" altLang="zh-CN" sz="2000" dirty="0"/>
              <a:t>QQ</a:t>
            </a:r>
            <a:r>
              <a:rPr lang="zh-CN" altLang="en-US" sz="2000" dirty="0"/>
              <a:t>：</a:t>
            </a:r>
            <a:r>
              <a:rPr lang="en-US" altLang="zh-CN" sz="2000" dirty="0"/>
              <a:t>394970971</a:t>
            </a:r>
          </a:p>
          <a:p>
            <a:endParaRPr lang="en-US" altLang="zh-CN" sz="2000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32975" y="2172720"/>
            <a:ext cx="7766685" cy="1450975"/>
          </a:xfrm>
        </p:spPr>
        <p:txBody>
          <a:bodyPr/>
          <a:lstStyle/>
          <a:p>
            <a:r>
              <a:rPr dirty="0" err="1"/>
              <a:t>区块链核心技术原理</a:t>
            </a:r>
            <a:endParaRPr kumimoj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421064"/>
            <a:ext cx="8596668" cy="1320800"/>
          </a:xfrm>
        </p:spPr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比特币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-UTXO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95167"/>
            <a:ext cx="8596668" cy="4845377"/>
          </a:xfrm>
        </p:spPr>
        <p:txBody>
          <a:bodyPr>
            <a:normAutofit/>
          </a:bodyPr>
          <a:lstStyle/>
          <a:p>
            <a:pPr lvl="0"/>
            <a:r>
              <a:rPr lang="en-US" altLang="zh-CN" sz="2200" dirty="0">
                <a:latin typeface="+mn-ea"/>
              </a:rPr>
              <a:t>UTXO(unspent transaction output)-</a:t>
            </a:r>
            <a:r>
              <a:rPr lang="zh-CN" altLang="en-US" sz="2200" dirty="0">
                <a:latin typeface="+mn-ea"/>
              </a:rPr>
              <a:t>未花费交易输出</a:t>
            </a:r>
            <a:endParaRPr lang="en-US" altLang="zh-CN" sz="2200" dirty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比特币拥有者的公钥锁定</a:t>
            </a:r>
            <a:r>
              <a:rPr lang="en-US" altLang="zh-CN" sz="2000" dirty="0">
                <a:latin typeface="+mn-ea"/>
              </a:rPr>
              <a:t>(</a:t>
            </a:r>
            <a:r>
              <a:rPr lang="zh-CN" altLang="en-US" sz="2000" dirty="0">
                <a:latin typeface="+mn-ea"/>
              </a:rPr>
              <a:t>加密</a:t>
            </a:r>
            <a:r>
              <a:rPr lang="en-US" altLang="zh-CN" sz="2000" dirty="0">
                <a:latin typeface="+mn-ea"/>
              </a:rPr>
              <a:t>)</a:t>
            </a:r>
            <a:r>
              <a:rPr lang="zh-CN" altLang="en-US" sz="2000" dirty="0">
                <a:latin typeface="+mn-ea"/>
              </a:rPr>
              <a:t>的一个数字</a:t>
            </a:r>
            <a:endParaRPr lang="en-US" altLang="zh-CN" sz="1800" dirty="0"/>
          </a:p>
          <a:p>
            <a:pPr lvl="1"/>
            <a:r>
              <a:rPr lang="en-US" altLang="zh-CN" sz="1800" dirty="0"/>
              <a:t>UTXO </a:t>
            </a:r>
            <a:r>
              <a:rPr lang="zh-CN" altLang="en-US" sz="1800" dirty="0"/>
              <a:t>就是比特币，比特币系统中只有</a:t>
            </a:r>
            <a:r>
              <a:rPr lang="en-US" altLang="zh-CN" sz="1800" dirty="0"/>
              <a:t>UTXO</a:t>
            </a:r>
            <a:r>
              <a:rPr lang="zh-CN" altLang="en-US" sz="1800" dirty="0"/>
              <a:t>，没有比特币</a:t>
            </a:r>
            <a:endParaRPr lang="en-US" altLang="zh-CN" sz="1800" dirty="0"/>
          </a:p>
          <a:p>
            <a:pPr lvl="1"/>
            <a:r>
              <a:rPr lang="zh-CN" altLang="en-US" sz="1800" dirty="0"/>
              <a:t>新的</a:t>
            </a:r>
            <a:r>
              <a:rPr lang="en-US" altLang="zh-CN" sz="1800" dirty="0"/>
              <a:t>UTXO </a:t>
            </a:r>
            <a:r>
              <a:rPr lang="zh-CN" altLang="en-US" sz="1800" dirty="0"/>
              <a:t>由挖矿或交易产生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r>
              <a:rPr lang="en-US" altLang="zh-CN" sz="2200" dirty="0"/>
              <a:t>UTXO</a:t>
            </a:r>
            <a:r>
              <a:rPr lang="zh-CN" altLang="en-US" sz="2200" dirty="0"/>
              <a:t>存在全节点的数据库里</a:t>
            </a:r>
            <a:endParaRPr lang="en-US" altLang="zh-CN" sz="2200" dirty="0"/>
          </a:p>
          <a:p>
            <a:r>
              <a:rPr lang="zh-CN" altLang="en-US" sz="2200" dirty="0">
                <a:latin typeface="+mn-ea"/>
              </a:rPr>
              <a:t>转账交易消耗自己的</a:t>
            </a:r>
            <a:r>
              <a:rPr lang="en-US" altLang="zh-CN" sz="2200" dirty="0">
                <a:latin typeface="+mn-ea"/>
              </a:rPr>
              <a:t>UTXO</a:t>
            </a:r>
            <a:r>
              <a:rPr lang="zh-CN" altLang="en-US" sz="2200" dirty="0">
                <a:latin typeface="+mn-ea"/>
              </a:rPr>
              <a:t>，同时生成新的</a:t>
            </a:r>
            <a:r>
              <a:rPr lang="en-US" altLang="zh-CN" sz="2200" dirty="0">
                <a:latin typeface="+mn-ea"/>
              </a:rPr>
              <a:t>UTXO</a:t>
            </a:r>
            <a:r>
              <a:rPr lang="zh-CN" altLang="en-US" sz="2200" dirty="0">
                <a:latin typeface="+mn-ea"/>
              </a:rPr>
              <a:t>，并用接收者的公钥锁定</a:t>
            </a:r>
            <a:endParaRPr lang="en-US" altLang="zh-CN" sz="2200" dirty="0">
              <a:latin typeface="+mn-ea"/>
            </a:endParaRPr>
          </a:p>
          <a:p>
            <a:r>
              <a:rPr lang="zh-CN" altLang="en-US" sz="2200" dirty="0"/>
              <a:t>比特币系统中用户的“余额”实际上并不直接存在，而是通过计算得来</a:t>
            </a:r>
            <a:endParaRPr lang="en-US" altLang="zh-CN" sz="2200" dirty="0"/>
          </a:p>
          <a:p>
            <a:endParaRPr lang="en-US" altLang="zh-CN" sz="2200" dirty="0">
              <a:latin typeface="+mn-ea"/>
            </a:endParaRPr>
          </a:p>
          <a:p>
            <a:endParaRPr lang="en-US" altLang="zh-CN" sz="2200" dirty="0"/>
          </a:p>
          <a:p>
            <a:pPr marL="457200" lvl="1" indent="0">
              <a:buNone/>
            </a:pPr>
            <a:endParaRPr lang="en-US" altLang="zh-CN" sz="1800" dirty="0">
              <a:sym typeface="+mn-ea"/>
            </a:endParaRPr>
          </a:p>
          <a:p>
            <a:pPr marL="457200" lvl="1" indent="0">
              <a:buNone/>
            </a:pPr>
            <a:endParaRPr lang="zh-CN" altLang="en-US" sz="1800" dirty="0">
              <a:sym typeface="+mn-ea"/>
            </a:endParaRPr>
          </a:p>
          <a:p>
            <a:pPr marL="0" lvl="0" indent="0">
              <a:buNone/>
            </a:pPr>
            <a:endParaRPr lang="zh-CN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2105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583421"/>
            <a:ext cx="8596668" cy="1320800"/>
          </a:xfrm>
        </p:spPr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比特币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交易模型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706257"/>
            <a:ext cx="8596668" cy="4685116"/>
          </a:xfrm>
        </p:spPr>
        <p:txBody>
          <a:bodyPr>
            <a:normAutofit/>
          </a:bodyPr>
          <a:lstStyle/>
          <a:p>
            <a:pPr lvl="0"/>
            <a:r>
              <a:rPr lang="zh-CN" altLang="en-US" sz="2200" dirty="0">
                <a:latin typeface="+mn-ea"/>
              </a:rPr>
              <a:t>交易输出</a:t>
            </a:r>
            <a:r>
              <a:rPr lang="en-US" altLang="zh-CN" sz="2200" dirty="0">
                <a:latin typeface="+mn-ea"/>
              </a:rPr>
              <a:t>(UTXO)</a:t>
            </a:r>
          </a:p>
          <a:p>
            <a:pPr lvl="1"/>
            <a:r>
              <a:rPr lang="zh-CN" altLang="en-US" sz="2000" dirty="0">
                <a:latin typeface="+mn-ea"/>
              </a:rPr>
              <a:t>锁定的比特币数量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锁定脚本</a:t>
            </a:r>
            <a:r>
              <a:rPr lang="en-US" altLang="zh-CN" sz="2000" dirty="0">
                <a:latin typeface="+mn-ea"/>
              </a:rPr>
              <a:t>(</a:t>
            </a:r>
            <a:r>
              <a:rPr lang="zh-CN" altLang="en-US" sz="2000" dirty="0">
                <a:latin typeface="+mn-ea"/>
              </a:rPr>
              <a:t>用接收者的公钥哈希</a:t>
            </a:r>
            <a:r>
              <a:rPr lang="en-US" altLang="zh-CN" sz="2000" dirty="0">
                <a:latin typeface="+mn-ea"/>
              </a:rPr>
              <a:t>)</a:t>
            </a:r>
          </a:p>
          <a:p>
            <a:pPr lvl="0"/>
            <a:r>
              <a:rPr lang="zh-CN" altLang="en-US" sz="2200" dirty="0">
                <a:latin typeface="+mn-ea"/>
              </a:rPr>
              <a:t>交易输入</a:t>
            </a:r>
            <a:r>
              <a:rPr lang="en-US" altLang="zh-CN" sz="2200" dirty="0">
                <a:latin typeface="+mn-ea"/>
              </a:rPr>
              <a:t>(UTXO+</a:t>
            </a:r>
            <a:r>
              <a:rPr lang="zh-CN" altLang="en-US" sz="2200" dirty="0">
                <a:latin typeface="+mn-ea"/>
              </a:rPr>
              <a:t>解锁脚本</a:t>
            </a:r>
            <a:r>
              <a:rPr lang="en-US" altLang="zh-CN" sz="2200" dirty="0">
                <a:latin typeface="+mn-ea"/>
              </a:rPr>
              <a:t>)</a:t>
            </a:r>
          </a:p>
          <a:p>
            <a:pPr lvl="1"/>
            <a:r>
              <a:rPr lang="zh-CN" altLang="en-US" sz="2000" dirty="0">
                <a:latin typeface="+mn-ea"/>
              </a:rPr>
              <a:t>解锁脚本</a:t>
            </a:r>
            <a:r>
              <a:rPr lang="en-US" altLang="zh-CN" sz="2000" dirty="0">
                <a:latin typeface="+mn-ea"/>
              </a:rPr>
              <a:t>(</a:t>
            </a:r>
            <a:r>
              <a:rPr lang="zh-CN" altLang="en-US" sz="2000" dirty="0">
                <a:latin typeface="+mn-ea"/>
              </a:rPr>
              <a:t>发送者的签名和公钥</a:t>
            </a:r>
            <a:r>
              <a:rPr lang="en-US" altLang="zh-CN" sz="2000" dirty="0">
                <a:latin typeface="+mn-ea"/>
              </a:rPr>
              <a:t>)</a:t>
            </a:r>
          </a:p>
          <a:p>
            <a:r>
              <a:rPr lang="zh-CN" altLang="en-US" sz="2200" dirty="0">
                <a:latin typeface="+mn-ea"/>
              </a:rPr>
              <a:t>签名</a:t>
            </a:r>
            <a:r>
              <a:rPr lang="en-US" altLang="zh-CN" sz="2200" dirty="0">
                <a:latin typeface="+mn-ea"/>
              </a:rPr>
              <a:t>-</a:t>
            </a:r>
            <a:r>
              <a:rPr lang="zh-CN" altLang="en-US" sz="2200" dirty="0">
                <a:latin typeface="+mn-ea"/>
              </a:rPr>
              <a:t>对发送者和接收者的公钥哈希以及整个交易签名</a:t>
            </a:r>
            <a:endParaRPr lang="en-US" altLang="zh-CN" sz="1800" dirty="0">
              <a:sym typeface="+mn-ea"/>
            </a:endParaRPr>
          </a:p>
          <a:p>
            <a:pPr marL="457200" lvl="1" indent="0">
              <a:buNone/>
            </a:pPr>
            <a:endParaRPr lang="zh-CN" altLang="en-US" sz="1800" dirty="0">
              <a:sym typeface="+mn-ea"/>
            </a:endParaRPr>
          </a:p>
          <a:p>
            <a:pPr marL="0" lvl="0" indent="0">
              <a:buNone/>
            </a:pPr>
            <a:endParaRPr lang="zh-CN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681197E-C0E2-4BA8-B4A1-D8EA96158B11}"/>
              </a:ext>
            </a:extLst>
          </p:cNvPr>
          <p:cNvSpPr/>
          <p:nvPr/>
        </p:nvSpPr>
        <p:spPr>
          <a:xfrm>
            <a:off x="1257196" y="4812377"/>
            <a:ext cx="3097988" cy="10322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5A1B00C-6FF5-4161-B240-E95372D59CF4}"/>
              </a:ext>
            </a:extLst>
          </p:cNvPr>
          <p:cNvSpPr/>
          <p:nvPr/>
        </p:nvSpPr>
        <p:spPr>
          <a:xfrm>
            <a:off x="5050793" y="4820627"/>
            <a:ext cx="3214541" cy="10322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E0FDE5B-E53A-4DE8-8C87-83C60B7BEE64}"/>
              </a:ext>
            </a:extLst>
          </p:cNvPr>
          <p:cNvSpPr/>
          <p:nvPr/>
        </p:nvSpPr>
        <p:spPr>
          <a:xfrm>
            <a:off x="1432873" y="5151743"/>
            <a:ext cx="1197205" cy="3723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Input(A)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26A1D26-57FE-4CC0-B4E7-32D6AF90FBE3}"/>
              </a:ext>
            </a:extLst>
          </p:cNvPr>
          <p:cNvSpPr/>
          <p:nvPr/>
        </p:nvSpPr>
        <p:spPr>
          <a:xfrm>
            <a:off x="2900458" y="5142315"/>
            <a:ext cx="1197205" cy="3723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Output(B)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EBA2C9C-3003-4062-81A0-7E6851475C10}"/>
              </a:ext>
            </a:extLst>
          </p:cNvPr>
          <p:cNvSpPr/>
          <p:nvPr/>
        </p:nvSpPr>
        <p:spPr>
          <a:xfrm>
            <a:off x="5351324" y="5142315"/>
            <a:ext cx="1197205" cy="3723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Input(B)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172FDB8-A392-4BC2-9297-BE00D813B526}"/>
              </a:ext>
            </a:extLst>
          </p:cNvPr>
          <p:cNvSpPr/>
          <p:nvPr/>
        </p:nvSpPr>
        <p:spPr>
          <a:xfrm>
            <a:off x="6792841" y="5142315"/>
            <a:ext cx="1197205" cy="3723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Output(C)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6629B91-14AD-40A9-AFBB-E816EE0F55A1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097663" y="5328497"/>
            <a:ext cx="1253661" cy="16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2F90AAD8-D4E3-4B6C-8000-ED3E1C94638F}"/>
              </a:ext>
            </a:extLst>
          </p:cNvPr>
          <p:cNvSpPr/>
          <p:nvPr/>
        </p:nvSpPr>
        <p:spPr>
          <a:xfrm>
            <a:off x="2328420" y="4534293"/>
            <a:ext cx="669303" cy="27808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tx1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D37C1DA-1234-449B-BB39-332C2DC80468}"/>
              </a:ext>
            </a:extLst>
          </p:cNvPr>
          <p:cNvSpPr/>
          <p:nvPr/>
        </p:nvSpPr>
        <p:spPr>
          <a:xfrm>
            <a:off x="6259396" y="4545292"/>
            <a:ext cx="669303" cy="27808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tx2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017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262910"/>
            <a:ext cx="8596668" cy="1320800"/>
          </a:xfrm>
        </p:spPr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比特币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交易模型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046375"/>
            <a:ext cx="8596668" cy="4902602"/>
          </a:xfrm>
        </p:spPr>
        <p:txBody>
          <a:bodyPr>
            <a:normAutofit/>
          </a:bodyPr>
          <a:lstStyle/>
          <a:p>
            <a:pPr lvl="0"/>
            <a:endParaRPr lang="en-US" altLang="zh-CN" sz="1800" dirty="0">
              <a:sym typeface="+mn-ea"/>
            </a:endParaRPr>
          </a:p>
          <a:p>
            <a:pPr marL="457200" lvl="1" indent="0">
              <a:buNone/>
            </a:pPr>
            <a:endParaRPr lang="zh-CN" altLang="en-US" sz="1800" dirty="0">
              <a:sym typeface="+mn-ea"/>
            </a:endParaRPr>
          </a:p>
          <a:p>
            <a:pPr marL="0" lvl="0" indent="0">
              <a:buNone/>
            </a:pPr>
            <a:endParaRPr lang="zh-CN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6FFE75-A2A2-467E-B16F-A6310BAA4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565" y="1229470"/>
            <a:ext cx="9531909" cy="502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864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592848"/>
            <a:ext cx="8596668" cy="1320800"/>
          </a:xfrm>
        </p:spPr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比特币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交易全流程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1602" y="1542323"/>
            <a:ext cx="9381066" cy="4722829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zh-CN" altLang="en-US" dirty="0"/>
              <a:t>起初，第一个挖出的区块里面包含了一个 </a:t>
            </a:r>
            <a:r>
              <a:rPr lang="en-US" altLang="zh-CN" dirty="0" err="1"/>
              <a:t>coinbase</a:t>
            </a:r>
            <a:r>
              <a:rPr lang="en-US" altLang="zh-CN" dirty="0"/>
              <a:t> </a:t>
            </a:r>
            <a:r>
              <a:rPr lang="zh-CN" altLang="en-US" dirty="0"/>
              <a:t>交易。在 </a:t>
            </a:r>
            <a:r>
              <a:rPr lang="en-US" altLang="zh-CN" dirty="0" err="1"/>
              <a:t>coinbase</a:t>
            </a:r>
            <a:r>
              <a:rPr lang="en-US" altLang="zh-CN" dirty="0"/>
              <a:t> </a:t>
            </a:r>
            <a:r>
              <a:rPr lang="zh-CN" altLang="en-US" dirty="0"/>
              <a:t>交易中，没有输入，所以也就不需要签名。</a:t>
            </a:r>
            <a:r>
              <a:rPr lang="en-US" altLang="zh-CN" dirty="0" err="1"/>
              <a:t>coinbase</a:t>
            </a:r>
            <a:r>
              <a:rPr lang="en-US" altLang="zh-CN" dirty="0"/>
              <a:t> </a:t>
            </a:r>
            <a:r>
              <a:rPr lang="zh-CN" altLang="en-US" dirty="0"/>
              <a:t>交易的输出包含了一个哈希过的公钥（使用的是 </a:t>
            </a:r>
            <a:r>
              <a:rPr lang="en-US" altLang="zh-CN" b="1" dirty="0"/>
              <a:t>RIPEMD16(SHA256(</a:t>
            </a:r>
            <a:r>
              <a:rPr lang="en-US" altLang="zh-CN" b="1" dirty="0" err="1"/>
              <a:t>PubKey</a:t>
            </a:r>
            <a:r>
              <a:rPr lang="en-US" altLang="zh-CN" b="1" dirty="0"/>
              <a:t>))</a:t>
            </a:r>
            <a:r>
              <a:rPr lang="zh-CN" altLang="en-US" dirty="0"/>
              <a:t> 算法）</a:t>
            </a:r>
          </a:p>
          <a:p>
            <a:pPr>
              <a:buFont typeface="+mj-lt"/>
              <a:buAutoNum type="arabicPeriod"/>
            </a:pPr>
            <a:r>
              <a:rPr lang="zh-CN" altLang="en-US" dirty="0"/>
              <a:t>当一个人发送币时，就会创建一笔交易。这笔交易的输入会引用之前交易的输出。每个输入会存储一个公钥（没有被哈希）和整个交易的一个签名。</a:t>
            </a:r>
          </a:p>
          <a:p>
            <a:pPr>
              <a:buFont typeface="+mj-lt"/>
              <a:buAutoNum type="arabicPeriod"/>
            </a:pPr>
            <a:r>
              <a:rPr lang="zh-CN" altLang="en-US" dirty="0"/>
              <a:t>比特币网络中接收到交易的其他节点会对该交易进行验证。除了一些其他事情，他们还会检查：在一个输入中，公钥哈希与所引用的输出哈希相匹配（这保证了发送方只能花费属于自己的币）；签名是正确的（这保证了交易是由币的实际拥有者所创建）。</a:t>
            </a:r>
          </a:p>
          <a:p>
            <a:pPr>
              <a:buFont typeface="+mj-lt"/>
              <a:buAutoNum type="arabicPeriod"/>
            </a:pPr>
            <a:r>
              <a:rPr lang="zh-CN" altLang="en-US" dirty="0"/>
              <a:t>当一个矿工准备挖一个新块时，他会将交易放到块中，然后开始挖矿。</a:t>
            </a:r>
          </a:p>
          <a:p>
            <a:pPr>
              <a:buFont typeface="+mj-lt"/>
              <a:buAutoNum type="arabicPeriod"/>
            </a:pPr>
            <a:r>
              <a:rPr lang="zh-CN" altLang="en-US" dirty="0"/>
              <a:t>当新块被挖出来以后，网络中的所有其他节点会接收到一条消息，告诉其他人这个块已经被挖出并被加入到区块链。</a:t>
            </a:r>
          </a:p>
          <a:p>
            <a:pPr>
              <a:buFont typeface="+mj-lt"/>
              <a:buAutoNum type="arabicPeriod"/>
            </a:pPr>
            <a:r>
              <a:rPr lang="zh-CN" altLang="en-US" dirty="0"/>
              <a:t>当一个块被加入到区块链以后，交易就算完成，它的输出就可以在新的交易中被引用。</a:t>
            </a:r>
          </a:p>
        </p:txBody>
      </p:sp>
    </p:spTree>
    <p:extLst>
      <p:ext uri="{BB962C8B-B14F-4D97-AF65-F5344CB8AC3E}">
        <p14:creationId xmlns:p14="http://schemas.microsoft.com/office/powerpoint/2010/main" val="57115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区块链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分布式账本系统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684020"/>
            <a:ext cx="9827895" cy="4613910"/>
          </a:xfrm>
        </p:spPr>
        <p:txBody>
          <a:bodyPr>
            <a:normAutofit/>
          </a:bodyPr>
          <a:lstStyle/>
          <a:p>
            <a:pPr lvl="0"/>
            <a:endParaRPr lang="en-US" sz="2250" dirty="0">
              <a:latin typeface="+mn-ea"/>
              <a:sym typeface="+mn-ea"/>
            </a:endParaRPr>
          </a:p>
          <a:p>
            <a:pPr lvl="0"/>
            <a:endParaRPr 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共识机制</a:t>
            </a:r>
            <a:r>
              <a:rPr lang="en-US" altLang="zh-CN" sz="2250" dirty="0">
                <a:latin typeface="+mn-ea"/>
                <a:sym typeface="+mn-ea"/>
              </a:rPr>
              <a:t>-POW</a:t>
            </a:r>
            <a:r>
              <a:rPr lang="zh-CN" altLang="en-US" sz="2250" dirty="0">
                <a:latin typeface="+mn-ea"/>
                <a:sym typeface="+mn-ea"/>
              </a:rPr>
              <a:t>工作量证明</a:t>
            </a:r>
            <a:endParaRPr lang="en-US" altLang="zh-CN" sz="2250" dirty="0">
              <a:latin typeface="+mn-ea"/>
              <a:sym typeface="+mn-ea"/>
            </a:endParaRP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通过挖矿证明自己是善意节点，并获得生成区块和在该区块记账的权利</a:t>
            </a: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基于</a:t>
            </a:r>
            <a:r>
              <a:rPr lang="en-US" altLang="zh-CN" sz="2250" dirty="0">
                <a:latin typeface="+mn-ea"/>
                <a:sym typeface="+mn-ea"/>
              </a:rPr>
              <a:t>P2P</a:t>
            </a:r>
            <a:r>
              <a:rPr lang="zh-CN" altLang="en-US" sz="2250" dirty="0">
                <a:latin typeface="+mn-ea"/>
                <a:sym typeface="+mn-ea"/>
              </a:rPr>
              <a:t>网络，每个全节点都存储着最全的比特币交易记录</a:t>
            </a: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新区块通过包含前一个区块头部的哈希值</a:t>
            </a:r>
            <a:r>
              <a:rPr lang="en-US" altLang="zh-CN" sz="2250" dirty="0">
                <a:latin typeface="+mn-ea"/>
                <a:sym typeface="+mn-ea"/>
              </a:rPr>
              <a:t>(</a:t>
            </a:r>
            <a:r>
              <a:rPr lang="zh-CN" altLang="en-US" sz="2250" dirty="0">
                <a:latin typeface="+mn-ea"/>
                <a:sym typeface="+mn-ea"/>
              </a:rPr>
              <a:t>区块的唯一标识</a:t>
            </a:r>
            <a:r>
              <a:rPr lang="en-US" altLang="zh-CN" sz="2250" dirty="0">
                <a:latin typeface="+mn-ea"/>
                <a:sym typeface="+mn-ea"/>
              </a:rPr>
              <a:t>)</a:t>
            </a:r>
            <a:r>
              <a:rPr lang="zh-CN" altLang="en-US" sz="2250" dirty="0">
                <a:latin typeface="+mn-ea"/>
                <a:sym typeface="+mn-ea"/>
              </a:rPr>
              <a:t>建立链接关系</a:t>
            </a: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区块里装的就是所有的比特币交易记录</a:t>
            </a:r>
            <a:r>
              <a:rPr lang="en-US" altLang="zh-CN" sz="2250" dirty="0">
                <a:latin typeface="+mn-ea"/>
                <a:sym typeface="+mn-ea"/>
              </a:rPr>
              <a:t>(UTXO)</a:t>
            </a: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46835" y="1802765"/>
            <a:ext cx="525780" cy="502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</a:p>
        </p:txBody>
      </p:sp>
      <p:sp>
        <p:nvSpPr>
          <p:cNvPr id="5" name="矩形 4"/>
          <p:cNvSpPr/>
          <p:nvPr/>
        </p:nvSpPr>
        <p:spPr>
          <a:xfrm>
            <a:off x="2313305" y="1802765"/>
            <a:ext cx="525780" cy="502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</a:p>
        </p:txBody>
      </p:sp>
      <p:sp>
        <p:nvSpPr>
          <p:cNvPr id="6" name="矩形 5"/>
          <p:cNvSpPr/>
          <p:nvPr/>
        </p:nvSpPr>
        <p:spPr>
          <a:xfrm>
            <a:off x="3279140" y="1802765"/>
            <a:ext cx="525780" cy="502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</a:p>
        </p:txBody>
      </p:sp>
      <p:sp>
        <p:nvSpPr>
          <p:cNvPr id="7" name="矩形 6"/>
          <p:cNvSpPr/>
          <p:nvPr/>
        </p:nvSpPr>
        <p:spPr>
          <a:xfrm>
            <a:off x="4250690" y="1802765"/>
            <a:ext cx="525780" cy="502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</a:p>
        </p:txBody>
      </p:sp>
      <p:sp>
        <p:nvSpPr>
          <p:cNvPr id="8" name="矩形 7"/>
          <p:cNvSpPr/>
          <p:nvPr/>
        </p:nvSpPr>
        <p:spPr>
          <a:xfrm>
            <a:off x="5223510" y="1802765"/>
            <a:ext cx="525780" cy="502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</a:p>
        </p:txBody>
      </p:sp>
      <p:sp>
        <p:nvSpPr>
          <p:cNvPr id="9" name="矩形 8"/>
          <p:cNvSpPr/>
          <p:nvPr/>
        </p:nvSpPr>
        <p:spPr>
          <a:xfrm>
            <a:off x="6188710" y="1797685"/>
            <a:ext cx="525780" cy="502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</a:p>
        </p:txBody>
      </p:sp>
      <p:sp>
        <p:nvSpPr>
          <p:cNvPr id="10" name="矩形 9"/>
          <p:cNvSpPr/>
          <p:nvPr/>
        </p:nvSpPr>
        <p:spPr>
          <a:xfrm>
            <a:off x="7155180" y="1802765"/>
            <a:ext cx="525780" cy="502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6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1872615" y="2054225"/>
            <a:ext cx="4406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2821305" y="2054225"/>
            <a:ext cx="4406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3804920" y="2054225"/>
            <a:ext cx="4406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4755515" y="2049145"/>
            <a:ext cx="4406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5753100" y="2054225"/>
            <a:ext cx="4406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6714490" y="2049145"/>
            <a:ext cx="4406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区块链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网络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027777"/>
            <a:ext cx="9827895" cy="4613910"/>
          </a:xfrm>
        </p:spPr>
        <p:txBody>
          <a:bodyPr>
            <a:normAutofit/>
          </a:bodyPr>
          <a:lstStyle/>
          <a:p>
            <a:pPr lvl="0"/>
            <a:endParaRPr 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区块链节点</a:t>
            </a:r>
            <a:endParaRPr lang="en-US" sz="2250" dirty="0">
              <a:latin typeface="+mn-ea"/>
              <a:sym typeface="+mn-ea"/>
            </a:endParaRPr>
          </a:p>
          <a:p>
            <a:pPr lvl="1"/>
            <a:r>
              <a:rPr lang="zh-CN" altLang="en-US" sz="2000" dirty="0"/>
              <a:t>矿工</a:t>
            </a:r>
            <a:r>
              <a:rPr lang="en-US" altLang="zh-CN" sz="2000" dirty="0"/>
              <a:t>-</a:t>
            </a:r>
            <a:r>
              <a:rPr lang="zh-CN" altLang="en-US" sz="2000" dirty="0"/>
              <a:t>运行于强大或专用的硬件（比如 </a:t>
            </a:r>
            <a:r>
              <a:rPr lang="en-US" altLang="zh-CN" sz="2000" dirty="0"/>
              <a:t>ASIC</a:t>
            </a:r>
            <a:r>
              <a:rPr lang="zh-CN" altLang="en-US" sz="2000" dirty="0"/>
              <a:t>）之上，主要目的是挖矿</a:t>
            </a:r>
            <a:endParaRPr lang="en-US" altLang="zh-CN" sz="2000" dirty="0"/>
          </a:p>
          <a:p>
            <a:pPr lvl="1"/>
            <a:r>
              <a:rPr lang="zh-CN" altLang="en-US" sz="2000" dirty="0"/>
              <a:t>全节点</a:t>
            </a:r>
            <a:r>
              <a:rPr lang="en-US" altLang="zh-CN" sz="2000" dirty="0"/>
              <a:t>-</a:t>
            </a:r>
            <a:r>
              <a:rPr lang="zh-CN" altLang="en-US" sz="2000" dirty="0"/>
              <a:t>这些节点验证矿工挖出来的块的有效性，并对交易进行确认。</a:t>
            </a:r>
            <a:endParaRPr lang="en-US" sz="2000" dirty="0">
              <a:latin typeface="+mn-ea"/>
              <a:sym typeface="+mn-ea"/>
            </a:endParaRPr>
          </a:p>
          <a:p>
            <a:pPr lvl="1"/>
            <a:r>
              <a:rPr lang="en-US" altLang="zh-CN" sz="2000" dirty="0"/>
              <a:t>SPV</a:t>
            </a:r>
            <a:r>
              <a:rPr lang="zh-CN" altLang="en-US" sz="2000" dirty="0"/>
              <a:t>节点</a:t>
            </a:r>
            <a:r>
              <a:rPr lang="en-US" altLang="zh-CN" sz="2000" dirty="0"/>
              <a:t>-</a:t>
            </a:r>
            <a:r>
              <a:rPr lang="zh-CN" altLang="en-US" sz="2000" dirty="0"/>
              <a:t>简单支付验证，如钱包节点</a:t>
            </a:r>
            <a:endParaRPr lang="en-US" sz="200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sp>
        <p:nvSpPr>
          <p:cNvPr id="17" name="AutoShape 1" descr="http://note.youdao.com/yws/public/resource/6d1822e5407fe928b15697ac9655427c/xmlnote/32EEE9BAAA3146A1B070BD8F30F8B8D7/54100">
            <a:extLst>
              <a:ext uri="{FF2B5EF4-FFF2-40B4-BE49-F238E27FC236}">
                <a16:creationId xmlns:a16="http://schemas.microsoft.com/office/drawing/2014/main" id="{9B4AF2A2-8C92-4534-B203-C5A54A541E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AutoShape 2" descr="http://note.youdao.com/yws/public/resource/6d1822e5407fe928b15697ac9655427c/xmlnote/32EEE9BAAA3146A1B070BD8F30F8B8D7/54100">
            <a:extLst>
              <a:ext uri="{FF2B5EF4-FFF2-40B4-BE49-F238E27FC236}">
                <a16:creationId xmlns:a16="http://schemas.microsoft.com/office/drawing/2014/main" id="{2DE94C60-3760-47C1-9890-1C8317082F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4C0078AE-6ADE-47CC-B677-53C13A941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925" y="2912882"/>
            <a:ext cx="5603546" cy="343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265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区块链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挖矿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929765"/>
            <a:ext cx="8596630" cy="4368165"/>
          </a:xfrm>
        </p:spPr>
        <p:txBody>
          <a:bodyPr>
            <a:normAutofit/>
          </a:bodyPr>
          <a:lstStyle/>
          <a:p>
            <a:pPr lvl="0"/>
            <a:r>
              <a:rPr lang="zh-CN" sz="2250" dirty="0">
                <a:latin typeface="+mn-ea"/>
                <a:sym typeface="+mn-ea"/>
              </a:rPr>
              <a:t>在全网中和其他节点竞争计算</a:t>
            </a:r>
            <a:r>
              <a:rPr lang="en-US" altLang="zh-CN" sz="2250" dirty="0">
                <a:latin typeface="+mn-ea"/>
                <a:sym typeface="+mn-ea"/>
              </a:rPr>
              <a:t>(</a:t>
            </a:r>
            <a:r>
              <a:rPr lang="zh-CN" altLang="en-US" sz="2250" dirty="0">
                <a:latin typeface="+mn-ea"/>
                <a:sym typeface="+mn-ea"/>
              </a:rPr>
              <a:t>解一个难题</a:t>
            </a:r>
            <a:r>
              <a:rPr lang="en-US" altLang="zh-CN" sz="2250" dirty="0">
                <a:latin typeface="+mn-ea"/>
                <a:sym typeface="+mn-ea"/>
              </a:rPr>
              <a:t>)</a:t>
            </a:r>
            <a:r>
              <a:rPr lang="zh-CN" sz="2250" dirty="0">
                <a:latin typeface="+mn-ea"/>
                <a:sym typeface="+mn-ea"/>
              </a:rPr>
              <a:t>的过程</a:t>
            </a:r>
          </a:p>
          <a:p>
            <a:pPr lvl="1"/>
            <a:r>
              <a:rPr lang="zh-CN" sz="2000" dirty="0">
                <a:latin typeface="+mn-ea"/>
                <a:sym typeface="+mn-ea"/>
              </a:rPr>
              <a:t>证明自己是非恶意节点</a:t>
            </a:r>
          </a:p>
          <a:p>
            <a:pPr lvl="0"/>
            <a:r>
              <a:rPr lang="zh-CN" sz="2250" dirty="0">
                <a:latin typeface="+mn-ea"/>
                <a:sym typeface="+mn-ea"/>
              </a:rPr>
              <a:t>获得的权利和义务</a:t>
            </a:r>
          </a:p>
          <a:p>
            <a:pPr lvl="1"/>
            <a:r>
              <a:rPr lang="zh-CN" sz="2000" dirty="0">
                <a:latin typeface="+mn-ea"/>
                <a:sym typeface="+mn-ea"/>
              </a:rPr>
              <a:t>记账权</a:t>
            </a:r>
            <a:r>
              <a:rPr lang="en-US" altLang="zh-CN" sz="2000" dirty="0">
                <a:latin typeface="+mn-ea"/>
                <a:sym typeface="+mn-ea"/>
              </a:rPr>
              <a:t>-</a:t>
            </a:r>
            <a:r>
              <a:rPr lang="zh-CN" altLang="en-US" sz="2000" dirty="0">
                <a:latin typeface="+mn-ea"/>
                <a:sym typeface="+mn-ea"/>
              </a:rPr>
              <a:t>把交易写入区块里</a:t>
            </a: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广播义务</a:t>
            </a:r>
            <a:r>
              <a:rPr lang="en-US" altLang="zh-CN" sz="2000" dirty="0">
                <a:latin typeface="+mn-ea"/>
                <a:sym typeface="+mn-ea"/>
              </a:rPr>
              <a:t>-</a:t>
            </a:r>
            <a:r>
              <a:rPr lang="zh-CN" altLang="en-US" sz="2000" dirty="0">
                <a:latin typeface="+mn-ea"/>
                <a:sym typeface="+mn-ea"/>
              </a:rPr>
              <a:t>把区块在全网广播</a:t>
            </a: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获得的奖励</a:t>
            </a: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挖矿奖励</a:t>
            </a:r>
            <a:r>
              <a:rPr lang="en-US" altLang="zh-CN" sz="2000" dirty="0">
                <a:latin typeface="+mn-ea"/>
                <a:sym typeface="+mn-ea"/>
              </a:rPr>
              <a:t>-12.5BTC</a:t>
            </a: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收取交易手续费</a:t>
            </a: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785" y="2865120"/>
            <a:ext cx="4029075" cy="249809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区块链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共识机制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353820"/>
            <a:ext cx="8596630" cy="4944110"/>
          </a:xfrm>
        </p:spPr>
        <p:txBody>
          <a:bodyPr>
            <a:normAutofit/>
          </a:bodyPr>
          <a:lstStyle/>
          <a:p>
            <a:pPr lvl="0"/>
            <a:r>
              <a:rPr lang="zh-CN" sz="2250" dirty="0">
                <a:latin typeface="+mn-ea"/>
                <a:sym typeface="+mn-ea"/>
              </a:rPr>
              <a:t>拜占庭将军问题</a:t>
            </a:r>
            <a:r>
              <a:rPr lang="en-US" altLang="zh-CN" sz="2250" dirty="0">
                <a:latin typeface="+mn-ea"/>
                <a:sym typeface="+mn-ea"/>
              </a:rPr>
              <a:t>-</a:t>
            </a:r>
            <a:r>
              <a:rPr lang="zh-CN" altLang="en-US" sz="2250" dirty="0">
                <a:latin typeface="+mn-ea"/>
                <a:sym typeface="+mn-ea"/>
              </a:rPr>
              <a:t>共识机制之一</a:t>
            </a: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630" y="1824355"/>
            <a:ext cx="7978775" cy="452691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区块链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共识机制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496060"/>
            <a:ext cx="8596630" cy="5099685"/>
          </a:xfrm>
        </p:spPr>
        <p:txBody>
          <a:bodyPr>
            <a:normAutofit/>
          </a:bodyPr>
          <a:lstStyle/>
          <a:p>
            <a:pPr lvl="0"/>
            <a:r>
              <a:rPr lang="en-US" sz="2250" dirty="0">
                <a:latin typeface="+mn-ea"/>
                <a:sym typeface="+mn-ea"/>
              </a:rPr>
              <a:t>POW(Proof of Work)-</a:t>
            </a:r>
            <a:r>
              <a:rPr lang="zh-CN" altLang="en-US" sz="2250" dirty="0">
                <a:latin typeface="+mn-ea"/>
                <a:sym typeface="+mn-ea"/>
              </a:rPr>
              <a:t>工作量证明</a:t>
            </a: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通过付出大量工作代价证明自己是非恶意节点</a:t>
            </a:r>
          </a:p>
          <a:p>
            <a:pPr marL="457200" lvl="1" indent="0">
              <a:buNone/>
            </a:pPr>
            <a:endParaRPr lang="zh-CN" altLang="en-US" sz="2000" dirty="0">
              <a:latin typeface="+mn-ea"/>
              <a:sym typeface="+mn-ea"/>
            </a:endParaRP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计算一个随机数</a:t>
            </a:r>
            <a:r>
              <a:rPr lang="en-US" altLang="zh-CN" sz="2000" dirty="0">
                <a:latin typeface="+mn-ea"/>
                <a:sym typeface="+mn-ea"/>
              </a:rPr>
              <a:t>(nonce)</a:t>
            </a:r>
            <a:r>
              <a:rPr lang="zh-CN" altLang="en-US" sz="2000" dirty="0">
                <a:latin typeface="+mn-ea"/>
                <a:sym typeface="+mn-ea"/>
              </a:rPr>
              <a:t>，算出的正确随机数即</a:t>
            </a:r>
            <a:r>
              <a:rPr lang="en-US" altLang="zh-CN" sz="2000" dirty="0">
                <a:latin typeface="+mn-ea"/>
                <a:sym typeface="+mn-ea"/>
              </a:rPr>
              <a:t>POW</a:t>
            </a:r>
          </a:p>
          <a:p>
            <a:pPr marL="457200" lvl="1" indent="0">
              <a:buNone/>
            </a:pPr>
            <a:endParaRPr lang="en-US" altLang="zh-CN" sz="2000" dirty="0">
              <a:latin typeface="+mn-ea"/>
              <a:sym typeface="+mn-ea"/>
            </a:endParaRP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获取记账权利</a:t>
            </a:r>
          </a:p>
          <a:p>
            <a:pPr lvl="1"/>
            <a:endParaRPr lang="zh-CN" altLang="en-US" sz="2000" dirty="0">
              <a:latin typeface="+mn-ea"/>
              <a:sym typeface="+mn-ea"/>
            </a:endParaRP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打包交易并通知其它节点</a:t>
            </a:r>
          </a:p>
          <a:p>
            <a:pPr lvl="1"/>
            <a:endParaRPr lang="zh-CN" altLang="en-US" sz="200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理性人都是逐利的，</a:t>
            </a:r>
            <a:r>
              <a:rPr lang="en-US" altLang="zh-CN" sz="2250" dirty="0">
                <a:latin typeface="+mn-ea"/>
                <a:sym typeface="+mn-ea"/>
              </a:rPr>
              <a:t>POW</a:t>
            </a:r>
            <a:r>
              <a:rPr lang="zh-CN" altLang="en-US" sz="2250" dirty="0">
                <a:latin typeface="+mn-ea"/>
                <a:sym typeface="+mn-ea"/>
              </a:rPr>
              <a:t>抑制了节点的恶意动机</a:t>
            </a:r>
          </a:p>
          <a:p>
            <a:pPr lvl="1"/>
            <a:endParaRPr lang="zh-CN" altLang="en-US" sz="2000" dirty="0">
              <a:latin typeface="+mn-ea"/>
              <a:sym typeface="+mn-ea"/>
            </a:endParaRPr>
          </a:p>
          <a:p>
            <a:pPr lvl="1"/>
            <a:endParaRPr lang="zh-CN" altLang="en-US" sz="200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3975" y="3923030"/>
            <a:ext cx="3406140" cy="195072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区块链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交易确认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684020"/>
            <a:ext cx="9543415" cy="4613910"/>
          </a:xfrm>
        </p:spPr>
        <p:txBody>
          <a:bodyPr>
            <a:normAutofit/>
          </a:bodyPr>
          <a:lstStyle/>
          <a:p>
            <a:pPr lvl="0"/>
            <a:r>
              <a:rPr lang="zh-CN" altLang="en-US" sz="2250" dirty="0">
                <a:latin typeface="+mn-ea"/>
                <a:sym typeface="+mn-ea"/>
              </a:rPr>
              <a:t>当一项交易被链上的区块收录后，就是交易确认</a:t>
            </a: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在此区块之后每产生一个区块，此项交易的确认数相应加</a:t>
            </a:r>
            <a:r>
              <a:rPr lang="en-US" altLang="zh-CN" sz="2250" dirty="0">
                <a:latin typeface="+mn-ea"/>
                <a:sym typeface="+mn-ea"/>
              </a:rPr>
              <a:t>1</a:t>
            </a:r>
          </a:p>
          <a:p>
            <a:pPr marL="0" lvl="0" indent="0">
              <a:buNone/>
            </a:pPr>
            <a:endParaRPr lang="en-US" altLang="zh-CN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经过</a:t>
            </a:r>
            <a:r>
              <a:rPr lang="en-US" altLang="zh-CN" sz="2250" dirty="0">
                <a:latin typeface="+mn-ea"/>
                <a:sym typeface="+mn-ea"/>
              </a:rPr>
              <a:t>6</a:t>
            </a:r>
            <a:r>
              <a:rPr lang="zh-CN" altLang="en-US" sz="2250" dirty="0">
                <a:latin typeface="+mn-ea"/>
                <a:sym typeface="+mn-ea"/>
              </a:rPr>
              <a:t>个以上区块确认的交易才是安全确认的，因为篡改成本巨大</a:t>
            </a:r>
            <a:endParaRPr lang="en-US" altLang="zh-CN" sz="2250" dirty="0">
              <a:latin typeface="+mn-ea"/>
              <a:sym typeface="+mn-ea"/>
            </a:endParaRPr>
          </a:p>
          <a:p>
            <a:pPr lvl="0"/>
            <a:endParaRPr lang="en-US" altLang="zh-CN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比特币钱包可以设置交易确认数</a:t>
            </a: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/>
          <p:cNvSpPr>
            <a:spLocks noGrp="1"/>
          </p:cNvSpPr>
          <p:nvPr/>
        </p:nvSpPr>
        <p:spPr>
          <a:xfrm>
            <a:off x="5140325" y="4347210"/>
            <a:ext cx="3557270" cy="10807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33C9FF"/>
              </a:buClr>
              <a:buSzPct val="80000"/>
              <a:buFont typeface="Wingdings" panose="05000000000000000000" charset="0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33C9FF"/>
              </a:buClr>
              <a:buSzPct val="80000"/>
              <a:buFont typeface="Wingdings" panose="05000000000000000000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33C9FF"/>
              </a:buClr>
              <a:buSzPct val="80000"/>
              <a:buFont typeface="Wingdings" panose="05000000000000000000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33C9FF"/>
              </a:buClr>
              <a:buSzPct val="80000"/>
              <a:buFont typeface="Wingdings" panose="05000000000000000000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33C9FF"/>
              </a:buClr>
              <a:buSzPct val="80000"/>
              <a:buFont typeface="Wingdings" panose="05000000000000000000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/>
              <a:t>Java学习交流群号：569068099</a:t>
            </a:r>
          </a:p>
        </p:txBody>
      </p:sp>
      <p:sp>
        <p:nvSpPr>
          <p:cNvPr id="9" name="副标题 2"/>
          <p:cNvSpPr>
            <a:spLocks noGrp="1"/>
          </p:cNvSpPr>
          <p:nvPr/>
        </p:nvSpPr>
        <p:spPr>
          <a:xfrm>
            <a:off x="5275580" y="4944110"/>
            <a:ext cx="3557270" cy="10807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33C9FF"/>
              </a:buClr>
              <a:buSzPct val="80000"/>
              <a:buFont typeface="Wingdings" panose="05000000000000000000" charset="0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33C9FF"/>
              </a:buClr>
              <a:buSzPct val="80000"/>
              <a:buFont typeface="Wingdings" panose="05000000000000000000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33C9FF"/>
              </a:buClr>
              <a:buSzPct val="80000"/>
              <a:buFont typeface="Wingdings" panose="05000000000000000000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33C9FF"/>
              </a:buClr>
              <a:buSzPct val="80000"/>
              <a:buFont typeface="Wingdings" panose="05000000000000000000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33C9FF"/>
              </a:buClr>
              <a:buSzPct val="80000"/>
              <a:buFont typeface="Wingdings" panose="05000000000000000000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图灵学院</a:t>
            </a:r>
            <a:r>
              <a:rPr lang="zh-CN" sz="2400" dirty="0"/>
              <a:t>每晚</a:t>
            </a:r>
            <a:r>
              <a:rPr lang="en-US" altLang="zh-CN" dirty="0">
                <a:solidFill>
                  <a:srgbClr val="FF0000"/>
                </a:solidFill>
              </a:rPr>
              <a:t>8:20</a:t>
            </a:r>
            <a:r>
              <a:rPr lang="zh-CN" dirty="0">
                <a:sym typeface="+mn-ea"/>
              </a:rPr>
              <a:t>直播</a:t>
            </a:r>
            <a:r>
              <a:rPr lang="zh-CN" dirty="0"/>
              <a:t>公开课</a:t>
            </a:r>
            <a:endParaRPr lang="en-US" altLang="zh-CN" dirty="0"/>
          </a:p>
        </p:txBody>
      </p:sp>
      <p:pic>
        <p:nvPicPr>
          <p:cNvPr id="2" name="图片 1" descr="]V4{@Q4YN3KZB@QR6WXZ3%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" y="790575"/>
            <a:ext cx="4044315" cy="55435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895" y="659130"/>
            <a:ext cx="3253740" cy="35623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5095" y="2061210"/>
            <a:ext cx="22860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区块链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区块生成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/>
          </a:bodyPr>
          <a:lstStyle/>
          <a:p>
            <a:pPr lvl="0"/>
            <a:endParaRPr lang="en-US" sz="2250" dirty="0">
              <a:latin typeface="+mn-ea"/>
              <a:sym typeface="+mn-ea"/>
            </a:endParaRPr>
          </a:p>
          <a:p>
            <a:pPr lvl="0"/>
            <a:endParaRPr lang="en-US" sz="2250" dirty="0">
              <a:latin typeface="+mn-ea"/>
              <a:sym typeface="+mn-ea"/>
            </a:endParaRPr>
          </a:p>
          <a:p>
            <a:pPr lvl="0"/>
            <a:r>
              <a:rPr lang="zh-CN" sz="2250" dirty="0">
                <a:latin typeface="+mn-ea"/>
                <a:sym typeface="+mn-ea"/>
              </a:rPr>
              <a:t>矿工在挖矿前要组建区块</a:t>
            </a:r>
          </a:p>
          <a:p>
            <a:pPr lvl="1"/>
            <a:r>
              <a:rPr lang="zh-CN" sz="2000" dirty="0">
                <a:latin typeface="+mn-ea"/>
                <a:sym typeface="+mn-ea"/>
              </a:rPr>
              <a:t>将</a:t>
            </a:r>
            <a:r>
              <a:rPr lang="en-US" altLang="zh-CN" sz="2000" dirty="0">
                <a:latin typeface="+mn-ea"/>
                <a:sym typeface="+mn-ea"/>
              </a:rPr>
              <a:t>coinbase</a:t>
            </a:r>
            <a:r>
              <a:rPr lang="zh-CN" altLang="en-US" sz="2000" dirty="0">
                <a:latin typeface="+mn-ea"/>
                <a:sym typeface="+mn-ea"/>
              </a:rPr>
              <a:t>交易打包进区块</a:t>
            </a: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将交易池中高优先级的交易打包进区块</a:t>
            </a: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创建区块头部</a:t>
            </a:r>
          </a:p>
          <a:p>
            <a:pPr lvl="1"/>
            <a:endParaRPr lang="zh-CN" altLang="en-US" sz="2000" dirty="0">
              <a:latin typeface="+mn-ea"/>
              <a:sym typeface="+mn-ea"/>
            </a:endParaRPr>
          </a:p>
          <a:p>
            <a:pPr lvl="1"/>
            <a:endParaRPr lang="zh-CN" altLang="en-US" sz="200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挖矿成功后，将计算出来的随机数</a:t>
            </a:r>
            <a:r>
              <a:rPr lang="en-US" altLang="zh-CN" sz="2250" dirty="0">
                <a:latin typeface="+mn-ea"/>
                <a:sym typeface="+mn-ea"/>
              </a:rPr>
              <a:t>nonce(POW)</a:t>
            </a:r>
            <a:r>
              <a:rPr lang="zh-CN" altLang="en-US" sz="2250" dirty="0">
                <a:latin typeface="+mn-ea"/>
                <a:sym typeface="+mn-ea"/>
              </a:rPr>
              <a:t>填入区块头部，并向临近节点传播</a:t>
            </a:r>
          </a:p>
          <a:p>
            <a:pPr marL="914400" lvl="2" indent="0">
              <a:buNone/>
            </a:pPr>
            <a:endParaRPr lang="zh-CN" altLang="en-US" sz="17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346835" y="1802765"/>
            <a:ext cx="525780" cy="502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</a:p>
        </p:txBody>
      </p:sp>
      <p:sp>
        <p:nvSpPr>
          <p:cNvPr id="31" name="矩形 30"/>
          <p:cNvSpPr/>
          <p:nvPr/>
        </p:nvSpPr>
        <p:spPr>
          <a:xfrm>
            <a:off x="2313305" y="1802765"/>
            <a:ext cx="525780" cy="502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</a:p>
        </p:txBody>
      </p:sp>
      <p:sp>
        <p:nvSpPr>
          <p:cNvPr id="32" name="矩形 31"/>
          <p:cNvSpPr/>
          <p:nvPr/>
        </p:nvSpPr>
        <p:spPr>
          <a:xfrm>
            <a:off x="3279140" y="1802765"/>
            <a:ext cx="525780" cy="502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</a:p>
        </p:txBody>
      </p:sp>
      <p:sp>
        <p:nvSpPr>
          <p:cNvPr id="33" name="矩形 32"/>
          <p:cNvSpPr/>
          <p:nvPr/>
        </p:nvSpPr>
        <p:spPr>
          <a:xfrm>
            <a:off x="4250690" y="1802765"/>
            <a:ext cx="525780" cy="502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</a:p>
        </p:txBody>
      </p:sp>
      <p:sp>
        <p:nvSpPr>
          <p:cNvPr id="34" name="矩形 33"/>
          <p:cNvSpPr/>
          <p:nvPr/>
        </p:nvSpPr>
        <p:spPr>
          <a:xfrm>
            <a:off x="5223510" y="1802765"/>
            <a:ext cx="525780" cy="502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</a:p>
        </p:txBody>
      </p:sp>
      <p:sp>
        <p:nvSpPr>
          <p:cNvPr id="35" name="矩形 34"/>
          <p:cNvSpPr/>
          <p:nvPr/>
        </p:nvSpPr>
        <p:spPr>
          <a:xfrm>
            <a:off x="6193790" y="1802765"/>
            <a:ext cx="525780" cy="502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</a:p>
        </p:txBody>
      </p:sp>
      <p:sp>
        <p:nvSpPr>
          <p:cNvPr id="36" name="矩形 35"/>
          <p:cNvSpPr/>
          <p:nvPr/>
        </p:nvSpPr>
        <p:spPr>
          <a:xfrm>
            <a:off x="7160260" y="1797685"/>
            <a:ext cx="525780" cy="502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6</a:t>
            </a:r>
          </a:p>
        </p:txBody>
      </p:sp>
      <p:cxnSp>
        <p:nvCxnSpPr>
          <p:cNvPr id="37" name="直接箭头连接符 36"/>
          <p:cNvCxnSpPr/>
          <p:nvPr/>
        </p:nvCxnSpPr>
        <p:spPr>
          <a:xfrm flipH="1">
            <a:off x="1872615" y="2054225"/>
            <a:ext cx="4406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2821305" y="2054225"/>
            <a:ext cx="4406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3804920" y="2054225"/>
            <a:ext cx="4406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4755515" y="2049145"/>
            <a:ext cx="4406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>
            <a:off x="5753100" y="2054225"/>
            <a:ext cx="4406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6719570" y="2049145"/>
            <a:ext cx="4406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1306195" y="4547870"/>
            <a:ext cx="961390" cy="4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版本号</a:t>
            </a:r>
          </a:p>
        </p:txBody>
      </p:sp>
      <p:sp>
        <p:nvSpPr>
          <p:cNvPr id="45" name="矩形 44"/>
          <p:cNvSpPr/>
          <p:nvPr/>
        </p:nvSpPr>
        <p:spPr>
          <a:xfrm>
            <a:off x="2267585" y="4547870"/>
            <a:ext cx="1402080" cy="4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父区块哈希</a:t>
            </a:r>
          </a:p>
        </p:txBody>
      </p:sp>
      <p:sp>
        <p:nvSpPr>
          <p:cNvPr id="46" name="矩形 45"/>
          <p:cNvSpPr/>
          <p:nvPr/>
        </p:nvSpPr>
        <p:spPr>
          <a:xfrm>
            <a:off x="3669665" y="4547870"/>
            <a:ext cx="1484630" cy="4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Merkle</a:t>
            </a:r>
            <a:r>
              <a:rPr lang="zh-CN" altLang="en-US" dirty="0"/>
              <a:t>树根</a:t>
            </a:r>
          </a:p>
        </p:txBody>
      </p:sp>
      <p:sp>
        <p:nvSpPr>
          <p:cNvPr id="47" name="矩形 46"/>
          <p:cNvSpPr/>
          <p:nvPr/>
        </p:nvSpPr>
        <p:spPr>
          <a:xfrm>
            <a:off x="5154295" y="4547870"/>
            <a:ext cx="961390" cy="4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时间戳</a:t>
            </a:r>
          </a:p>
        </p:txBody>
      </p:sp>
      <p:sp>
        <p:nvSpPr>
          <p:cNvPr id="48" name="矩形 47"/>
          <p:cNvSpPr/>
          <p:nvPr/>
        </p:nvSpPr>
        <p:spPr>
          <a:xfrm>
            <a:off x="6124575" y="4547870"/>
            <a:ext cx="961390" cy="4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难度值</a:t>
            </a:r>
          </a:p>
        </p:txBody>
      </p:sp>
      <p:sp>
        <p:nvSpPr>
          <p:cNvPr id="49" name="矩形 48"/>
          <p:cNvSpPr/>
          <p:nvPr/>
        </p:nvSpPr>
        <p:spPr>
          <a:xfrm>
            <a:off x="7085965" y="4547870"/>
            <a:ext cx="823595" cy="4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nonce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区块链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区块验证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/>
          </a:bodyPr>
          <a:lstStyle/>
          <a:p>
            <a:pPr lvl="0"/>
            <a:r>
              <a:rPr lang="zh-CN" sz="2250" dirty="0">
                <a:latin typeface="+mn-ea"/>
                <a:sym typeface="+mn-ea"/>
              </a:rPr>
              <a:t>相邻节点收到新区块后，立即做以下验证</a:t>
            </a:r>
          </a:p>
          <a:p>
            <a:pPr lvl="1"/>
            <a:r>
              <a:rPr lang="zh-CN" sz="2000" dirty="0">
                <a:latin typeface="+mn-ea"/>
                <a:sym typeface="+mn-ea"/>
              </a:rPr>
              <a:t>验证</a:t>
            </a:r>
            <a:r>
              <a:rPr lang="en-US" altLang="zh-CN" sz="2000" dirty="0">
                <a:latin typeface="+mn-ea"/>
                <a:sym typeface="+mn-ea"/>
              </a:rPr>
              <a:t>POW</a:t>
            </a:r>
            <a:r>
              <a:rPr lang="zh-CN" altLang="en-US" sz="2000" dirty="0">
                <a:latin typeface="+mn-ea"/>
                <a:sym typeface="+mn-ea"/>
              </a:rPr>
              <a:t>的</a:t>
            </a:r>
            <a:r>
              <a:rPr lang="en-US" altLang="zh-CN" sz="2000" dirty="0">
                <a:latin typeface="+mn-ea"/>
                <a:sym typeface="+mn-ea"/>
              </a:rPr>
              <a:t>nonce</a:t>
            </a:r>
            <a:r>
              <a:rPr lang="zh-CN" altLang="en-US" sz="2000" dirty="0">
                <a:latin typeface="+mn-ea"/>
                <a:sym typeface="+mn-ea"/>
              </a:rPr>
              <a:t>值是否符合难度值</a:t>
            </a: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检查时间戳是否小于当前时间两小时</a:t>
            </a: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检查</a:t>
            </a:r>
            <a:r>
              <a:rPr lang="en-US" altLang="zh-CN" sz="2000" dirty="0">
                <a:latin typeface="+mn-ea"/>
                <a:sym typeface="+mn-ea"/>
              </a:rPr>
              <a:t>merkle</a:t>
            </a:r>
            <a:r>
              <a:rPr lang="zh-CN" altLang="en-US" sz="2000" dirty="0">
                <a:latin typeface="+mn-ea"/>
                <a:sym typeface="+mn-ea"/>
              </a:rPr>
              <a:t>树根是否正确</a:t>
            </a: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检查区块</a:t>
            </a:r>
            <a:r>
              <a:rPr lang="en-US" altLang="zh-CN" sz="2000" dirty="0">
                <a:latin typeface="+mn-ea"/>
                <a:sym typeface="+mn-ea"/>
              </a:rPr>
              <a:t>size</a:t>
            </a:r>
            <a:r>
              <a:rPr lang="zh-CN" altLang="en-US" sz="2000" dirty="0">
                <a:latin typeface="+mn-ea"/>
                <a:sym typeface="+mn-ea"/>
              </a:rPr>
              <a:t>要小于区块</a:t>
            </a:r>
            <a:r>
              <a:rPr lang="en-US" altLang="zh-CN" sz="2000" dirty="0">
                <a:latin typeface="+mn-ea"/>
                <a:sym typeface="+mn-ea"/>
              </a:rPr>
              <a:t>size</a:t>
            </a:r>
            <a:r>
              <a:rPr lang="zh-CN" altLang="en-US" sz="2000" dirty="0">
                <a:latin typeface="+mn-ea"/>
                <a:sym typeface="+mn-ea"/>
              </a:rPr>
              <a:t>的上限</a:t>
            </a: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第一笔交易必须是</a:t>
            </a:r>
            <a:r>
              <a:rPr lang="en-US" altLang="zh-CN" sz="2000" dirty="0">
                <a:latin typeface="+mn-ea"/>
                <a:sym typeface="+mn-ea"/>
              </a:rPr>
              <a:t>coinbase</a:t>
            </a:r>
            <a:r>
              <a:rPr lang="zh-CN" altLang="en-US" sz="2000" dirty="0">
                <a:latin typeface="+mn-ea"/>
                <a:sym typeface="+mn-ea"/>
              </a:rPr>
              <a:t>交易</a:t>
            </a: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验证每个交易</a:t>
            </a: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区块链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/>
          </a:bodyPr>
          <a:lstStyle/>
          <a:p>
            <a:pPr lvl="0"/>
            <a:r>
              <a:rPr lang="zh-CN" sz="2250" dirty="0">
                <a:latin typeface="+mn-ea"/>
                <a:sym typeface="+mn-ea"/>
              </a:rPr>
              <a:t>公有链</a:t>
            </a:r>
          </a:p>
          <a:p>
            <a:pPr lvl="1"/>
            <a:r>
              <a:rPr lang="zh-CN" sz="2000" dirty="0">
                <a:latin typeface="+mn-ea"/>
                <a:sym typeface="+mn-ea"/>
              </a:rPr>
              <a:t>任何人都可以参与使用和维护，信息公开，如比特币，以太坊等</a:t>
            </a:r>
          </a:p>
          <a:p>
            <a:pPr lvl="1"/>
            <a:endParaRPr lang="zh-CN" sz="2000" dirty="0">
              <a:latin typeface="+mn-ea"/>
              <a:sym typeface="+mn-ea"/>
            </a:endParaRPr>
          </a:p>
          <a:p>
            <a:pPr lvl="0"/>
            <a:r>
              <a:rPr lang="zh-CN" sz="2250" dirty="0">
                <a:latin typeface="+mn-ea"/>
                <a:sym typeface="+mn-ea"/>
              </a:rPr>
              <a:t>联盟链</a:t>
            </a:r>
          </a:p>
          <a:p>
            <a:pPr lvl="1"/>
            <a:r>
              <a:rPr lang="zh-CN" sz="2000" dirty="0">
                <a:latin typeface="+mn-ea"/>
                <a:sym typeface="+mn-ea"/>
              </a:rPr>
              <a:t>若干组织共同维护，使用有权限限制，信息受保护，如银联组织</a:t>
            </a:r>
          </a:p>
          <a:p>
            <a:pPr marL="457200" lvl="1" indent="0">
              <a:buNone/>
            </a:pPr>
            <a:endParaRPr lang="en-US" altLang="zh-CN" sz="2000" dirty="0">
              <a:latin typeface="+mn-ea"/>
              <a:sym typeface="+mn-ea"/>
            </a:endParaRPr>
          </a:p>
          <a:p>
            <a:pPr lvl="0"/>
            <a:r>
              <a:rPr lang="zh-CN" sz="2250" dirty="0">
                <a:latin typeface="+mn-ea"/>
                <a:sym typeface="+mn-ea"/>
              </a:rPr>
              <a:t>私有链</a:t>
            </a:r>
          </a:p>
          <a:p>
            <a:pPr lvl="1"/>
            <a:r>
              <a:rPr lang="zh-CN" sz="2000" dirty="0">
                <a:latin typeface="+mn-ea"/>
                <a:sym typeface="+mn-ea"/>
              </a:rPr>
              <a:t>集中管理者进行限制，内部少数人可以使用，信息不公开</a:t>
            </a:r>
          </a:p>
          <a:p>
            <a:pPr marL="457200" lvl="1" indent="0">
              <a:buNone/>
            </a:pPr>
            <a:endParaRPr lang="zh-CN" altLang="en-US" sz="2000" dirty="0">
              <a:latin typeface="+mn-ea"/>
              <a:sym typeface="+mn-ea"/>
            </a:endParaRPr>
          </a:p>
          <a:p>
            <a:pPr lvl="1"/>
            <a:endParaRPr lang="zh-CN" altLang="en-US" sz="200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区块链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篡改账本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684020"/>
            <a:ext cx="9543415" cy="4613910"/>
          </a:xfrm>
        </p:spPr>
        <p:txBody>
          <a:bodyPr>
            <a:normAutofit/>
          </a:bodyPr>
          <a:lstStyle/>
          <a:p>
            <a:pPr lvl="0"/>
            <a:r>
              <a:rPr lang="zh-CN" altLang="en-US" sz="2250" dirty="0">
                <a:latin typeface="+mn-ea"/>
                <a:sym typeface="+mn-ea"/>
              </a:rPr>
              <a:t>双花问题：同一笔比特币被支付多次</a:t>
            </a:r>
          </a:p>
          <a:p>
            <a:pPr marL="0" lvl="0" indent="0">
              <a:buNone/>
            </a:pPr>
            <a:endParaRPr lang="en-US" altLang="zh-CN" sz="2250" dirty="0">
              <a:latin typeface="+mn-ea"/>
              <a:sym typeface="+mn-ea"/>
            </a:endParaRPr>
          </a:p>
          <a:p>
            <a:pPr lvl="0"/>
            <a:endParaRPr lang="en-US" alt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en-US" altLang="zh-CN" sz="2250" dirty="0">
              <a:latin typeface="+mn-ea"/>
              <a:sym typeface="+mn-ea"/>
            </a:endParaRPr>
          </a:p>
          <a:p>
            <a:pPr lvl="0"/>
            <a:endParaRPr lang="en-US" alt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575" y="2385596"/>
            <a:ext cx="9187180" cy="353187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区块链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篡改账本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684020"/>
            <a:ext cx="9543415" cy="4613910"/>
          </a:xfrm>
        </p:spPr>
        <p:txBody>
          <a:bodyPr>
            <a:normAutofit/>
          </a:bodyPr>
          <a:lstStyle/>
          <a:p>
            <a:pPr lvl="0"/>
            <a:r>
              <a:rPr lang="zh-CN" altLang="en-US" sz="2250" dirty="0">
                <a:latin typeface="+mn-ea"/>
                <a:sym typeface="+mn-ea"/>
              </a:rPr>
              <a:t>双花问题</a:t>
            </a:r>
          </a:p>
          <a:p>
            <a:pPr marL="0" lvl="0" indent="0">
              <a:buNone/>
            </a:pPr>
            <a:endParaRPr lang="en-US" altLang="zh-CN" sz="2250" dirty="0">
              <a:latin typeface="+mn-ea"/>
              <a:sym typeface="+mn-ea"/>
            </a:endParaRPr>
          </a:p>
          <a:p>
            <a:pPr lvl="0"/>
            <a:endParaRPr lang="en-US" alt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en-US" altLang="zh-CN" sz="2250" dirty="0">
              <a:latin typeface="+mn-ea"/>
              <a:sym typeface="+mn-ea"/>
            </a:endParaRPr>
          </a:p>
          <a:p>
            <a:pPr lvl="0"/>
            <a:endParaRPr lang="en-US" alt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915" y="2387600"/>
            <a:ext cx="9995535" cy="345122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区块链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篡改账本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684020"/>
            <a:ext cx="9543415" cy="4613910"/>
          </a:xfrm>
        </p:spPr>
        <p:txBody>
          <a:bodyPr>
            <a:normAutofit/>
          </a:bodyPr>
          <a:lstStyle/>
          <a:p>
            <a:pPr lvl="0"/>
            <a:r>
              <a:rPr lang="zh-CN" altLang="en-US" sz="2250" dirty="0">
                <a:latin typeface="+mn-ea"/>
                <a:sym typeface="+mn-ea"/>
              </a:rPr>
              <a:t>双花问题</a:t>
            </a:r>
          </a:p>
          <a:p>
            <a:pPr marL="0" lvl="0" indent="0">
              <a:buNone/>
            </a:pPr>
            <a:endParaRPr lang="en-US" altLang="zh-CN" sz="2250" dirty="0">
              <a:latin typeface="+mn-ea"/>
              <a:sym typeface="+mn-ea"/>
            </a:endParaRPr>
          </a:p>
          <a:p>
            <a:pPr lvl="0"/>
            <a:endParaRPr lang="en-US" alt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en-US" altLang="zh-CN" sz="2250" dirty="0">
              <a:latin typeface="+mn-ea"/>
              <a:sym typeface="+mn-ea"/>
            </a:endParaRPr>
          </a:p>
          <a:p>
            <a:pPr lvl="0"/>
            <a:endParaRPr lang="en-US" alt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65" y="2120900"/>
            <a:ext cx="9762490" cy="407860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271145"/>
            <a:ext cx="8596668" cy="1320800"/>
          </a:xfrm>
        </p:spPr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区块链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篡改账本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060450"/>
            <a:ext cx="9543415" cy="5237480"/>
          </a:xfrm>
        </p:spPr>
        <p:txBody>
          <a:bodyPr>
            <a:normAutofit/>
          </a:bodyPr>
          <a:lstStyle/>
          <a:p>
            <a:pPr lvl="0"/>
            <a:r>
              <a:rPr lang="zh-CN" altLang="en-US" sz="2250" dirty="0">
                <a:latin typeface="+mn-ea"/>
                <a:sym typeface="+mn-ea"/>
              </a:rPr>
              <a:t>双花问题</a:t>
            </a:r>
          </a:p>
          <a:p>
            <a:pPr marL="0" lvl="0" indent="0">
              <a:buNone/>
            </a:pPr>
            <a:endParaRPr lang="en-US" altLang="zh-CN" sz="2250" dirty="0">
              <a:latin typeface="+mn-ea"/>
              <a:sym typeface="+mn-ea"/>
            </a:endParaRPr>
          </a:p>
          <a:p>
            <a:pPr lvl="0"/>
            <a:endParaRPr lang="en-US" alt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en-US" altLang="zh-CN" sz="2250" dirty="0">
              <a:latin typeface="+mn-ea"/>
              <a:sym typeface="+mn-ea"/>
            </a:endParaRPr>
          </a:p>
          <a:p>
            <a:pPr lvl="0"/>
            <a:endParaRPr lang="en-US" alt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120" y="1510030"/>
            <a:ext cx="9133840" cy="505650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10510"/>
            <a:ext cx="8596668" cy="1320800"/>
          </a:xfrm>
        </p:spPr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区块链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-P2P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781666"/>
            <a:ext cx="9543415" cy="4393716"/>
          </a:xfrm>
        </p:spPr>
        <p:txBody>
          <a:bodyPr>
            <a:normAutofit/>
          </a:bodyPr>
          <a:lstStyle/>
          <a:p>
            <a:pPr lvl="0"/>
            <a:r>
              <a:rPr lang="zh-CN" altLang="en-US" sz="2250" dirty="0">
                <a:latin typeface="+mn-ea"/>
                <a:sym typeface="+mn-ea"/>
              </a:rPr>
              <a:t>交易广播</a:t>
            </a:r>
            <a:endParaRPr lang="en-US" altLang="zh-CN" sz="2250" dirty="0">
              <a:latin typeface="+mn-ea"/>
              <a:sym typeface="+mn-ea"/>
            </a:endParaRPr>
          </a:p>
          <a:p>
            <a:pPr lvl="0"/>
            <a:endParaRPr lang="en-US" altLang="zh-CN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区块广播</a:t>
            </a:r>
            <a:endParaRPr lang="en-US" altLang="zh-CN" sz="2250" dirty="0">
              <a:latin typeface="+mn-ea"/>
              <a:sym typeface="+mn-ea"/>
            </a:endParaRPr>
          </a:p>
          <a:p>
            <a:pPr lvl="0"/>
            <a:endParaRPr lang="en-US" altLang="zh-CN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钱包广播</a:t>
            </a:r>
            <a:r>
              <a:rPr lang="en-US" altLang="zh-CN" sz="2250" dirty="0">
                <a:latin typeface="+mn-ea"/>
                <a:sym typeface="+mn-ea"/>
              </a:rPr>
              <a:t>-</a:t>
            </a:r>
            <a:r>
              <a:rPr lang="zh-CN" altLang="en-US" sz="2250" dirty="0">
                <a:latin typeface="+mn-ea"/>
                <a:sym typeface="+mn-ea"/>
              </a:rPr>
              <a:t>主要是广播钱包的公钥</a:t>
            </a:r>
          </a:p>
          <a:p>
            <a:pPr marL="0" lvl="0" indent="0">
              <a:buNone/>
            </a:pPr>
            <a:endParaRPr lang="en-US" altLang="zh-CN" sz="2250" dirty="0">
              <a:latin typeface="+mn-ea"/>
              <a:sym typeface="+mn-ea"/>
            </a:endParaRPr>
          </a:p>
          <a:p>
            <a:pPr lvl="0"/>
            <a:endParaRPr lang="en-US" alt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en-US" altLang="zh-CN" sz="2250" dirty="0">
              <a:latin typeface="+mn-ea"/>
              <a:sym typeface="+mn-ea"/>
            </a:endParaRPr>
          </a:p>
          <a:p>
            <a:pPr lvl="0"/>
            <a:endParaRPr lang="en-US" alt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D9193B0-E353-4724-B104-A0786FE18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389" y="2582944"/>
            <a:ext cx="5603546" cy="343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1153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密码学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对称加密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/>
          </a:bodyPr>
          <a:lstStyle/>
          <a:p>
            <a:pPr lvl="0"/>
            <a:r>
              <a:rPr lang="zh-CN" sz="2250" dirty="0">
                <a:latin typeface="+mn-ea"/>
                <a:sym typeface="+mn-ea"/>
              </a:rPr>
              <a:t>对称加密</a:t>
            </a:r>
            <a:r>
              <a:rPr lang="en-US" altLang="zh-CN" sz="2250" dirty="0">
                <a:latin typeface="+mn-ea"/>
                <a:sym typeface="+mn-ea"/>
              </a:rPr>
              <a:t>-</a:t>
            </a:r>
            <a:r>
              <a:rPr lang="zh-CN" altLang="en-US" sz="2250" dirty="0">
                <a:latin typeface="+mn-ea"/>
                <a:sym typeface="+mn-ea"/>
              </a:rPr>
              <a:t>加解密钥相同</a:t>
            </a: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缺点：无法确保密钥被安全传递</a:t>
            </a: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常用算法：DES、3DES（TripleDES）、AES等</a:t>
            </a: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350" y="3208655"/>
            <a:ext cx="7343775" cy="308927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密码学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非对称加密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464945"/>
            <a:ext cx="8596630" cy="4832985"/>
          </a:xfrm>
        </p:spPr>
        <p:txBody>
          <a:bodyPr>
            <a:normAutofit lnSpcReduction="10000"/>
          </a:bodyPr>
          <a:lstStyle/>
          <a:p>
            <a:pPr lvl="0"/>
            <a:r>
              <a:rPr lang="zh-CN" sz="2250" dirty="0">
                <a:latin typeface="+mn-ea"/>
                <a:sym typeface="+mn-ea"/>
              </a:rPr>
              <a:t>非对称加密</a:t>
            </a:r>
            <a:r>
              <a:rPr lang="en-US" altLang="zh-CN" sz="2250" dirty="0">
                <a:latin typeface="+mn-ea"/>
                <a:sym typeface="+mn-ea"/>
              </a:rPr>
              <a:t>-</a:t>
            </a:r>
            <a:r>
              <a:rPr lang="zh-CN" altLang="en-US" sz="2250" dirty="0">
                <a:latin typeface="+mn-ea"/>
                <a:sym typeface="+mn-ea"/>
              </a:rPr>
              <a:t>公私钥加密对，公钥加密，私钥解密</a:t>
            </a:r>
            <a:endParaRPr lang="en-US" altLang="zh-CN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公钥由私钥生成，私钥可以推导出公钥</a:t>
            </a: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从公钥无法推导出私钥</a:t>
            </a: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优点：解决了密钥传输中的安全行问题</a:t>
            </a: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常用算法：RSA、ECC（椭圆曲线加密算法)</a:t>
            </a: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使用场景：SSH安全验证等</a:t>
            </a: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问题：解决了信息传送的问题，如何验证发送方是正确的了</a:t>
            </a:r>
            <a:r>
              <a:rPr lang="en-US" altLang="zh-CN" sz="2250" dirty="0">
                <a:latin typeface="+mn-ea"/>
                <a:sym typeface="+mn-ea"/>
              </a:rPr>
              <a:t>?</a:t>
            </a: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455" y="1918970"/>
            <a:ext cx="3627120" cy="14585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502" y="3912124"/>
            <a:ext cx="5178509" cy="183822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9409" y="1930400"/>
            <a:ext cx="10209530" cy="4770755"/>
          </a:xfrm>
        </p:spPr>
        <p:txBody>
          <a:bodyPr>
            <a:normAutofit fontScale="95000"/>
          </a:bodyPr>
          <a:lstStyle/>
          <a:p>
            <a:r>
              <a:rPr lang="zh-CN" altLang="en-US" sz="3200" dirty="0">
                <a:latin typeface="方正姚体" panose="02010601030101010101" pitchFamily="2" charset="-122"/>
                <a:ea typeface="方正姚体" panose="02010601030101010101" pitchFamily="2" charset="-122"/>
              </a:rPr>
              <a:t>比特币</a:t>
            </a:r>
          </a:p>
          <a:p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3200" dirty="0">
                <a:latin typeface="方正姚体" panose="02010601030101010101" pitchFamily="2" charset="-122"/>
                <a:ea typeface="方正姚体" panose="02010601030101010101" pitchFamily="2" charset="-122"/>
              </a:rPr>
              <a:t>区块链</a:t>
            </a:r>
          </a:p>
          <a:p>
            <a:endParaRPr lang="zh-CN" altLang="en-US" sz="32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3200" dirty="0">
                <a:latin typeface="方正姚体" panose="02010601030101010101" pitchFamily="2" charset="-122"/>
                <a:ea typeface="方正姚体" panose="02010601030101010101" pitchFamily="2" charset="-122"/>
              </a:rPr>
              <a:t>密码学</a:t>
            </a:r>
          </a:p>
          <a:p>
            <a:pPr marL="0" indent="0">
              <a:buNone/>
            </a:pPr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indent="0">
              <a:buNone/>
            </a:pPr>
            <a:endParaRPr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indent="0">
              <a:buNone/>
            </a:pPr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6386" name="任意多边形 1"/>
          <p:cNvSpPr/>
          <p:nvPr userDrawn="1"/>
        </p:nvSpPr>
        <p:spPr>
          <a:xfrm rot="3230023">
            <a:off x="8197850" y="1276033"/>
            <a:ext cx="506413" cy="1271587"/>
          </a:xfrm>
          <a:custGeom>
            <a:avLst/>
            <a:gdLst>
              <a:gd name="txL" fmla="*/ 0 w 2015614"/>
              <a:gd name="txT" fmla="*/ 0 h 4367958"/>
              <a:gd name="txR" fmla="*/ 2015614 w 2015614"/>
              <a:gd name="txB" fmla="*/ 4367958 h 4367958"/>
            </a:gdLst>
            <a:ahLst/>
            <a:cxnLst>
              <a:cxn ang="0">
                <a:pos x="15983" y="0"/>
              </a:cxn>
              <a:cxn ang="0">
                <a:pos x="18608" y="3710"/>
              </a:cxn>
              <a:cxn ang="0">
                <a:pos x="31967" y="53883"/>
              </a:cxn>
              <a:cxn ang="0">
                <a:pos x="18608" y="104056"/>
              </a:cxn>
              <a:cxn ang="0">
                <a:pos x="15983" y="107766"/>
              </a:cxn>
              <a:cxn ang="0">
                <a:pos x="13359" y="104056"/>
              </a:cxn>
              <a:cxn ang="0">
                <a:pos x="0" y="53883"/>
              </a:cxn>
              <a:cxn ang="0">
                <a:pos x="13359" y="3710"/>
              </a:cxn>
            </a:cxnLst>
            <a:rect l="txL" t="txT" r="txR" b="tx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>
                  <a:alpha val="100000"/>
                </a:srgbClr>
              </a:gs>
              <a:gs pos="31000">
                <a:srgbClr val="09D1AB">
                  <a:alpha val="100000"/>
                </a:srgbClr>
              </a:gs>
              <a:gs pos="100000">
                <a:srgbClr val="6E7DC3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密码学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哈希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(Hash)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464945"/>
            <a:ext cx="8596630" cy="4832985"/>
          </a:xfrm>
        </p:spPr>
        <p:txBody>
          <a:bodyPr>
            <a:normAutofit lnSpcReduction="10000"/>
          </a:bodyPr>
          <a:lstStyle/>
          <a:p>
            <a:pPr lvl="0"/>
            <a:r>
              <a:rPr lang="zh-CN" sz="2250" dirty="0">
                <a:latin typeface="+mn-ea"/>
                <a:sym typeface="+mn-ea"/>
              </a:rPr>
              <a:t>哈希</a:t>
            </a:r>
            <a:r>
              <a:rPr lang="en-US" altLang="zh-CN" sz="2250" dirty="0">
                <a:latin typeface="+mn-ea"/>
                <a:sym typeface="+mn-ea"/>
              </a:rPr>
              <a:t>-</a:t>
            </a:r>
            <a:r>
              <a:rPr lang="zh-CN" altLang="en-US" sz="2250" dirty="0">
                <a:latin typeface="+mn-ea"/>
                <a:sym typeface="+mn-ea"/>
              </a:rPr>
              <a:t>将一段数据</a:t>
            </a:r>
            <a:r>
              <a:rPr lang="en-US" altLang="zh-CN" sz="2250" dirty="0">
                <a:latin typeface="+mn-ea"/>
                <a:sym typeface="+mn-ea"/>
              </a:rPr>
              <a:t>(</a:t>
            </a:r>
            <a:r>
              <a:rPr lang="zh-CN" altLang="en-US" sz="2250" dirty="0">
                <a:latin typeface="+mn-ea"/>
                <a:sym typeface="+mn-ea"/>
              </a:rPr>
              <a:t>任意长度</a:t>
            </a:r>
            <a:r>
              <a:rPr lang="en-US" altLang="zh-CN" sz="2250" dirty="0">
                <a:latin typeface="+mn-ea"/>
                <a:sym typeface="+mn-ea"/>
              </a:rPr>
              <a:t>)</a:t>
            </a:r>
            <a:r>
              <a:rPr lang="zh-CN" altLang="en-US" sz="2250" dirty="0">
                <a:latin typeface="+mn-ea"/>
                <a:sym typeface="+mn-ea"/>
              </a:rPr>
              <a:t>经过计算转换成一段定长的数据</a:t>
            </a: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不可逆性</a:t>
            </a:r>
            <a:r>
              <a:rPr lang="en-US" altLang="zh-CN" sz="2250" dirty="0">
                <a:latin typeface="+mn-ea"/>
                <a:sym typeface="+mn-ea"/>
              </a:rPr>
              <a:t>-</a:t>
            </a:r>
            <a:r>
              <a:rPr lang="zh-CN" altLang="en-US" sz="2250" dirty="0">
                <a:latin typeface="+mn-ea"/>
                <a:sym typeface="+mn-ea"/>
              </a:rPr>
              <a:t>几乎无法通过哈希的结果推导出原文</a:t>
            </a: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无碰撞性</a:t>
            </a:r>
            <a:r>
              <a:rPr lang="en-US" altLang="zh-CN" sz="2250" dirty="0">
                <a:latin typeface="+mn-ea"/>
                <a:sym typeface="+mn-ea"/>
              </a:rPr>
              <a:t>-</a:t>
            </a:r>
            <a:r>
              <a:rPr lang="zh-CN" altLang="en-US" sz="2250" dirty="0">
                <a:latin typeface="+mn-ea"/>
                <a:sym typeface="+mn-ea"/>
              </a:rPr>
              <a:t>两个不同原文哈希后的结果一定不同</a:t>
            </a: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常用算法：</a:t>
            </a:r>
            <a:r>
              <a:rPr lang="en-US" altLang="zh-CN" sz="2250" dirty="0">
                <a:latin typeface="+mn-ea"/>
                <a:sym typeface="+mn-ea"/>
              </a:rPr>
              <a:t>MD5</a:t>
            </a:r>
            <a:r>
              <a:rPr lang="zh-CN" altLang="en-US" sz="2250" dirty="0">
                <a:latin typeface="+mn-ea"/>
                <a:sym typeface="+mn-ea"/>
              </a:rPr>
              <a:t>，</a:t>
            </a:r>
            <a:r>
              <a:rPr lang="en-US" altLang="zh-CN" sz="2250" dirty="0">
                <a:latin typeface="+mn-ea"/>
                <a:sym typeface="+mn-ea"/>
              </a:rPr>
              <a:t>SHA256</a:t>
            </a:r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使用场景</a:t>
            </a: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数据库中的用户密码存储</a:t>
            </a:r>
            <a:r>
              <a:rPr lang="en-US" altLang="zh-CN" sz="2000" dirty="0">
                <a:latin typeface="+mn-ea"/>
                <a:sym typeface="+mn-ea"/>
              </a:rPr>
              <a:t>(MD5)</a:t>
            </a: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挖矿计算</a:t>
            </a:r>
            <a:r>
              <a:rPr lang="en-US" altLang="zh-CN" sz="2000" dirty="0">
                <a:latin typeface="+mn-ea"/>
                <a:sym typeface="+mn-ea"/>
              </a:rPr>
              <a:t>(SHA256)</a:t>
            </a: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en-US" alt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438150"/>
            <a:ext cx="8596668" cy="1320800"/>
          </a:xfrm>
        </p:spPr>
        <p:txBody>
          <a:bodyPr/>
          <a:lstStyle/>
          <a:p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密码学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数字签名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203325"/>
            <a:ext cx="10248900" cy="4832985"/>
          </a:xfrm>
        </p:spPr>
        <p:txBody>
          <a:bodyPr>
            <a:normAutofit/>
          </a:bodyPr>
          <a:lstStyle/>
          <a:p>
            <a:pPr lvl="0"/>
            <a:r>
              <a:rPr lang="zh-CN" altLang="en-US" sz="2250" dirty="0">
                <a:latin typeface="+mn-ea"/>
                <a:sym typeface="+mn-ea"/>
              </a:rPr>
              <a:t>数字签名</a:t>
            </a:r>
            <a:r>
              <a:rPr lang="en-US" altLang="zh-CN" sz="2250" dirty="0">
                <a:latin typeface="+mn-ea"/>
                <a:sym typeface="+mn-ea"/>
              </a:rPr>
              <a:t>-</a:t>
            </a:r>
            <a:r>
              <a:rPr lang="zh-CN" altLang="en-US" sz="2250" dirty="0">
                <a:latin typeface="+mn-ea"/>
                <a:sym typeface="+mn-ea"/>
              </a:rPr>
              <a:t>公私钥加密对，私钥签名，公钥解签名</a:t>
            </a: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使用场景</a:t>
            </a:r>
            <a:r>
              <a:rPr lang="en-US" altLang="zh-CN" sz="2250" dirty="0">
                <a:latin typeface="+mn-ea"/>
                <a:sym typeface="+mn-ea"/>
              </a:rPr>
              <a:t>-</a:t>
            </a:r>
            <a:r>
              <a:rPr lang="zh-CN" altLang="en-US" sz="2250" dirty="0">
                <a:latin typeface="+mn-ea"/>
                <a:sym typeface="+mn-ea"/>
              </a:rPr>
              <a:t>比特币交易验证等</a:t>
            </a: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795" y="2088025"/>
            <a:ext cx="9202701" cy="4399036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Java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实现区块链与比特币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446530"/>
            <a:ext cx="8596630" cy="4832985"/>
          </a:xfrm>
        </p:spPr>
        <p:txBody>
          <a:bodyPr>
            <a:normAutofit lnSpcReduction="10000"/>
          </a:bodyPr>
          <a:lstStyle/>
          <a:p>
            <a:pPr lvl="0"/>
            <a:r>
              <a:rPr lang="zh-CN" sz="2250" dirty="0">
                <a:latin typeface="+mn-ea"/>
                <a:sym typeface="+mn-ea"/>
              </a:rPr>
              <a:t>区块链结构</a:t>
            </a:r>
          </a:p>
          <a:p>
            <a:pPr lvl="0"/>
            <a:endParaRPr lang="zh-CN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挖矿生成新区块</a:t>
            </a: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共识机制</a:t>
            </a:r>
            <a:endParaRPr 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sz="2250" dirty="0">
              <a:latin typeface="+mn-ea"/>
              <a:sym typeface="+mn-ea"/>
            </a:endParaRPr>
          </a:p>
          <a:p>
            <a:pPr lvl="0"/>
            <a:r>
              <a:rPr lang="zh-CN" sz="2250" dirty="0">
                <a:latin typeface="+mn-ea"/>
                <a:sym typeface="+mn-ea"/>
              </a:rPr>
              <a:t>比特币交易</a:t>
            </a:r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比特币钱包</a:t>
            </a: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区块链</a:t>
            </a:r>
            <a:r>
              <a:rPr lang="en-US" altLang="zh-CN" sz="2250" dirty="0">
                <a:latin typeface="+mn-ea"/>
                <a:sym typeface="+mn-ea"/>
              </a:rPr>
              <a:t>P2P</a:t>
            </a:r>
            <a:r>
              <a:rPr lang="zh-CN" altLang="en-US" sz="2250" dirty="0">
                <a:latin typeface="+mn-ea"/>
                <a:sym typeface="+mn-ea"/>
              </a:rPr>
              <a:t>网络通讯</a:t>
            </a:r>
            <a:endParaRPr lang="en-US" alt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464945"/>
            <a:ext cx="8596630" cy="483298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en-US" alt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575" y="1969770"/>
            <a:ext cx="5784215" cy="291846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464945"/>
            <a:ext cx="8596630" cy="483298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en-US" alt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sp>
        <p:nvSpPr>
          <p:cNvPr id="2" name="内容占位符 2"/>
          <p:cNvSpPr>
            <a:spLocks noGrp="1"/>
          </p:cNvSpPr>
          <p:nvPr/>
        </p:nvSpPr>
        <p:spPr>
          <a:xfrm>
            <a:off x="677545" y="1446530"/>
            <a:ext cx="8596630" cy="4832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33C9FF"/>
              </a:buClr>
              <a:buSzPct val="100000"/>
              <a:buFont typeface="Wingdings" panose="05000000000000000000" charset="0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250" dirty="0" err="1">
                <a:latin typeface="+mn-ea"/>
                <a:sym typeface="+mn-ea"/>
              </a:rPr>
              <a:t>vip</a:t>
            </a:r>
            <a:r>
              <a:rPr lang="zh-CN" altLang="en-US" sz="2250" dirty="0">
                <a:latin typeface="+mn-ea"/>
                <a:sym typeface="+mn-ea"/>
              </a:rPr>
              <a:t>课程咨询找小乔</a:t>
            </a:r>
            <a:r>
              <a:rPr lang="en-US" altLang="zh-CN" sz="2250" dirty="0" err="1">
                <a:latin typeface="+mn-ea"/>
                <a:sym typeface="+mn-ea"/>
              </a:rPr>
              <a:t>qq</a:t>
            </a:r>
            <a:r>
              <a:rPr lang="en-US" altLang="zh-CN" sz="2250" dirty="0">
                <a:latin typeface="+mn-ea"/>
                <a:sym typeface="+mn-ea"/>
              </a:rPr>
              <a:t>:</a:t>
            </a:r>
            <a:r>
              <a:rPr lang="zh-CN" altLang="en-US" sz="2250" dirty="0">
                <a:latin typeface="+mn-ea"/>
                <a:sym typeface="+mn-ea"/>
              </a:rPr>
              <a:t>895900009，虞姬</a:t>
            </a:r>
            <a:r>
              <a:rPr lang="en-US" altLang="zh-CN" sz="2250" dirty="0" err="1">
                <a:latin typeface="+mn-ea"/>
                <a:sym typeface="+mn-ea"/>
              </a:rPr>
              <a:t>qq</a:t>
            </a:r>
            <a:r>
              <a:rPr lang="en-US" altLang="zh-CN" sz="2250" dirty="0">
                <a:latin typeface="+mn-ea"/>
                <a:sym typeface="+mn-ea"/>
              </a:rPr>
              <a:t>:</a:t>
            </a:r>
            <a:r>
              <a:rPr lang="zh-CN" altLang="en-US" sz="2250" dirty="0">
                <a:latin typeface="+mn-ea"/>
                <a:sym typeface="+mn-ea"/>
              </a:rPr>
              <a:t>2686464750</a:t>
            </a:r>
          </a:p>
          <a:p>
            <a:pPr lvl="0"/>
            <a:r>
              <a:rPr lang="en-US" altLang="zh-CN" sz="2250" dirty="0">
                <a:latin typeface="+mn-ea"/>
                <a:sym typeface="+mn-ea"/>
              </a:rPr>
              <a:t>Java</a:t>
            </a:r>
            <a:r>
              <a:rPr lang="zh-CN" altLang="en-US" sz="2250" dirty="0">
                <a:latin typeface="+mn-ea"/>
                <a:sym typeface="+mn-ea"/>
              </a:rPr>
              <a:t>学习交流群号：722040762，</a:t>
            </a:r>
            <a:r>
              <a:rPr lang="en-US" altLang="zh-CN" sz="2250" dirty="0">
                <a:latin typeface="+mn-ea"/>
                <a:sym typeface="+mn-ea"/>
              </a:rPr>
              <a:t>658706010</a:t>
            </a: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往期视频找大乔老师</a:t>
            </a:r>
            <a:r>
              <a:rPr lang="en-US" altLang="zh-CN" sz="2250" dirty="0">
                <a:latin typeface="+mn-ea"/>
                <a:sym typeface="+mn-ea"/>
              </a:rPr>
              <a:t>qq:3070163232</a:t>
            </a:r>
          </a:p>
          <a:p>
            <a:pPr lvl="0"/>
            <a:endParaRPr lang="en-US" altLang="zh-CN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solidFill>
                  <a:srgbClr val="FF0000"/>
                </a:solidFill>
                <a:latin typeface="+mn-ea"/>
                <a:sym typeface="+mn-ea"/>
              </a:rPr>
              <a:t>主讲老师：诸葛老师</a:t>
            </a:r>
            <a:endParaRPr lang="en-US" altLang="zh-CN" sz="2250" dirty="0">
              <a:solidFill>
                <a:srgbClr val="FF0000"/>
              </a:solidFill>
              <a:latin typeface="+mn-ea"/>
              <a:sym typeface="+mn-ea"/>
            </a:endParaRPr>
          </a:p>
          <a:p>
            <a:pPr marL="0" lvl="0" indent="0">
              <a:buNone/>
            </a:pPr>
            <a:endParaRPr lang="en-US" alt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740" y="839470"/>
            <a:ext cx="8423910" cy="2284730"/>
          </a:xfrm>
        </p:spPr>
        <p:txBody>
          <a:bodyPr>
            <a:normAutofit/>
          </a:bodyPr>
          <a:lstStyle/>
          <a:p>
            <a:r>
              <a:rPr 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rPr>
              <a:t>工作近十年，曾就职于唯品会、京东电商等多家互联网公司，历任java架构师、研发经理等职位，参与并主导千万级并发电商网站与后端供应链研发体系搭建，多次参与电商大促活动技术保障，目前专注区块链与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rPr>
              <a:t>大数据相关技术研究</a:t>
            </a:r>
            <a:endParaRPr 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262167" y="588645"/>
            <a:ext cx="8596669" cy="514248"/>
          </a:xfrm>
        </p:spPr>
        <p:txBody>
          <a:bodyPr/>
          <a:lstStyle/>
          <a:p>
            <a:r>
              <a:rPr lang="zh-CN" altLang="en-US" sz="2800" b="1" dirty="0"/>
              <a:t>网名</a:t>
            </a:r>
            <a:r>
              <a:rPr lang="en-US" altLang="zh-CN" sz="2800" b="1" dirty="0"/>
              <a:t>-</a:t>
            </a:r>
            <a:r>
              <a:rPr lang="zh-CN" sz="2800" b="1" dirty="0"/>
              <a:t>诸葛</a:t>
            </a:r>
            <a:r>
              <a:rPr lang="zh-CN" altLang="en-US" sz="2800" b="1" dirty="0"/>
              <a:t>老师</a:t>
            </a:r>
            <a:r>
              <a:rPr lang="en-US" altLang="zh-CN" dirty="0"/>
              <a:t>       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5705" y="5492750"/>
            <a:ext cx="647700" cy="6705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220" y="5580380"/>
            <a:ext cx="1073150" cy="495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582" y="2803525"/>
            <a:ext cx="2875915" cy="34658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比特币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起源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zh-CN" altLang="en-US" sz="2400" dirty="0">
              <a:latin typeface="+mn-ea"/>
              <a:sym typeface="+mn-ea"/>
            </a:endParaRPr>
          </a:p>
          <a:p>
            <a:pPr marL="0" lvl="1"/>
            <a:r>
              <a:rPr lang="zh-CN" sz="2400" dirty="0">
                <a:latin typeface="+mn-ea"/>
                <a:sym typeface="+mn-ea"/>
              </a:rPr>
              <a:t>Bitcoin</a:t>
            </a:r>
            <a:r>
              <a:rPr lang="en-US" altLang="zh-CN" sz="2400" dirty="0">
                <a:latin typeface="+mn-ea"/>
                <a:sym typeface="+mn-ea"/>
              </a:rPr>
              <a:t>(BTC)</a:t>
            </a:r>
            <a:r>
              <a:rPr lang="zh-CN" sz="2400" dirty="0">
                <a:latin typeface="+mn-ea"/>
                <a:sym typeface="+mn-ea"/>
              </a:rPr>
              <a:t>: A Peer-to-Peer Electronic Cash System</a:t>
            </a:r>
            <a:r>
              <a:rPr lang="en-US" altLang="zh-CN" sz="2400" dirty="0">
                <a:latin typeface="+mn-ea"/>
                <a:sym typeface="+mn-ea"/>
              </a:rPr>
              <a:t>(</a:t>
            </a:r>
            <a:r>
              <a:rPr sz="2400" dirty="0">
                <a:latin typeface="+mn-ea"/>
                <a:sym typeface="+mn-ea"/>
              </a:rPr>
              <a:t>点对点电子现金系统</a:t>
            </a:r>
            <a:r>
              <a:rPr lang="en-US" altLang="zh-CN" sz="2400" dirty="0">
                <a:latin typeface="+mn-ea"/>
                <a:sym typeface="+mn-ea"/>
              </a:rPr>
              <a:t>)</a:t>
            </a:r>
          </a:p>
          <a:p>
            <a:pPr marL="0" lvl="1" indent="0">
              <a:buNone/>
            </a:pPr>
            <a:endParaRPr lang="en-US" altLang="zh-CN" sz="2400" dirty="0">
              <a:latin typeface="+mn-ea"/>
              <a:sym typeface="+mn-ea"/>
            </a:endParaRPr>
          </a:p>
          <a:p>
            <a:pPr marL="0" lvl="1"/>
            <a:r>
              <a:rPr lang="zh-CN" sz="2400" dirty="0">
                <a:latin typeface="+mn-ea"/>
                <a:sym typeface="+mn-ea"/>
              </a:rPr>
              <a:t>中本聪在2009年初挖出第一批比特币</a:t>
            </a:r>
          </a:p>
          <a:p>
            <a:pPr marL="0" lvl="1" indent="0">
              <a:buNone/>
            </a:pPr>
            <a:endParaRPr lang="en-US" altLang="zh-CN" sz="2400" dirty="0">
              <a:latin typeface="+mn-ea"/>
              <a:sym typeface="+mn-ea"/>
            </a:endParaRPr>
          </a:p>
          <a:p>
            <a:pPr marL="0" lvl="1"/>
            <a:r>
              <a:rPr lang="zh-CN" altLang="en-US" sz="2400" dirty="0">
                <a:latin typeface="+mn-ea"/>
                <a:sym typeface="+mn-ea"/>
              </a:rPr>
              <a:t>总量不超过</a:t>
            </a:r>
            <a:r>
              <a:rPr lang="en-US" altLang="zh-CN" sz="2400" dirty="0">
                <a:latin typeface="+mn-ea"/>
                <a:sym typeface="+mn-ea"/>
              </a:rPr>
              <a:t>2100</a:t>
            </a:r>
            <a:r>
              <a:rPr lang="zh-CN" altLang="en-US" sz="2400" dirty="0">
                <a:latin typeface="+mn-ea"/>
                <a:sym typeface="+mn-ea"/>
              </a:rPr>
              <a:t>万枚</a:t>
            </a:r>
          </a:p>
          <a:p>
            <a:pPr lvl="1"/>
            <a:endParaRPr lang="zh-CN" sz="2125" dirty="0">
              <a:latin typeface="+mn-ea"/>
              <a:sym typeface="+mn-ea"/>
            </a:endParaRPr>
          </a:p>
          <a:p>
            <a:pPr marL="457200" lvl="1" indent="0">
              <a:buNone/>
            </a:pPr>
            <a:endParaRPr lang="en-US" sz="2130" dirty="0">
              <a:latin typeface="+mn-ea"/>
              <a:sym typeface="+mn-ea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ea"/>
              </a:rPr>
              <a:t>                  </a:t>
            </a:r>
          </a:p>
          <a:p>
            <a:pPr marL="457200" lvl="1" indent="0">
              <a:buNone/>
            </a:pPr>
            <a:endParaRPr lang="en-US" sz="2000" dirty="0">
              <a:latin typeface="+mn-ea"/>
            </a:endParaRPr>
          </a:p>
        </p:txBody>
      </p:sp>
      <p:sp>
        <p:nvSpPr>
          <p:cNvPr id="16386" name="任意多边形 1"/>
          <p:cNvSpPr/>
          <p:nvPr userDrawn="1"/>
        </p:nvSpPr>
        <p:spPr>
          <a:xfrm rot="3230023">
            <a:off x="9253220" y="4261803"/>
            <a:ext cx="506413" cy="1271587"/>
          </a:xfrm>
          <a:custGeom>
            <a:avLst/>
            <a:gdLst>
              <a:gd name="txL" fmla="*/ 0 w 2015614"/>
              <a:gd name="txT" fmla="*/ 0 h 4367958"/>
              <a:gd name="txR" fmla="*/ 2015614 w 2015614"/>
              <a:gd name="txB" fmla="*/ 4367958 h 4367958"/>
            </a:gdLst>
            <a:ahLst/>
            <a:cxnLst>
              <a:cxn ang="0">
                <a:pos x="15983" y="0"/>
              </a:cxn>
              <a:cxn ang="0">
                <a:pos x="18608" y="3710"/>
              </a:cxn>
              <a:cxn ang="0">
                <a:pos x="31967" y="53883"/>
              </a:cxn>
              <a:cxn ang="0">
                <a:pos x="18608" y="104056"/>
              </a:cxn>
              <a:cxn ang="0">
                <a:pos x="15983" y="107766"/>
              </a:cxn>
              <a:cxn ang="0">
                <a:pos x="13359" y="104056"/>
              </a:cxn>
              <a:cxn ang="0">
                <a:pos x="0" y="53883"/>
              </a:cxn>
              <a:cxn ang="0">
                <a:pos x="13359" y="3710"/>
              </a:cxn>
            </a:cxnLst>
            <a:rect l="txL" t="txT" r="txR" b="tx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>
                  <a:alpha val="100000"/>
                </a:srgbClr>
              </a:gs>
              <a:gs pos="31000">
                <a:srgbClr val="09D1AB">
                  <a:alpha val="100000"/>
                </a:srgbClr>
              </a:gs>
              <a:gs pos="100000">
                <a:srgbClr val="6E7DC3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比特币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底层机制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/>
          </a:bodyPr>
          <a:lstStyle/>
          <a:p>
            <a:pPr lvl="0"/>
            <a:r>
              <a:rPr lang="zh-CN" altLang="en-US" sz="2250" dirty="0">
                <a:latin typeface="+mn-ea"/>
                <a:sym typeface="+mn-ea"/>
              </a:rPr>
              <a:t>去中心化，</a:t>
            </a:r>
            <a:r>
              <a:rPr lang="en-US" altLang="zh-CN" sz="2250" dirty="0">
                <a:latin typeface="+mn-ea"/>
                <a:sym typeface="+mn-ea"/>
              </a:rPr>
              <a:t>P2P</a:t>
            </a:r>
            <a:r>
              <a:rPr lang="zh-CN" altLang="en-US" sz="2250" dirty="0">
                <a:latin typeface="+mn-ea"/>
                <a:sym typeface="+mn-ea"/>
              </a:rPr>
              <a:t>分布式数字货币系统</a:t>
            </a: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sz="2250" dirty="0">
                <a:latin typeface="+mn-ea"/>
                <a:sym typeface="+mn-ea"/>
              </a:rPr>
              <a:t>共识机制</a:t>
            </a:r>
            <a:r>
              <a:rPr lang="en-US" altLang="zh-CN" sz="2250" dirty="0">
                <a:latin typeface="+mn-ea"/>
                <a:sym typeface="+mn-ea"/>
              </a:rPr>
              <a:t>-POW</a:t>
            </a:r>
            <a:r>
              <a:rPr lang="zh-CN" altLang="en-US" sz="2250" dirty="0">
                <a:latin typeface="+mn-ea"/>
                <a:sym typeface="+mn-ea"/>
              </a:rPr>
              <a:t>工作量证明</a:t>
            </a: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非对称加密算法</a:t>
            </a:r>
            <a:r>
              <a:rPr lang="en-US" altLang="zh-CN" sz="2250" dirty="0">
                <a:latin typeface="+mn-ea"/>
                <a:sym typeface="+mn-ea"/>
              </a:rPr>
              <a:t>-</a:t>
            </a:r>
            <a:r>
              <a:rPr lang="zh-CN" altLang="en-US" sz="2250" dirty="0">
                <a:latin typeface="+mn-ea"/>
                <a:sym typeface="+mn-ea"/>
              </a:rPr>
              <a:t>数字签名</a:t>
            </a: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区块链账本技术</a:t>
            </a: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sp>
        <p:nvSpPr>
          <p:cNvPr id="16386" name="任意多边形 1"/>
          <p:cNvSpPr/>
          <p:nvPr userDrawn="1"/>
        </p:nvSpPr>
        <p:spPr>
          <a:xfrm rot="3230023">
            <a:off x="8430895" y="2035493"/>
            <a:ext cx="506413" cy="1271587"/>
          </a:xfrm>
          <a:custGeom>
            <a:avLst/>
            <a:gdLst>
              <a:gd name="txL" fmla="*/ 0 w 2015614"/>
              <a:gd name="txT" fmla="*/ 0 h 4367958"/>
              <a:gd name="txR" fmla="*/ 2015614 w 2015614"/>
              <a:gd name="txB" fmla="*/ 4367958 h 4367958"/>
            </a:gdLst>
            <a:ahLst/>
            <a:cxnLst>
              <a:cxn ang="0">
                <a:pos x="15983" y="0"/>
              </a:cxn>
              <a:cxn ang="0">
                <a:pos x="18608" y="3710"/>
              </a:cxn>
              <a:cxn ang="0">
                <a:pos x="31967" y="53883"/>
              </a:cxn>
              <a:cxn ang="0">
                <a:pos x="18608" y="104056"/>
              </a:cxn>
              <a:cxn ang="0">
                <a:pos x="15983" y="107766"/>
              </a:cxn>
              <a:cxn ang="0">
                <a:pos x="13359" y="104056"/>
              </a:cxn>
              <a:cxn ang="0">
                <a:pos x="0" y="53883"/>
              </a:cxn>
              <a:cxn ang="0">
                <a:pos x="13359" y="3710"/>
              </a:cxn>
            </a:cxnLst>
            <a:rect l="txL" t="txT" r="txR" b="tx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>
                  <a:alpha val="100000"/>
                </a:srgbClr>
              </a:gs>
              <a:gs pos="31000">
                <a:srgbClr val="09D1AB">
                  <a:alpha val="100000"/>
                </a:srgbClr>
              </a:gs>
              <a:gs pos="100000">
                <a:srgbClr val="6E7DC3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任意多边形 1"/>
          <p:cNvSpPr/>
          <p:nvPr userDrawn="1"/>
        </p:nvSpPr>
        <p:spPr>
          <a:xfrm rot="17930022">
            <a:off x="5843270" y="5133658"/>
            <a:ext cx="506413" cy="1271587"/>
          </a:xfrm>
          <a:custGeom>
            <a:avLst/>
            <a:gdLst>
              <a:gd name="txL" fmla="*/ 0 w 2015614"/>
              <a:gd name="txT" fmla="*/ 0 h 4367958"/>
              <a:gd name="txR" fmla="*/ 2015614 w 2015614"/>
              <a:gd name="txB" fmla="*/ 4367958 h 4367958"/>
            </a:gdLst>
            <a:ahLst/>
            <a:cxnLst>
              <a:cxn ang="0">
                <a:pos x="15983" y="0"/>
              </a:cxn>
              <a:cxn ang="0">
                <a:pos x="18608" y="3710"/>
              </a:cxn>
              <a:cxn ang="0">
                <a:pos x="31967" y="53883"/>
              </a:cxn>
              <a:cxn ang="0">
                <a:pos x="18608" y="104056"/>
              </a:cxn>
              <a:cxn ang="0">
                <a:pos x="15983" y="107766"/>
              </a:cxn>
              <a:cxn ang="0">
                <a:pos x="13359" y="104056"/>
              </a:cxn>
              <a:cxn ang="0">
                <a:pos x="0" y="53883"/>
              </a:cxn>
              <a:cxn ang="0">
                <a:pos x="13359" y="3710"/>
              </a:cxn>
            </a:cxnLst>
            <a:rect l="txL" t="txT" r="txR" b="tx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>
                  <a:alpha val="100000"/>
                </a:srgbClr>
              </a:gs>
              <a:gs pos="31000">
                <a:srgbClr val="09D1AB">
                  <a:alpha val="100000"/>
                </a:srgbClr>
              </a:gs>
              <a:gs pos="100000">
                <a:srgbClr val="6E7DC3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比特币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/>
          </a:bodyPr>
          <a:lstStyle/>
          <a:p>
            <a:pPr lvl="0"/>
            <a:r>
              <a:rPr lang="zh-CN" sz="2250" dirty="0">
                <a:latin typeface="+mn-ea"/>
                <a:sym typeface="+mn-ea"/>
              </a:rPr>
              <a:t>硬通货</a:t>
            </a:r>
            <a:r>
              <a:rPr lang="en-US" altLang="zh-CN" sz="2250" dirty="0">
                <a:latin typeface="+mn-ea"/>
                <a:sym typeface="+mn-ea"/>
              </a:rPr>
              <a:t>-</a:t>
            </a:r>
            <a:r>
              <a:rPr lang="zh-CN" altLang="en-US" sz="2250" dirty="0">
                <a:latin typeface="+mn-ea"/>
                <a:sym typeface="+mn-ea"/>
              </a:rPr>
              <a:t>跨境交易</a:t>
            </a: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sz="2250" dirty="0">
                <a:latin typeface="+mn-ea"/>
                <a:sym typeface="+mn-ea"/>
              </a:rPr>
              <a:t>易携带</a:t>
            </a:r>
            <a:r>
              <a:rPr lang="en-US" altLang="zh-CN" sz="2250" dirty="0">
                <a:latin typeface="+mn-ea"/>
                <a:sym typeface="+mn-ea"/>
              </a:rPr>
              <a:t>-</a:t>
            </a:r>
            <a:r>
              <a:rPr lang="zh-CN" altLang="en-US" sz="2250" dirty="0">
                <a:latin typeface="+mn-ea"/>
                <a:sym typeface="+mn-ea"/>
              </a:rPr>
              <a:t>只需一个私钥</a:t>
            </a: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隐秘性</a:t>
            </a:r>
            <a:r>
              <a:rPr lang="en-US" altLang="zh-CN" sz="2250" dirty="0">
                <a:latin typeface="+mn-ea"/>
                <a:sym typeface="+mn-ea"/>
              </a:rPr>
              <a:t>-</a:t>
            </a:r>
            <a:r>
              <a:rPr lang="zh-CN" altLang="en-US" sz="2250" dirty="0">
                <a:latin typeface="+mn-ea"/>
                <a:sym typeface="+mn-ea"/>
              </a:rPr>
              <a:t>只暴露钱包地址</a:t>
            </a: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无货币超发</a:t>
            </a: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sp>
        <p:nvSpPr>
          <p:cNvPr id="16386" name="任意多边形 1"/>
          <p:cNvSpPr/>
          <p:nvPr userDrawn="1"/>
        </p:nvSpPr>
        <p:spPr>
          <a:xfrm rot="3230023">
            <a:off x="8251825" y="1472883"/>
            <a:ext cx="506413" cy="1271587"/>
          </a:xfrm>
          <a:custGeom>
            <a:avLst/>
            <a:gdLst>
              <a:gd name="txL" fmla="*/ 0 w 2015614"/>
              <a:gd name="txT" fmla="*/ 0 h 4367958"/>
              <a:gd name="txR" fmla="*/ 2015614 w 2015614"/>
              <a:gd name="txB" fmla="*/ 4367958 h 4367958"/>
            </a:gdLst>
            <a:ahLst/>
            <a:cxnLst>
              <a:cxn ang="0">
                <a:pos x="15983" y="0"/>
              </a:cxn>
              <a:cxn ang="0">
                <a:pos x="18608" y="3710"/>
              </a:cxn>
              <a:cxn ang="0">
                <a:pos x="31967" y="53883"/>
              </a:cxn>
              <a:cxn ang="0">
                <a:pos x="18608" y="104056"/>
              </a:cxn>
              <a:cxn ang="0">
                <a:pos x="15983" y="107766"/>
              </a:cxn>
              <a:cxn ang="0">
                <a:pos x="13359" y="104056"/>
              </a:cxn>
              <a:cxn ang="0">
                <a:pos x="0" y="53883"/>
              </a:cxn>
              <a:cxn ang="0">
                <a:pos x="13359" y="3710"/>
              </a:cxn>
            </a:cxnLst>
            <a:rect l="txL" t="txT" r="txR" b="tx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>
                  <a:alpha val="100000"/>
                </a:srgbClr>
              </a:gs>
              <a:gs pos="31000">
                <a:srgbClr val="09D1AB">
                  <a:alpha val="100000"/>
                </a:srgbClr>
              </a:gs>
              <a:gs pos="100000">
                <a:srgbClr val="6E7DC3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任意多边形 1"/>
          <p:cNvSpPr/>
          <p:nvPr userDrawn="1"/>
        </p:nvSpPr>
        <p:spPr>
          <a:xfrm rot="18590022">
            <a:off x="6607175" y="5360988"/>
            <a:ext cx="506413" cy="1271587"/>
          </a:xfrm>
          <a:custGeom>
            <a:avLst/>
            <a:gdLst>
              <a:gd name="txL" fmla="*/ 0 w 2015614"/>
              <a:gd name="txT" fmla="*/ 0 h 4367958"/>
              <a:gd name="txR" fmla="*/ 2015614 w 2015614"/>
              <a:gd name="txB" fmla="*/ 4367958 h 4367958"/>
            </a:gdLst>
            <a:ahLst/>
            <a:cxnLst>
              <a:cxn ang="0">
                <a:pos x="15983" y="0"/>
              </a:cxn>
              <a:cxn ang="0">
                <a:pos x="18608" y="3710"/>
              </a:cxn>
              <a:cxn ang="0">
                <a:pos x="31967" y="53883"/>
              </a:cxn>
              <a:cxn ang="0">
                <a:pos x="18608" y="104056"/>
              </a:cxn>
              <a:cxn ang="0">
                <a:pos x="15983" y="107766"/>
              </a:cxn>
              <a:cxn ang="0">
                <a:pos x="13359" y="104056"/>
              </a:cxn>
              <a:cxn ang="0">
                <a:pos x="0" y="53883"/>
              </a:cxn>
              <a:cxn ang="0">
                <a:pos x="13359" y="3710"/>
              </a:cxn>
            </a:cxnLst>
            <a:rect l="txL" t="txT" r="txR" b="txB"/>
            <a:pathLst>
              <a:path w="2015614" h="4367958">
                <a:moveTo>
                  <a:pt x="1007807" y="0"/>
                </a:moveTo>
                <a:lnTo>
                  <a:pt x="1173272" y="150385"/>
                </a:lnTo>
                <a:cubicBezTo>
                  <a:pt x="1693714" y="670827"/>
                  <a:pt x="2015614" y="1389811"/>
                  <a:pt x="2015614" y="2183979"/>
                </a:cubicBezTo>
                <a:cubicBezTo>
                  <a:pt x="2015614" y="2978147"/>
                  <a:pt x="1693714" y="3697131"/>
                  <a:pt x="1173272" y="4217573"/>
                </a:cubicBezTo>
                <a:lnTo>
                  <a:pt x="1007808" y="4367958"/>
                </a:lnTo>
                <a:lnTo>
                  <a:pt x="842342" y="4217572"/>
                </a:lnTo>
                <a:cubicBezTo>
                  <a:pt x="321900" y="3697130"/>
                  <a:pt x="0" y="2978146"/>
                  <a:pt x="0" y="2183978"/>
                </a:cubicBezTo>
                <a:cubicBezTo>
                  <a:pt x="0" y="1389810"/>
                  <a:pt x="321900" y="670826"/>
                  <a:pt x="842342" y="150384"/>
                </a:cubicBezTo>
                <a:lnTo>
                  <a:pt x="1007807" y="0"/>
                </a:lnTo>
                <a:close/>
              </a:path>
            </a:pathLst>
          </a:custGeom>
          <a:gradFill rotWithShape="1">
            <a:gsLst>
              <a:gs pos="0">
                <a:srgbClr val="09D1AB">
                  <a:alpha val="100000"/>
                </a:srgbClr>
              </a:gs>
              <a:gs pos="31000">
                <a:srgbClr val="09D1AB">
                  <a:alpha val="100000"/>
                </a:srgbClr>
              </a:gs>
              <a:gs pos="100000">
                <a:srgbClr val="6E7DC3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比特币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钱包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/>
          </a:bodyPr>
          <a:lstStyle/>
          <a:p>
            <a:pPr lvl="0"/>
            <a:r>
              <a:rPr lang="zh-CN" sz="2250" dirty="0">
                <a:latin typeface="+mn-ea"/>
                <a:sym typeface="+mn-ea"/>
              </a:rPr>
              <a:t>钱包就是</a:t>
            </a:r>
            <a:r>
              <a:rPr lang="en-US" altLang="zh-CN" sz="2250" dirty="0">
                <a:latin typeface="+mn-ea"/>
                <a:sym typeface="+mn-ea"/>
              </a:rPr>
              <a:t>P2P</a:t>
            </a:r>
            <a:r>
              <a:rPr lang="zh-CN" altLang="en-US" sz="2250" dirty="0">
                <a:latin typeface="+mn-ea"/>
                <a:sym typeface="+mn-ea"/>
              </a:rPr>
              <a:t>里的</a:t>
            </a:r>
            <a:r>
              <a:rPr lang="en-US" altLang="zh-CN" sz="2250" dirty="0">
                <a:latin typeface="+mn-ea"/>
                <a:sym typeface="+mn-ea"/>
              </a:rPr>
              <a:t>P(</a:t>
            </a:r>
            <a:r>
              <a:rPr lang="zh-CN" altLang="en-US" sz="2250" dirty="0">
                <a:latin typeface="+mn-ea"/>
                <a:sym typeface="+mn-ea"/>
              </a:rPr>
              <a:t>节点</a:t>
            </a:r>
            <a:r>
              <a:rPr lang="en-US" altLang="zh-CN" sz="2250" dirty="0">
                <a:latin typeface="+mn-ea"/>
                <a:sym typeface="+mn-ea"/>
              </a:rPr>
              <a:t>)</a:t>
            </a:r>
            <a:r>
              <a:rPr lang="zh-CN" altLang="en-US" sz="2250" dirty="0">
                <a:latin typeface="+mn-ea"/>
                <a:sym typeface="+mn-ea"/>
              </a:rPr>
              <a:t>，主要用来</a:t>
            </a:r>
            <a:r>
              <a:rPr lang="zh-CN" sz="2250" dirty="0">
                <a:latin typeface="+mn-ea"/>
                <a:sym typeface="+mn-ea"/>
              </a:rPr>
              <a:t>管理私钥和比特币转账地址</a:t>
            </a:r>
          </a:p>
          <a:p>
            <a:pPr marL="0" lvl="0" indent="0">
              <a:buNone/>
            </a:pPr>
            <a:endParaRPr lang="zh-CN" sz="225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钱包分类</a:t>
            </a: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轻钱包</a:t>
            </a:r>
            <a:r>
              <a:rPr lang="en-US" altLang="zh-CN" sz="2000" dirty="0">
                <a:latin typeface="+mn-ea"/>
                <a:sym typeface="+mn-ea"/>
              </a:rPr>
              <a:t>-</a:t>
            </a:r>
            <a:r>
              <a:rPr lang="zh-CN" altLang="en-US" sz="2000" dirty="0">
                <a:latin typeface="+mn-ea"/>
                <a:sym typeface="+mn-ea"/>
              </a:rPr>
              <a:t>只存储维护跟你自己交易相关的数据</a:t>
            </a: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中心化钱包</a:t>
            </a:r>
            <a:r>
              <a:rPr lang="en-US" altLang="zh-CN" sz="2000" dirty="0">
                <a:latin typeface="+mn-ea"/>
                <a:sym typeface="+mn-ea"/>
              </a:rPr>
              <a:t>-</a:t>
            </a:r>
            <a:r>
              <a:rPr lang="zh-CN" altLang="en-US" sz="2000" dirty="0">
                <a:latin typeface="+mn-ea"/>
                <a:sym typeface="+mn-ea"/>
              </a:rPr>
              <a:t>数字货币交易所</a:t>
            </a:r>
          </a:p>
          <a:p>
            <a:pPr lvl="1"/>
            <a:endParaRPr lang="zh-CN" altLang="en-US" sz="2000" dirty="0">
              <a:latin typeface="+mn-ea"/>
              <a:sym typeface="+mn-ea"/>
            </a:endParaRPr>
          </a:p>
          <a:p>
            <a:pPr lvl="0"/>
            <a:r>
              <a:rPr lang="zh-CN" altLang="en-US" sz="2250" dirty="0">
                <a:latin typeface="+mn-ea"/>
                <a:sym typeface="+mn-ea"/>
              </a:rPr>
              <a:t>钱包下载地址：</a:t>
            </a:r>
          </a:p>
          <a:p>
            <a:pPr lvl="1"/>
            <a:r>
              <a:rPr lang="zh-CN" altLang="en-US" sz="2000" dirty="0">
                <a:latin typeface="+mn-ea"/>
                <a:sym typeface="+mn-ea"/>
              </a:rPr>
              <a:t>https://bitcoin.org/zh_CN/download</a:t>
            </a: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7165" y="3131185"/>
            <a:ext cx="2898140" cy="25076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比特币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-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产生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4613698"/>
          </a:xfrm>
        </p:spPr>
        <p:txBody>
          <a:bodyPr>
            <a:normAutofit/>
          </a:bodyPr>
          <a:lstStyle/>
          <a:p>
            <a:pPr lvl="0"/>
            <a:r>
              <a:rPr lang="zh-CN" sz="2250" dirty="0">
                <a:latin typeface="+mn-ea"/>
                <a:sym typeface="+mn-ea"/>
              </a:rPr>
              <a:t>比特币由矿工挖矿产生</a:t>
            </a:r>
          </a:p>
          <a:p>
            <a:pPr lvl="0"/>
            <a:endParaRPr lang="zh-CN" sz="2250" dirty="0">
              <a:latin typeface="+mn-ea"/>
              <a:sym typeface="+mn-ea"/>
            </a:endParaRPr>
          </a:p>
          <a:p>
            <a:pPr lvl="0"/>
            <a:r>
              <a:rPr lang="zh-CN" sz="2250" dirty="0">
                <a:latin typeface="+mn-ea"/>
                <a:sym typeface="+mn-ea"/>
              </a:rPr>
              <a:t>生成的比特币被记录在矿工的名下</a:t>
            </a:r>
          </a:p>
          <a:p>
            <a:pPr marL="0" lvl="0" indent="0">
              <a:buNone/>
            </a:pPr>
            <a:endParaRPr lang="zh-CN" sz="2250" dirty="0">
              <a:latin typeface="+mn-ea"/>
              <a:sym typeface="+mn-ea"/>
            </a:endParaRPr>
          </a:p>
          <a:p>
            <a:pPr lvl="0"/>
            <a:r>
              <a:rPr lang="zh-CN" sz="2250" dirty="0">
                <a:latin typeface="+mn-ea"/>
                <a:sym typeface="+mn-ea"/>
              </a:rPr>
              <a:t>比特币通过矿工的公钥哈希值锁定</a:t>
            </a:r>
          </a:p>
          <a:p>
            <a:pPr lvl="0"/>
            <a:endParaRPr lang="zh-CN" sz="2250" dirty="0">
              <a:latin typeface="+mn-ea"/>
              <a:sym typeface="+mn-ea"/>
            </a:endParaRPr>
          </a:p>
          <a:p>
            <a:pPr lvl="0"/>
            <a:r>
              <a:rPr lang="zh-CN" sz="2250" dirty="0">
                <a:latin typeface="+mn-ea"/>
                <a:sym typeface="+mn-ea"/>
              </a:rPr>
              <a:t>比特币通过交易</a:t>
            </a:r>
            <a:r>
              <a:rPr lang="en-US" altLang="zh-CN" sz="2250" dirty="0">
                <a:latin typeface="+mn-ea"/>
                <a:sym typeface="+mn-ea"/>
              </a:rPr>
              <a:t>(UTXO)</a:t>
            </a:r>
            <a:r>
              <a:rPr lang="zh-CN" altLang="en-US" sz="2250" dirty="0">
                <a:latin typeface="+mn-ea"/>
                <a:sym typeface="+mn-ea"/>
              </a:rPr>
              <a:t>在节点之间转移</a:t>
            </a: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r>
              <a:rPr lang="en-US" altLang="zh-CN" sz="2250" dirty="0">
                <a:latin typeface="+mn-ea"/>
                <a:sym typeface="+mn-ea"/>
              </a:rPr>
              <a:t>UTXO-</a:t>
            </a:r>
            <a:r>
              <a:rPr lang="zh-CN" altLang="en-US" sz="2250" dirty="0">
                <a:latin typeface="+mn-ea"/>
                <a:sym typeface="+mn-ea"/>
              </a:rPr>
              <a:t>未花费的交易</a:t>
            </a: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lvl="0"/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lvl="0" indent="0">
              <a:buNone/>
            </a:pPr>
            <a:endParaRPr lang="zh-CN" altLang="en-US" sz="2250" dirty="0">
              <a:latin typeface="+mn-ea"/>
              <a:sym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942</TotalTime>
  <Words>1410</Words>
  <Application>Microsoft Office PowerPoint</Application>
  <PresentationFormat>宽屏</PresentationFormat>
  <Paragraphs>343</Paragraphs>
  <Slides>34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3" baseType="lpstr">
      <vt:lpstr>方正姚体</vt:lpstr>
      <vt:lpstr>华文新魏</vt:lpstr>
      <vt:lpstr>宋体</vt:lpstr>
      <vt:lpstr>Arial</vt:lpstr>
      <vt:lpstr>Calibri</vt:lpstr>
      <vt:lpstr>Trebuchet MS</vt:lpstr>
      <vt:lpstr>Wingdings</vt:lpstr>
      <vt:lpstr>Wingdings 3</vt:lpstr>
      <vt:lpstr>平面</vt:lpstr>
      <vt:lpstr>区块链核心技术原理</vt:lpstr>
      <vt:lpstr>PowerPoint 演示文稿</vt:lpstr>
      <vt:lpstr>目录</vt:lpstr>
      <vt:lpstr>工作近十年，曾就职于唯品会、京东电商等多家互联网公司，历任java架构师、研发经理等职位，参与并主导千万级并发电商网站与后端供应链研发体系搭建，多次参与电商大促活动技术保障，目前专注区块链与大数据相关技术研究</vt:lpstr>
      <vt:lpstr>比特币-起源</vt:lpstr>
      <vt:lpstr>比特币-底层机制</vt:lpstr>
      <vt:lpstr>比特币-特性</vt:lpstr>
      <vt:lpstr>比特币-钱包</vt:lpstr>
      <vt:lpstr>比特币-产生</vt:lpstr>
      <vt:lpstr>比特币-UTXO</vt:lpstr>
      <vt:lpstr>比特币-交易模型</vt:lpstr>
      <vt:lpstr>比特币-交易模型</vt:lpstr>
      <vt:lpstr>比特币-交易全流程</vt:lpstr>
      <vt:lpstr>区块链-分布式账本系统</vt:lpstr>
      <vt:lpstr>区块链网络</vt:lpstr>
      <vt:lpstr>区块链-挖矿</vt:lpstr>
      <vt:lpstr>区块链-共识机制</vt:lpstr>
      <vt:lpstr>区块链-共识机制</vt:lpstr>
      <vt:lpstr>区块链-交易确认</vt:lpstr>
      <vt:lpstr>区块链-区块生成</vt:lpstr>
      <vt:lpstr>区块链-区块验证</vt:lpstr>
      <vt:lpstr>区块链-分类</vt:lpstr>
      <vt:lpstr>区块链-篡改账本</vt:lpstr>
      <vt:lpstr>区块链-篡改账本</vt:lpstr>
      <vt:lpstr>区块链-篡改账本</vt:lpstr>
      <vt:lpstr>区块链-篡改账本</vt:lpstr>
      <vt:lpstr>区块链-P2P</vt:lpstr>
      <vt:lpstr>密码学-对称加密</vt:lpstr>
      <vt:lpstr>密码学-非对称加密</vt:lpstr>
      <vt:lpstr>密码学-哈希(Hash)</vt:lpstr>
      <vt:lpstr>密码学-数字签名</vt:lpstr>
      <vt:lpstr>Java实现区块链与比特币</vt:lpstr>
      <vt:lpstr>PowerPoint 演示文稿</vt:lpstr>
      <vt:lpstr>PowerPoint 演示文稿</vt:lpstr>
    </vt:vector>
  </TitlesOfParts>
  <Company>ALIBABA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Java微服务实践之路</dc:title>
  <dc:creator>Mercy Ma</dc:creator>
  <cp:lastModifiedBy>aaron rao</cp:lastModifiedBy>
  <cp:revision>489</cp:revision>
  <dcterms:created xsi:type="dcterms:W3CDTF">2016-07-12T22:52:00Z</dcterms:created>
  <dcterms:modified xsi:type="dcterms:W3CDTF">2018-03-18T11:49:23Z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