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23" r:id="rId2"/>
    <p:sldId id="453" r:id="rId3"/>
    <p:sldId id="465" r:id="rId4"/>
    <p:sldId id="454" r:id="rId5"/>
    <p:sldId id="462" r:id="rId6"/>
    <p:sldId id="466" r:id="rId7"/>
    <p:sldId id="455" r:id="rId8"/>
    <p:sldId id="467" r:id="rId9"/>
    <p:sldId id="471" r:id="rId10"/>
    <p:sldId id="472" r:id="rId11"/>
    <p:sldId id="473" r:id="rId12"/>
    <p:sldId id="474" r:id="rId13"/>
    <p:sldId id="475" r:id="rId14"/>
    <p:sldId id="496" r:id="rId15"/>
    <p:sldId id="497" r:id="rId16"/>
    <p:sldId id="498" r:id="rId17"/>
    <p:sldId id="470" r:id="rId18"/>
    <p:sldId id="477" r:id="rId19"/>
    <p:sldId id="495" r:id="rId20"/>
    <p:sldId id="476" r:id="rId21"/>
    <p:sldId id="500" r:id="rId22"/>
    <p:sldId id="501" r:id="rId23"/>
    <p:sldId id="4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96" y="-331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10/23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分布式思维概述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17423" y="1090246"/>
            <a:ext cx="246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05</a:t>
            </a:r>
            <a:r>
              <a:rPr lang="zh-CN" altLang="en-US" sz="2400" dirty="0" smtClean="0">
                <a:solidFill>
                  <a:srgbClr val="FF0000"/>
                </a:solidFill>
              </a:rPr>
              <a:t>开始上课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318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架构演进三</a:t>
            </a:r>
            <a:r>
              <a:rPr lang="en-US" altLang="zh-CN" b="1" dirty="0" smtClean="0"/>
              <a:t>:  javaweb</a:t>
            </a:r>
            <a:r>
              <a:rPr lang="zh-CN" altLang="en-US" b="1" dirty="0" smtClean="0"/>
              <a:t>的雏形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7169" y="5558890"/>
            <a:ext cx="866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tomcat + servlet + jsp + mysql</a:t>
            </a:r>
            <a:r>
              <a:rPr lang="zh-CN" altLang="en-US" dirty="0" smtClean="0"/>
              <a:t>。一个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包打天下</a:t>
            </a:r>
            <a:endParaRPr lang="en-US" altLang="zh-CN" dirty="0" smtClean="0"/>
          </a:p>
          <a:p>
            <a:r>
              <a:rPr lang="zh-CN" altLang="en-US" dirty="0" smtClean="0"/>
              <a:t>项目结构：</a:t>
            </a:r>
            <a:r>
              <a:rPr lang="en-US" altLang="zh-CN" dirty="0" smtClean="0"/>
              <a:t>ssh/ssm</a:t>
            </a:r>
            <a:r>
              <a:rPr lang="zh-CN" altLang="en-US" dirty="0" smtClean="0"/>
              <a:t>三层结构。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94793" y="1257313"/>
            <a:ext cx="5477608" cy="4026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商品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订单服务系统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4396157" y="44840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622429" y="1811213"/>
            <a:ext cx="2444262" cy="21892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7" idx="2"/>
            <a:endCxn id="26" idx="1"/>
          </p:cNvCxnSpPr>
          <p:nvPr/>
        </p:nvCxnSpPr>
        <p:spPr>
          <a:xfrm rot="16200000" flipH="1">
            <a:off x="4607169" y="4237889"/>
            <a:ext cx="483578" cy="8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883269" y="2054468"/>
            <a:ext cx="1817077" cy="480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OrderControl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3886200" y="2497014"/>
            <a:ext cx="1817077" cy="480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OrderService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889131" y="2974730"/>
            <a:ext cx="1817077" cy="480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OrderDao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箭头连接符 45"/>
          <p:cNvCxnSpPr>
            <a:stCxn id="11" idx="3"/>
            <a:endCxn id="41" idx="1"/>
          </p:cNvCxnSpPr>
          <p:nvPr/>
        </p:nvCxnSpPr>
        <p:spPr>
          <a:xfrm>
            <a:off x="6321668" y="2664070"/>
            <a:ext cx="1922583" cy="156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60114" y="589057"/>
            <a:ext cx="3645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架构演进四</a:t>
            </a:r>
            <a:r>
              <a:rPr lang="en-US" altLang="zh-CN" b="1" dirty="0" smtClean="0"/>
              <a:t>:  javaweb</a:t>
            </a:r>
            <a:r>
              <a:rPr lang="zh-CN" altLang="en-US" b="1" dirty="0" smtClean="0"/>
              <a:t>的集群发展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88522" y="2206869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67653" y="2558562"/>
            <a:ext cx="1274884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2661" y="353743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1792" y="3889131"/>
            <a:ext cx="1274884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25699" y="1802423"/>
            <a:ext cx="483577" cy="3358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0" idx="3"/>
            <a:endCxn id="11" idx="1"/>
          </p:cNvCxnSpPr>
          <p:nvPr/>
        </p:nvCxnSpPr>
        <p:spPr>
          <a:xfrm flipV="1">
            <a:off x="4009276" y="2664070"/>
            <a:ext cx="879246" cy="81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17" idx="1"/>
          </p:cNvCxnSpPr>
          <p:nvPr/>
        </p:nvCxnSpPr>
        <p:spPr>
          <a:xfrm>
            <a:off x="4009276" y="3481754"/>
            <a:ext cx="873385" cy="51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图文框 25"/>
          <p:cNvSpPr/>
          <p:nvPr/>
        </p:nvSpPr>
        <p:spPr>
          <a:xfrm>
            <a:off x="1362792" y="1749669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1356931" y="2675792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1351070" y="35491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1354000" y="46159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6" idx="3"/>
          </p:cNvCxnSpPr>
          <p:nvPr/>
        </p:nvCxnSpPr>
        <p:spPr>
          <a:xfrm>
            <a:off x="2453038" y="2092569"/>
            <a:ext cx="1134207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3"/>
            <a:endCxn id="20" idx="1"/>
          </p:cNvCxnSpPr>
          <p:nvPr/>
        </p:nvCxnSpPr>
        <p:spPr>
          <a:xfrm>
            <a:off x="2447177" y="3018692"/>
            <a:ext cx="1078522" cy="4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20" idx="1"/>
          </p:cNvCxnSpPr>
          <p:nvPr/>
        </p:nvCxnSpPr>
        <p:spPr>
          <a:xfrm flipV="1">
            <a:off x="2441316" y="3481754"/>
            <a:ext cx="1084383" cy="41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3"/>
            <a:endCxn id="20" idx="1"/>
          </p:cNvCxnSpPr>
          <p:nvPr/>
        </p:nvCxnSpPr>
        <p:spPr>
          <a:xfrm flipV="1">
            <a:off x="2444246" y="3481754"/>
            <a:ext cx="1081453" cy="147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32530" y="2244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8423030" y="2611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244251" y="3768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从数据库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8434751" y="4135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11" idx="3"/>
            <a:endCxn id="38" idx="1"/>
          </p:cNvCxnSpPr>
          <p:nvPr/>
        </p:nvCxnSpPr>
        <p:spPr>
          <a:xfrm>
            <a:off x="6321668" y="2664070"/>
            <a:ext cx="1910862" cy="3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3"/>
            <a:endCxn id="38" idx="1"/>
          </p:cNvCxnSpPr>
          <p:nvPr/>
        </p:nvCxnSpPr>
        <p:spPr>
          <a:xfrm flipV="1">
            <a:off x="6315807" y="2702169"/>
            <a:ext cx="1916723" cy="1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7" idx="3"/>
            <a:endCxn id="41" idx="1"/>
          </p:cNvCxnSpPr>
          <p:nvPr/>
        </p:nvCxnSpPr>
        <p:spPr>
          <a:xfrm>
            <a:off x="6315807" y="3994639"/>
            <a:ext cx="1928444" cy="23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48146" y="24354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写</a:t>
            </a:r>
            <a:endParaRPr lang="zh-CN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50015" y="34143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</a:t>
            </a:r>
            <a:endParaRPr lang="zh-CN" altLang="en-US" sz="1400" dirty="0"/>
          </a:p>
        </p:txBody>
      </p:sp>
      <p:cxnSp>
        <p:nvCxnSpPr>
          <p:cNvPr id="71" name="直接箭头连接符 70"/>
          <p:cNvCxnSpPr>
            <a:stCxn id="38" idx="2"/>
            <a:endCxn id="41" idx="0"/>
          </p:cNvCxnSpPr>
          <p:nvPr/>
        </p:nvCxnSpPr>
        <p:spPr>
          <a:xfrm rot="16200000" flipH="1">
            <a:off x="8650164" y="3458307"/>
            <a:ext cx="609599" cy="1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968156" y="33410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数据同步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50984" y="5761113"/>
            <a:ext cx="866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：硬件机器的横向复制，对整个项目结构无影响。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387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架构演进五</a:t>
            </a:r>
            <a:r>
              <a:rPr lang="en-US" altLang="zh-CN" b="1" dirty="0" smtClean="0"/>
              <a:t>:  javaweb</a:t>
            </a:r>
            <a:r>
              <a:rPr lang="zh-CN" altLang="en-US" b="1" dirty="0" smtClean="0"/>
              <a:t>的分布式发展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38982" y="1837592"/>
            <a:ext cx="1125387" cy="3358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26909" y="2558562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7" y="3326423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68515" y="1802423"/>
            <a:ext cx="483577" cy="3358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0" idx="3"/>
            <a:endCxn id="16" idx="1"/>
          </p:cNvCxnSpPr>
          <p:nvPr/>
        </p:nvCxnSpPr>
        <p:spPr>
          <a:xfrm flipV="1">
            <a:off x="3552092" y="2778370"/>
            <a:ext cx="474817" cy="70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19" idx="1"/>
          </p:cNvCxnSpPr>
          <p:nvPr/>
        </p:nvCxnSpPr>
        <p:spPr>
          <a:xfrm>
            <a:off x="3552092" y="3481754"/>
            <a:ext cx="504125" cy="6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图文框 25"/>
          <p:cNvSpPr/>
          <p:nvPr/>
        </p:nvSpPr>
        <p:spPr>
          <a:xfrm>
            <a:off x="905608" y="1749669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899747" y="2675792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893886" y="35491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896816" y="46159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6" idx="3"/>
            <a:endCxn id="20" idx="1"/>
          </p:cNvCxnSpPr>
          <p:nvPr/>
        </p:nvCxnSpPr>
        <p:spPr>
          <a:xfrm>
            <a:off x="1995854" y="2092569"/>
            <a:ext cx="1072661" cy="138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3"/>
            <a:endCxn id="20" idx="1"/>
          </p:cNvCxnSpPr>
          <p:nvPr/>
        </p:nvCxnSpPr>
        <p:spPr>
          <a:xfrm>
            <a:off x="1989993" y="3018692"/>
            <a:ext cx="1078522" cy="4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20" idx="1"/>
          </p:cNvCxnSpPr>
          <p:nvPr/>
        </p:nvCxnSpPr>
        <p:spPr>
          <a:xfrm flipV="1">
            <a:off x="1984132" y="3481754"/>
            <a:ext cx="1084383" cy="41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3"/>
            <a:endCxn id="20" idx="1"/>
          </p:cNvCxnSpPr>
          <p:nvPr/>
        </p:nvCxnSpPr>
        <p:spPr>
          <a:xfrm flipV="1">
            <a:off x="1987062" y="3481754"/>
            <a:ext cx="1081453" cy="147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32530" y="2244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8423030" y="2611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244251" y="3768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从数据库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8434751" y="4135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059144" y="4129454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20" idx="3"/>
            <a:endCxn id="56" idx="1"/>
          </p:cNvCxnSpPr>
          <p:nvPr/>
        </p:nvCxnSpPr>
        <p:spPr>
          <a:xfrm>
            <a:off x="3552092" y="3481754"/>
            <a:ext cx="507052" cy="867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928963" y="1849313"/>
            <a:ext cx="1377445" cy="379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服务层服务器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16890" y="2570284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46198" y="290733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商品服务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9125" y="3279548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订单服务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16" idx="3"/>
            <a:endCxn id="66" idx="1"/>
          </p:cNvCxnSpPr>
          <p:nvPr/>
        </p:nvCxnSpPr>
        <p:spPr>
          <a:xfrm flipV="1">
            <a:off x="4954091" y="2668457"/>
            <a:ext cx="1062799" cy="10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6" idx="3"/>
            <a:endCxn id="67" idx="1"/>
          </p:cNvCxnSpPr>
          <p:nvPr/>
        </p:nvCxnSpPr>
        <p:spPr>
          <a:xfrm>
            <a:off x="4954091" y="2778370"/>
            <a:ext cx="1092107" cy="22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6" idx="3"/>
            <a:endCxn id="68" idx="1"/>
          </p:cNvCxnSpPr>
          <p:nvPr/>
        </p:nvCxnSpPr>
        <p:spPr>
          <a:xfrm>
            <a:off x="4954091" y="2778370"/>
            <a:ext cx="1095034" cy="5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9" idx="3"/>
            <a:endCxn id="65" idx="1"/>
          </p:cNvCxnSpPr>
          <p:nvPr/>
        </p:nvCxnSpPr>
        <p:spPr>
          <a:xfrm>
            <a:off x="4983399" y="3546231"/>
            <a:ext cx="945564" cy="2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6" idx="3"/>
          </p:cNvCxnSpPr>
          <p:nvPr/>
        </p:nvCxnSpPr>
        <p:spPr>
          <a:xfrm>
            <a:off x="4986326" y="4349262"/>
            <a:ext cx="904520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60848" y="3686941"/>
            <a:ext cx="1210390" cy="155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短信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邮件服务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54987" y="4032755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支付服务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75503" y="442254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087227" y="4829924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090158" y="5246093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65" idx="3"/>
            <a:endCxn id="38" idx="1"/>
          </p:cNvCxnSpPr>
          <p:nvPr/>
        </p:nvCxnSpPr>
        <p:spPr>
          <a:xfrm flipV="1">
            <a:off x="7306408" y="2702169"/>
            <a:ext cx="926122" cy="104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5" idx="3"/>
            <a:endCxn id="41" idx="1"/>
          </p:cNvCxnSpPr>
          <p:nvPr/>
        </p:nvCxnSpPr>
        <p:spPr>
          <a:xfrm>
            <a:off x="7306408" y="3746988"/>
            <a:ext cx="937843" cy="47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61385" y="29718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写</a:t>
            </a:r>
            <a:endParaRPr lang="zh-CN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731370" y="37132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</a:t>
            </a:r>
            <a:endParaRPr lang="zh-CN" altLang="en-US" sz="1400" dirty="0"/>
          </a:p>
        </p:txBody>
      </p:sp>
      <p:cxnSp>
        <p:nvCxnSpPr>
          <p:cNvPr id="106" name="直接箭头连接符 105"/>
          <p:cNvCxnSpPr>
            <a:stCxn id="38" idx="2"/>
            <a:endCxn id="41" idx="0"/>
          </p:cNvCxnSpPr>
          <p:nvPr/>
        </p:nvCxnSpPr>
        <p:spPr>
          <a:xfrm rot="16200000" flipH="1">
            <a:off x="8650164" y="3458307"/>
            <a:ext cx="609599" cy="1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968155" y="3314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数据同步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0984" y="5761113"/>
            <a:ext cx="866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层单独分离出去，成为一个单独的项目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。单独运行。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服务器通过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框架，对分离出去的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进行调用。</a:t>
            </a:r>
            <a:endParaRPr lang="en-US" altLang="zh-CN" dirty="0" smtClean="0"/>
          </a:p>
        </p:txBody>
      </p:sp>
      <p:sp>
        <p:nvSpPr>
          <p:cNvPr id="45" name="矩形 44"/>
          <p:cNvSpPr/>
          <p:nvPr/>
        </p:nvSpPr>
        <p:spPr>
          <a:xfrm>
            <a:off x="6169290" y="2494085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0645" y="237365"/>
            <a:ext cx="387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架构演进六</a:t>
            </a:r>
            <a:r>
              <a:rPr lang="en-US" altLang="zh-CN" b="1" dirty="0" smtClean="0"/>
              <a:t>:  javaweb</a:t>
            </a:r>
            <a:r>
              <a:rPr lang="zh-CN" altLang="en-US" b="1" dirty="0" smtClean="0"/>
              <a:t>的微服务发展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33548" y="861641"/>
            <a:ext cx="2373922" cy="4826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应用服务器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984" y="5761113"/>
            <a:ext cx="989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：从业务角度，细分业务为微服务，每一个微服务是一个完整的服务（从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请求到返回）。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在微服务内部，将需要对外提供的接口，包装成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接口，对外部开放。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844594" y="1406777"/>
            <a:ext cx="927182" cy="483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用户微服务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73902" y="2236184"/>
            <a:ext cx="927182" cy="445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商品微服务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2815" y="1099038"/>
            <a:ext cx="483577" cy="3358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47" idx="3"/>
            <a:endCxn id="45" idx="1"/>
          </p:cNvCxnSpPr>
          <p:nvPr/>
        </p:nvCxnSpPr>
        <p:spPr>
          <a:xfrm flipV="1">
            <a:off x="3666392" y="1648562"/>
            <a:ext cx="1178202" cy="112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7" idx="3"/>
            <a:endCxn id="46" idx="1"/>
          </p:cNvCxnSpPr>
          <p:nvPr/>
        </p:nvCxnSpPr>
        <p:spPr>
          <a:xfrm flipV="1">
            <a:off x="3666392" y="2458919"/>
            <a:ext cx="1207510" cy="31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图文框 49"/>
          <p:cNvSpPr/>
          <p:nvPr/>
        </p:nvSpPr>
        <p:spPr>
          <a:xfrm>
            <a:off x="1019908" y="1046284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图文框 50"/>
          <p:cNvSpPr/>
          <p:nvPr/>
        </p:nvSpPr>
        <p:spPr>
          <a:xfrm>
            <a:off x="1014047" y="1972407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图文框 51"/>
          <p:cNvSpPr/>
          <p:nvPr/>
        </p:nvSpPr>
        <p:spPr>
          <a:xfrm>
            <a:off x="1008186" y="2845776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图文框 52"/>
          <p:cNvSpPr/>
          <p:nvPr/>
        </p:nvSpPr>
        <p:spPr>
          <a:xfrm>
            <a:off x="1011116" y="3912576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0" idx="3"/>
          </p:cNvCxnSpPr>
          <p:nvPr/>
        </p:nvCxnSpPr>
        <p:spPr>
          <a:xfrm>
            <a:off x="2110154" y="1389184"/>
            <a:ext cx="1134207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3"/>
            <a:endCxn id="47" idx="1"/>
          </p:cNvCxnSpPr>
          <p:nvPr/>
        </p:nvCxnSpPr>
        <p:spPr>
          <a:xfrm>
            <a:off x="2104293" y="2315307"/>
            <a:ext cx="1078522" cy="4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3"/>
            <a:endCxn id="47" idx="1"/>
          </p:cNvCxnSpPr>
          <p:nvPr/>
        </p:nvCxnSpPr>
        <p:spPr>
          <a:xfrm flipV="1">
            <a:off x="2098432" y="2778369"/>
            <a:ext cx="1084383" cy="41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3"/>
            <a:endCxn id="47" idx="1"/>
          </p:cNvCxnSpPr>
          <p:nvPr/>
        </p:nvCxnSpPr>
        <p:spPr>
          <a:xfrm flipV="1">
            <a:off x="2101362" y="2778369"/>
            <a:ext cx="1081453" cy="147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磁盘 59"/>
          <p:cNvSpPr/>
          <p:nvPr/>
        </p:nvSpPr>
        <p:spPr>
          <a:xfrm>
            <a:off x="8282349" y="1055077"/>
            <a:ext cx="729763" cy="29893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db</a:t>
            </a:r>
            <a:endParaRPr lang="zh-CN" altLang="en-US" sz="1000" dirty="0"/>
          </a:p>
        </p:txBody>
      </p:sp>
      <p:sp>
        <p:nvSpPr>
          <p:cNvPr id="61" name="流程图: 磁盘 60"/>
          <p:cNvSpPr/>
          <p:nvPr/>
        </p:nvSpPr>
        <p:spPr>
          <a:xfrm>
            <a:off x="8267694" y="1603132"/>
            <a:ext cx="753211" cy="27842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db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4876828" y="3048006"/>
            <a:ext cx="890925" cy="46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订单微服务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7" idx="3"/>
            <a:endCxn id="62" idx="1"/>
          </p:cNvCxnSpPr>
          <p:nvPr/>
        </p:nvCxnSpPr>
        <p:spPr>
          <a:xfrm>
            <a:off x="3666392" y="2778369"/>
            <a:ext cx="1210436" cy="49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891470" y="3950697"/>
            <a:ext cx="1210390" cy="155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短信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邮件服务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85609" y="4296511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支付服务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06125" y="465992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17849" y="4988176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73" idx="3"/>
            <a:endCxn id="60" idx="2"/>
          </p:cNvCxnSpPr>
          <p:nvPr/>
        </p:nvCxnSpPr>
        <p:spPr>
          <a:xfrm flipV="1">
            <a:off x="6689107" y="1204546"/>
            <a:ext cx="1593242" cy="32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61" idx="2"/>
          </p:cNvCxnSpPr>
          <p:nvPr/>
        </p:nvCxnSpPr>
        <p:spPr>
          <a:xfrm>
            <a:off x="6689107" y="1532798"/>
            <a:ext cx="1578587" cy="20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06406" y="1230924"/>
            <a:ext cx="43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写</a:t>
            </a:r>
            <a:endParaRPr lang="zh-CN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7432432" y="1506418"/>
            <a:ext cx="364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读</a:t>
            </a:r>
            <a:endParaRPr lang="zh-CN" altLang="en-US" sz="800" dirty="0"/>
          </a:p>
        </p:txBody>
      </p:sp>
      <p:sp>
        <p:nvSpPr>
          <p:cNvPr id="73" name="矩形 72"/>
          <p:cNvSpPr/>
          <p:nvPr/>
        </p:nvSpPr>
        <p:spPr>
          <a:xfrm>
            <a:off x="5761925" y="1418502"/>
            <a:ext cx="927182" cy="2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用户服务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800026" y="2221531"/>
            <a:ext cx="927182" cy="23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商品服务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767782" y="3050936"/>
            <a:ext cx="890925" cy="222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订单服务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770712" y="3273675"/>
            <a:ext cx="890925" cy="222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开放接口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800020" y="2450130"/>
            <a:ext cx="926096" cy="222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开放接口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58989" y="1644168"/>
            <a:ext cx="940749" cy="24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开放接口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26415" y="1459523"/>
            <a:ext cx="800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数据同步</a:t>
            </a:r>
            <a:endParaRPr lang="zh-CN" altLang="en-US" sz="1000" dirty="0"/>
          </a:p>
        </p:txBody>
      </p:sp>
      <p:cxnSp>
        <p:nvCxnSpPr>
          <p:cNvPr id="81" name="曲线连接符 80"/>
          <p:cNvCxnSpPr>
            <a:stCxn id="60" idx="4"/>
            <a:endCxn id="61" idx="4"/>
          </p:cNvCxnSpPr>
          <p:nvPr/>
        </p:nvCxnSpPr>
        <p:spPr>
          <a:xfrm>
            <a:off x="9012112" y="1204546"/>
            <a:ext cx="8793" cy="537797"/>
          </a:xfrm>
          <a:prstGeom prst="curvedConnector3">
            <a:avLst>
              <a:gd name="adj1" fmla="val 2699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220805" y="83526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用户主数据库</a:t>
            </a:r>
            <a:endParaRPr lang="zh-CN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267697" y="142728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用户从数据库</a:t>
            </a:r>
            <a:endParaRPr lang="zh-CN" altLang="en-US" sz="800" dirty="0"/>
          </a:p>
        </p:txBody>
      </p:sp>
      <p:sp>
        <p:nvSpPr>
          <p:cNvPr id="87" name="流程图: 磁盘 86"/>
          <p:cNvSpPr/>
          <p:nvPr/>
        </p:nvSpPr>
        <p:spPr>
          <a:xfrm>
            <a:off x="8320452" y="2148254"/>
            <a:ext cx="729763" cy="29893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db</a:t>
            </a:r>
            <a:endParaRPr lang="zh-CN" altLang="en-US" sz="1000" dirty="0"/>
          </a:p>
        </p:txBody>
      </p:sp>
      <p:sp>
        <p:nvSpPr>
          <p:cNvPr id="89" name="流程图: 磁盘 88"/>
          <p:cNvSpPr/>
          <p:nvPr/>
        </p:nvSpPr>
        <p:spPr>
          <a:xfrm>
            <a:off x="8305797" y="2696309"/>
            <a:ext cx="753211" cy="27842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db</a:t>
            </a:r>
            <a:endParaRPr lang="zh-CN" altLang="en-US" sz="1000" dirty="0"/>
          </a:p>
        </p:txBody>
      </p:sp>
      <p:cxnSp>
        <p:nvCxnSpPr>
          <p:cNvPr id="90" name="直接箭头连接符 89"/>
          <p:cNvCxnSpPr>
            <a:stCxn id="74" idx="3"/>
            <a:endCxn id="87" idx="2"/>
          </p:cNvCxnSpPr>
          <p:nvPr/>
        </p:nvCxnSpPr>
        <p:spPr>
          <a:xfrm flipV="1">
            <a:off x="6727208" y="2297723"/>
            <a:ext cx="1593244" cy="41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4" idx="3"/>
            <a:endCxn id="89" idx="2"/>
          </p:cNvCxnSpPr>
          <p:nvPr/>
        </p:nvCxnSpPr>
        <p:spPr>
          <a:xfrm>
            <a:off x="6727208" y="2338759"/>
            <a:ext cx="1578589" cy="496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23637" y="2324101"/>
            <a:ext cx="43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写</a:t>
            </a:r>
            <a:endParaRPr lang="zh-CN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7549663" y="2599595"/>
            <a:ext cx="364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读</a:t>
            </a:r>
            <a:endParaRPr lang="zh-CN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9243646" y="2552700"/>
            <a:ext cx="800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数据同步</a:t>
            </a:r>
            <a:endParaRPr lang="zh-CN" altLang="en-US" sz="1000" dirty="0"/>
          </a:p>
        </p:txBody>
      </p:sp>
      <p:cxnSp>
        <p:nvCxnSpPr>
          <p:cNvPr id="101" name="曲线连接符 100"/>
          <p:cNvCxnSpPr>
            <a:stCxn id="87" idx="4"/>
            <a:endCxn id="89" idx="4"/>
          </p:cNvCxnSpPr>
          <p:nvPr/>
        </p:nvCxnSpPr>
        <p:spPr>
          <a:xfrm>
            <a:off x="9050215" y="2297723"/>
            <a:ext cx="8793" cy="537797"/>
          </a:xfrm>
          <a:prstGeom prst="curvedConnector3">
            <a:avLst>
              <a:gd name="adj1" fmla="val 2699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258908" y="192844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商品主数据库</a:t>
            </a:r>
            <a:endParaRPr lang="zh-CN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305800" y="252046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商品从数据库</a:t>
            </a:r>
            <a:endParaRPr lang="zh-CN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519766" y="3165230"/>
            <a:ext cx="461665" cy="12144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....................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前后端交互模式：整页提交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90600" y="5365458"/>
            <a:ext cx="866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：浏览器请求皆为页面级请求，每次请求都是一次页面跳转</a:t>
            </a:r>
            <a:r>
              <a:rPr lang="en-US" altLang="zh-CN" dirty="0" smtClean="0"/>
              <a:t>/</a:t>
            </a:r>
            <a:r>
              <a:rPr lang="zh-CN" altLang="en-US" dirty="0" smtClean="0"/>
              <a:t>刷新。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60685" y="2321170"/>
            <a:ext cx="1556238" cy="1758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用户浏览器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57037" y="2101361"/>
            <a:ext cx="1890347" cy="2242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43300" y="2664069"/>
            <a:ext cx="43521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3162" y="23387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3569677" y="3560885"/>
            <a:ext cx="4352192" cy="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14900" y="327953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Html/js/css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088923" y="2602523"/>
            <a:ext cx="16529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Servlet+jsp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57400" y="2945423"/>
            <a:ext cx="13891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36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前后端交互模式：页面</a:t>
            </a:r>
            <a:r>
              <a:rPr lang="en-US" altLang="zh-CN" b="1" dirty="0" smtClean="0"/>
              <a:t>+ajax</a:t>
            </a:r>
            <a:r>
              <a:rPr lang="zh-CN" altLang="en-US" b="1" dirty="0" smtClean="0"/>
              <a:t>混和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90600" y="5365458"/>
            <a:ext cx="866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：浏览器请求主要为页面级请求，有局部刷新使用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刷新，页面体验更好。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60685" y="2321170"/>
            <a:ext cx="1556238" cy="1758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用户浏览器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57037" y="2101361"/>
            <a:ext cx="1890347" cy="2242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43300" y="2664069"/>
            <a:ext cx="43521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3162" y="23387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3569677" y="3560885"/>
            <a:ext cx="4352192" cy="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14900" y="327953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Html/js/css/json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088923" y="2602523"/>
            <a:ext cx="1652954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Servlet+jsp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57400" y="2945423"/>
            <a:ext cx="13891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91854" y="3097823"/>
            <a:ext cx="1652954" cy="4835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前后端交互模式：单页应用</a:t>
            </a:r>
            <a:r>
              <a:rPr lang="en-US" altLang="zh-CN" b="1" dirty="0" smtClean="0"/>
              <a:t>mvvm</a:t>
            </a:r>
            <a:r>
              <a:rPr lang="zh-CN" altLang="en-US" b="1" dirty="0" smtClean="0"/>
              <a:t>模式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90600" y="5365458"/>
            <a:ext cx="866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：首次请求返回页面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，后续请求皆为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60685" y="1468316"/>
            <a:ext cx="1556238" cy="3332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用户浏览器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95491" y="3165230"/>
            <a:ext cx="1890347" cy="1776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endCxn id="13" idx="1"/>
          </p:cNvCxnSpPr>
          <p:nvPr/>
        </p:nvCxnSpPr>
        <p:spPr>
          <a:xfrm flipV="1">
            <a:off x="3543300" y="1962150"/>
            <a:ext cx="4214461" cy="51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7270" y="1661746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 flipV="1">
            <a:off x="3560885" y="2488222"/>
            <a:ext cx="4185138" cy="6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0308" y="2162908"/>
            <a:ext cx="201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Html/js/css/img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027377" y="3446592"/>
            <a:ext cx="1652954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48607" y="1965608"/>
            <a:ext cx="1389185" cy="1050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30308" y="3941892"/>
            <a:ext cx="1652954" cy="4835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restfull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757761" y="1019908"/>
            <a:ext cx="1890347" cy="1884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静态服务器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63271" y="1304192"/>
            <a:ext cx="1652954" cy="8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</a:t>
            </a:r>
          </a:p>
          <a:p>
            <a:pPr algn="ctr"/>
            <a:r>
              <a:rPr lang="en-US" altLang="zh-CN" dirty="0" smtClean="0"/>
              <a:t>/nginx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52092" y="3745523"/>
            <a:ext cx="4299439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0800000" flipV="1">
            <a:off x="5155224" y="3370439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3516923" y="4264268"/>
            <a:ext cx="4334608" cy="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7123" y="39653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051537" y="3348931"/>
            <a:ext cx="1389185" cy="1050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387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架构思路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架构改进中常见解决方案</a:t>
            </a:r>
            <a:endParaRPr lang="en-US" altLang="zh-CN" b="1" dirty="0" smtClean="0"/>
          </a:p>
          <a:p>
            <a:r>
              <a:rPr lang="en-US" altLang="zh-CN" sz="1400" b="1" dirty="0" smtClean="0"/>
              <a:t>-------</a:t>
            </a:r>
            <a:r>
              <a:rPr lang="zh-CN" altLang="en-US" sz="1400" dirty="0" smtClean="0"/>
              <a:t>架构的依据，并发数（</a:t>
            </a:r>
            <a:r>
              <a:rPr lang="en-US" altLang="zh-CN" sz="1400" dirty="0" smtClean="0"/>
              <a:t>tps</a:t>
            </a:r>
            <a:r>
              <a:rPr lang="zh-CN" altLang="en-US" sz="1400" dirty="0" smtClean="0"/>
              <a:t>）和数据量级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0358" y="1938693"/>
            <a:ext cx="544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、缓存（</a:t>
            </a:r>
            <a:r>
              <a:rPr lang="en-US" altLang="zh-CN" dirty="0" smtClean="0"/>
              <a:t>list/redis/memached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、横向拓展（集群负载）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、拆分高负载服务，独立为一模块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、大表数据切片（</a:t>
            </a:r>
            <a:r>
              <a:rPr lang="en-US" altLang="zh-CN" dirty="0" smtClean="0"/>
              <a:t> mysql</a:t>
            </a:r>
            <a:r>
              <a:rPr lang="zh-CN" altLang="en-US" dirty="0" smtClean="0"/>
              <a:t>分库分区分表）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、使用搜索中间件：</a:t>
            </a:r>
            <a:r>
              <a:rPr lang="en-US" altLang="zh-CN" dirty="0" smtClean="0"/>
              <a:t> solr/elasticsearch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5908431" y="2321169"/>
            <a:ext cx="4317023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Nginx</a:t>
            </a:r>
            <a:r>
              <a:rPr lang="zh-CN" altLang="en-US" sz="1200" dirty="0" smtClean="0"/>
              <a:t>负载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585443" y="3174027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商品服务器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8628195" y="3168162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订单服务器</a:t>
            </a:r>
            <a:endParaRPr lang="zh-CN" altLang="en-US" sz="1400" dirty="0"/>
          </a:p>
        </p:txBody>
      </p:sp>
      <p:sp>
        <p:nvSpPr>
          <p:cNvPr id="12" name="棱台 11"/>
          <p:cNvSpPr/>
          <p:nvPr/>
        </p:nvSpPr>
        <p:spPr>
          <a:xfrm>
            <a:off x="7367943" y="290145"/>
            <a:ext cx="1714500" cy="79130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70" idx="3"/>
          </p:cNvCxnSpPr>
          <p:nvPr/>
        </p:nvCxnSpPr>
        <p:spPr>
          <a:xfrm rot="5400000">
            <a:off x="8002557" y="1255743"/>
            <a:ext cx="396927" cy="4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/>
        </p:nvCxnSpPr>
        <p:spPr>
          <a:xfrm rot="5400000">
            <a:off x="7414116" y="2521199"/>
            <a:ext cx="413243" cy="89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11" idx="0"/>
          </p:cNvCxnSpPr>
          <p:nvPr/>
        </p:nvCxnSpPr>
        <p:spPr>
          <a:xfrm rot="16200000" flipH="1">
            <a:off x="8438423" y="2389303"/>
            <a:ext cx="407378" cy="1150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781797" y="4100150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8613541" y="4094285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934197" y="4252550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086597" y="4404950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765941" y="4246685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8918341" y="4399085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cxnSp>
        <p:nvCxnSpPr>
          <p:cNvPr id="32" name="直接箭头连接符 31"/>
          <p:cNvCxnSpPr>
            <a:stCxn id="40" idx="2"/>
            <a:endCxn id="25" idx="0"/>
          </p:cNvCxnSpPr>
          <p:nvPr/>
        </p:nvCxnSpPr>
        <p:spPr>
          <a:xfrm rot="16200000" flipH="1">
            <a:off x="7093928" y="3823194"/>
            <a:ext cx="422034" cy="131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0" idx="2"/>
            <a:endCxn id="26" idx="0"/>
          </p:cNvCxnSpPr>
          <p:nvPr/>
        </p:nvCxnSpPr>
        <p:spPr>
          <a:xfrm rot="16200000" flipH="1">
            <a:off x="8012733" y="2904389"/>
            <a:ext cx="416169" cy="1963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1" idx="2"/>
            <a:endCxn id="25" idx="0"/>
          </p:cNvCxnSpPr>
          <p:nvPr/>
        </p:nvCxnSpPr>
        <p:spPr>
          <a:xfrm rot="5400000">
            <a:off x="8107976" y="2926367"/>
            <a:ext cx="436692" cy="191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1" idx="2"/>
            <a:endCxn id="26" idx="0"/>
          </p:cNvCxnSpPr>
          <p:nvPr/>
        </p:nvCxnSpPr>
        <p:spPr>
          <a:xfrm rot="5400000">
            <a:off x="9026781" y="3839306"/>
            <a:ext cx="430827" cy="7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649920" y="3256089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商品服务器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8692672" y="3241431"/>
            <a:ext cx="1178174" cy="42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订单服务器</a:t>
            </a:r>
            <a:endParaRPr lang="zh-CN" altLang="en-US" sz="1400" dirty="0"/>
          </a:p>
        </p:txBody>
      </p:sp>
      <p:sp>
        <p:nvSpPr>
          <p:cNvPr id="46" name="流程图: 磁盘 45"/>
          <p:cNvSpPr/>
          <p:nvPr/>
        </p:nvSpPr>
        <p:spPr>
          <a:xfrm>
            <a:off x="7614142" y="5460023"/>
            <a:ext cx="694592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47" name="流程图: 磁盘 46"/>
          <p:cNvSpPr/>
          <p:nvPr/>
        </p:nvSpPr>
        <p:spPr>
          <a:xfrm>
            <a:off x="8575432" y="5454161"/>
            <a:ext cx="694592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sp>
        <p:nvSpPr>
          <p:cNvPr id="48" name="流程图: 磁盘 47"/>
          <p:cNvSpPr/>
          <p:nvPr/>
        </p:nvSpPr>
        <p:spPr>
          <a:xfrm>
            <a:off x="9571893" y="5465884"/>
            <a:ext cx="694592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8" idx="2"/>
            <a:endCxn id="46" idx="1"/>
          </p:cNvCxnSpPr>
          <p:nvPr/>
        </p:nvCxnSpPr>
        <p:spPr>
          <a:xfrm rot="16200000" flipH="1">
            <a:off x="7502038" y="5000623"/>
            <a:ext cx="633046" cy="28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2"/>
            <a:endCxn id="47" idx="1"/>
          </p:cNvCxnSpPr>
          <p:nvPr/>
        </p:nvCxnSpPr>
        <p:spPr>
          <a:xfrm rot="16200000" flipH="1">
            <a:off x="7985614" y="4517047"/>
            <a:ext cx="627184" cy="1247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2"/>
            <a:endCxn id="46" idx="1"/>
          </p:cNvCxnSpPr>
          <p:nvPr/>
        </p:nvCxnSpPr>
        <p:spPr>
          <a:xfrm rot="5400000">
            <a:off x="8414978" y="4367572"/>
            <a:ext cx="638911" cy="1545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0" idx="2"/>
            <a:endCxn id="48" idx="1"/>
          </p:cNvCxnSpPr>
          <p:nvPr/>
        </p:nvCxnSpPr>
        <p:spPr>
          <a:xfrm rot="16200000" flipH="1">
            <a:off x="9390922" y="4937617"/>
            <a:ext cx="644772" cy="41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折角形 57"/>
          <p:cNvSpPr/>
          <p:nvPr/>
        </p:nvSpPr>
        <p:spPr>
          <a:xfrm>
            <a:off x="5855677" y="5380892"/>
            <a:ext cx="589084" cy="6242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折角形 59"/>
          <p:cNvSpPr/>
          <p:nvPr/>
        </p:nvSpPr>
        <p:spPr>
          <a:xfrm>
            <a:off x="6008077" y="5533292"/>
            <a:ext cx="589084" cy="6242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折角形 60"/>
          <p:cNvSpPr/>
          <p:nvPr/>
        </p:nvSpPr>
        <p:spPr>
          <a:xfrm>
            <a:off x="6160477" y="5685692"/>
            <a:ext cx="589084" cy="6242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28" idx="2"/>
            <a:endCxn id="61" idx="3"/>
          </p:cNvCxnSpPr>
          <p:nvPr/>
        </p:nvCxnSpPr>
        <p:spPr>
          <a:xfrm rot="5400000">
            <a:off x="6627202" y="4949337"/>
            <a:ext cx="1170842" cy="92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云形标注 69"/>
          <p:cNvSpPr/>
          <p:nvPr/>
        </p:nvSpPr>
        <p:spPr>
          <a:xfrm>
            <a:off x="7332786" y="1450731"/>
            <a:ext cx="1688122" cy="4835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网络</a:t>
            </a:r>
            <a:r>
              <a:rPr lang="en-US" altLang="zh-CN" sz="1200" dirty="0" smtClean="0"/>
              <a:t>cdn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0" idx="1"/>
            <a:endCxn id="7" idx="0"/>
          </p:cNvCxnSpPr>
          <p:nvPr/>
        </p:nvCxnSpPr>
        <p:spPr>
          <a:xfrm rot="5400000">
            <a:off x="7928207" y="2072528"/>
            <a:ext cx="387377" cy="109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架构解决</a:t>
            </a:r>
            <a:r>
              <a:rPr lang="en-US" altLang="zh-CN" b="1" dirty="0" smtClean="0"/>
              <a:t>: session</a:t>
            </a:r>
            <a:r>
              <a:rPr lang="zh-CN" altLang="en-US" b="1" dirty="0" smtClean="0"/>
              <a:t>跨域共享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095407" y="2224453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74538" y="2576146"/>
            <a:ext cx="1274884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89546" y="3555022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68677" y="3906715"/>
            <a:ext cx="1274884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32584" y="1820007"/>
            <a:ext cx="483577" cy="3358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负载策略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63" idx="3"/>
            <a:endCxn id="59" idx="1"/>
          </p:cNvCxnSpPr>
          <p:nvPr/>
        </p:nvCxnSpPr>
        <p:spPr>
          <a:xfrm flipV="1">
            <a:off x="6216161" y="2681654"/>
            <a:ext cx="879246" cy="81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3"/>
            <a:endCxn id="61" idx="1"/>
          </p:cNvCxnSpPr>
          <p:nvPr/>
        </p:nvCxnSpPr>
        <p:spPr>
          <a:xfrm>
            <a:off x="6216161" y="3499338"/>
            <a:ext cx="873385" cy="51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图文框 67"/>
          <p:cNvSpPr/>
          <p:nvPr/>
        </p:nvSpPr>
        <p:spPr>
          <a:xfrm>
            <a:off x="3569677" y="1767253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3563816" y="2693376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图文框 70"/>
          <p:cNvSpPr/>
          <p:nvPr/>
        </p:nvSpPr>
        <p:spPr>
          <a:xfrm>
            <a:off x="3557955" y="3566745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图文框 71"/>
          <p:cNvSpPr/>
          <p:nvPr/>
        </p:nvSpPr>
        <p:spPr>
          <a:xfrm>
            <a:off x="3560885" y="4633545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68" idx="3"/>
          </p:cNvCxnSpPr>
          <p:nvPr/>
        </p:nvCxnSpPr>
        <p:spPr>
          <a:xfrm>
            <a:off x="4659923" y="2110153"/>
            <a:ext cx="1134207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0" idx="3"/>
            <a:endCxn id="63" idx="1"/>
          </p:cNvCxnSpPr>
          <p:nvPr/>
        </p:nvCxnSpPr>
        <p:spPr>
          <a:xfrm>
            <a:off x="4654062" y="3036276"/>
            <a:ext cx="1078522" cy="4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  <a:endCxn id="63" idx="1"/>
          </p:cNvCxnSpPr>
          <p:nvPr/>
        </p:nvCxnSpPr>
        <p:spPr>
          <a:xfrm flipV="1">
            <a:off x="4648201" y="3499338"/>
            <a:ext cx="1084383" cy="41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3"/>
            <a:endCxn id="63" idx="1"/>
          </p:cNvCxnSpPr>
          <p:nvPr/>
        </p:nvCxnSpPr>
        <p:spPr>
          <a:xfrm flipV="1">
            <a:off x="4651131" y="3499338"/>
            <a:ext cx="1081453" cy="147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柱形 76"/>
          <p:cNvSpPr/>
          <p:nvPr/>
        </p:nvSpPr>
        <p:spPr>
          <a:xfrm>
            <a:off x="9935324" y="1723292"/>
            <a:ext cx="1274884" cy="349054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8546139" y="2813538"/>
            <a:ext cx="1345223" cy="2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10800000" flipV="1">
            <a:off x="8546139" y="2479429"/>
            <a:ext cx="1371600" cy="1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8522692" y="4196861"/>
            <a:ext cx="1345223" cy="2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0800000" flipV="1">
            <a:off x="8522692" y="3862752"/>
            <a:ext cx="1371600" cy="1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774739" y="222445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getSession</a:t>
            </a:r>
            <a:endParaRPr lang="zh-CN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7331" y="3590192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getSession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8812839" y="2834053"/>
            <a:ext cx="105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saveSession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8710262" y="4199792"/>
            <a:ext cx="105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saveSession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09955" y="1635369"/>
            <a:ext cx="21903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方案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负载使用 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方案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使用</a:t>
            </a:r>
            <a:r>
              <a:rPr lang="en-US" altLang="zh-CN" sz="1600" dirty="0" smtClean="0"/>
              <a:t>redis</a:t>
            </a:r>
            <a:r>
              <a:rPr lang="zh-CN" altLang="en-US" sz="1600" dirty="0" smtClean="0"/>
              <a:t>共享</a:t>
            </a:r>
            <a:r>
              <a:rPr lang="en-US" altLang="zh-CN" sz="1600" dirty="0" smtClean="0"/>
              <a:t>session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8613536" y="2836995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540264" y="2772515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0114" y="589057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架构解决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缓存方案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3769" y="1307124"/>
            <a:ext cx="6870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一般缓存方案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、先到缓存中查，有值直接返回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、无值（</a:t>
            </a:r>
            <a:r>
              <a:rPr lang="zh-CN" altLang="en-US" sz="1600" dirty="0" smtClean="0">
                <a:solidFill>
                  <a:srgbClr val="FF0000"/>
                </a:solidFill>
              </a:rPr>
              <a:t>缓存穿透、击穿</a:t>
            </a:r>
            <a:r>
              <a:rPr lang="zh-CN" altLang="en-US" sz="1600" dirty="0" smtClean="0"/>
              <a:t>）则调用接口或者查库，并将值补入缓存区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、缓存区数据与</a:t>
            </a:r>
            <a:r>
              <a:rPr lang="en-US" altLang="zh-CN" sz="1600" dirty="0" smtClean="0"/>
              <a:t>db</a:t>
            </a:r>
            <a:r>
              <a:rPr lang="zh-CN" altLang="en-US" sz="1600" dirty="0" smtClean="0"/>
              <a:t>中可能不一致，使用过期时间调节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、若缓存区数据集中在某一短时刻失效，将导致大量的缓存击穿（</a:t>
            </a:r>
            <a:r>
              <a:rPr lang="zh-CN" altLang="en-US" sz="1600" dirty="0" smtClean="0">
                <a:solidFill>
                  <a:srgbClr val="FF0000"/>
                </a:solidFill>
              </a:rPr>
              <a:t>雪崩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8247183" y="1266092"/>
            <a:ext cx="1354016" cy="78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24" name="圆柱形 23"/>
          <p:cNvSpPr/>
          <p:nvPr/>
        </p:nvSpPr>
        <p:spPr>
          <a:xfrm>
            <a:off x="8616457" y="3974123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33" idx="2"/>
            <a:endCxn id="24" idx="1"/>
          </p:cNvCxnSpPr>
          <p:nvPr/>
        </p:nvCxnSpPr>
        <p:spPr>
          <a:xfrm rot="16200000" flipH="1">
            <a:off x="8837740" y="3738205"/>
            <a:ext cx="468913" cy="2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466992" y="2699243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圆柱形 40"/>
          <p:cNvSpPr/>
          <p:nvPr/>
        </p:nvSpPr>
        <p:spPr>
          <a:xfrm rot="16200000">
            <a:off x="8792309" y="2936636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肘形连接符 44"/>
          <p:cNvCxnSpPr>
            <a:stCxn id="23" idx="2"/>
            <a:endCxn id="30" idx="0"/>
          </p:cNvCxnSpPr>
          <p:nvPr/>
        </p:nvCxnSpPr>
        <p:spPr>
          <a:xfrm rot="16200000" flipH="1">
            <a:off x="8598873" y="2373924"/>
            <a:ext cx="6506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91245" y="36400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缓存穿透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275493" y="3525716"/>
            <a:ext cx="5434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永不过期方案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、不设置过期时间，数据永久有效，避免雪崩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、需要额外机制来实现数据的同步更新（参照数据同步）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20"/>
          <p:cNvGrpSpPr/>
          <p:nvPr/>
        </p:nvGrpSpPr>
        <p:grpSpPr>
          <a:xfrm>
            <a:off x="4392613" y="2001332"/>
            <a:ext cx="3406775" cy="63500"/>
            <a:chOff x="2190216" y="0"/>
            <a:chExt cx="4752528" cy="108012"/>
          </a:xfrm>
        </p:grpSpPr>
        <p:sp>
          <p:nvSpPr>
            <p:cNvPr id="3" name="矩形 2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918657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3582637" y="4441319"/>
            <a:ext cx="2251075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什么是分布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与集群的关系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6854474" y="4441319"/>
            <a:ext cx="188341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大型架构演进过程分析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439884" y="4274259"/>
            <a:ext cx="21272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计算机与软件的发展历史</a:t>
            </a:r>
          </a:p>
        </p:txBody>
      </p:sp>
      <p:pic>
        <p:nvPicPr>
          <p:cNvPr id="12" name="Picture 3" descr="D:\PatrickWork\icon\longhorn-icon-pack-crystalxp.net-en-1279\Hel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08" y="2200258"/>
            <a:ext cx="1733550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3" descr="D:\PatrickWork\icon\2508shuijing\2508个水晶图\[208]系统图标\1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992" y="2311383"/>
            <a:ext cx="1511300" cy="151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3" descr="D:\PatrickWork\icon\crystal-clear-icons-crystalxp.net-en-120(1)\PNG\katom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59" y="2337509"/>
            <a:ext cx="1520825" cy="1519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1" descr="D:\PatrickWork\课件\icon\2008102216393529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0002" y="2253011"/>
            <a:ext cx="1665288" cy="1665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1"/>
          <p:cNvSpPr txBox="1"/>
          <p:nvPr/>
        </p:nvSpPr>
        <p:spPr>
          <a:xfrm>
            <a:off x="9583020" y="4488214"/>
            <a:ext cx="188341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架构演进中的问题挖掘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499" y="290119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架构解决</a:t>
            </a:r>
            <a:r>
              <a:rPr lang="en-US" altLang="zh-CN" b="1" dirty="0" smtClean="0"/>
              <a:t>: mq</a:t>
            </a:r>
            <a:r>
              <a:rPr lang="zh-CN" altLang="en-US" b="1" dirty="0" smtClean="0"/>
              <a:t>方案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4026876" y="2901436"/>
            <a:ext cx="7789985" cy="509954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消息总线</a:t>
            </a:r>
            <a:endParaRPr lang="zh-CN" altLang="en-US" dirty="0"/>
          </a:p>
        </p:txBody>
      </p:sp>
      <p:sp>
        <p:nvSpPr>
          <p:cNvPr id="7" name="同心圆 6"/>
          <p:cNvSpPr/>
          <p:nvPr/>
        </p:nvSpPr>
        <p:spPr>
          <a:xfrm>
            <a:off x="4290648" y="2875059"/>
            <a:ext cx="545121" cy="562707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90646" y="2180494"/>
            <a:ext cx="914400" cy="612648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同心圆 8"/>
          <p:cNvSpPr/>
          <p:nvPr/>
        </p:nvSpPr>
        <p:spPr>
          <a:xfrm>
            <a:off x="6139963" y="2895575"/>
            <a:ext cx="545121" cy="562707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39961" y="2201010"/>
            <a:ext cx="914400" cy="612648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同心圆 10"/>
          <p:cNvSpPr/>
          <p:nvPr/>
        </p:nvSpPr>
        <p:spPr>
          <a:xfrm>
            <a:off x="8903678" y="2880921"/>
            <a:ext cx="545121" cy="562707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903676" y="2186356"/>
            <a:ext cx="914400" cy="612648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同心圆 12"/>
          <p:cNvSpPr/>
          <p:nvPr/>
        </p:nvSpPr>
        <p:spPr>
          <a:xfrm>
            <a:off x="10489224" y="2875059"/>
            <a:ext cx="545121" cy="562707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0489222" y="2180494"/>
            <a:ext cx="914400" cy="612648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32385" y="46335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90491" y="45837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824545" y="4648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451121" y="46218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4475284" y="3481755"/>
            <a:ext cx="140677" cy="1125415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形状 21"/>
          <p:cNvCxnSpPr>
            <a:stCxn id="8" idx="3"/>
            <a:endCxn id="12" idx="0"/>
          </p:cNvCxnSpPr>
          <p:nvPr/>
        </p:nvCxnSpPr>
        <p:spPr>
          <a:xfrm flipV="1">
            <a:off x="5205046" y="2186356"/>
            <a:ext cx="4155830" cy="300462"/>
          </a:xfrm>
          <a:prstGeom prst="curvedConnector4">
            <a:avLst>
              <a:gd name="adj1" fmla="val 12976"/>
              <a:gd name="adj2" fmla="val 573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52492" y="63304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路由到</a:t>
            </a:r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sp>
        <p:nvSpPr>
          <p:cNvPr id="32" name="下箭头 31"/>
          <p:cNvSpPr/>
          <p:nvPr/>
        </p:nvSpPr>
        <p:spPr>
          <a:xfrm>
            <a:off x="9152792" y="3481755"/>
            <a:ext cx="149469" cy="1151792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形状 33"/>
          <p:cNvCxnSpPr>
            <a:stCxn id="8" idx="3"/>
            <a:endCxn id="10" idx="0"/>
          </p:cNvCxnSpPr>
          <p:nvPr/>
        </p:nvCxnSpPr>
        <p:spPr>
          <a:xfrm flipV="1">
            <a:off x="5205046" y="2201010"/>
            <a:ext cx="1392115" cy="285808"/>
          </a:xfrm>
          <a:prstGeom prst="curvedConnector4">
            <a:avLst>
              <a:gd name="adj1" fmla="val 53790"/>
              <a:gd name="adj2" fmla="val 340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76646" y="170570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路由到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98376" y="393895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发送消息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13984" y="385396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收到消息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1" name="下箭头 40"/>
          <p:cNvSpPr/>
          <p:nvPr/>
        </p:nvSpPr>
        <p:spPr>
          <a:xfrm>
            <a:off x="6333392" y="3423140"/>
            <a:ext cx="149469" cy="1151792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494584" y="379534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收到消息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1353" y="1397977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、每个应用启动时，主动注册队列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、后续收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发信息，只管收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发队列中数据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、队列中数据的路由策略，</a:t>
            </a:r>
            <a:endParaRPr lang="en-US" altLang="zh-CN" sz="1400" dirty="0" smtClean="0"/>
          </a:p>
          <a:p>
            <a:r>
              <a:rPr lang="zh-CN" altLang="en-US" sz="1400" dirty="0" smtClean="0"/>
              <a:t>由</a:t>
            </a:r>
            <a:r>
              <a:rPr lang="en-US" altLang="zh-CN" sz="1400" dirty="0" smtClean="0"/>
              <a:t>mq</a:t>
            </a:r>
            <a:r>
              <a:rPr lang="zh-CN" altLang="en-US" sz="1400" dirty="0" smtClean="0"/>
              <a:t>管理者来配置，跟应用程序无关</a:t>
            </a:r>
            <a:endParaRPr lang="en-US" altLang="zh-CN" sz="1400" dirty="0" smtClean="0"/>
          </a:p>
        </p:txBody>
      </p:sp>
      <p:cxnSp>
        <p:nvCxnSpPr>
          <p:cNvPr id="28" name="形状 27"/>
          <p:cNvCxnSpPr>
            <a:stCxn id="14" idx="1"/>
            <a:endCxn id="12" idx="0"/>
          </p:cNvCxnSpPr>
          <p:nvPr/>
        </p:nvCxnSpPr>
        <p:spPr>
          <a:xfrm rot="10800000">
            <a:off x="9360876" y="2186356"/>
            <a:ext cx="1128346" cy="300462"/>
          </a:xfrm>
          <a:prstGeom prst="curvedConnector4">
            <a:avLst>
              <a:gd name="adj1" fmla="val 29740"/>
              <a:gd name="adj2" fmla="val 176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77754" y="168226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路由到</a:t>
            </a:r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601308" y="3748454"/>
            <a:ext cx="6705600" cy="1749669"/>
          </a:xfrm>
          <a:prstGeom prst="rect">
            <a:avLst/>
          </a:prstGeom>
          <a:solidFill>
            <a:schemeClr val="bg1"/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异步调用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15962" y="1705708"/>
            <a:ext cx="6705600" cy="1749669"/>
          </a:xfrm>
          <a:prstGeom prst="rect">
            <a:avLst/>
          </a:prstGeom>
          <a:solidFill>
            <a:schemeClr val="bg1"/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b="1" dirty="0" smtClean="0">
                <a:solidFill>
                  <a:schemeClr val="accent4">
                    <a:lumMod val="75000"/>
                  </a:schemeClr>
                </a:solidFill>
              </a:rPr>
              <a:t>同步调用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516" y="5802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同步、异步：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521569" y="1072662"/>
            <a:ext cx="958362" cy="41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主调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3686176" y="3778496"/>
            <a:ext cx="4686300" cy="4836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672146" y="1075589"/>
            <a:ext cx="958362" cy="4132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被调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6" idx="4"/>
          </p:cNvCxnSpPr>
          <p:nvPr/>
        </p:nvCxnSpPr>
        <p:spPr>
          <a:xfrm rot="16200000" flipH="1">
            <a:off x="6819164" y="3820990"/>
            <a:ext cx="4683376" cy="1905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78769" y="1925519"/>
            <a:ext cx="114300" cy="202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972908" y="2983527"/>
            <a:ext cx="114300" cy="202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2" name="肘形连接符 61"/>
          <p:cNvCxnSpPr>
            <a:stCxn id="79" idx="3"/>
            <a:endCxn id="73" idx="3"/>
          </p:cNvCxnSpPr>
          <p:nvPr/>
        </p:nvCxnSpPr>
        <p:spPr>
          <a:xfrm>
            <a:off x="9199685" y="2368063"/>
            <a:ext cx="5861" cy="463062"/>
          </a:xfrm>
          <a:prstGeom prst="bentConnector3">
            <a:avLst>
              <a:gd name="adj1" fmla="val 121010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9135208" y="2725617"/>
            <a:ext cx="70338" cy="2110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129347" y="2262555"/>
            <a:ext cx="70338" cy="2110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100039" y="2127742"/>
            <a:ext cx="114300" cy="852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73761" y="2514601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4">
                    <a:lumMod val="75000"/>
                  </a:schemeClr>
                </a:solidFill>
              </a:rPr>
              <a:t>doSomething()</a:t>
            </a:r>
            <a:endParaRPr lang="zh-CN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5981699" y="3906714"/>
            <a:ext cx="93785" cy="12719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9138139" y="4706813"/>
            <a:ext cx="70338" cy="2110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132278" y="4243751"/>
            <a:ext cx="70338" cy="2110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102970" y="4108938"/>
            <a:ext cx="114300" cy="8528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876692" y="4495797"/>
            <a:ext cx="11929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>
                    <a:lumMod val="50000"/>
                  </a:schemeClr>
                </a:solidFill>
              </a:rPr>
              <a:t>doSomething()</a:t>
            </a:r>
            <a:endParaRPr lang="zh-CN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12977" y="1872764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4">
                    <a:lumMod val="75000"/>
                  </a:schemeClr>
                </a:solidFill>
              </a:rPr>
              <a:t>请求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07115" y="2737341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4">
                    <a:lumMod val="75000"/>
                  </a:schemeClr>
                </a:solidFill>
              </a:rPr>
              <a:t>返回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42285" y="3845172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请求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27631" y="4208586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返回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36424" y="4709749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回调写值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984633" y="4692159"/>
            <a:ext cx="70338" cy="2110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5978771" y="4202721"/>
            <a:ext cx="70338" cy="2110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09740" y="4454767"/>
            <a:ext cx="119936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doOtherthing()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6031523" y="4106008"/>
            <a:ext cx="3042139" cy="1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 flipV="1">
            <a:off x="6066694" y="4220310"/>
            <a:ext cx="3059723" cy="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2" idx="2"/>
          </p:cNvCxnSpPr>
          <p:nvPr/>
        </p:nvCxnSpPr>
        <p:spPr>
          <a:xfrm rot="5400000">
            <a:off x="7619267" y="3426800"/>
            <a:ext cx="5865" cy="307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91" idx="3"/>
            <a:endCxn id="90" idx="3"/>
          </p:cNvCxnSpPr>
          <p:nvPr/>
        </p:nvCxnSpPr>
        <p:spPr>
          <a:xfrm>
            <a:off x="9202616" y="4349259"/>
            <a:ext cx="5861" cy="463062"/>
          </a:xfrm>
          <a:prstGeom prst="bentConnector3">
            <a:avLst>
              <a:gd name="adj1" fmla="val 121010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116" idx="1"/>
            <a:endCxn id="115" idx="1"/>
          </p:cNvCxnSpPr>
          <p:nvPr/>
        </p:nvCxnSpPr>
        <p:spPr>
          <a:xfrm rot="10800000" flipH="1" flipV="1">
            <a:off x="5978771" y="4308229"/>
            <a:ext cx="5862" cy="489438"/>
          </a:xfrm>
          <a:prstGeom prst="bentConnector3">
            <a:avLst>
              <a:gd name="adj1" fmla="val -205483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0" idx="2"/>
          </p:cNvCxnSpPr>
          <p:nvPr/>
        </p:nvCxnSpPr>
        <p:spPr>
          <a:xfrm rot="16200000" flipH="1">
            <a:off x="7550400" y="613261"/>
            <a:ext cx="8784" cy="303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2"/>
          </p:cNvCxnSpPr>
          <p:nvPr/>
        </p:nvCxnSpPr>
        <p:spPr>
          <a:xfrm rot="5400000">
            <a:off x="7638318" y="1461722"/>
            <a:ext cx="1588" cy="3037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638" y="1582615"/>
            <a:ext cx="459933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同步调度：</a:t>
            </a:r>
            <a:endParaRPr lang="en-US" altLang="zh-CN" sz="1400" b="1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、调度期间，主调和被调线程被同时占用。</a:t>
            </a:r>
            <a:r>
              <a:rPr lang="en-US" altLang="zh-CN" sz="1400" dirty="0" smtClean="0"/>
              <a:t>	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、被调执行完成前，主调等待。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、程序内部的调度，则为一单线程。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异步调度：</a:t>
            </a:r>
            <a:endParaRPr lang="en-US" altLang="zh-CN" sz="1400" b="1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、主调与被调只是一次消息发送，信息到达即返回。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、被调执行完成后，回调一次主调方，发送结果回来。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、程序内部的调度，则回调函数是由被调线程执行。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燕尾形 25"/>
          <p:cNvSpPr/>
          <p:nvPr/>
        </p:nvSpPr>
        <p:spPr>
          <a:xfrm>
            <a:off x="3147646" y="2250808"/>
            <a:ext cx="5978769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等待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516" y="5802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同步转异步：</a:t>
            </a:r>
            <a:r>
              <a:rPr lang="zh-CN" altLang="en-US" dirty="0" smtClean="0"/>
              <a:t>空间换时间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1186962" y="2268393"/>
            <a:ext cx="1837592" cy="518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主线程流程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3985847" y="3124179"/>
            <a:ext cx="1837592" cy="51874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子线程流程</a:t>
            </a:r>
            <a:endParaRPr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3997570" y="3742571"/>
            <a:ext cx="1837592" cy="51874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子线程流程</a:t>
            </a:r>
            <a:endParaRPr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4018085" y="4334587"/>
            <a:ext cx="1837592" cy="51874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子线程流程</a:t>
            </a:r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>
            <a:off x="4012224" y="4944187"/>
            <a:ext cx="1837592" cy="51874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子线程流程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8" idx="3"/>
            <a:endCxn id="6" idx="1"/>
          </p:cNvCxnSpPr>
          <p:nvPr/>
        </p:nvCxnSpPr>
        <p:spPr>
          <a:xfrm rot="16200000" flipH="1">
            <a:off x="3426802" y="2824506"/>
            <a:ext cx="737089" cy="3810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8" idx="3"/>
            <a:endCxn id="7" idx="1"/>
          </p:cNvCxnSpPr>
          <p:nvPr/>
        </p:nvCxnSpPr>
        <p:spPr>
          <a:xfrm rot="16200000" flipH="1">
            <a:off x="3123468" y="3127841"/>
            <a:ext cx="1355481" cy="3927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8" idx="3"/>
            <a:endCxn id="8" idx="1"/>
          </p:cNvCxnSpPr>
          <p:nvPr/>
        </p:nvCxnSpPr>
        <p:spPr>
          <a:xfrm rot="16200000" flipH="1">
            <a:off x="2837717" y="3413591"/>
            <a:ext cx="1947497" cy="4132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8" idx="3"/>
            <a:endCxn id="9" idx="1"/>
          </p:cNvCxnSpPr>
          <p:nvPr/>
        </p:nvCxnSpPr>
        <p:spPr>
          <a:xfrm rot="16200000" flipH="1">
            <a:off x="2529987" y="3721322"/>
            <a:ext cx="2557097" cy="40737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燕尾形 26"/>
          <p:cNvSpPr/>
          <p:nvPr/>
        </p:nvSpPr>
        <p:spPr>
          <a:xfrm>
            <a:off x="6365630" y="3112454"/>
            <a:ext cx="1732086" cy="48463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6421315" y="3774809"/>
            <a:ext cx="1732086" cy="48463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6512169" y="4384409"/>
            <a:ext cx="1732086" cy="48463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6585438" y="4967632"/>
            <a:ext cx="1732086" cy="48463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9504476" y="2244948"/>
            <a:ext cx="16002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汇总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>
            <a:stCxn id="27" idx="3"/>
            <a:endCxn id="50" idx="3"/>
          </p:cNvCxnSpPr>
          <p:nvPr/>
        </p:nvCxnSpPr>
        <p:spPr>
          <a:xfrm flipV="1">
            <a:off x="8097716" y="2637671"/>
            <a:ext cx="659422" cy="7170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50" idx="3"/>
          </p:cNvCxnSpPr>
          <p:nvPr/>
        </p:nvCxnSpPr>
        <p:spPr>
          <a:xfrm flipV="1">
            <a:off x="8153401" y="2637671"/>
            <a:ext cx="603737" cy="13794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3"/>
            <a:endCxn id="50" idx="3"/>
          </p:cNvCxnSpPr>
          <p:nvPr/>
        </p:nvCxnSpPr>
        <p:spPr>
          <a:xfrm flipV="1">
            <a:off x="8244255" y="2637671"/>
            <a:ext cx="512883" cy="19890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3"/>
            <a:endCxn id="50" idx="3"/>
          </p:cNvCxnSpPr>
          <p:nvPr/>
        </p:nvCxnSpPr>
        <p:spPr>
          <a:xfrm flipV="1">
            <a:off x="8317524" y="2637671"/>
            <a:ext cx="439614" cy="257227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燕尾形 39"/>
          <p:cNvSpPr/>
          <p:nvPr/>
        </p:nvSpPr>
        <p:spPr>
          <a:xfrm>
            <a:off x="5873264" y="3147624"/>
            <a:ext cx="484632" cy="48463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5876200" y="3757208"/>
            <a:ext cx="484632" cy="48463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5773632" y="4375584"/>
            <a:ext cx="484632" cy="48463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6172208" y="4950000"/>
            <a:ext cx="484632" cy="48463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5797088" y="4961728"/>
            <a:ext cx="484632" cy="48463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6154624" y="4378520"/>
            <a:ext cx="484632" cy="48463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流程图: 磁盘 49"/>
          <p:cNvSpPr/>
          <p:nvPr/>
        </p:nvSpPr>
        <p:spPr>
          <a:xfrm>
            <a:off x="8607669" y="2312355"/>
            <a:ext cx="298938" cy="325316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形状 59"/>
          <p:cNvCxnSpPr>
            <a:stCxn id="26" idx="3"/>
            <a:endCxn id="50" idx="1"/>
          </p:cNvCxnSpPr>
          <p:nvPr/>
        </p:nvCxnSpPr>
        <p:spPr>
          <a:xfrm flipH="1" flipV="1">
            <a:off x="8757138" y="2312355"/>
            <a:ext cx="369277" cy="180769"/>
          </a:xfrm>
          <a:prstGeom prst="bentConnector4">
            <a:avLst>
              <a:gd name="adj1" fmla="val -61905"/>
              <a:gd name="adj2" fmla="val 318873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16461" y="16705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</a:rPr>
              <a:t>线程轮询</a:t>
            </a:r>
            <a:endParaRPr lang="zh-CN" altLang="en-US" sz="1100" b="1" dirty="0">
              <a:solidFill>
                <a:srgbClr val="002060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437792" y="2303563"/>
            <a:ext cx="334108" cy="342900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标注 72"/>
          <p:cNvSpPr/>
          <p:nvPr/>
        </p:nvSpPr>
        <p:spPr>
          <a:xfrm rot="21304562">
            <a:off x="3252667" y="1597659"/>
            <a:ext cx="1177947" cy="612648"/>
          </a:xfrm>
          <a:prstGeom prst="wedgeRoundRect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发起子线程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/>
        </p:nvSpPr>
        <p:spPr>
          <a:xfrm>
            <a:off x="6731977" y="4472368"/>
            <a:ext cx="2549769" cy="1591407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数据存储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114" y="589057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架构解决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数据分片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4967639" y="2514614"/>
            <a:ext cx="2549769" cy="1591407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数据存储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8285284" y="2543922"/>
            <a:ext cx="2549769" cy="1591407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数据存储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流程图: 磁盘 27"/>
          <p:cNvSpPr/>
          <p:nvPr/>
        </p:nvSpPr>
        <p:spPr>
          <a:xfrm>
            <a:off x="5125900" y="2875098"/>
            <a:ext cx="650632" cy="61264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流程图: 磁盘 28"/>
          <p:cNvSpPr/>
          <p:nvPr/>
        </p:nvSpPr>
        <p:spPr>
          <a:xfrm>
            <a:off x="5893761" y="2878029"/>
            <a:ext cx="650632" cy="61264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流程图: 磁盘 29"/>
          <p:cNvSpPr/>
          <p:nvPr/>
        </p:nvSpPr>
        <p:spPr>
          <a:xfrm>
            <a:off x="9176223" y="2880960"/>
            <a:ext cx="650632" cy="61264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流程图: 磁盘 32"/>
          <p:cNvSpPr/>
          <p:nvPr/>
        </p:nvSpPr>
        <p:spPr>
          <a:xfrm>
            <a:off x="8431821" y="2848721"/>
            <a:ext cx="650632" cy="61264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431323" y="1767249"/>
            <a:ext cx="6356839" cy="43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28" idx="1"/>
          </p:cNvCxnSpPr>
          <p:nvPr/>
        </p:nvCxnSpPr>
        <p:spPr>
          <a:xfrm rot="5400000">
            <a:off x="6191967" y="1457322"/>
            <a:ext cx="677026" cy="21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29" idx="1"/>
          </p:cNvCxnSpPr>
          <p:nvPr/>
        </p:nvCxnSpPr>
        <p:spPr>
          <a:xfrm rot="5400000">
            <a:off x="6574432" y="1842717"/>
            <a:ext cx="679957" cy="1390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2"/>
            <a:endCxn id="30" idx="1"/>
          </p:cNvCxnSpPr>
          <p:nvPr/>
        </p:nvCxnSpPr>
        <p:spPr>
          <a:xfrm rot="16200000" flipH="1">
            <a:off x="8214197" y="1593618"/>
            <a:ext cx="682888" cy="189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7" idx="2"/>
            <a:endCxn id="33" idx="1"/>
          </p:cNvCxnSpPr>
          <p:nvPr/>
        </p:nvCxnSpPr>
        <p:spPr>
          <a:xfrm rot="16200000" flipH="1">
            <a:off x="7858116" y="1949699"/>
            <a:ext cx="650649" cy="11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7" idx="2"/>
            <a:endCxn id="21" idx="1"/>
          </p:cNvCxnSpPr>
          <p:nvPr/>
        </p:nvCxnSpPr>
        <p:spPr>
          <a:xfrm rot="16200000" flipH="1">
            <a:off x="6526081" y="3281734"/>
            <a:ext cx="2573234" cy="40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2"/>
            <a:endCxn id="22" idx="1"/>
          </p:cNvCxnSpPr>
          <p:nvPr/>
        </p:nvCxnSpPr>
        <p:spPr>
          <a:xfrm rot="16200000" flipH="1">
            <a:off x="6970093" y="2837722"/>
            <a:ext cx="2567373" cy="128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0677" y="2224453"/>
            <a:ext cx="4474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Redis/es/fastdfs</a:t>
            </a:r>
            <a:r>
              <a:rPr lang="zh-CN" altLang="en-US" dirty="0" smtClean="0"/>
              <a:t>，将数据按片切分：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、切成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个片，每个片存储总量</a:t>
            </a:r>
            <a:r>
              <a:rPr lang="en-US" altLang="zh-CN" dirty="0" smtClean="0"/>
              <a:t>1/6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、则两个库每个库分担三个片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、若三个库，则每个库只需要承担两个片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、路由管理，只记录数据与片柱的关系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982657"/>
                </a:solidFill>
              </a:rPr>
              <a:t>此模式实现集群的动态扩容</a:t>
            </a:r>
            <a:endParaRPr lang="zh-CN" altLang="en-US" dirty="0">
              <a:solidFill>
                <a:srgbClr val="982657"/>
              </a:solidFill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7690337" y="4771306"/>
            <a:ext cx="650632" cy="61264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8572499" y="4765445"/>
            <a:ext cx="650632" cy="612648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4281826" y="896815"/>
            <a:ext cx="219808" cy="531934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同心圆 2"/>
          <p:cNvSpPr/>
          <p:nvPr/>
        </p:nvSpPr>
        <p:spPr>
          <a:xfrm>
            <a:off x="4273037" y="1301266"/>
            <a:ext cx="237390" cy="246179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290146" y="1266093"/>
            <a:ext cx="3859795" cy="26376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第一台</a:t>
            </a:r>
            <a:r>
              <a:rPr lang="en-US" sz="1400" dirty="0" smtClean="0">
                <a:solidFill>
                  <a:schemeClr val="tx1"/>
                </a:solidFill>
              </a:rPr>
              <a:t>IBM</a:t>
            </a:r>
            <a:r>
              <a:rPr lang="zh-CN" altLang="en-US" sz="1400" dirty="0" smtClean="0">
                <a:solidFill>
                  <a:schemeClr val="tx1"/>
                </a:solidFill>
              </a:rPr>
              <a:t>大型机</a:t>
            </a:r>
            <a:r>
              <a:rPr lang="en-US" sz="1400" dirty="0" smtClean="0">
                <a:solidFill>
                  <a:schemeClr val="tx1"/>
                </a:solidFill>
              </a:rPr>
              <a:t>SYSTEM/360</a:t>
            </a:r>
            <a:r>
              <a:rPr lang="zh-CN" altLang="en-US" sz="1400" dirty="0" smtClean="0">
                <a:solidFill>
                  <a:schemeClr val="tx1"/>
                </a:solidFill>
              </a:rPr>
              <a:t>诞生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4765430" y="1301261"/>
            <a:ext cx="914400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1946</a:t>
            </a:r>
            <a:r>
              <a:rPr lang="zh-CN" altLang="en-US" sz="1400" dirty="0" smtClean="0"/>
              <a:t>年</a:t>
            </a:r>
            <a:endParaRPr lang="zh-CN" altLang="en-US" sz="1400" dirty="0"/>
          </a:p>
        </p:txBody>
      </p:sp>
      <p:sp>
        <p:nvSpPr>
          <p:cNvPr id="6" name="同心圆 5"/>
          <p:cNvSpPr/>
          <p:nvPr/>
        </p:nvSpPr>
        <p:spPr>
          <a:xfrm>
            <a:off x="4284765" y="1998770"/>
            <a:ext cx="237390" cy="246179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301874" y="1963597"/>
            <a:ext cx="3859795" cy="26376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Unix</a:t>
            </a:r>
            <a:r>
              <a:rPr lang="zh-CN" altLang="en-US" sz="1400" dirty="0" smtClean="0">
                <a:solidFill>
                  <a:schemeClr val="tx1"/>
                </a:solidFill>
              </a:rPr>
              <a:t>诞生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4777158" y="1998765"/>
            <a:ext cx="914400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1969</a:t>
            </a:r>
            <a:r>
              <a:rPr lang="zh-CN" altLang="en-US" sz="1400" dirty="0" smtClean="0"/>
              <a:t>年</a:t>
            </a:r>
            <a:endParaRPr lang="zh-CN" altLang="en-US" sz="1400" dirty="0"/>
          </a:p>
        </p:txBody>
      </p:sp>
      <p:sp>
        <p:nvSpPr>
          <p:cNvPr id="9" name="同心圆 8"/>
          <p:cNvSpPr/>
          <p:nvPr/>
        </p:nvSpPr>
        <p:spPr>
          <a:xfrm>
            <a:off x="4284765" y="2834010"/>
            <a:ext cx="237390" cy="246179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310666" y="2798837"/>
            <a:ext cx="3859795" cy="26376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</a:rPr>
              <a:t>诞生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4785950" y="2834005"/>
            <a:ext cx="914400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1992</a:t>
            </a:r>
            <a:r>
              <a:rPr lang="zh-CN" altLang="en-US" sz="1400" dirty="0" smtClean="0"/>
              <a:t>年</a:t>
            </a:r>
            <a:endParaRPr lang="zh-CN" altLang="en-US" sz="1400" dirty="0"/>
          </a:p>
        </p:txBody>
      </p:sp>
      <p:sp>
        <p:nvSpPr>
          <p:cNvPr id="12" name="同心圆 11"/>
          <p:cNvSpPr/>
          <p:nvPr/>
        </p:nvSpPr>
        <p:spPr>
          <a:xfrm>
            <a:off x="4267176" y="3651752"/>
            <a:ext cx="237390" cy="246179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284285" y="3616579"/>
            <a:ext cx="3859795" cy="26376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Apache</a:t>
            </a:r>
            <a:r>
              <a:rPr lang="zh-CN" altLang="en-US" sz="1400" dirty="0" smtClean="0">
                <a:solidFill>
                  <a:schemeClr val="tx1"/>
                </a:solidFill>
              </a:rPr>
              <a:t>诞生：杀手级应用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4759569" y="3651747"/>
            <a:ext cx="914400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1995</a:t>
            </a:r>
            <a:r>
              <a:rPr lang="zh-CN" altLang="en-US" sz="1400" dirty="0" smtClean="0"/>
              <a:t>年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3916" y="1389350"/>
            <a:ext cx="51812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大型主机优点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集中式的计算机系统，高的稳定性和安全性。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大型主机缺点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非常贵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一般的小企业用不起。    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比较复杂，培养人才的成本比较高。     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单点一旦故障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整个系统停转</a:t>
            </a:r>
            <a:r>
              <a:rPr lang="en-US" altLang="zh-CN" dirty="0" smtClean="0"/>
              <a:t>,</a:t>
            </a:r>
            <a:r>
              <a:rPr lang="zh-CN" altLang="en-US" dirty="0" smtClean="0"/>
              <a:t>损失非常大。     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个人</a:t>
            </a:r>
            <a:r>
              <a:rPr lang="en-US" altLang="zh-CN" dirty="0" smtClean="0"/>
              <a:t>PC</a:t>
            </a:r>
            <a:r>
              <a:rPr lang="zh-CN" altLang="en-US" dirty="0" smtClean="0"/>
              <a:t>电脑的性能越来越高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成本也越来越低。</a:t>
            </a:r>
            <a:endParaRPr lang="zh-CN" altLang="en-US" dirty="0"/>
          </a:p>
        </p:txBody>
      </p:sp>
      <p:sp>
        <p:nvSpPr>
          <p:cNvPr id="16" name="同心圆 15"/>
          <p:cNvSpPr/>
          <p:nvPr/>
        </p:nvSpPr>
        <p:spPr>
          <a:xfrm>
            <a:off x="4270112" y="4709728"/>
            <a:ext cx="237390" cy="246179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287221" y="4674555"/>
            <a:ext cx="3859795" cy="26376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阿里巴巴云</a:t>
            </a:r>
            <a:r>
              <a:rPr lang="en-US" altLang="zh-CN" sz="1400" dirty="0" smtClean="0">
                <a:solidFill>
                  <a:schemeClr val="tx1"/>
                </a:solidFill>
              </a:rPr>
              <a:t>IOE</a:t>
            </a:r>
            <a:r>
              <a:rPr lang="zh-CN" altLang="en-US" sz="1400" dirty="0" smtClean="0">
                <a:solidFill>
                  <a:schemeClr val="tx1"/>
                </a:solidFill>
              </a:rPr>
              <a:t>运动，阿里云？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流程图: 终止 17"/>
          <p:cNvSpPr/>
          <p:nvPr/>
        </p:nvSpPr>
        <p:spPr>
          <a:xfrm>
            <a:off x="4762505" y="4709723"/>
            <a:ext cx="914400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2009</a:t>
            </a:r>
            <a:r>
              <a:rPr lang="zh-CN" altLang="en-US" sz="1400" dirty="0" smtClean="0"/>
              <a:t>年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4108" y="360483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软件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互联网的发展史</a:t>
            </a:r>
            <a:endParaRPr lang="zh-CN" altLang="en-US" sz="2800" b="1" dirty="0"/>
          </a:p>
        </p:txBody>
      </p:sp>
      <p:sp>
        <p:nvSpPr>
          <p:cNvPr id="21" name="线形标注 1 20"/>
          <p:cNvSpPr/>
          <p:nvPr/>
        </p:nvSpPr>
        <p:spPr>
          <a:xfrm>
            <a:off x="6497514" y="4281854"/>
            <a:ext cx="1556239" cy="612648"/>
          </a:xfrm>
          <a:prstGeom prst="borderCallout1">
            <a:avLst>
              <a:gd name="adj1" fmla="val 47453"/>
              <a:gd name="adj2" fmla="val 1272"/>
              <a:gd name="adj3" fmla="val 9170"/>
              <a:gd name="adj4" fmla="val -13425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  <p:sp>
        <p:nvSpPr>
          <p:cNvPr id="22" name="线形标注 1 21"/>
          <p:cNvSpPr/>
          <p:nvPr/>
        </p:nvSpPr>
        <p:spPr>
          <a:xfrm>
            <a:off x="6491658" y="5304662"/>
            <a:ext cx="1556239" cy="612648"/>
          </a:xfrm>
          <a:prstGeom prst="borderCallout1">
            <a:avLst>
              <a:gd name="adj1" fmla="val 47453"/>
              <a:gd name="adj2" fmla="val 1272"/>
              <a:gd name="adj3" fmla="val 9170"/>
              <a:gd name="adj4" fmla="val -13425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41839" y="342901"/>
            <a:ext cx="1726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时代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70438" y="2576106"/>
            <a:ext cx="11173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r>
              <a:rPr lang="zh-CN" altLang="en-US" dirty="0" smtClean="0"/>
              <a:t>时代：主要是单向信息的发布，即信息门户</a:t>
            </a:r>
            <a:r>
              <a:rPr lang="en-US" altLang="zh-CN" dirty="0" smtClean="0"/>
              <a:t>---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广大浏览器客户端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</a:t>
            </a:r>
            <a:r>
              <a:rPr lang="zh-CN" altLang="en-US" dirty="0" smtClean="0"/>
              <a:t>互联网内容是由少数编辑人员（或站长）定制的。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代表是三大门户，新浪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网易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搜狐。新浪以新闻</a:t>
            </a:r>
            <a:r>
              <a:rPr lang="en-US" altLang="zh-CN" dirty="0" smtClean="0"/>
              <a:t>+</a:t>
            </a:r>
            <a:r>
              <a:rPr lang="zh-CN" altLang="en-US" dirty="0" smtClean="0"/>
              <a:t>广告为主，网易拓展游戏为主，搜狐延伸门户矩阵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161" y="4293537"/>
            <a:ext cx="9305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2.0</a:t>
            </a:r>
            <a:r>
              <a:rPr lang="zh-CN" altLang="en-US" dirty="0" smtClean="0"/>
              <a:t>时代：注重用户的交互。每个人都是内容的供稿者。</a:t>
            </a:r>
            <a:r>
              <a:rPr lang="en-US" dirty="0" smtClean="0"/>
              <a:t> RSS</a:t>
            </a:r>
            <a:r>
              <a:rPr lang="zh-CN" altLang="en-US" dirty="0" smtClean="0"/>
              <a:t>订阅扮演一个很重要的作用。</a:t>
            </a:r>
            <a:endParaRPr lang="en-US" altLang="zh-CN" dirty="0" smtClean="0"/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</a:t>
            </a:r>
            <a:r>
              <a:rPr lang="zh-CN" altLang="en-US" dirty="0" smtClean="0">
                <a:sym typeface="Wingdings" pitchFamily="2" charset="2"/>
              </a:rPr>
              <a:t>代表：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</a:t>
            </a:r>
            <a:r>
              <a:rPr lang="zh-CN" altLang="en-US" dirty="0" smtClean="0"/>
              <a:t>博客、播客、维基、</a:t>
            </a:r>
            <a:r>
              <a:rPr lang="en-US" dirty="0" smtClean="0"/>
              <a:t>P2P</a:t>
            </a:r>
            <a:r>
              <a:rPr lang="zh-CN" altLang="en-US" dirty="0" smtClean="0"/>
              <a:t>下载、社区、分享服务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8748" y="1075553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时代：富客户端方案。卖软件可赚钱。</a:t>
            </a:r>
            <a:endParaRPr lang="en-US" altLang="zh-CN" dirty="0" smtClean="0"/>
          </a:p>
          <a:p>
            <a:r>
              <a:rPr lang="en-US" altLang="zh-CN" dirty="0" smtClean="0"/>
              <a:t>	qq</a:t>
            </a:r>
            <a:r>
              <a:rPr lang="zh-CN" altLang="en-US" dirty="0" smtClean="0"/>
              <a:t>、影音、游戏。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01" y="961781"/>
            <a:ext cx="5265737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34109" y="34289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集群与分布式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5547903" y="3428999"/>
            <a:ext cx="1863969" cy="202223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3608" y="3288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横向复制</a:t>
            </a:r>
            <a:endParaRPr lang="zh-CN" altLang="en-US" dirty="0"/>
          </a:p>
        </p:txBody>
      </p:sp>
      <p:sp>
        <p:nvSpPr>
          <p:cNvPr id="7" name="燕尾形箭头 6"/>
          <p:cNvSpPr/>
          <p:nvPr/>
        </p:nvSpPr>
        <p:spPr>
          <a:xfrm>
            <a:off x="5964072" y="5225561"/>
            <a:ext cx="1863969" cy="202223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79777" y="5084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纵向切分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615354" y="3531576"/>
            <a:ext cx="6113584" cy="26406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30008" y="644769"/>
            <a:ext cx="4973515" cy="24764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3384" y="2497038"/>
            <a:ext cx="1969477" cy="153864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单机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109" y="34289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集群与分布式</a:t>
            </a:r>
          </a:p>
        </p:txBody>
      </p:sp>
      <p:sp>
        <p:nvSpPr>
          <p:cNvPr id="10" name="矩形 9"/>
          <p:cNvSpPr/>
          <p:nvPr/>
        </p:nvSpPr>
        <p:spPr>
          <a:xfrm>
            <a:off x="1547446" y="2848722"/>
            <a:ext cx="914400" cy="3341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50377" y="3168176"/>
            <a:ext cx="914400" cy="334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3308" y="3496422"/>
            <a:ext cx="914400" cy="334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20169" y="1858079"/>
            <a:ext cx="914400" cy="3341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23100" y="2177533"/>
            <a:ext cx="914400" cy="334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6031" y="2505779"/>
            <a:ext cx="914400" cy="334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672755" y="1869802"/>
            <a:ext cx="914400" cy="3341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75686" y="2189256"/>
            <a:ext cx="914400" cy="334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678617" y="2517502"/>
            <a:ext cx="914400" cy="334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381384" y="1881525"/>
            <a:ext cx="914400" cy="3341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384315" y="2200979"/>
            <a:ext cx="914400" cy="334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387246" y="2529225"/>
            <a:ext cx="914400" cy="334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95615" y="3953611"/>
            <a:ext cx="3090663" cy="3341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1      </a:t>
            </a:r>
            <a:r>
              <a:rPr lang="zh-CN" altLang="en-US" dirty="0" smtClean="0"/>
              <a:t>用</a:t>
            </a:r>
            <a:r>
              <a:rPr lang="zh-CN" altLang="en-US" dirty="0" smtClean="0"/>
              <a:t>户</a:t>
            </a:r>
            <a:r>
              <a:rPr lang="en-US" altLang="zh-CN" dirty="0" smtClean="0"/>
              <a:t>2     </a:t>
            </a:r>
            <a:r>
              <a:rPr lang="zh-CN" altLang="en-US" dirty="0" smtClean="0"/>
              <a:t>用</a:t>
            </a:r>
            <a:r>
              <a:rPr lang="zh-CN" altLang="en-US" dirty="0" smtClean="0"/>
              <a:t>户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198546" y="4739041"/>
            <a:ext cx="3090663" cy="334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1       </a:t>
            </a:r>
            <a:r>
              <a:rPr lang="zh-CN" altLang="en-US" dirty="0" smtClean="0"/>
              <a:t>商</a:t>
            </a:r>
            <a:r>
              <a:rPr lang="zh-CN" altLang="en-US" dirty="0" smtClean="0"/>
              <a:t>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201477" y="5489303"/>
            <a:ext cx="3090663" cy="334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6963515" y="2136518"/>
            <a:ext cx="545116" cy="3956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8672153" y="2209787"/>
            <a:ext cx="545116" cy="3956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864469" y="967154"/>
            <a:ext cx="4448908" cy="237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14" idx="0"/>
          </p:cNvCxnSpPr>
          <p:nvPr/>
        </p:nvCxnSpPr>
        <p:spPr>
          <a:xfrm rot="5400000">
            <a:off x="6906380" y="675535"/>
            <a:ext cx="653533" cy="17115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2"/>
            <a:endCxn id="20" idx="0"/>
          </p:cNvCxnSpPr>
          <p:nvPr/>
        </p:nvCxnSpPr>
        <p:spPr>
          <a:xfrm rot="16200000" flipH="1">
            <a:off x="7776811" y="1516658"/>
            <a:ext cx="665256" cy="41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2"/>
            <a:endCxn id="23" idx="0"/>
          </p:cNvCxnSpPr>
          <p:nvPr/>
        </p:nvCxnSpPr>
        <p:spPr>
          <a:xfrm rot="16200000" flipH="1">
            <a:off x="8625264" y="668204"/>
            <a:ext cx="676979" cy="17496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加号 47"/>
          <p:cNvSpPr/>
          <p:nvPr/>
        </p:nvSpPr>
        <p:spPr>
          <a:xfrm>
            <a:off x="7450023" y="4319941"/>
            <a:ext cx="452282" cy="3956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加号 48"/>
          <p:cNvSpPr/>
          <p:nvPr/>
        </p:nvSpPr>
        <p:spPr>
          <a:xfrm>
            <a:off x="7452954" y="5070218"/>
            <a:ext cx="452282" cy="3956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35" idx="3"/>
            <a:endCxn id="36" idx="1"/>
          </p:cNvCxnSpPr>
          <p:nvPr/>
        </p:nvCxnSpPr>
        <p:spPr>
          <a:xfrm flipV="1">
            <a:off x="2672861" y="1883019"/>
            <a:ext cx="2957147" cy="1383342"/>
          </a:xfrm>
          <a:prstGeom prst="straightConnector1">
            <a:avLst/>
          </a:prstGeom>
          <a:ln w="762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7" idx="1"/>
          </p:cNvCxnSpPr>
          <p:nvPr/>
        </p:nvCxnSpPr>
        <p:spPr>
          <a:xfrm>
            <a:off x="2672861" y="3266361"/>
            <a:ext cx="2942493" cy="1585527"/>
          </a:xfrm>
          <a:prstGeom prst="straightConnector1">
            <a:avLst/>
          </a:prstGeom>
          <a:ln w="762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8134" y="1995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62046" y="37191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040815" y="5143501"/>
            <a:ext cx="1327639" cy="3516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购物车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0052538" y="5700347"/>
            <a:ext cx="1327639" cy="3516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28" idx="3"/>
            <a:endCxn id="62" idx="1"/>
          </p:cNvCxnSpPr>
          <p:nvPr/>
        </p:nvCxnSpPr>
        <p:spPr>
          <a:xfrm flipV="1">
            <a:off x="9292140" y="5319347"/>
            <a:ext cx="748675" cy="337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8" idx="3"/>
            <a:endCxn id="63" idx="1"/>
          </p:cNvCxnSpPr>
          <p:nvPr/>
        </p:nvCxnSpPr>
        <p:spPr>
          <a:xfrm>
            <a:off x="9292140" y="5656357"/>
            <a:ext cx="760398" cy="2198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504485" y="54863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拆分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B/S</a:t>
            </a:r>
            <a:r>
              <a:rPr lang="zh-CN" altLang="en-US" b="1" dirty="0" smtClean="0"/>
              <a:t>请求过程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57300" y="2505808"/>
            <a:ext cx="1556238" cy="17584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用户浏览器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1266100" y="3033346"/>
            <a:ext cx="1529861" cy="121615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CSS/JS/IMG/COOKIE</a:t>
            </a:r>
            <a:r>
              <a:rPr lang="zh-CN" altLang="en-US" sz="1400" dirty="0" smtClean="0"/>
              <a:t>等内容缓存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965329" y="729761"/>
            <a:ext cx="1573823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DNS</a:t>
            </a:r>
            <a:r>
              <a:rPr lang="zh-CN" altLang="en-US" sz="1200" dirty="0" smtClean="0">
                <a:solidFill>
                  <a:schemeClr val="tx1"/>
                </a:solidFill>
              </a:rPr>
              <a:t>域名服务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3982914" y="1143000"/>
            <a:ext cx="1538655" cy="3604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499" y="1151792"/>
            <a:ext cx="151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域名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映射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1461" y="1471244"/>
            <a:ext cx="1573823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/>
              <a:t>CDN</a:t>
            </a:r>
            <a:endParaRPr lang="zh-CN" altLang="en-US" sz="1200" dirty="0"/>
          </a:p>
        </p:txBody>
      </p:sp>
      <p:sp>
        <p:nvSpPr>
          <p:cNvPr id="11" name="图文框 10"/>
          <p:cNvSpPr/>
          <p:nvPr/>
        </p:nvSpPr>
        <p:spPr>
          <a:xfrm>
            <a:off x="6729046" y="1884483"/>
            <a:ext cx="1538655" cy="3604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6631" y="1893275"/>
            <a:ext cx="151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CSS/JS/IMG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0269" y="3147646"/>
            <a:ext cx="4167554" cy="2215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服务器系统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6" idx="5"/>
            <a:endCxn id="7" idx="2"/>
          </p:cNvCxnSpPr>
          <p:nvPr/>
        </p:nvCxnSpPr>
        <p:spPr>
          <a:xfrm flipV="1">
            <a:off x="2795961" y="1644161"/>
            <a:ext cx="1956280" cy="184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5"/>
          </p:cNvCxnSpPr>
          <p:nvPr/>
        </p:nvCxnSpPr>
        <p:spPr>
          <a:xfrm flipV="1">
            <a:off x="2795961" y="1934309"/>
            <a:ext cx="3938947" cy="1555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5"/>
            <a:endCxn id="13" idx="1"/>
          </p:cNvCxnSpPr>
          <p:nvPr/>
        </p:nvCxnSpPr>
        <p:spPr>
          <a:xfrm>
            <a:off x="2795961" y="3489403"/>
            <a:ext cx="3754308" cy="76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折角形 21"/>
          <p:cNvSpPr/>
          <p:nvPr/>
        </p:nvSpPr>
        <p:spPr>
          <a:xfrm>
            <a:off x="6945922" y="3745524"/>
            <a:ext cx="1397977" cy="5187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3" name="折角形 22"/>
          <p:cNvSpPr/>
          <p:nvPr/>
        </p:nvSpPr>
        <p:spPr>
          <a:xfrm>
            <a:off x="7406053" y="4117733"/>
            <a:ext cx="1397977" cy="5187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5" name="折角形 24"/>
          <p:cNvSpPr/>
          <p:nvPr/>
        </p:nvSpPr>
        <p:spPr>
          <a:xfrm>
            <a:off x="7822221" y="4472355"/>
            <a:ext cx="1397977" cy="5187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架构演进一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早期雏形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600" y="5365458"/>
            <a:ext cx="739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：应用程序主要做静态文件读取，返回内容给浏览器。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7300" y="2505808"/>
            <a:ext cx="1556238" cy="17584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用户浏览器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266100" y="3033346"/>
            <a:ext cx="1529861" cy="121615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CSS/JS/IMG/COOKIE</a:t>
            </a:r>
            <a:r>
              <a:rPr lang="zh-CN" altLang="en-US" sz="1400" dirty="0" smtClean="0"/>
              <a:t>等内容缓存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7" idx="3"/>
          </p:cNvCxnSpPr>
          <p:nvPr/>
        </p:nvCxnSpPr>
        <p:spPr>
          <a:xfrm flipV="1">
            <a:off x="2813538" y="3349869"/>
            <a:ext cx="2576147" cy="3517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24854" y="2198077"/>
            <a:ext cx="4167554" cy="2215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apache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6418363" y="2497027"/>
            <a:ext cx="1397977" cy="5187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折角形 13"/>
          <p:cNvSpPr/>
          <p:nvPr/>
        </p:nvSpPr>
        <p:spPr>
          <a:xfrm>
            <a:off x="6878494" y="2869236"/>
            <a:ext cx="1397977" cy="5187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5" name="折角形 14"/>
          <p:cNvSpPr/>
          <p:nvPr/>
        </p:nvSpPr>
        <p:spPr>
          <a:xfrm>
            <a:off x="7294662" y="3223858"/>
            <a:ext cx="1397977" cy="5187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14" y="589057"/>
            <a:ext cx="4246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架构演进二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数据库开发（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特长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600" y="5365458"/>
            <a:ext cx="866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：应用程序主要主要读取数据表值，填充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模块。业务逻辑简单，写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处理。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7300" y="2505808"/>
            <a:ext cx="1556238" cy="17584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用户浏览器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266100" y="3033346"/>
            <a:ext cx="1529861" cy="121615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CSS/JS/IMG/COOKIE</a:t>
            </a:r>
            <a:r>
              <a:rPr lang="zh-CN" altLang="en-US" sz="1400" dirty="0" smtClean="0"/>
              <a:t>等内容缓存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7" idx="3"/>
          </p:cNvCxnSpPr>
          <p:nvPr/>
        </p:nvCxnSpPr>
        <p:spPr>
          <a:xfrm flipV="1">
            <a:off x="2813538" y="3349869"/>
            <a:ext cx="2576147" cy="3517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24854" y="1811229"/>
            <a:ext cx="5477608" cy="3147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服务器系统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7578972" y="42291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180991" y="2180492"/>
            <a:ext cx="3692769" cy="1503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8561" y="2552699"/>
            <a:ext cx="321505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5" idx="2"/>
            <a:endCxn id="14" idx="1"/>
          </p:cNvCxnSpPr>
          <p:nvPr/>
        </p:nvCxnSpPr>
        <p:spPr>
          <a:xfrm rot="16200000" flipH="1">
            <a:off x="7759213" y="3952140"/>
            <a:ext cx="545123" cy="8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1925</Words>
  <Application>WPS 演示</Application>
  <PresentationFormat>自定义</PresentationFormat>
  <Paragraphs>357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1356</cp:revision>
  <dcterms:created xsi:type="dcterms:W3CDTF">2016-08-30T15:34:00Z</dcterms:created>
  <dcterms:modified xsi:type="dcterms:W3CDTF">2018-10-23T14:48:52Z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