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91" r:id="rId3"/>
    <p:sldId id="298" r:id="rId4"/>
    <p:sldId id="320" r:id="rId5"/>
    <p:sldId id="311" r:id="rId6"/>
    <p:sldId id="302" r:id="rId7"/>
    <p:sldId id="3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6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97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2018/5/29/Tue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990726" y="2486489"/>
            <a:ext cx="789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、实战项目</a:t>
            </a:r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 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考试后从题库中抽取题目生成大量的离线练习册文档并打印</a:t>
            </a:r>
            <a:endParaRPr lang="zh-CN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1839913"/>
            <a:ext cx="5360987" cy="366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476375" y="5499628"/>
            <a:ext cx="981075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smtClean="0">
                <a:solidFill>
                  <a:schemeClr val="accent2"/>
                </a:solidFill>
              </a:rPr>
              <a:t>题目在数据库中存储形式，平均长度</a:t>
            </a:r>
            <a:r>
              <a:rPr lang="en-US" altLang="zh-CN" sz="2400" smtClean="0">
                <a:solidFill>
                  <a:schemeClr val="accent2"/>
                </a:solidFill>
              </a:rPr>
              <a:t>800</a:t>
            </a:r>
            <a:r>
              <a:rPr lang="zh-CN" altLang="en-US" sz="2400" smtClean="0">
                <a:solidFill>
                  <a:schemeClr val="accent2"/>
                </a:solidFill>
              </a:rPr>
              <a:t>字节：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mtClean="0">
                <a:solidFill>
                  <a:schemeClr val="accent2"/>
                </a:solidFill>
              </a:rPr>
              <a:t>&lt;p&gt;</a:t>
            </a:r>
            <a:r>
              <a:rPr lang="zh-CN" altLang="en-US" smtClean="0">
                <a:solidFill>
                  <a:schemeClr val="accent2"/>
                </a:solidFill>
              </a:rPr>
              <a:t>下图是</a:t>
            </a:r>
            <a:r>
              <a:rPr lang="en-US" altLang="zh-CN" smtClean="0">
                <a:solidFill>
                  <a:schemeClr val="accent2"/>
                </a:solidFill>
              </a:rPr>
              <a:t>Diameter</a:t>
            </a:r>
            <a:r>
              <a:rPr lang="zh-CN" altLang="en-US" smtClean="0">
                <a:solidFill>
                  <a:schemeClr val="accent2"/>
                </a:solidFill>
              </a:rPr>
              <a:t>协议中的那部分？</a:t>
            </a:r>
            <a:r>
              <a:rPr lang="en-US" altLang="zh-CN" smtClean="0">
                <a:solidFill>
                  <a:schemeClr val="accent2"/>
                </a:solidFill>
              </a:rPr>
              <a:t>&lt;/p&gt;&lt;img </a:t>
            </a:r>
            <a:r>
              <a:rPr lang="en-US" altLang="zh-CN" smtClean="0">
                <a:solidFill>
                  <a:schemeClr val="accent2"/>
                </a:solidFill>
              </a:rPr>
              <a:t>src</a:t>
            </a:r>
            <a:r>
              <a:rPr lang="en-US" altLang="zh-CN" smtClean="0">
                <a:solidFill>
                  <a:schemeClr val="accent2"/>
                </a:solidFill>
              </a:rPr>
              <a:t>=“http://......./......./...../01.jpg”&gt;&lt;/img&gt;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accent2"/>
                </a:solidFill>
              </a:rPr>
              <a:t>项目原来存在的问题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57351" y="3752850"/>
            <a:ext cx="2228850" cy="1209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chemeClr val="accent2"/>
                </a:solidFill>
              </a:rPr>
              <a:t>为什么慢</a:t>
            </a:r>
            <a:r>
              <a:rPr lang="en-US" altLang="zh-CN" sz="2400" b="1" smtClean="0">
                <a:solidFill>
                  <a:schemeClr val="accent2"/>
                </a:solidFill>
              </a:rPr>
              <a:t>?</a:t>
            </a:r>
          </a:p>
          <a:p>
            <a:pPr algn="ctr"/>
            <a:r>
              <a:rPr lang="zh-CN" altLang="en-US" b="1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一份离线练习册的生成过程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8" name="燕尾形箭头 27"/>
          <p:cNvSpPr/>
          <p:nvPr/>
        </p:nvSpPr>
        <p:spPr>
          <a:xfrm>
            <a:off x="4114800" y="4229100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5357" y="191958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慢！</a:t>
            </a:r>
            <a:endParaRPr lang="zh-CN" alt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2219325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</a:t>
            </a:r>
            <a:r>
              <a:rPr lang="zh-CN" altLang="en-US" smtClean="0"/>
              <a:t>份</a:t>
            </a:r>
            <a:r>
              <a:rPr lang="en-US" altLang="zh-CN" smtClean="0"/>
              <a:t>PDF</a:t>
            </a:r>
            <a:r>
              <a:rPr lang="zh-CN" altLang="en-US" smtClean="0"/>
              <a:t>文档</a:t>
            </a:r>
            <a:r>
              <a:rPr lang="zh-CN" altLang="en-US" smtClean="0"/>
              <a:t>的生成平均时长在</a:t>
            </a:r>
            <a:r>
              <a:rPr lang="en-US" smtClean="0"/>
              <a:t>50~55</a:t>
            </a:r>
            <a:r>
              <a:rPr lang="zh-CN" altLang="en-US" smtClean="0"/>
              <a:t>秒左右</a:t>
            </a:r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5046790" y="3026179"/>
            <a:ext cx="68213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分离出需要处理的题目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(60~120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个，平均大约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个题目左右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解析处理题目文本，对题目中的图片下载到本地，然后调用第三方工具生成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文档（耗时大约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40~45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文档上传到云空间进行存储（耗时大约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提供文档地址让用户去下载打印</a:t>
            </a:r>
            <a:endParaRPr lang="en-US" altLang="zh-CN" sz="1800" b="1" smtClean="0"/>
          </a:p>
        </p:txBody>
      </p:sp>
      <p:sp>
        <p:nvSpPr>
          <p:cNvPr id="30" name="左中括号 29"/>
          <p:cNvSpPr/>
          <p:nvPr/>
        </p:nvSpPr>
        <p:spPr>
          <a:xfrm>
            <a:off x="5038725" y="3305174"/>
            <a:ext cx="76200" cy="23907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分析和改进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Box 42">
            <a:extLst>
              <a:ext uri="{FF2B5EF4-FFF2-40B4-BE49-F238E27FC236}">
                <a16:creationId xmlns="" xmlns:a16="http://schemas.microsoft.com/office/drawing/2014/main" id="{F7047716-5A3F-4511-ADC7-0B472F585EC6}"/>
              </a:ext>
            </a:extLst>
          </p:cNvPr>
          <p:cNvSpPr txBox="1"/>
          <p:nvPr/>
        </p:nvSpPr>
        <p:spPr>
          <a:xfrm>
            <a:off x="740531" y="1110588"/>
            <a:ext cx="10132361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架构改进之路</a:t>
            </a:r>
            <a:endParaRPr lang="en-US" altLang="zh-CN" sz="28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8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服务化，文档生成并行化，采用生产者消费者模式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42">
            <a:extLst>
              <a:ext uri="{FF2B5EF4-FFF2-40B4-BE49-F238E27FC236}">
                <a16:creationId xmlns="" xmlns:a16="http://schemas.microsoft.com/office/drawing/2014/main" id="{F7047716-5A3F-4511-ADC7-0B472F585EC6}"/>
              </a:ext>
            </a:extLst>
          </p:cNvPr>
          <p:cNvSpPr txBox="1"/>
          <p:nvPr/>
        </p:nvSpPr>
        <p:spPr>
          <a:xfrm>
            <a:off x="740531" y="2951521"/>
            <a:ext cx="994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文档处理的改进之路</a:t>
            </a:r>
            <a:endParaRPr lang="en-US" altLang="zh-CN" sz="28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考察业务特点：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、从容量为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10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万左右的题库中为每个学生抽取适合他的题目；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、每道题目都含有大量的图片需要下载到本地，和文字部分一起渲染；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、存在热点题目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、解决方案：缓存避免重复工作、题目处理并行和异步化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、如何实现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	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）先检索缓存，新题目在生成时要考虑并发安全和充分利用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Future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	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）题目有更新时，怎么处理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8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36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改进之后题目处理的流程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1149350"/>
            <a:ext cx="8064500" cy="50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能否继续改进呢？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3567" y="1142984"/>
            <a:ext cx="9826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如何继续改进</a:t>
            </a:r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、题库数量太多时，如何处理？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、服务器重启的时候，已缓存的题目怎么办？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、还可以继续优化吗</a:t>
            </a:r>
            <a:r>
              <a:rPr lang="zh-CN" altLang="en-US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="" xmlns:a16="http://schemas.microsoft.com/office/drawing/2014/main" id="{CD6B7D4D-899F-4C82-8E92-EF645B8DA0B1}"/>
              </a:ext>
            </a:extLst>
          </p:cNvPr>
          <p:cNvSpPr txBox="1"/>
          <p:nvPr/>
        </p:nvSpPr>
        <p:spPr>
          <a:xfrm>
            <a:off x="802927" y="3567110"/>
            <a:ext cx="28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带来的启示</a:t>
            </a:r>
            <a:endParaRPr lang="zh-CN" altLang="en-US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9988</TotalTime>
  <Words>325</Words>
  <Application>Microsoft Office PowerPoint</Application>
  <PresentationFormat>自定义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2214</cp:revision>
  <dcterms:created xsi:type="dcterms:W3CDTF">2016-08-30T15:34:45Z</dcterms:created>
  <dcterms:modified xsi:type="dcterms:W3CDTF">2018-05-29T13:59:43Z</dcterms:modified>
  <cp:category>锐旗设计;https://9ppt.taobao.com</cp:category>
</cp:coreProperties>
</file>