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91" r:id="rId3"/>
    <p:sldId id="309" r:id="rId4"/>
    <p:sldId id="304" r:id="rId5"/>
    <p:sldId id="326" r:id="rId6"/>
    <p:sldId id="302" r:id="rId7"/>
    <p:sldId id="306" r:id="rId8"/>
    <p:sldId id="324" r:id="rId9"/>
    <p:sldId id="307" r:id="rId10"/>
    <p:sldId id="308" r:id="rId11"/>
    <p:sldId id="305" r:id="rId12"/>
    <p:sldId id="311" r:id="rId13"/>
    <p:sldId id="310" r:id="rId14"/>
    <p:sldId id="315" r:id="rId15"/>
    <p:sldId id="312" r:id="rId16"/>
    <p:sldId id="313" r:id="rId17"/>
    <p:sldId id="314" r:id="rId18"/>
    <p:sldId id="316" r:id="rId19"/>
    <p:sldId id="327" r:id="rId20"/>
    <p:sldId id="317" r:id="rId21"/>
    <p:sldId id="318" r:id="rId22"/>
    <p:sldId id="325" r:id="rId23"/>
    <p:sldId id="319" r:id="rId24"/>
    <p:sldId id="320" r:id="rId25"/>
    <p:sldId id="321" r:id="rId26"/>
    <p:sldId id="322" r:id="rId27"/>
    <p:sldId id="32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6929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1152" y="-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2018/5/28/Mon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948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2018/5/28/Mon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1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2018/5/28/Mon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39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2018/5/28/Mon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2018/5/28/Mon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2018/5/28/Mon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72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2018/5/28/Mon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73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2018/5/28/Mon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28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2018/5/28/Mon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07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2018/5/28/Mon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75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2018/5/28/Mon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90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2018/5/28/Mon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527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2018/5/28/Mon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2018/5/28/Mon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jpe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2496277" y="2300223"/>
            <a:ext cx="7000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JMM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和底层实现原理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6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3824760" cy="369332"/>
            <a:chOff x="4060522" y="5638470"/>
            <a:chExt cx="3824760" cy="369332"/>
          </a:xfrm>
        </p:grpSpPr>
        <p:grpSp>
          <p:nvGrpSpPr>
            <p:cNvPr id="2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740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课程咨询安生老师：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669100976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4387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5790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内存模型中的重排序</a:t>
            </a: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981817" y="1190612"/>
            <a:ext cx="18756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重排序类型</a:t>
            </a:r>
          </a:p>
        </p:txBody>
      </p:sp>
      <p:pic>
        <p:nvPicPr>
          <p:cNvPr id="14" name="Picture 2" descr="重排序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3233" y="1662487"/>
            <a:ext cx="9765242" cy="1471237"/>
          </a:xfrm>
          <a:prstGeom prst="rect">
            <a:avLst/>
          </a:prstGeom>
          <a:noFill/>
        </p:spPr>
      </p:pic>
      <p:sp>
        <p:nvSpPr>
          <p:cNvPr id="18" name="矩形​​ 30"/>
          <p:cNvSpPr>
            <a:spLocks noChangeArrowheads="1"/>
          </p:cNvSpPr>
          <p:nvPr/>
        </p:nvSpPr>
        <p:spPr bwMode="auto">
          <a:xfrm>
            <a:off x="1010392" y="3390887"/>
            <a:ext cx="359970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重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排序与依赖性</a:t>
            </a:r>
            <a:endParaRPr lang="en-US" altLang="zh-CN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数据依赖性</a:t>
            </a:r>
            <a:endParaRPr lang="en-US" altLang="zh-CN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n"/>
            </a:pPr>
            <a:endParaRPr lang="en-US" altLang="zh-CN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控制依赖性</a:t>
            </a:r>
          </a:p>
        </p:txBody>
      </p:sp>
      <p:sp>
        <p:nvSpPr>
          <p:cNvPr id="19" name="矩形​​ 30"/>
          <p:cNvSpPr>
            <a:spLocks noChangeArrowheads="1"/>
          </p:cNvSpPr>
          <p:nvPr/>
        </p:nvSpPr>
        <p:spPr bwMode="auto">
          <a:xfrm>
            <a:off x="1019917" y="5534012"/>
            <a:ext cx="18756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as-if-serial</a:t>
            </a:r>
            <a:endParaRPr lang="zh-CN" altLang="en-US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26063" y="3517901"/>
            <a:ext cx="5132387" cy="220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右箭头 19"/>
          <p:cNvSpPr/>
          <p:nvPr/>
        </p:nvSpPr>
        <p:spPr>
          <a:xfrm>
            <a:off x="3914775" y="4171950"/>
            <a:ext cx="942975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5790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并发下重排序带来的 问题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67414" y="501651"/>
            <a:ext cx="4891086" cy="296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3925" y="3730626"/>
            <a:ext cx="5273675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右箭头 16"/>
          <p:cNvSpPr/>
          <p:nvPr/>
        </p:nvSpPr>
        <p:spPr>
          <a:xfrm rot="20706859">
            <a:off x="4343544" y="2179192"/>
            <a:ext cx="1452368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1156271">
            <a:off x="4429125" y="4000500"/>
            <a:ext cx="1476375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4538" y="1095374"/>
            <a:ext cx="3612744" cy="448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解决在并发下重排序带来的 问题</a:t>
            </a: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981816" y="1190612"/>
            <a:ext cx="40473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内存屏障：禁止重排序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838201" y="1840421"/>
          <a:ext cx="10220325" cy="4195223"/>
        </p:xfrm>
        <a:graphic>
          <a:graphicData uri="http://schemas.openxmlformats.org/drawingml/2006/table">
            <a:tbl>
              <a:tblPr/>
              <a:tblGrid>
                <a:gridCol w="3406775"/>
                <a:gridCol w="3406775"/>
                <a:gridCol w="3406775"/>
              </a:tblGrid>
              <a:tr h="194227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270" b="0" kern="0" baseline="0">
                          <a:solidFill>
                            <a:srgbClr val="4F4F4F"/>
                          </a:solidFill>
                        </a:rPr>
                        <a:t>屏障类型</a:t>
                      </a:r>
                    </a:p>
                  </a:txBody>
                  <a:tcPr marL="60884" marR="60884" marT="30442" marB="30442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270" b="0" kern="0" baseline="0">
                          <a:solidFill>
                            <a:srgbClr val="4F4F4F"/>
                          </a:solidFill>
                        </a:rPr>
                        <a:t>指令示例</a:t>
                      </a:r>
                    </a:p>
                  </a:txBody>
                  <a:tcPr marL="60884" marR="60884" marT="30442" marB="30442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270" b="0" kern="0" baseline="0">
                          <a:solidFill>
                            <a:srgbClr val="4F4F4F"/>
                          </a:solidFill>
                        </a:rPr>
                        <a:t>说明</a:t>
                      </a:r>
                    </a:p>
                  </a:txBody>
                  <a:tcPr marL="60884" marR="60884" marT="30442" marB="30442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0647">
                <a:tc>
                  <a:txBody>
                    <a:bodyPr/>
                    <a:lstStyle/>
                    <a:p>
                      <a:pPr algn="l" latinLnBrk="1"/>
                      <a:r>
                        <a:rPr lang="en-US" sz="1270" b="0" kern="0" baseline="0">
                          <a:solidFill>
                            <a:srgbClr val="4F4F4F"/>
                          </a:solidFill>
                        </a:rPr>
                        <a:t>LoadLoad Barriers</a:t>
                      </a:r>
                    </a:p>
                  </a:txBody>
                  <a:tcPr marL="60884" marR="60884" marT="30442" marB="30442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270" b="0" kern="0" baseline="0">
                          <a:solidFill>
                            <a:srgbClr val="4F4F4F"/>
                          </a:solidFill>
                        </a:rPr>
                        <a:t>Load1; </a:t>
                      </a:r>
                      <a:r>
                        <a:rPr lang="en-US" sz="1270" b="0" kern="0" baseline="0">
                          <a:solidFill>
                            <a:srgbClr val="FF0000"/>
                          </a:solidFill>
                        </a:rPr>
                        <a:t>LoadLoad</a:t>
                      </a:r>
                      <a:r>
                        <a:rPr lang="en-US" sz="1270" b="0" kern="0" baseline="0">
                          <a:solidFill>
                            <a:srgbClr val="4F4F4F"/>
                          </a:solidFill>
                        </a:rPr>
                        <a:t>; Load2</a:t>
                      </a:r>
                    </a:p>
                  </a:txBody>
                  <a:tcPr marL="60884" marR="60884" marT="30442" marB="30442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270" b="0" kern="0" baseline="0">
                          <a:solidFill>
                            <a:srgbClr val="4F4F4F"/>
                          </a:solidFill>
                        </a:rPr>
                        <a:t>确保</a:t>
                      </a:r>
                      <a:r>
                        <a:rPr lang="en-US" altLang="zh-CN" sz="1270" b="0" kern="0" baseline="0">
                          <a:solidFill>
                            <a:srgbClr val="4F4F4F"/>
                          </a:solidFill>
                        </a:rPr>
                        <a:t>Load1</a:t>
                      </a:r>
                      <a:r>
                        <a:rPr lang="zh-CN" altLang="en-US" sz="1270" b="0" kern="0" baseline="0">
                          <a:solidFill>
                            <a:srgbClr val="4F4F4F"/>
                          </a:solidFill>
                        </a:rPr>
                        <a:t>数据的装载，之前于</a:t>
                      </a:r>
                      <a:r>
                        <a:rPr lang="en-US" altLang="zh-CN" sz="1270" b="0" kern="0" baseline="0">
                          <a:solidFill>
                            <a:srgbClr val="4F4F4F"/>
                          </a:solidFill>
                        </a:rPr>
                        <a:t>Load2</a:t>
                      </a:r>
                      <a:r>
                        <a:rPr lang="zh-CN" altLang="en-US" sz="1270" b="0" kern="0" baseline="0">
                          <a:solidFill>
                            <a:srgbClr val="4F4F4F"/>
                          </a:solidFill>
                        </a:rPr>
                        <a:t>及所有后续装载指令的装载。</a:t>
                      </a:r>
                    </a:p>
                  </a:txBody>
                  <a:tcPr marL="60884" marR="60884" marT="30442" marB="30442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921714">
                <a:tc>
                  <a:txBody>
                    <a:bodyPr/>
                    <a:lstStyle/>
                    <a:p>
                      <a:pPr algn="l" latinLnBrk="1"/>
                      <a:r>
                        <a:rPr lang="en-US" sz="1270" b="0" kern="0" baseline="0">
                          <a:solidFill>
                            <a:srgbClr val="4F4F4F"/>
                          </a:solidFill>
                        </a:rPr>
                        <a:t>StoreStore Barriers</a:t>
                      </a:r>
                    </a:p>
                  </a:txBody>
                  <a:tcPr marL="60884" marR="60884" marT="30442" marB="30442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270" b="0" kern="0" baseline="0">
                          <a:solidFill>
                            <a:srgbClr val="4F4F4F"/>
                          </a:solidFill>
                        </a:rPr>
                        <a:t>Store1; </a:t>
                      </a:r>
                      <a:r>
                        <a:rPr lang="en-US" sz="1270" b="0" kern="0" baseline="0">
                          <a:solidFill>
                            <a:srgbClr val="FF0000"/>
                          </a:solidFill>
                        </a:rPr>
                        <a:t>StoreStore</a:t>
                      </a:r>
                      <a:r>
                        <a:rPr lang="en-US" sz="1270" b="0" kern="0" baseline="0">
                          <a:solidFill>
                            <a:srgbClr val="4F4F4F"/>
                          </a:solidFill>
                        </a:rPr>
                        <a:t>; Store2</a:t>
                      </a:r>
                    </a:p>
                  </a:txBody>
                  <a:tcPr marL="60884" marR="60884" marT="30442" marB="30442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270" b="0" kern="0" baseline="0">
                          <a:solidFill>
                            <a:srgbClr val="4F4F4F"/>
                          </a:solidFill>
                        </a:rPr>
                        <a:t>确保</a:t>
                      </a:r>
                      <a:r>
                        <a:rPr lang="en-US" altLang="zh-CN" sz="1270" b="0" kern="0" baseline="0">
                          <a:solidFill>
                            <a:srgbClr val="4F4F4F"/>
                          </a:solidFill>
                        </a:rPr>
                        <a:t>Store1</a:t>
                      </a:r>
                      <a:r>
                        <a:rPr lang="zh-CN" altLang="en-US" sz="1270" b="0" kern="0" baseline="0">
                          <a:solidFill>
                            <a:srgbClr val="4F4F4F"/>
                          </a:solidFill>
                        </a:rPr>
                        <a:t>数据对其他处理器可见（刷新到内存），之前于</a:t>
                      </a:r>
                      <a:r>
                        <a:rPr lang="en-US" altLang="zh-CN" sz="1270" b="0" kern="0" baseline="0">
                          <a:solidFill>
                            <a:srgbClr val="4F4F4F"/>
                          </a:solidFill>
                        </a:rPr>
                        <a:t>Store2</a:t>
                      </a:r>
                      <a:r>
                        <a:rPr lang="zh-CN" altLang="en-US" sz="1270" b="0" kern="0" baseline="0">
                          <a:solidFill>
                            <a:srgbClr val="4F4F4F"/>
                          </a:solidFill>
                        </a:rPr>
                        <a:t>及所有后续存储指令的存储。</a:t>
                      </a:r>
                    </a:p>
                  </a:txBody>
                  <a:tcPr marL="60884" marR="60884" marT="30442" marB="30442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9943">
                <a:tc>
                  <a:txBody>
                    <a:bodyPr/>
                    <a:lstStyle/>
                    <a:p>
                      <a:pPr algn="l" latinLnBrk="1"/>
                      <a:r>
                        <a:rPr lang="en-US" sz="1270" b="0" kern="0" baseline="0">
                          <a:solidFill>
                            <a:srgbClr val="4F4F4F"/>
                          </a:solidFill>
                        </a:rPr>
                        <a:t>LoadStore Barriers</a:t>
                      </a:r>
                    </a:p>
                  </a:txBody>
                  <a:tcPr marL="60884" marR="60884" marT="30442" marB="30442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270" b="0" kern="0" baseline="0">
                          <a:solidFill>
                            <a:srgbClr val="4F4F4F"/>
                          </a:solidFill>
                        </a:rPr>
                        <a:t>Load1; </a:t>
                      </a:r>
                      <a:r>
                        <a:rPr lang="en-US" sz="1270" b="0" kern="0" baseline="0">
                          <a:solidFill>
                            <a:srgbClr val="FF0000"/>
                          </a:solidFill>
                        </a:rPr>
                        <a:t>LoadStore</a:t>
                      </a:r>
                      <a:r>
                        <a:rPr lang="en-US" sz="1270" b="0" kern="0" baseline="0">
                          <a:solidFill>
                            <a:srgbClr val="4F4F4F"/>
                          </a:solidFill>
                        </a:rPr>
                        <a:t>; Store2</a:t>
                      </a:r>
                    </a:p>
                  </a:txBody>
                  <a:tcPr marL="60884" marR="60884" marT="30442" marB="30442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270" b="0" kern="0" baseline="0">
                          <a:solidFill>
                            <a:srgbClr val="4F4F4F"/>
                          </a:solidFill>
                        </a:rPr>
                        <a:t>确保</a:t>
                      </a:r>
                      <a:r>
                        <a:rPr lang="en-US" altLang="zh-CN" sz="1270" b="0" kern="0" baseline="0">
                          <a:solidFill>
                            <a:srgbClr val="4F4F4F"/>
                          </a:solidFill>
                        </a:rPr>
                        <a:t>Load1</a:t>
                      </a:r>
                      <a:r>
                        <a:rPr lang="zh-CN" altLang="en-US" sz="1270" b="0" kern="0" baseline="0">
                          <a:solidFill>
                            <a:srgbClr val="4F4F4F"/>
                          </a:solidFill>
                        </a:rPr>
                        <a:t>数据装载，之前于</a:t>
                      </a:r>
                      <a:r>
                        <a:rPr lang="en-US" altLang="zh-CN" sz="1270" b="0" kern="0" baseline="0">
                          <a:solidFill>
                            <a:srgbClr val="4F4F4F"/>
                          </a:solidFill>
                        </a:rPr>
                        <a:t>Store2</a:t>
                      </a:r>
                      <a:r>
                        <a:rPr lang="zh-CN" altLang="en-US" sz="1270" b="0" kern="0" baseline="0">
                          <a:solidFill>
                            <a:srgbClr val="4F4F4F"/>
                          </a:solidFill>
                        </a:rPr>
                        <a:t>及所有后续的存储指令刷新到内存。</a:t>
                      </a:r>
                    </a:p>
                  </a:txBody>
                  <a:tcPr marL="60884" marR="60884" marT="30442" marB="30442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940450">
                <a:tc>
                  <a:txBody>
                    <a:bodyPr/>
                    <a:lstStyle/>
                    <a:p>
                      <a:pPr algn="l" latinLnBrk="1"/>
                      <a:r>
                        <a:rPr lang="en-US" sz="1270" b="0" kern="0" baseline="0">
                          <a:solidFill>
                            <a:srgbClr val="4F4F4F"/>
                          </a:solidFill>
                        </a:rPr>
                        <a:t>StoreLoad Barriers</a:t>
                      </a:r>
                    </a:p>
                  </a:txBody>
                  <a:tcPr marL="60884" marR="60884" marT="30442" marB="30442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270" b="0" kern="0" baseline="0">
                          <a:solidFill>
                            <a:srgbClr val="4F4F4F"/>
                          </a:solidFill>
                        </a:rPr>
                        <a:t>Store1; </a:t>
                      </a:r>
                      <a:r>
                        <a:rPr lang="en-US" sz="1270" b="0" kern="0" baseline="0">
                          <a:solidFill>
                            <a:srgbClr val="FF0000"/>
                          </a:solidFill>
                        </a:rPr>
                        <a:t>StoreLoad</a:t>
                      </a:r>
                      <a:r>
                        <a:rPr lang="en-US" sz="1270" b="0" kern="0" baseline="0">
                          <a:solidFill>
                            <a:srgbClr val="4F4F4F"/>
                          </a:solidFill>
                        </a:rPr>
                        <a:t>; </a:t>
                      </a:r>
                      <a:r>
                        <a:rPr lang="en-US" sz="1270" b="0" kern="0" baseline="0" smtClean="0">
                          <a:solidFill>
                            <a:srgbClr val="4F4F4F"/>
                          </a:solidFill>
                        </a:rPr>
                        <a:t>Load2</a:t>
                      </a:r>
                      <a:endParaRPr lang="en-US" sz="1270" b="0" kern="0" baseline="0">
                        <a:solidFill>
                          <a:srgbClr val="4F4F4F"/>
                        </a:solidFill>
                      </a:endParaRPr>
                    </a:p>
                  </a:txBody>
                  <a:tcPr marL="60884" marR="60884" marT="30442" marB="30442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270" b="0" kern="0" baseline="0">
                          <a:solidFill>
                            <a:srgbClr val="4F4F4F"/>
                          </a:solidFill>
                        </a:rPr>
                        <a:t>确保</a:t>
                      </a:r>
                      <a:r>
                        <a:rPr lang="en-US" altLang="zh-CN" sz="1270" b="0" kern="0" baseline="0">
                          <a:solidFill>
                            <a:srgbClr val="4F4F4F"/>
                          </a:solidFill>
                        </a:rPr>
                        <a:t>Store1</a:t>
                      </a:r>
                      <a:r>
                        <a:rPr lang="zh-CN" altLang="en-US" sz="1270" b="0" kern="0" baseline="0">
                          <a:solidFill>
                            <a:srgbClr val="4F4F4F"/>
                          </a:solidFill>
                        </a:rPr>
                        <a:t>数据对其他处理器变得可见（指刷新到内存），之前于</a:t>
                      </a:r>
                      <a:r>
                        <a:rPr lang="en-US" altLang="zh-CN" sz="1270" b="0" kern="0" baseline="0">
                          <a:solidFill>
                            <a:srgbClr val="4F4F4F"/>
                          </a:solidFill>
                        </a:rPr>
                        <a:t>Load2</a:t>
                      </a:r>
                      <a:r>
                        <a:rPr lang="zh-CN" altLang="en-US" sz="1270" b="0" kern="0" baseline="0">
                          <a:solidFill>
                            <a:srgbClr val="4F4F4F"/>
                          </a:solidFill>
                        </a:rPr>
                        <a:t>及所有后续装载指令的装载。</a:t>
                      </a:r>
                      <a:r>
                        <a:rPr lang="en-US" altLang="zh-CN" sz="1270" b="0" kern="0" baseline="0">
                          <a:solidFill>
                            <a:srgbClr val="4F4F4F"/>
                          </a:solidFill>
                        </a:rPr>
                        <a:t>StoreLoad Barriers</a:t>
                      </a:r>
                      <a:r>
                        <a:rPr lang="zh-CN" altLang="en-US" sz="1270" b="0" kern="0" baseline="0">
                          <a:solidFill>
                            <a:srgbClr val="4F4F4F"/>
                          </a:solidFill>
                        </a:rPr>
                        <a:t>会使该屏障之前的所有内存访问指令（存储和装载指令）完成之后，才执行该屏障之后的内存访问指令。</a:t>
                      </a:r>
                    </a:p>
                  </a:txBody>
                  <a:tcPr marL="60884" marR="60884" marT="30442" marB="30442" anchor="ctr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解决在并发下重排序带来的 问题</a:t>
            </a: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886566" y="1181087"/>
            <a:ext cx="40473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临界区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35250" y="1441450"/>
            <a:ext cx="4946650" cy="4717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Happens-Before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981817" y="1190612"/>
            <a:ext cx="18756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</a:p>
        </p:txBody>
      </p:sp>
      <p:sp>
        <p:nvSpPr>
          <p:cNvPr id="10" name="矩形 9"/>
          <p:cNvSpPr/>
          <p:nvPr/>
        </p:nvSpPr>
        <p:spPr>
          <a:xfrm>
            <a:off x="971549" y="1723162"/>
            <a:ext cx="107727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用</a:t>
            </a:r>
            <a:r>
              <a:rPr lang="en-US" altLang="zh-CN" smtClean="0"/>
              <a:t>happens-before</a:t>
            </a:r>
            <a:r>
              <a:rPr lang="zh-CN" altLang="en-US" smtClean="0"/>
              <a:t>的概念来阐述操作之间的内存可见性。在</a:t>
            </a:r>
            <a:r>
              <a:rPr lang="en-US" altLang="zh-CN" smtClean="0"/>
              <a:t>JMM</a:t>
            </a:r>
            <a:r>
              <a:rPr lang="zh-CN" altLang="en-US" smtClean="0"/>
              <a:t>中，如果一个操作执行的结果需要对另一个操作可见，那么这两个操作之间必须要存在</a:t>
            </a:r>
            <a:r>
              <a:rPr lang="en-US" altLang="zh-CN" smtClean="0"/>
              <a:t>happens-before</a:t>
            </a:r>
            <a:r>
              <a:rPr lang="zh-CN" altLang="en-US" smtClean="0"/>
              <a:t>关系 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两个操作之间具有</a:t>
            </a:r>
            <a:r>
              <a:rPr lang="en-US" smtClean="0"/>
              <a:t>happens-before</a:t>
            </a:r>
            <a:r>
              <a:rPr lang="zh-CN" altLang="en-US" smtClean="0"/>
              <a:t>关系，并不意味着前一个操作必须要在后一个操作之前执行！</a:t>
            </a:r>
            <a:r>
              <a:rPr lang="en-US" smtClean="0"/>
              <a:t>happens-before</a:t>
            </a:r>
            <a:r>
              <a:rPr lang="zh-CN" altLang="en-US" smtClean="0"/>
              <a:t>仅仅要求前一个操作（执行的结果）对后一个操作可见，且前一个操作按顺序排在第二个操作之前（</a:t>
            </a:r>
            <a:r>
              <a:rPr lang="en-US" smtClean="0"/>
              <a:t>the first is visible to and ordered before the second） 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11" name="矩形​​ 30"/>
          <p:cNvSpPr>
            <a:spLocks noChangeArrowheads="1"/>
          </p:cNvSpPr>
          <p:nvPr/>
        </p:nvSpPr>
        <p:spPr bwMode="auto">
          <a:xfrm>
            <a:off x="1019917" y="3495662"/>
            <a:ext cx="18756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加深理解</a:t>
            </a:r>
          </a:p>
        </p:txBody>
      </p:sp>
      <p:sp>
        <p:nvSpPr>
          <p:cNvPr id="12" name="矩形 11"/>
          <p:cNvSpPr/>
          <p:nvPr/>
        </p:nvSpPr>
        <p:spPr>
          <a:xfrm>
            <a:off x="971550" y="4127064"/>
            <a:ext cx="10629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）如果一个操作</a:t>
            </a:r>
            <a:r>
              <a:rPr lang="en-US" altLang="zh-CN" smtClean="0"/>
              <a:t>happens-before</a:t>
            </a:r>
            <a:r>
              <a:rPr lang="zh-CN" altLang="en-US" smtClean="0"/>
              <a:t>另一个操作，那么第一个操作的执行结果将对第二个操作可见，而且第一个操作的执行顺序排在第二个操作之前。</a:t>
            </a:r>
            <a:r>
              <a:rPr lang="en-US" altLang="zh-CN" smtClean="0"/>
              <a:t>(</a:t>
            </a:r>
            <a:r>
              <a:rPr lang="zh-CN" altLang="en-US" smtClean="0"/>
              <a:t>对程序员来说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mtClean="0"/>
              <a:t>2</a:t>
            </a:r>
            <a:r>
              <a:rPr lang="zh-CN" altLang="en-US" smtClean="0"/>
              <a:t>）两个操作之间存在</a:t>
            </a:r>
            <a:r>
              <a:rPr lang="en-US" altLang="zh-CN" smtClean="0"/>
              <a:t>happens-before</a:t>
            </a:r>
            <a:r>
              <a:rPr lang="zh-CN" altLang="en-US" smtClean="0"/>
              <a:t>关系，</a:t>
            </a:r>
            <a:r>
              <a:rPr lang="zh-CN" altLang="en-US" b="1" smtClean="0">
                <a:solidFill>
                  <a:srgbClr val="FF0000"/>
                </a:solidFill>
              </a:rPr>
              <a:t>并不意味着</a:t>
            </a:r>
            <a:r>
              <a:rPr lang="en-US" altLang="zh-CN" b="1" smtClean="0">
                <a:solidFill>
                  <a:srgbClr val="FF0000"/>
                </a:solidFill>
              </a:rPr>
              <a:t>Java</a:t>
            </a:r>
            <a:r>
              <a:rPr lang="zh-CN" altLang="en-US" b="1" smtClean="0">
                <a:solidFill>
                  <a:srgbClr val="FF0000"/>
                </a:solidFill>
              </a:rPr>
              <a:t>平台的具体实现必须要按照</a:t>
            </a:r>
            <a:r>
              <a:rPr lang="en-US" altLang="zh-CN" b="1" smtClean="0">
                <a:solidFill>
                  <a:srgbClr val="FF0000"/>
                </a:solidFill>
              </a:rPr>
              <a:t>happens-before</a:t>
            </a:r>
            <a:r>
              <a:rPr lang="zh-CN" altLang="en-US" b="1" smtClean="0">
                <a:solidFill>
                  <a:srgbClr val="FF0000"/>
                </a:solidFill>
              </a:rPr>
              <a:t>关系指定的顺序来执行</a:t>
            </a:r>
            <a:r>
              <a:rPr lang="zh-CN" altLang="en-US" smtClean="0"/>
              <a:t>。如果重排序之后的执行结果，与按</a:t>
            </a:r>
            <a:r>
              <a:rPr lang="en-US" altLang="zh-CN" smtClean="0"/>
              <a:t>happens-before</a:t>
            </a:r>
            <a:r>
              <a:rPr lang="zh-CN" altLang="en-US" smtClean="0"/>
              <a:t>关系来执行的结果一致，那么这种重排序是允许的</a:t>
            </a:r>
            <a:r>
              <a:rPr lang="en-US" altLang="zh-CN" smtClean="0"/>
              <a:t>(</a:t>
            </a:r>
            <a:r>
              <a:rPr lang="zh-CN" altLang="en-US" smtClean="0"/>
              <a:t>对编译器和处理器 来说</a:t>
            </a:r>
            <a:r>
              <a:rPr lang="en-US" altLang="zh-CN" smtClean="0"/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Happens-Before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67075" y="729445"/>
            <a:ext cx="6448424" cy="5625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Happens-Before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规则</a:t>
            </a:r>
          </a:p>
        </p:txBody>
      </p:sp>
      <p:sp>
        <p:nvSpPr>
          <p:cNvPr id="9" name="矩形 8"/>
          <p:cNvSpPr/>
          <p:nvPr/>
        </p:nvSpPr>
        <p:spPr>
          <a:xfrm>
            <a:off x="904875" y="1624043"/>
            <a:ext cx="10287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mtClean="0"/>
              <a:t>1</a:t>
            </a:r>
            <a:r>
              <a:rPr lang="zh-CN" altLang="en-US" smtClean="0"/>
              <a:t>）程序顺序规则：一个线程中的每个操作，</a:t>
            </a:r>
            <a:r>
              <a:rPr lang="en-US" smtClean="0"/>
              <a:t>happens-before</a:t>
            </a:r>
            <a:r>
              <a:rPr lang="zh-CN" altLang="en-US" smtClean="0"/>
              <a:t>于该线程中的任意后续操作。</a:t>
            </a:r>
            <a:endParaRPr lang="en-US" altLang="zh-CN" smtClean="0"/>
          </a:p>
          <a:p>
            <a:pPr>
              <a:buFont typeface="Wingdings" pitchFamily="2" charset="2"/>
              <a:buChar char="n"/>
            </a:pPr>
            <a:endParaRPr lang="en-US" altLang="zh-CN" smtClean="0"/>
          </a:p>
          <a:p>
            <a:pPr>
              <a:buFont typeface="Wingdings" pitchFamily="2" charset="2"/>
              <a:buChar char="n"/>
            </a:pPr>
            <a:r>
              <a:rPr lang="en-US" altLang="zh-CN" smtClean="0"/>
              <a:t>2</a:t>
            </a:r>
            <a:r>
              <a:rPr lang="zh-CN" altLang="en-US" smtClean="0"/>
              <a:t>）监视器锁规则：对一个锁的解锁，</a:t>
            </a:r>
            <a:r>
              <a:rPr lang="en-US" smtClean="0"/>
              <a:t>happens-before</a:t>
            </a:r>
            <a:r>
              <a:rPr lang="zh-CN" altLang="en-US" smtClean="0"/>
              <a:t>于随后对这个锁的加锁。</a:t>
            </a:r>
            <a:endParaRPr lang="en-US" altLang="zh-CN" smtClean="0"/>
          </a:p>
          <a:p>
            <a:pPr>
              <a:buFont typeface="Wingdings" pitchFamily="2" charset="2"/>
              <a:buChar char="n"/>
            </a:pPr>
            <a:endParaRPr lang="en-US" altLang="zh-CN" smtClean="0"/>
          </a:p>
          <a:p>
            <a:pPr>
              <a:buFont typeface="Wingdings" pitchFamily="2" charset="2"/>
              <a:buChar char="n"/>
            </a:pP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smtClean="0"/>
              <a:t>volatile</a:t>
            </a:r>
            <a:r>
              <a:rPr lang="zh-CN" altLang="en-US" smtClean="0"/>
              <a:t>变量规则：对一个</a:t>
            </a:r>
            <a:r>
              <a:rPr lang="en-US" smtClean="0"/>
              <a:t>volatile</a:t>
            </a:r>
            <a:r>
              <a:rPr lang="zh-CN" altLang="en-US" smtClean="0"/>
              <a:t>域的写，</a:t>
            </a:r>
            <a:r>
              <a:rPr lang="en-US" smtClean="0"/>
              <a:t>happens-before</a:t>
            </a:r>
            <a:r>
              <a:rPr lang="zh-CN" altLang="en-US" smtClean="0"/>
              <a:t>于任意后续对这个</a:t>
            </a:r>
            <a:r>
              <a:rPr lang="en-US" smtClean="0"/>
              <a:t>volatile</a:t>
            </a:r>
            <a:r>
              <a:rPr lang="zh-CN" altLang="en-US" smtClean="0"/>
              <a:t>域的读。</a:t>
            </a:r>
            <a:endParaRPr lang="en-US" altLang="zh-CN" smtClean="0"/>
          </a:p>
          <a:p>
            <a:pPr>
              <a:buFont typeface="Wingdings" pitchFamily="2" charset="2"/>
              <a:buChar char="n"/>
            </a:pPr>
            <a:endParaRPr lang="en-US" altLang="zh-CN" smtClean="0"/>
          </a:p>
          <a:p>
            <a:pPr>
              <a:buFont typeface="Wingdings" pitchFamily="2" charset="2"/>
              <a:buChar char="n"/>
            </a:pPr>
            <a:r>
              <a:rPr lang="en-US" altLang="zh-CN" smtClean="0"/>
              <a:t>4</a:t>
            </a:r>
            <a:r>
              <a:rPr lang="zh-CN" altLang="en-US" smtClean="0"/>
              <a:t>）传递性：如果</a:t>
            </a:r>
            <a:r>
              <a:rPr lang="en-US" smtClean="0"/>
              <a:t>A happens-before B，</a:t>
            </a:r>
            <a:r>
              <a:rPr lang="zh-CN" altLang="en-US" smtClean="0"/>
              <a:t>且</a:t>
            </a:r>
            <a:r>
              <a:rPr lang="en-US" smtClean="0"/>
              <a:t>B happens-before C，</a:t>
            </a:r>
            <a:r>
              <a:rPr lang="zh-CN" altLang="en-US" smtClean="0"/>
              <a:t>那么</a:t>
            </a:r>
            <a:r>
              <a:rPr lang="en-US" smtClean="0"/>
              <a:t>A happens-before C。</a:t>
            </a:r>
          </a:p>
          <a:p>
            <a:pPr>
              <a:buFont typeface="Wingdings" pitchFamily="2" charset="2"/>
              <a:buChar char="n"/>
            </a:pPr>
            <a:endParaRPr lang="en-US" smtClean="0"/>
          </a:p>
          <a:p>
            <a:pPr>
              <a:buFont typeface="Wingdings" pitchFamily="2" charset="2"/>
              <a:buChar char="n"/>
            </a:pPr>
            <a:r>
              <a:rPr lang="en-US" smtClean="0"/>
              <a:t>5）start()</a:t>
            </a:r>
            <a:r>
              <a:rPr lang="zh-CN" altLang="en-US" smtClean="0"/>
              <a:t>规则：如果线程</a:t>
            </a:r>
            <a:r>
              <a:rPr lang="en-US" smtClean="0"/>
              <a:t>A</a:t>
            </a:r>
            <a:r>
              <a:rPr lang="zh-CN" altLang="en-US" smtClean="0"/>
              <a:t>执行操作</a:t>
            </a:r>
            <a:r>
              <a:rPr lang="en-US" smtClean="0"/>
              <a:t>ThreadB.start()（</a:t>
            </a:r>
            <a:r>
              <a:rPr lang="zh-CN" altLang="en-US" smtClean="0"/>
              <a:t>启动线程</a:t>
            </a:r>
            <a:r>
              <a:rPr lang="en-US" smtClean="0"/>
              <a:t>B），</a:t>
            </a:r>
            <a:r>
              <a:rPr lang="zh-CN" altLang="en-US" smtClean="0"/>
              <a:t>那么</a:t>
            </a:r>
            <a:r>
              <a:rPr lang="en-US" smtClean="0"/>
              <a:t>A</a:t>
            </a:r>
            <a:r>
              <a:rPr lang="zh-CN" altLang="en-US" smtClean="0"/>
              <a:t>线程的</a:t>
            </a:r>
            <a:r>
              <a:rPr lang="en-US" smtClean="0"/>
              <a:t>ThreadB.start()</a:t>
            </a:r>
            <a:r>
              <a:rPr lang="zh-CN" altLang="en-US" smtClean="0"/>
              <a:t>操作</a:t>
            </a:r>
            <a:r>
              <a:rPr lang="en-US" smtClean="0"/>
              <a:t>happens-before</a:t>
            </a:r>
            <a:r>
              <a:rPr lang="zh-CN" altLang="en-US" smtClean="0"/>
              <a:t>于线程</a:t>
            </a:r>
            <a:r>
              <a:rPr lang="en-US" smtClean="0"/>
              <a:t>B</a:t>
            </a:r>
            <a:r>
              <a:rPr lang="zh-CN" altLang="en-US" smtClean="0"/>
              <a:t>中的任意操作。</a:t>
            </a:r>
            <a:endParaRPr lang="en-US" altLang="zh-CN" smtClean="0"/>
          </a:p>
          <a:p>
            <a:pPr>
              <a:buFont typeface="Wingdings" pitchFamily="2" charset="2"/>
              <a:buChar char="n"/>
            </a:pPr>
            <a:endParaRPr lang="en-US" altLang="zh-CN" smtClean="0"/>
          </a:p>
          <a:p>
            <a:pPr>
              <a:buFont typeface="Wingdings" pitchFamily="2" charset="2"/>
              <a:buChar char="n"/>
            </a:pPr>
            <a:r>
              <a:rPr lang="en-US" altLang="zh-CN" smtClean="0"/>
              <a:t>6</a:t>
            </a:r>
            <a:r>
              <a:rPr lang="zh-CN" altLang="en-US" smtClean="0"/>
              <a:t>）</a:t>
            </a:r>
            <a:r>
              <a:rPr lang="en-US" smtClean="0"/>
              <a:t>join()</a:t>
            </a:r>
            <a:r>
              <a:rPr lang="zh-CN" altLang="en-US" smtClean="0"/>
              <a:t>规则：如果线程</a:t>
            </a:r>
            <a:r>
              <a:rPr lang="en-US" smtClean="0"/>
              <a:t>A</a:t>
            </a:r>
            <a:r>
              <a:rPr lang="zh-CN" altLang="en-US" smtClean="0"/>
              <a:t>执行操作</a:t>
            </a:r>
            <a:r>
              <a:rPr lang="en-US" smtClean="0"/>
              <a:t>ThreadB.join()</a:t>
            </a:r>
            <a:r>
              <a:rPr lang="zh-CN" altLang="en-US" smtClean="0"/>
              <a:t>并成功返回，那么线程</a:t>
            </a:r>
            <a:r>
              <a:rPr lang="en-US" smtClean="0"/>
              <a:t>B</a:t>
            </a:r>
            <a:r>
              <a:rPr lang="zh-CN" altLang="en-US" smtClean="0"/>
              <a:t>中的任意操作</a:t>
            </a:r>
            <a:r>
              <a:rPr lang="en-US" smtClean="0"/>
              <a:t>happens-before</a:t>
            </a:r>
            <a:r>
              <a:rPr lang="zh-CN" altLang="en-US" smtClean="0"/>
              <a:t>于线程</a:t>
            </a:r>
            <a:r>
              <a:rPr lang="en-US" smtClean="0"/>
              <a:t>A</a:t>
            </a:r>
            <a:r>
              <a:rPr lang="zh-CN" altLang="en-US" smtClean="0"/>
              <a:t>从</a:t>
            </a:r>
            <a:r>
              <a:rPr lang="en-US" smtClean="0"/>
              <a:t>ThreadB.join()</a:t>
            </a:r>
            <a:r>
              <a:rPr lang="zh-CN" altLang="en-US" smtClean="0"/>
              <a:t>操作成功返回。 </a:t>
            </a:r>
            <a:endParaRPr lang="en-US" altLang="zh-CN" smtClean="0"/>
          </a:p>
          <a:p>
            <a:pPr>
              <a:buFont typeface="Wingdings" pitchFamily="2" charset="2"/>
              <a:buChar char="n"/>
            </a:pPr>
            <a:endParaRPr lang="en-US" altLang="zh-CN" smtClean="0"/>
          </a:p>
          <a:p>
            <a:pPr>
              <a:buFont typeface="Wingdings" pitchFamily="2" charset="2"/>
              <a:buChar char="n"/>
            </a:pPr>
            <a:r>
              <a:rPr lang="en-US" altLang="zh-CN" smtClean="0"/>
              <a:t>7</a:t>
            </a:r>
            <a:r>
              <a:rPr lang="zh-CN" altLang="en-US" smtClean="0"/>
              <a:t> ）线程中断规则</a:t>
            </a:r>
            <a:r>
              <a:rPr lang="en-US" altLang="zh-CN" smtClean="0"/>
              <a:t>:</a:t>
            </a:r>
            <a:r>
              <a:rPr lang="zh-CN" altLang="en-US" smtClean="0"/>
              <a:t>对线程</a:t>
            </a:r>
            <a:r>
              <a:rPr lang="en-US" altLang="zh-CN" smtClean="0"/>
              <a:t>interrupt</a:t>
            </a:r>
            <a:r>
              <a:rPr lang="zh-CN" altLang="en-US" smtClean="0"/>
              <a:t>方法的</a:t>
            </a:r>
            <a:r>
              <a:rPr lang="zh-CN" altLang="en-US" smtClean="0"/>
              <a:t>调用</a:t>
            </a:r>
            <a:r>
              <a:rPr lang="en-US" smtClean="0"/>
              <a:t>happens-before</a:t>
            </a:r>
            <a:r>
              <a:rPr lang="zh-CN" altLang="en-US" smtClean="0"/>
              <a:t>于被</a:t>
            </a:r>
            <a:r>
              <a:rPr lang="zh-CN" altLang="en-US" smtClean="0"/>
              <a:t>中断线程的代码检测到中断事件的</a:t>
            </a:r>
            <a:r>
              <a:rPr lang="zh-CN" altLang="en-US" smtClean="0"/>
              <a:t>发生。</a:t>
            </a:r>
            <a:endParaRPr lang="zh-CN" altLang="en-US"/>
          </a:p>
        </p:txBody>
      </p:sp>
      <p:sp>
        <p:nvSpPr>
          <p:cNvPr id="10" name="矩形​​ 30"/>
          <p:cNvSpPr>
            <a:spLocks noChangeArrowheads="1"/>
          </p:cNvSpPr>
          <p:nvPr/>
        </p:nvSpPr>
        <p:spPr bwMode="auto">
          <a:xfrm>
            <a:off x="877042" y="1114412"/>
            <a:ext cx="6628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无需任何同步手段就可以保证的</a:t>
            </a: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volatile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的内存语义</a:t>
            </a:r>
          </a:p>
        </p:txBody>
      </p:sp>
      <p:sp>
        <p:nvSpPr>
          <p:cNvPr id="11" name="矩形​​ 30"/>
          <p:cNvSpPr>
            <a:spLocks noChangeArrowheads="1"/>
          </p:cNvSpPr>
          <p:nvPr/>
        </p:nvSpPr>
        <p:spPr bwMode="auto">
          <a:xfrm>
            <a:off x="200766" y="1114412"/>
            <a:ext cx="119912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可以把对</a:t>
            </a:r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volatile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变量的单个读</a:t>
            </a:r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写，看成是使用同一个锁对这些单个读</a:t>
            </a:r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写操作做了同步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1014" y="1638300"/>
            <a:ext cx="5395911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40375" y="2976563"/>
            <a:ext cx="6500813" cy="305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volatile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的内存语义</a:t>
            </a:r>
          </a:p>
        </p:txBody>
      </p:sp>
      <p:sp>
        <p:nvSpPr>
          <p:cNvPr id="11" name="矩形​​ 30"/>
          <p:cNvSpPr>
            <a:spLocks noChangeArrowheads="1"/>
          </p:cNvSpPr>
          <p:nvPr/>
        </p:nvSpPr>
        <p:spPr bwMode="auto">
          <a:xfrm>
            <a:off x="200765" y="1114412"/>
            <a:ext cx="11143509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volatile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变量自身具有下列特性：</a:t>
            </a:r>
            <a:endParaRPr lang="en-US" altLang="zh-CN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可见性。对一个</a:t>
            </a:r>
            <a:r>
              <a:rPr lang="en-US" altLang="zh-CN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volatile</a:t>
            </a:r>
            <a:r>
              <a:rPr lang="zh-CN" altLang="en-US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变量的读，总是能看到（任意线程）对这个</a:t>
            </a:r>
            <a:r>
              <a:rPr lang="en-US" altLang="zh-CN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volatile</a:t>
            </a:r>
            <a:r>
              <a:rPr lang="zh-CN" altLang="en-US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变量</a:t>
            </a:r>
            <a:r>
              <a:rPr lang="zh-CN" altLang="en-US" sz="2000" b="1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最后</a:t>
            </a:r>
            <a:r>
              <a:rPr lang="zh-CN" altLang="en-US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的写入。</a:t>
            </a:r>
            <a:endParaRPr lang="en-US" altLang="zh-CN" sz="2000" smtClean="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buFont typeface="Wingdings" pitchFamily="2" charset="2"/>
              <a:buChar char="p"/>
            </a:pPr>
            <a:endParaRPr lang="zh-CN" altLang="en-US" sz="2000" smtClean="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原子性：对任意单个</a:t>
            </a:r>
            <a:r>
              <a:rPr lang="en-US" altLang="zh-CN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volatile</a:t>
            </a:r>
            <a:r>
              <a:rPr lang="zh-CN" altLang="en-US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变量的读</a:t>
            </a:r>
            <a:r>
              <a:rPr lang="en-US" altLang="zh-CN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/</a:t>
            </a:r>
            <a:r>
              <a:rPr lang="zh-CN" altLang="en-US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写具有原子性，但类似于</a:t>
            </a:r>
            <a:r>
              <a:rPr lang="en-US" altLang="zh-CN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volatile++</a:t>
            </a:r>
            <a:r>
              <a:rPr lang="zh-CN" altLang="en-US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这种复合操作不具有原子性。</a:t>
            </a:r>
          </a:p>
        </p:txBody>
      </p:sp>
      <p:sp>
        <p:nvSpPr>
          <p:cNvPr id="12" name="矩形 11"/>
          <p:cNvSpPr/>
          <p:nvPr/>
        </p:nvSpPr>
        <p:spPr>
          <a:xfrm>
            <a:off x="209549" y="3252311"/>
            <a:ext cx="4191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volatile</a:t>
            </a:r>
            <a:r>
              <a:rPr lang="zh-CN" altLang="en-US" smtClean="0"/>
              <a:t>写的内存语义如下：</a:t>
            </a:r>
            <a:br>
              <a:rPr lang="zh-CN" altLang="en-US" smtClean="0"/>
            </a:br>
            <a:r>
              <a:rPr lang="zh-CN" altLang="en-US" smtClean="0"/>
              <a:t>当写一个</a:t>
            </a:r>
            <a:r>
              <a:rPr lang="en-US" altLang="zh-CN" smtClean="0"/>
              <a:t>volatile</a:t>
            </a:r>
            <a:r>
              <a:rPr lang="zh-CN" altLang="en-US" smtClean="0"/>
              <a:t>变量时，</a:t>
            </a:r>
            <a:r>
              <a:rPr lang="en-US" altLang="zh-CN" smtClean="0"/>
              <a:t>JMM</a:t>
            </a:r>
            <a:r>
              <a:rPr lang="zh-CN" altLang="en-US" smtClean="0"/>
              <a:t>会把该线程对应的本地内存中的共享变量值刷新到主内存</a:t>
            </a:r>
            <a:r>
              <a:rPr lang="zh-CN" altLang="en-US" smtClean="0"/>
              <a:t>。</a:t>
            </a:r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7388" y="2847975"/>
            <a:ext cx="4979987" cy="345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volatile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的内存语义</a:t>
            </a:r>
          </a:p>
        </p:txBody>
      </p:sp>
      <p:sp>
        <p:nvSpPr>
          <p:cNvPr id="12" name="矩形 11"/>
          <p:cNvSpPr/>
          <p:nvPr/>
        </p:nvSpPr>
        <p:spPr>
          <a:xfrm>
            <a:off x="523874" y="1290161"/>
            <a:ext cx="11668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volatile</a:t>
            </a:r>
            <a:r>
              <a:rPr lang="zh-CN" altLang="en-US" smtClean="0"/>
              <a:t>读的内存语义如下：</a:t>
            </a:r>
            <a:br>
              <a:rPr lang="zh-CN" altLang="en-US" smtClean="0"/>
            </a:br>
            <a:r>
              <a:rPr lang="zh-CN" altLang="en-US" smtClean="0"/>
              <a:t>当读一个</a:t>
            </a:r>
            <a:r>
              <a:rPr lang="en-US" altLang="zh-CN" smtClean="0"/>
              <a:t>volatile</a:t>
            </a:r>
            <a:r>
              <a:rPr lang="zh-CN" altLang="en-US" smtClean="0"/>
              <a:t>变量时，</a:t>
            </a:r>
            <a:r>
              <a:rPr lang="en-US" altLang="zh-CN" smtClean="0"/>
              <a:t>JMM</a:t>
            </a:r>
            <a:r>
              <a:rPr lang="zh-CN" altLang="en-US" smtClean="0"/>
              <a:t>会把该线程对应的本地内存置为无效。线程接下来将从主内存中读取共享变量</a:t>
            </a:r>
            <a:r>
              <a:rPr lang="zh-CN" altLang="en-US" smtClean="0"/>
              <a:t>。</a:t>
            </a:r>
            <a:endParaRPr lang="zh-CN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2013" y="2163763"/>
            <a:ext cx="6205537" cy="410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9739" y="1131110"/>
            <a:ext cx="574102" cy="57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1505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并发编程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领域的关键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1962891" y="1104887"/>
            <a:ext cx="40188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线程之间的通信和同步</a:t>
            </a:r>
          </a:p>
        </p:txBody>
      </p:sp>
      <p:sp>
        <p:nvSpPr>
          <p:cNvPr id="14" name="矩形 13"/>
          <p:cNvSpPr/>
          <p:nvPr/>
        </p:nvSpPr>
        <p:spPr>
          <a:xfrm>
            <a:off x="1076325" y="1649522"/>
            <a:ext cx="99631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400" b="1" smtClean="0"/>
              <a:t>线程之间的通信</a:t>
            </a:r>
          </a:p>
          <a:p>
            <a:pPr latinLnBrk="1"/>
            <a:r>
              <a:rPr lang="zh-CN" altLang="en-US" smtClean="0"/>
              <a:t>线程的通信是指线程之间以何种机制来交换信息。在编程中，线程之间的通信机制有</a:t>
            </a:r>
            <a:r>
              <a:rPr lang="zh-CN" altLang="en-US" smtClean="0"/>
              <a:t>两种，</a:t>
            </a:r>
            <a:r>
              <a:rPr lang="zh-CN" altLang="en-US" b="1" smtClean="0"/>
              <a:t>共享</a:t>
            </a:r>
            <a:r>
              <a:rPr lang="zh-CN" altLang="en-US" b="1" smtClean="0"/>
              <a:t>内存</a:t>
            </a:r>
            <a:r>
              <a:rPr lang="zh-CN" altLang="en-US" smtClean="0"/>
              <a:t>和</a:t>
            </a:r>
            <a:r>
              <a:rPr lang="zh-CN" altLang="en-US" b="1" smtClean="0"/>
              <a:t>消息传递</a:t>
            </a:r>
            <a:r>
              <a:rPr lang="zh-CN" altLang="en-US" smtClean="0"/>
              <a:t>。</a:t>
            </a:r>
          </a:p>
          <a:p>
            <a:pPr latinLnBrk="1"/>
            <a:r>
              <a:rPr lang="zh-CN" altLang="en-US" smtClean="0"/>
              <a:t>在</a:t>
            </a:r>
            <a:r>
              <a:rPr lang="zh-CN" altLang="en-US" b="1" smtClean="0"/>
              <a:t>共享内存</a:t>
            </a:r>
            <a:r>
              <a:rPr lang="zh-CN" altLang="en-US" smtClean="0"/>
              <a:t>的并发模型里，线程之间共享程序的公共状态，线程之间通过写</a:t>
            </a:r>
            <a:r>
              <a:rPr lang="en-US" altLang="zh-CN" smtClean="0"/>
              <a:t>-</a:t>
            </a:r>
            <a:r>
              <a:rPr lang="zh-CN" altLang="en-US" smtClean="0"/>
              <a:t>读内存中的公共状态来隐式进行通信，典型的共享内存通信方式就是通过</a:t>
            </a:r>
            <a:r>
              <a:rPr lang="zh-CN" altLang="en-US" b="1" smtClean="0"/>
              <a:t>共享对象</a:t>
            </a:r>
            <a:r>
              <a:rPr lang="zh-CN" altLang="en-US" smtClean="0"/>
              <a:t>进行通信。</a:t>
            </a:r>
          </a:p>
          <a:p>
            <a:pPr latinLnBrk="1"/>
            <a:r>
              <a:rPr lang="zh-CN" altLang="en-US" smtClean="0"/>
              <a:t>在</a:t>
            </a:r>
            <a:r>
              <a:rPr lang="zh-CN" altLang="en-US" b="1" smtClean="0"/>
              <a:t>消息传递</a:t>
            </a:r>
            <a:r>
              <a:rPr lang="zh-CN" altLang="en-US" smtClean="0"/>
              <a:t>的并发模型里，线程之间没有公共状态，线程之间必须通过明确的发送消息来显式进行通信，在</a:t>
            </a:r>
            <a:r>
              <a:rPr lang="en-US" altLang="zh-CN" smtClean="0"/>
              <a:t>java</a:t>
            </a:r>
            <a:r>
              <a:rPr lang="zh-CN" altLang="en-US" smtClean="0"/>
              <a:t>中典型的消息传递方式就是</a:t>
            </a:r>
            <a:r>
              <a:rPr lang="en-US" altLang="zh-CN" b="1" smtClean="0"/>
              <a:t>wait()</a:t>
            </a:r>
            <a:r>
              <a:rPr lang="zh-CN" altLang="en-US" smtClean="0"/>
              <a:t>和</a:t>
            </a:r>
            <a:r>
              <a:rPr lang="en-US" altLang="zh-CN" b="1" smtClean="0"/>
              <a:t>notify()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atinLnBrk="1"/>
            <a:endParaRPr lang="zh-CN" altLang="en-US" smtClean="0"/>
          </a:p>
          <a:p>
            <a:pPr latinLnBrk="1"/>
            <a:r>
              <a:rPr lang="zh-CN" altLang="en-US" sz="2400" b="1" smtClean="0"/>
              <a:t>线程之间的同步</a:t>
            </a:r>
          </a:p>
          <a:p>
            <a:pPr latinLnBrk="1"/>
            <a:r>
              <a:rPr lang="zh-CN" altLang="en-US" smtClean="0"/>
              <a:t>同步是指程序用于控制不同线程之间操作发生相对顺序的机制。</a:t>
            </a:r>
          </a:p>
          <a:p>
            <a:pPr latinLnBrk="1"/>
            <a:r>
              <a:rPr lang="zh-CN" altLang="en-US" smtClean="0"/>
              <a:t>在共享内存并发模型里，同步是显式进行的。程序员必须显式指定某个方法或某段代码需要在线程之间互斥执行。</a:t>
            </a:r>
          </a:p>
          <a:p>
            <a:pPr latinLnBrk="1"/>
            <a:r>
              <a:rPr lang="zh-CN" altLang="en-US" smtClean="0"/>
              <a:t>在消息传递的并发模型里，由于消息的发送必须在消息的接收之前，因此同步是隐式进行的。</a:t>
            </a:r>
            <a:endParaRPr lang="en-US" altLang="zh-CN" smtClean="0"/>
          </a:p>
          <a:p>
            <a:pPr latinLnBrk="1"/>
            <a:endParaRPr lang="zh-CN" altLang="en-US" smtClean="0"/>
          </a:p>
          <a:p>
            <a:pPr latinLnBrk="1"/>
            <a:r>
              <a:rPr lang="en-US" altLang="zh-CN" sz="2400" b="1" smtClean="0">
                <a:solidFill>
                  <a:srgbClr val="FF0000"/>
                </a:solidFill>
              </a:rPr>
              <a:t>Java</a:t>
            </a:r>
            <a:r>
              <a:rPr lang="zh-CN" altLang="en-US" sz="2400" b="1" smtClean="0">
                <a:solidFill>
                  <a:srgbClr val="FF0000"/>
                </a:solidFill>
              </a:rPr>
              <a:t>的并发采用的是共享内存模型</a:t>
            </a: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volatile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内存语义的实现</a:t>
            </a:r>
          </a:p>
        </p:txBody>
      </p:sp>
      <p:sp>
        <p:nvSpPr>
          <p:cNvPr id="10" name="矩形​​ 30"/>
          <p:cNvSpPr>
            <a:spLocks noChangeArrowheads="1"/>
          </p:cNvSpPr>
          <p:nvPr/>
        </p:nvSpPr>
        <p:spPr bwMode="auto">
          <a:xfrm>
            <a:off x="515091" y="1114412"/>
            <a:ext cx="34282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volatile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重排序规则表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117600" y="1605491"/>
          <a:ext cx="9740900" cy="2747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225"/>
                <a:gridCol w="2435225"/>
                <a:gridCol w="2435225"/>
                <a:gridCol w="2435225"/>
              </a:tblGrid>
              <a:tr h="549487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第一个操作</a:t>
                      </a:r>
                      <a:r>
                        <a:rPr lang="zh-CN" altLang="en-US" smtClean="0"/>
                        <a:t> </a:t>
                      </a:r>
                    </a:p>
                    <a:p>
                      <a:pPr algn="ctr"/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第二个操作</a:t>
                      </a:r>
                      <a:r>
                        <a:rPr lang="zh-CN" altLang="en-US" smtClean="0"/>
                        <a:t> 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9487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普通读</a:t>
                      </a:r>
                      <a:r>
                        <a:rPr lang="en-US" altLang="zh-CN" smtClean="0"/>
                        <a:t>/</a:t>
                      </a:r>
                      <a:r>
                        <a:rPr lang="zh-CN" altLang="en-US" smtClean="0"/>
                        <a:t>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volatile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volatile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写</a:t>
                      </a:r>
                      <a:endParaRPr lang="zh-CN" altLang="en-US"/>
                    </a:p>
                  </a:txBody>
                  <a:tcPr/>
                </a:tc>
              </a:tr>
              <a:tr h="5494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普通读</a:t>
                      </a:r>
                      <a:r>
                        <a:rPr lang="en-US" altLang="zh-CN" smtClean="0"/>
                        <a:t>/</a:t>
                      </a:r>
                      <a:r>
                        <a:rPr lang="zh-CN" altLang="en-US" smtClean="0"/>
                        <a:t>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不允许</a:t>
                      </a:r>
                      <a:endParaRPr lang="zh-CN" altLang="en-US"/>
                    </a:p>
                  </a:txBody>
                  <a:tcPr/>
                </a:tc>
              </a:tr>
              <a:tr h="549487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volatile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读</a:t>
                      </a:r>
                      <a:r>
                        <a:rPr lang="zh-CN" altLang="en-US" smtClean="0"/>
                        <a:t>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不允许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不允许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不允许</a:t>
                      </a:r>
                    </a:p>
                  </a:txBody>
                  <a:tcPr/>
                </a:tc>
              </a:tr>
              <a:tr h="549487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volatile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不允许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不允许</a:t>
                      </a:r>
                      <a:endParaRPr lang="en-US" altLang="zh-CN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volatile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内存语义的实现</a:t>
            </a: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705591" y="1209662"/>
            <a:ext cx="58857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JMM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volatile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的内存屏障插入策略</a:t>
            </a:r>
          </a:p>
        </p:txBody>
      </p:sp>
      <p:sp>
        <p:nvSpPr>
          <p:cNvPr id="16" name="矩形 15"/>
          <p:cNvSpPr/>
          <p:nvPr/>
        </p:nvSpPr>
        <p:spPr>
          <a:xfrm>
            <a:off x="838199" y="1794986"/>
            <a:ext cx="109823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mtClean="0"/>
              <a:t>在每个</a:t>
            </a:r>
            <a:r>
              <a:rPr lang="en-US" smtClean="0"/>
              <a:t>volatile</a:t>
            </a:r>
            <a:r>
              <a:rPr lang="zh-CN" altLang="en-US" smtClean="0"/>
              <a:t>写操作的</a:t>
            </a:r>
            <a:r>
              <a:rPr lang="zh-CN" altLang="en-US" b="1" smtClean="0"/>
              <a:t>前面</a:t>
            </a:r>
            <a:r>
              <a:rPr lang="zh-CN" altLang="en-US" smtClean="0"/>
              <a:t>插入一个</a:t>
            </a:r>
            <a:r>
              <a:rPr lang="en-US" smtClean="0"/>
              <a:t>StoreStore</a:t>
            </a:r>
            <a:r>
              <a:rPr lang="zh-CN" altLang="en-US" smtClean="0"/>
              <a:t>屏障</a:t>
            </a:r>
            <a:r>
              <a:rPr lang="zh-CN" altLang="en-US" smtClean="0"/>
              <a:t>。在</a:t>
            </a:r>
            <a:r>
              <a:rPr lang="zh-CN" altLang="en-US" smtClean="0"/>
              <a:t>每个</a:t>
            </a:r>
            <a:r>
              <a:rPr lang="en-US" smtClean="0"/>
              <a:t>volatile</a:t>
            </a:r>
            <a:r>
              <a:rPr lang="zh-CN" altLang="en-US" smtClean="0"/>
              <a:t>写操作的</a:t>
            </a:r>
            <a:r>
              <a:rPr lang="zh-CN" altLang="en-US" b="1" smtClean="0"/>
              <a:t>后面</a:t>
            </a:r>
            <a:r>
              <a:rPr lang="zh-CN" altLang="en-US" smtClean="0"/>
              <a:t>插入一个</a:t>
            </a:r>
            <a:r>
              <a:rPr lang="en-US" smtClean="0"/>
              <a:t>StoreLoad</a:t>
            </a:r>
            <a:r>
              <a:rPr lang="zh-CN" altLang="en-US" smtClean="0"/>
              <a:t>屏障。</a:t>
            </a:r>
            <a:endParaRPr lang="en-US" altLang="zh-CN" smtClean="0"/>
          </a:p>
          <a:p>
            <a:pPr>
              <a:buFont typeface="Wingdings" pitchFamily="2" charset="2"/>
              <a:buChar char="u"/>
            </a:pPr>
            <a:endParaRPr lang="en-US" altLang="zh-CN" smtClean="0"/>
          </a:p>
          <a:p>
            <a:pPr>
              <a:buFont typeface="Wingdings" pitchFamily="2" charset="2"/>
              <a:buChar char="u"/>
            </a:pPr>
            <a:r>
              <a:rPr lang="zh-CN" altLang="en-US" smtClean="0"/>
              <a:t>在每个</a:t>
            </a:r>
            <a:r>
              <a:rPr lang="en-US" smtClean="0"/>
              <a:t>volatile</a:t>
            </a:r>
            <a:r>
              <a:rPr lang="zh-CN" altLang="en-US" smtClean="0"/>
              <a:t>读操作的</a:t>
            </a:r>
            <a:r>
              <a:rPr lang="zh-CN" altLang="en-US" b="1" smtClean="0"/>
              <a:t>后面</a:t>
            </a:r>
            <a:r>
              <a:rPr lang="zh-CN" altLang="en-US" smtClean="0"/>
              <a:t>插入一个</a:t>
            </a:r>
            <a:r>
              <a:rPr lang="en-US" smtClean="0"/>
              <a:t>LoadLoad</a:t>
            </a:r>
            <a:r>
              <a:rPr lang="zh-CN" altLang="en-US" smtClean="0"/>
              <a:t>屏障</a:t>
            </a:r>
            <a:r>
              <a:rPr lang="zh-CN" altLang="en-US" smtClean="0"/>
              <a:t>。在</a:t>
            </a:r>
            <a:r>
              <a:rPr lang="zh-CN" altLang="en-US" smtClean="0"/>
              <a:t>每个</a:t>
            </a:r>
            <a:r>
              <a:rPr lang="en-US" smtClean="0"/>
              <a:t>volatile</a:t>
            </a:r>
            <a:r>
              <a:rPr lang="zh-CN" altLang="en-US" smtClean="0"/>
              <a:t>读操作的</a:t>
            </a:r>
            <a:r>
              <a:rPr lang="zh-CN" altLang="en-US" b="1" smtClean="0"/>
              <a:t>后面</a:t>
            </a:r>
            <a:r>
              <a:rPr lang="zh-CN" altLang="en-US" smtClean="0"/>
              <a:t>插入一个</a:t>
            </a:r>
            <a:r>
              <a:rPr lang="en-US" smtClean="0"/>
              <a:t>LoadStore</a:t>
            </a:r>
            <a:r>
              <a:rPr lang="zh-CN" altLang="en-US" smtClean="0"/>
              <a:t>屏障。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6288" y="2828925"/>
            <a:ext cx="492283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2238" y="2895600"/>
            <a:ext cx="503713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锁的内存语义</a:t>
            </a:r>
          </a:p>
        </p:txBody>
      </p:sp>
      <p:sp>
        <p:nvSpPr>
          <p:cNvPr id="12" name="矩形 11"/>
          <p:cNvSpPr/>
          <p:nvPr/>
        </p:nvSpPr>
        <p:spPr>
          <a:xfrm>
            <a:off x="514349" y="1242536"/>
            <a:ext cx="110394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mtClean="0"/>
              <a:t>当线程释放锁时，</a:t>
            </a:r>
            <a:r>
              <a:rPr lang="en-US" altLang="zh-CN" smtClean="0"/>
              <a:t>JMM</a:t>
            </a:r>
            <a:r>
              <a:rPr lang="zh-CN" altLang="en-US" smtClean="0"/>
              <a:t>会把该线程对应的本地内存中的共享变量刷新到主内存中。。</a:t>
            </a:r>
            <a:endParaRPr lang="en-US" altLang="zh-CN" smtClean="0"/>
          </a:p>
          <a:p>
            <a:pPr>
              <a:buFont typeface="Wingdings" pitchFamily="2" charset="2"/>
              <a:buChar char="n"/>
            </a:pPr>
            <a:endParaRPr lang="en-US" altLang="zh-CN" smtClean="0"/>
          </a:p>
          <a:p>
            <a:pPr>
              <a:buFont typeface="Wingdings" pitchFamily="2" charset="2"/>
              <a:buChar char="n"/>
            </a:pPr>
            <a:r>
              <a:rPr lang="zh-CN" altLang="en-US" smtClean="0"/>
              <a:t>当线程获取锁时，</a:t>
            </a:r>
            <a:r>
              <a:rPr lang="en-US" altLang="zh-CN" smtClean="0"/>
              <a:t>JMM</a:t>
            </a:r>
            <a:r>
              <a:rPr lang="zh-CN" altLang="en-US" smtClean="0"/>
              <a:t>会把该线程对应的本地内存置为无效。从而使得被监视器保护的临界区代码必须从主内存中读取共享变量。 </a:t>
            </a:r>
            <a:br>
              <a:rPr lang="zh-CN" altLang="en-US" smtClean="0"/>
            </a:br>
            <a:r>
              <a:rPr lang="zh-CN" altLang="en-US" smtClean="0"/>
              <a:t> </a:t>
            </a:r>
            <a:br>
              <a:rPr lang="zh-CN" altLang="en-US" smtClean="0"/>
            </a:br>
            <a:endParaRPr lang="zh-CN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325" y="2705100"/>
            <a:ext cx="3969388" cy="331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86475" y="2395539"/>
            <a:ext cx="4629150" cy="380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的内存语义</a:t>
            </a:r>
          </a:p>
        </p:txBody>
      </p:sp>
      <p:sp>
        <p:nvSpPr>
          <p:cNvPr id="12" name="矩形 11"/>
          <p:cNvSpPr/>
          <p:nvPr/>
        </p:nvSpPr>
        <p:spPr>
          <a:xfrm>
            <a:off x="428624" y="1823561"/>
            <a:ext cx="110394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mtClean="0"/>
              <a:t>在构造函数内对一个</a:t>
            </a:r>
            <a:r>
              <a:rPr lang="en-US" altLang="zh-CN" smtClean="0"/>
              <a:t>final</a:t>
            </a:r>
            <a:r>
              <a:rPr lang="zh-CN" altLang="en-US" smtClean="0"/>
              <a:t>域的写入，与随后把这个被构造对象的引用赋值给一个引用变量，这两个操作之间不能重排序。 </a:t>
            </a:r>
            <a:br>
              <a:rPr lang="zh-CN" altLang="en-US" smtClean="0"/>
            </a:br>
            <a:endParaRPr lang="en-US" altLang="zh-CN" smtClean="0"/>
          </a:p>
          <a:p>
            <a:pPr>
              <a:buFont typeface="Wingdings" pitchFamily="2" charset="2"/>
              <a:buChar char="n"/>
            </a:pPr>
            <a:r>
              <a:rPr lang="zh-CN" altLang="en-US" smtClean="0"/>
              <a:t>）初次读一个包含</a:t>
            </a:r>
            <a:r>
              <a:rPr lang="en-US" altLang="zh-CN" smtClean="0"/>
              <a:t>final</a:t>
            </a:r>
            <a:r>
              <a:rPr lang="zh-CN" altLang="en-US" smtClean="0"/>
              <a:t>域的对象的引用，与随后初次读这个</a:t>
            </a:r>
            <a:r>
              <a:rPr lang="en-US" altLang="zh-CN" smtClean="0"/>
              <a:t>final</a:t>
            </a:r>
            <a:r>
              <a:rPr lang="zh-CN" altLang="en-US" smtClean="0"/>
              <a:t>域，这两个操作之间不能重排序。</a:t>
            </a:r>
            <a:endParaRPr lang="zh-CN" altLang="en-US"/>
          </a:p>
        </p:txBody>
      </p:sp>
      <p:sp>
        <p:nvSpPr>
          <p:cNvPr id="11" name="矩形​​ 30"/>
          <p:cNvSpPr>
            <a:spLocks noChangeArrowheads="1"/>
          </p:cNvSpPr>
          <p:nvPr/>
        </p:nvSpPr>
        <p:spPr bwMode="auto">
          <a:xfrm>
            <a:off x="524616" y="1181087"/>
            <a:ext cx="58190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编译器和处理器要遵守两个重排序规则。</a:t>
            </a:r>
          </a:p>
        </p:txBody>
      </p:sp>
      <p:sp>
        <p:nvSpPr>
          <p:cNvPr id="14" name="矩形​​ 30"/>
          <p:cNvSpPr>
            <a:spLocks noChangeArrowheads="1"/>
          </p:cNvSpPr>
          <p:nvPr/>
        </p:nvSpPr>
        <p:spPr bwMode="auto">
          <a:xfrm>
            <a:off x="505566" y="3248012"/>
            <a:ext cx="58190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域为引用类型</a:t>
            </a:r>
          </a:p>
        </p:txBody>
      </p:sp>
      <p:sp>
        <p:nvSpPr>
          <p:cNvPr id="15" name="矩形 14"/>
          <p:cNvSpPr/>
          <p:nvPr/>
        </p:nvSpPr>
        <p:spPr>
          <a:xfrm>
            <a:off x="514349" y="3804761"/>
            <a:ext cx="11039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mtClean="0"/>
              <a:t>增加了如下规则：在构造函数内对一个</a:t>
            </a:r>
            <a:r>
              <a:rPr lang="en-US" altLang="zh-CN" smtClean="0"/>
              <a:t>final</a:t>
            </a:r>
            <a:r>
              <a:rPr lang="zh-CN" altLang="en-US" smtClean="0"/>
              <a:t>引用的对象的成员域的写入，与随后在构造函数外把这个被构造对象的引用赋值给一个引用变量，这两个操作之间不能重排序。</a:t>
            </a:r>
            <a:endParaRPr lang="zh-CN" altLang="en-US"/>
          </a:p>
        </p:txBody>
      </p:sp>
      <p:sp>
        <p:nvSpPr>
          <p:cNvPr id="16" name="矩形​​ 30"/>
          <p:cNvSpPr>
            <a:spLocks noChangeArrowheads="1"/>
          </p:cNvSpPr>
          <p:nvPr/>
        </p:nvSpPr>
        <p:spPr bwMode="auto">
          <a:xfrm>
            <a:off x="581766" y="4810112"/>
            <a:ext cx="58190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语义在处理器中的实现</a:t>
            </a:r>
          </a:p>
        </p:txBody>
      </p:sp>
      <p:sp>
        <p:nvSpPr>
          <p:cNvPr id="17" name="矩形 16"/>
          <p:cNvSpPr/>
          <p:nvPr/>
        </p:nvSpPr>
        <p:spPr>
          <a:xfrm>
            <a:off x="590549" y="5366861"/>
            <a:ext cx="11039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mtClean="0"/>
              <a:t>会要求编译器在</a:t>
            </a:r>
            <a:r>
              <a:rPr lang="en-US" altLang="zh-CN" smtClean="0"/>
              <a:t>final</a:t>
            </a:r>
            <a:r>
              <a:rPr lang="zh-CN" altLang="en-US" smtClean="0"/>
              <a:t>域的写之后，构造函数</a:t>
            </a:r>
            <a:r>
              <a:rPr lang="en-US" altLang="zh-CN" smtClean="0"/>
              <a:t>return</a:t>
            </a:r>
            <a:r>
              <a:rPr lang="zh-CN" altLang="en-US" smtClean="0"/>
              <a:t>之前插入一个</a:t>
            </a:r>
            <a:r>
              <a:rPr lang="en-US" altLang="zh-CN" smtClean="0"/>
              <a:t>StoreStore</a:t>
            </a:r>
            <a:r>
              <a:rPr lang="zh-CN" altLang="en-US" smtClean="0"/>
              <a:t>障屏。</a:t>
            </a:r>
            <a:endParaRPr lang="en-US" altLang="zh-CN" smtClean="0"/>
          </a:p>
          <a:p>
            <a:pPr>
              <a:buFont typeface="Wingdings" pitchFamily="2" charset="2"/>
              <a:buChar char="n"/>
            </a:pPr>
            <a:endParaRPr lang="en-US" altLang="zh-CN" smtClean="0"/>
          </a:p>
          <a:p>
            <a:pPr>
              <a:buFont typeface="Wingdings" pitchFamily="2" charset="2"/>
              <a:buChar char="n"/>
            </a:pPr>
            <a:r>
              <a:rPr lang="zh-CN" altLang="en-US" smtClean="0"/>
              <a:t>读</a:t>
            </a:r>
            <a:r>
              <a:rPr lang="en-US" altLang="zh-CN" smtClean="0"/>
              <a:t>final</a:t>
            </a:r>
            <a:r>
              <a:rPr lang="zh-CN" altLang="en-US" smtClean="0"/>
              <a:t>域的重排序规则要求编译器在读</a:t>
            </a:r>
            <a:r>
              <a:rPr lang="en-US" altLang="zh-CN" smtClean="0"/>
              <a:t>final</a:t>
            </a:r>
            <a:r>
              <a:rPr lang="zh-CN" altLang="en-US" smtClean="0"/>
              <a:t>域的操作前面插入一个</a:t>
            </a:r>
            <a:r>
              <a:rPr lang="en-US" altLang="zh-CN" smtClean="0"/>
              <a:t>LoadLoad</a:t>
            </a:r>
            <a:r>
              <a:rPr lang="zh-CN" altLang="en-US" smtClean="0"/>
              <a:t>屏障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volatile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的实现原理</a:t>
            </a:r>
          </a:p>
        </p:txBody>
      </p:sp>
      <p:sp>
        <p:nvSpPr>
          <p:cNvPr id="11" name="矩形​​ 30"/>
          <p:cNvSpPr>
            <a:spLocks noChangeArrowheads="1"/>
          </p:cNvSpPr>
          <p:nvPr/>
        </p:nvSpPr>
        <p:spPr bwMode="auto">
          <a:xfrm>
            <a:off x="524615" y="1181087"/>
            <a:ext cx="103338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volatile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变量修饰的共享变量进行写操作的时候会使用</a:t>
            </a:r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提供的</a:t>
            </a:r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Lock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前缀指令</a:t>
            </a:r>
          </a:p>
        </p:txBody>
      </p:sp>
      <p:sp>
        <p:nvSpPr>
          <p:cNvPr id="17" name="矩形 16"/>
          <p:cNvSpPr/>
          <p:nvPr/>
        </p:nvSpPr>
        <p:spPr>
          <a:xfrm>
            <a:off x="552449" y="2185511"/>
            <a:ext cx="11039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mtClean="0"/>
              <a:t>将当前处理器缓存行的数据写回到系统内存</a:t>
            </a:r>
            <a:endParaRPr lang="en-US" altLang="zh-CN" smtClean="0"/>
          </a:p>
          <a:p>
            <a:pPr>
              <a:buFont typeface="Wingdings" pitchFamily="2" charset="2"/>
              <a:buChar char="n"/>
            </a:pPr>
            <a:endParaRPr lang="en-US" altLang="zh-CN" smtClean="0"/>
          </a:p>
          <a:p>
            <a:pPr>
              <a:buFont typeface="Wingdings" pitchFamily="2" charset="2"/>
              <a:buChar char="n"/>
            </a:pPr>
            <a:r>
              <a:rPr lang="zh-CN" altLang="en-US" smtClean="0"/>
              <a:t>这个写回内存的操作会使在其他</a:t>
            </a:r>
            <a:r>
              <a:rPr lang="en-US" altLang="zh-CN" smtClean="0"/>
              <a:t>CPU</a:t>
            </a:r>
            <a:r>
              <a:rPr lang="zh-CN" altLang="en-US" smtClean="0"/>
              <a:t>里缓存了该内存地址的数据无效。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synchronized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的实现原理</a:t>
            </a:r>
          </a:p>
        </p:txBody>
      </p:sp>
      <p:sp>
        <p:nvSpPr>
          <p:cNvPr id="11" name="矩形​​ 30"/>
          <p:cNvSpPr>
            <a:spLocks noChangeArrowheads="1"/>
          </p:cNvSpPr>
          <p:nvPr/>
        </p:nvSpPr>
        <p:spPr bwMode="auto">
          <a:xfrm>
            <a:off x="524615" y="1181087"/>
            <a:ext cx="10333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monitorenter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monitorexit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指令实现的</a:t>
            </a:r>
          </a:p>
        </p:txBody>
      </p:sp>
      <p:sp>
        <p:nvSpPr>
          <p:cNvPr id="17" name="矩形 16"/>
          <p:cNvSpPr/>
          <p:nvPr/>
        </p:nvSpPr>
        <p:spPr>
          <a:xfrm>
            <a:off x="552449" y="1709261"/>
            <a:ext cx="110394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mtClean="0"/>
              <a:t>monitorenter</a:t>
            </a:r>
            <a:r>
              <a:rPr lang="zh-CN" altLang="en-US" smtClean="0"/>
              <a:t>指令是在编译后插入到同步代码块的开始位置，而</a:t>
            </a:r>
            <a:r>
              <a:rPr lang="en-US" altLang="zh-CN" smtClean="0"/>
              <a:t>monitorexit</a:t>
            </a:r>
            <a:r>
              <a:rPr lang="zh-CN" altLang="en-US" smtClean="0"/>
              <a:t>是插入到方法结束处和异常处</a:t>
            </a:r>
            <a:endParaRPr lang="en-US" altLang="zh-CN" smtClean="0"/>
          </a:p>
          <a:p>
            <a:pPr>
              <a:buFont typeface="Wingdings" pitchFamily="2" charset="2"/>
              <a:buChar char="n"/>
            </a:pPr>
            <a:endParaRPr lang="en-US" altLang="zh-CN" smtClean="0"/>
          </a:p>
          <a:p>
            <a:pPr>
              <a:buFont typeface="Wingdings" pitchFamily="2" charset="2"/>
              <a:buChar char="n"/>
            </a:pPr>
            <a:r>
              <a:rPr lang="zh-CN" altLang="en-US" smtClean="0"/>
              <a:t>每个</a:t>
            </a:r>
            <a:r>
              <a:rPr lang="en-US" smtClean="0"/>
              <a:t>monitorenter</a:t>
            </a:r>
            <a:r>
              <a:rPr lang="zh-CN" altLang="en-US" smtClean="0"/>
              <a:t>必须有对应的</a:t>
            </a:r>
            <a:r>
              <a:rPr lang="en-US" smtClean="0"/>
              <a:t>monitorexit</a:t>
            </a:r>
            <a:r>
              <a:rPr lang="zh-CN" altLang="en-US" smtClean="0"/>
              <a:t>与之配对 </a:t>
            </a:r>
            <a:endParaRPr lang="en-US" altLang="zh-CN" smtClean="0"/>
          </a:p>
          <a:p>
            <a:pPr>
              <a:buFont typeface="Wingdings" pitchFamily="2" charset="2"/>
              <a:buChar char="n"/>
            </a:pPr>
            <a:endParaRPr lang="en-US" altLang="zh-CN" smtClean="0"/>
          </a:p>
          <a:p>
            <a:pPr>
              <a:buFont typeface="Wingdings" pitchFamily="2" charset="2"/>
              <a:buChar char="n"/>
            </a:pPr>
            <a:r>
              <a:rPr lang="zh-CN" altLang="en-US" smtClean="0"/>
              <a:t>任何对象都有一个</a:t>
            </a:r>
            <a:r>
              <a:rPr lang="en-US" altLang="zh-CN" smtClean="0"/>
              <a:t>monitor</a:t>
            </a:r>
            <a:r>
              <a:rPr lang="zh-CN" altLang="en-US" smtClean="0"/>
              <a:t>与之关联，当且一个</a:t>
            </a:r>
            <a:r>
              <a:rPr lang="en-US" altLang="zh-CN" smtClean="0"/>
              <a:t>monitor</a:t>
            </a:r>
            <a:r>
              <a:rPr lang="zh-CN" altLang="en-US" smtClean="0"/>
              <a:t>被持有后，它将处于锁定状态 </a:t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10" name="矩形​​ 30"/>
          <p:cNvSpPr>
            <a:spLocks noChangeArrowheads="1"/>
          </p:cNvSpPr>
          <p:nvPr/>
        </p:nvSpPr>
        <p:spPr bwMode="auto">
          <a:xfrm>
            <a:off x="562715" y="3305162"/>
            <a:ext cx="10333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锁的存放位置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4225" y="3836989"/>
            <a:ext cx="5578475" cy="86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3114" y="5153025"/>
            <a:ext cx="49895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49975" y="4781550"/>
            <a:ext cx="5815013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下箭头 13"/>
          <p:cNvSpPr/>
          <p:nvPr/>
        </p:nvSpPr>
        <p:spPr>
          <a:xfrm>
            <a:off x="3105150" y="4876800"/>
            <a:ext cx="447675" cy="266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2086268">
            <a:off x="6696075" y="4324351"/>
            <a:ext cx="342900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了解各种锁</a:t>
            </a:r>
          </a:p>
        </p:txBody>
      </p:sp>
      <p:sp>
        <p:nvSpPr>
          <p:cNvPr id="11" name="矩形​​ 30"/>
          <p:cNvSpPr>
            <a:spLocks noChangeArrowheads="1"/>
          </p:cNvSpPr>
          <p:nvPr/>
        </p:nvSpPr>
        <p:spPr bwMode="auto">
          <a:xfrm>
            <a:off x="524615" y="1181087"/>
            <a:ext cx="103338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锁一共有</a:t>
            </a:r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种状态，级别从低到高依次是：无锁状态、偏向锁状态、轻量级锁状态和重量级锁状态</a:t>
            </a:r>
          </a:p>
        </p:txBody>
      </p:sp>
      <p:sp>
        <p:nvSpPr>
          <p:cNvPr id="10" name="矩形​​ 30"/>
          <p:cNvSpPr>
            <a:spLocks noChangeArrowheads="1"/>
          </p:cNvSpPr>
          <p:nvPr/>
        </p:nvSpPr>
        <p:spPr bwMode="auto">
          <a:xfrm>
            <a:off x="553190" y="2076437"/>
            <a:ext cx="10333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偏向锁</a:t>
            </a:r>
          </a:p>
        </p:txBody>
      </p:sp>
      <p:sp>
        <p:nvSpPr>
          <p:cNvPr id="16" name="矩形 15"/>
          <p:cNvSpPr/>
          <p:nvPr/>
        </p:nvSpPr>
        <p:spPr>
          <a:xfrm>
            <a:off x="676274" y="2552611"/>
            <a:ext cx="9934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大多数情况下，锁不仅不存在多线程竞争，而且总是由同一线程多次获得，为了让线程获得锁的代价更低而引入了偏向锁。无竞争时不需要进行</a:t>
            </a:r>
            <a:r>
              <a:rPr lang="en-US" altLang="zh-CN" smtClean="0"/>
              <a:t>CAS</a:t>
            </a:r>
            <a:r>
              <a:rPr lang="zh-CN" altLang="en-US" smtClean="0"/>
              <a:t>操作来加锁和解锁。 </a:t>
            </a:r>
            <a:endParaRPr lang="zh-CN" altLang="en-US"/>
          </a:p>
        </p:txBody>
      </p:sp>
      <p:sp>
        <p:nvSpPr>
          <p:cNvPr id="18" name="矩形​​ 30"/>
          <p:cNvSpPr>
            <a:spLocks noChangeArrowheads="1"/>
          </p:cNvSpPr>
          <p:nvPr/>
        </p:nvSpPr>
        <p:spPr bwMode="auto">
          <a:xfrm>
            <a:off x="505565" y="3448037"/>
            <a:ext cx="10333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轻量级锁</a:t>
            </a:r>
          </a:p>
        </p:txBody>
      </p:sp>
      <p:sp>
        <p:nvSpPr>
          <p:cNvPr id="19" name="矩形 18"/>
          <p:cNvSpPr/>
          <p:nvPr/>
        </p:nvSpPr>
        <p:spPr>
          <a:xfrm>
            <a:off x="628649" y="3924211"/>
            <a:ext cx="9934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无竞争时通过</a:t>
            </a:r>
            <a:r>
              <a:rPr lang="en-US" altLang="zh-CN" smtClean="0"/>
              <a:t>CAS</a:t>
            </a:r>
            <a:r>
              <a:rPr lang="zh-CN" altLang="en-US" smtClean="0"/>
              <a:t>操作来加锁和解锁。</a:t>
            </a:r>
            <a:endParaRPr lang="zh-CN" altLang="en-US"/>
          </a:p>
        </p:txBody>
      </p:sp>
      <p:sp>
        <p:nvSpPr>
          <p:cNvPr id="20" name="矩形​​ 30"/>
          <p:cNvSpPr>
            <a:spLocks noChangeArrowheads="1"/>
          </p:cNvSpPr>
          <p:nvPr/>
        </p:nvSpPr>
        <p:spPr bwMode="auto">
          <a:xfrm>
            <a:off x="505565" y="4429112"/>
            <a:ext cx="10333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重量级锁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6188" y="4476750"/>
            <a:ext cx="8151812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9739" y="1131110"/>
            <a:ext cx="421639" cy="42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内存模型（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JMM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1962891" y="1104887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什么叫</a:t>
            </a:r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内存模型？先来了解现代计算机物理上的内存模型</a:t>
            </a:r>
          </a:p>
        </p:txBody>
      </p:sp>
      <p:pic>
        <p:nvPicPr>
          <p:cNvPr id="2054" name="Picture 6" descr="物理机内存交互关系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9465" y="1846798"/>
            <a:ext cx="5356310" cy="3255433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39075" y="5181600"/>
            <a:ext cx="2743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https://pic3.zhimg.com/80/v2-b3ba7bc6352bbeaf4ca4dfff4373a180_hd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8175" y="1597907"/>
            <a:ext cx="4705350" cy="4672674"/>
          </a:xfrm>
          <a:prstGeom prst="rect">
            <a:avLst/>
          </a:prstGeom>
          <a:noFill/>
        </p:spPr>
      </p:pic>
      <p:sp>
        <p:nvSpPr>
          <p:cNvPr id="14" name="右箭头 13"/>
          <p:cNvSpPr/>
          <p:nvPr/>
        </p:nvSpPr>
        <p:spPr>
          <a:xfrm>
            <a:off x="5610225" y="3314700"/>
            <a:ext cx="809625" cy="885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68365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现代计算机物理上的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内存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模型带来的问题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8326" y="1260475"/>
            <a:ext cx="5784850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92850" y="1809750"/>
            <a:ext cx="5472113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9739" y="1131110"/>
            <a:ext cx="574102" cy="57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内存模型（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JMM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1962891" y="1104887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内存模型的图示</a:t>
            </a:r>
          </a:p>
        </p:txBody>
      </p:sp>
      <p:pic>
        <p:nvPicPr>
          <p:cNvPr id="12" name="Picture 2" descr="https://images0.cnblogs.com/i/475287/201403/091134177063947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9533" y="1823510"/>
            <a:ext cx="5506126" cy="2388657"/>
          </a:xfrm>
          <a:prstGeom prst="rect">
            <a:avLst/>
          </a:prstGeom>
          <a:noFill/>
        </p:spPr>
      </p:pic>
      <p:pic>
        <p:nvPicPr>
          <p:cNvPr id="4098" name="Picture 2" descr="这里写图片描述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75425" y="1200149"/>
            <a:ext cx="4616450" cy="35043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9219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内存模型的实现</a:t>
            </a: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534142" y="1228712"/>
            <a:ext cx="95242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内部，</a:t>
            </a:r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内存模型把内存分成了两部分：线程栈区和堆区</a:t>
            </a:r>
          </a:p>
        </p:txBody>
      </p:sp>
      <p:sp>
        <p:nvSpPr>
          <p:cNvPr id="16" name="矩形 15"/>
          <p:cNvSpPr/>
          <p:nvPr/>
        </p:nvSpPr>
        <p:spPr>
          <a:xfrm>
            <a:off x="6010275" y="1939826"/>
            <a:ext cx="551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JVM</a:t>
            </a:r>
            <a:r>
              <a:rPr lang="zh-CN" altLang="en-US" smtClean="0"/>
              <a:t>中运行的每个线程都拥有自己的线程栈，线程栈包含了当前线程执行的方法调用相关信息，我们也把它称作调用栈。随着代码的不断执行，调用栈会不断变化。</a:t>
            </a:r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22530" name="Picture 2" descr="这里写图片描述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850" y="1763711"/>
            <a:ext cx="5264150" cy="4073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9219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内存模型的实现</a:t>
            </a: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534142" y="1228712"/>
            <a:ext cx="95242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内部，</a:t>
            </a:r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内存模型把内存分成了两部分：线程栈区和堆区</a:t>
            </a:r>
          </a:p>
        </p:txBody>
      </p:sp>
      <p:sp>
        <p:nvSpPr>
          <p:cNvPr id="16" name="矩形 15"/>
          <p:cNvSpPr/>
          <p:nvPr/>
        </p:nvSpPr>
        <p:spPr>
          <a:xfrm>
            <a:off x="5381625" y="1939826"/>
            <a:ext cx="61436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线程</a:t>
            </a:r>
            <a:r>
              <a:rPr lang="zh-CN" altLang="en-US" smtClean="0"/>
              <a:t>栈还包含了当前方法的</a:t>
            </a:r>
            <a:r>
              <a:rPr lang="zh-CN" altLang="en-US" smtClean="0"/>
              <a:t>所有局部变量</a:t>
            </a:r>
            <a:r>
              <a:rPr lang="zh-CN" altLang="en-US" smtClean="0"/>
              <a:t>信息。一个线程只能读取自己的线程栈，也就是说，线程中的本地变量对其它线程是不可见的。即使两个线程执行的是同一段代码，它们也会各自在自己的线程栈中</a:t>
            </a:r>
            <a:r>
              <a:rPr lang="zh-CN" altLang="en-US" smtClean="0"/>
              <a:t>创建局部变量</a:t>
            </a:r>
            <a:r>
              <a:rPr lang="zh-CN" altLang="en-US" smtClean="0"/>
              <a:t>，因此，每个线程中</a:t>
            </a:r>
            <a:r>
              <a:rPr lang="zh-CN" altLang="en-US" smtClean="0"/>
              <a:t>的局部变量</a:t>
            </a:r>
            <a:r>
              <a:rPr lang="zh-CN" altLang="en-US" smtClean="0"/>
              <a:t>都会有自己的版本。</a:t>
            </a:r>
            <a:endParaRPr lang="zh-CN" altLang="en-US"/>
          </a:p>
        </p:txBody>
      </p:sp>
      <p:pic>
        <p:nvPicPr>
          <p:cNvPr id="11" name="Picture 2" descr="这里写图片描述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4200" y="1792287"/>
            <a:ext cx="4629150" cy="41433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9219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内存模型的实现</a:t>
            </a: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534142" y="1228712"/>
            <a:ext cx="95242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线程共享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堆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zh-CN" altLang="en-US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875" y="1873250"/>
            <a:ext cx="4549640" cy="367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5381625" y="1939826"/>
            <a:ext cx="61436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堆中的对象可以被多线程共享。如果一个线程获得一个对象的应用，它便可访问这个对象的成员变量。如果两个线程同时调用了同一</a:t>
            </a:r>
            <a:r>
              <a:rPr lang="zh-CN" altLang="en-US" smtClean="0"/>
              <a:t>个</a:t>
            </a:r>
            <a:r>
              <a:rPr lang="zh-CN" altLang="en-US" smtClean="0"/>
              <a:t>对象的同一个方法，</a:t>
            </a:r>
            <a:r>
              <a:rPr lang="zh-CN" altLang="en-US" smtClean="0"/>
              <a:t>那么这两个线程便可同时访问这个对象的成员变量，</a:t>
            </a:r>
            <a:r>
              <a:rPr lang="zh-CN" altLang="en-US" smtClean="0"/>
              <a:t>但是</a:t>
            </a:r>
            <a:r>
              <a:rPr lang="zh-CN" altLang="en-US" smtClean="0"/>
              <a:t>对于</a:t>
            </a:r>
            <a:r>
              <a:rPr lang="zh-CN" altLang="en-US" smtClean="0"/>
              <a:t>局部</a:t>
            </a:r>
            <a:r>
              <a:rPr lang="zh-CN" altLang="en-US" smtClean="0"/>
              <a:t>变量</a:t>
            </a:r>
            <a:r>
              <a:rPr lang="zh-CN" altLang="en-US" smtClean="0"/>
              <a:t>，每个线程都会拷贝一份到自己的线程栈中。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9219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内存模型带来的问题</a:t>
            </a: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534142" y="1228712"/>
            <a:ext cx="95242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共享对象对各个线程的可见性</a:t>
            </a:r>
          </a:p>
          <a:p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共享对象的竞争现象</a:t>
            </a:r>
          </a:p>
        </p:txBody>
      </p:sp>
      <p:pic>
        <p:nvPicPr>
          <p:cNvPr id="25602" name="Picture 2" descr="这里写图片描述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300" y="2152650"/>
            <a:ext cx="4953000" cy="3743325"/>
          </a:xfrm>
          <a:prstGeom prst="rect">
            <a:avLst/>
          </a:prstGeom>
          <a:noFill/>
        </p:spPr>
      </p:pic>
      <p:pic>
        <p:nvPicPr>
          <p:cNvPr id="25604" name="Picture 4" descr="这里写图片描述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3925" y="2217737"/>
            <a:ext cx="5162550" cy="3562351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>
            <a:off x="2390343" y="57970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可见性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382684" y="580655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竞争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6313</TotalTime>
  <Words>1806</Words>
  <Application>Microsoft Office PowerPoint</Application>
  <PresentationFormat>自定义</PresentationFormat>
  <Paragraphs>154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Office 主题​​</vt:lpstr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1948</cp:revision>
  <dcterms:created xsi:type="dcterms:W3CDTF">2016-08-30T15:34:45Z</dcterms:created>
  <dcterms:modified xsi:type="dcterms:W3CDTF">2018-05-29T02:06:26Z</dcterms:modified>
  <cp:category>锐旗设计;https://9ppt.taobao.com</cp:category>
</cp:coreProperties>
</file>