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1" r:id="rId2"/>
    <p:sldId id="297" r:id="rId3"/>
    <p:sldId id="292" r:id="rId4"/>
    <p:sldId id="293" r:id="rId5"/>
    <p:sldId id="316" r:id="rId6"/>
    <p:sldId id="318" r:id="rId7"/>
    <p:sldId id="317" r:id="rId8"/>
    <p:sldId id="319" r:id="rId9"/>
    <p:sldId id="294" r:id="rId10"/>
    <p:sldId id="314" r:id="rId11"/>
    <p:sldId id="320" r:id="rId12"/>
    <p:sldId id="315" r:id="rId13"/>
    <p:sldId id="29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9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73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2018/9/18/Tue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2018/9/18/Tue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2018/9/18/Tue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2018/9/18/Tue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hyperlink" Target="http://developer.51cto.com/art/201506/480273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hyperlink" Target="http://netty.io/wiki/adopter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801201" y="2357373"/>
            <a:ext cx="4390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936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78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编解码器框架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3644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什么是编解码器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0399" y="2052638"/>
            <a:ext cx="393065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解码器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将字节解码为消息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将一种消息类型解码为另一种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TooLongFrameException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5563" y="1095374"/>
            <a:ext cx="5513387" cy="274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22299" y="4414838"/>
            <a:ext cx="393065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编码器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将消息编码为字节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将消息编码为消息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213350" y="5062538"/>
            <a:ext cx="62166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编解码器类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4745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内置的编解码器和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84201" y="1166813"/>
            <a:ext cx="509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SSL/TLS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保护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Netty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应用程序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84200" y="2232022"/>
            <a:ext cx="5216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HTTP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解码器、编码器和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编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解码器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84201" y="3188227"/>
            <a:ext cx="23304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WebSocket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584199" y="4144432"/>
            <a:ext cx="30924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空闲的连接和超时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84199" y="5100638"/>
            <a:ext cx="24828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写大型数据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781" y="1883861"/>
            <a:ext cx="6396219" cy="266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78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序列化问题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8712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为什么需要序列化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序列化的目的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序列化的缺点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业界主流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的序列化框架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  <a:hlinkClick r:id="rId4"/>
              </a:rPr>
              <a:t>各种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  <a:hlinkClick r:id="rId4"/>
              </a:rPr>
              <a:t>Java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  <a:hlinkClick r:id="rId4"/>
              </a:rPr>
              <a:t>的序列化库的性能比较测试结果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12774" y="3833813"/>
            <a:ext cx="10188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序列化 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内置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有哪些？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集成第三方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MessagePack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实战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59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如何对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8712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EmbeddedChannel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特殊的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Channel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实现，它是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Netty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专门为改进针对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ChannelHandler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的单元测试。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EmbeddedChannel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概述和专有方法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测试入站消息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测试出站消息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测试异常处理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4274" y="2995969"/>
            <a:ext cx="7226142" cy="320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98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是什么？为什么要用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0" y="135255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Netty</a:t>
            </a:r>
            <a:r>
              <a:rPr lang="zh-CN" altLang="en-US" smtClean="0"/>
              <a:t>是由</a:t>
            </a:r>
            <a:r>
              <a:rPr lang="en-US" altLang="zh-CN" smtClean="0"/>
              <a:t>JBOSS</a:t>
            </a:r>
            <a:r>
              <a:rPr lang="zh-CN" altLang="en-US" smtClean="0"/>
              <a:t>提供的一个</a:t>
            </a:r>
            <a:r>
              <a:rPr lang="en-US" altLang="zh-CN" smtClean="0"/>
              <a:t>java</a:t>
            </a:r>
            <a:r>
              <a:rPr lang="zh-CN" altLang="en-US" smtClean="0"/>
              <a:t>开源框架。</a:t>
            </a:r>
            <a:endParaRPr lang="en-US" altLang="zh-CN" smtClean="0"/>
          </a:p>
          <a:p>
            <a:r>
              <a:rPr lang="en-US" altLang="zh-CN" smtClean="0"/>
              <a:t>Netty</a:t>
            </a:r>
            <a:r>
              <a:rPr lang="zh-CN" altLang="en-US" smtClean="0"/>
              <a:t>提供异步的、事件驱动的网络应用程序框架和工具，</a:t>
            </a:r>
            <a:endParaRPr lang="en-US" altLang="zh-CN" smtClean="0"/>
          </a:p>
          <a:p>
            <a:r>
              <a:rPr lang="zh-CN" altLang="en-US" smtClean="0"/>
              <a:t>用以快速开发高性能、高可靠性的网络服务器和客户端程序。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10597" y="1362383"/>
            <a:ext cx="873509" cy="873509"/>
            <a:chOff x="5068633" y="2251819"/>
            <a:chExt cx="554400" cy="554400"/>
          </a:xfrm>
        </p:grpSpPr>
        <p:sp>
          <p:nvSpPr>
            <p:cNvPr id="12" name="椭圆 11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6415" y="2400301"/>
            <a:ext cx="1209560" cy="112395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mtClean="0"/>
                <a:t>WHY?</a:t>
              </a:r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71700" y="2571750"/>
            <a:ext cx="5121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互联网公司必备  </a:t>
            </a:r>
            <a:r>
              <a:rPr lang="en-US" altLang="zh-CN" smtClean="0">
                <a:hlinkClick r:id="rId4"/>
              </a:rPr>
              <a:t>http://netty.io/wiki/adopters.html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性能高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5338" y="3087688"/>
            <a:ext cx="7260660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049308" y="5391158"/>
            <a:ext cx="873509" cy="873509"/>
            <a:chOff x="5069244" y="3295756"/>
            <a:chExt cx="554400" cy="554400"/>
          </a:xfrm>
        </p:grpSpPr>
        <p:sp>
          <p:nvSpPr>
            <p:cNvPr id="20" name="椭圆 19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62175" y="5772150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Netty</a:t>
            </a:r>
            <a:r>
              <a:rPr lang="zh-CN" altLang="en-US" smtClean="0"/>
              <a:t>版本问题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3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29026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450850" y="1071563"/>
            <a:ext cx="34639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</a:rPr>
              <a:t>Netty</a:t>
            </a:r>
            <a:r>
              <a:rPr lang="zh-CN" altLang="en-US" sz="2000" b="1" smtClean="0">
                <a:solidFill>
                  <a:srgbClr val="C00000"/>
                </a:solidFill>
              </a:rPr>
              <a:t>核心组件初步了解</a:t>
            </a:r>
            <a:endParaRPr lang="en-US" altLang="zh-CN" sz="2000" b="1" smtClean="0">
              <a:solidFill>
                <a:srgbClr val="C00000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Channel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回调和</a:t>
            </a:r>
            <a:r>
              <a:rPr lang="en-US" altLang="zh-CN" smtClean="0"/>
              <a:t>Future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事件和</a:t>
            </a:r>
            <a:r>
              <a:rPr lang="en-US" altLang="zh-CN" smtClean="0"/>
              <a:t>ChannelHandler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3825" y="1230313"/>
            <a:ext cx="7782284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422275" y="4324350"/>
            <a:ext cx="3311525" cy="71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4796" y="209549"/>
            <a:ext cx="5609984" cy="441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69900" y="1214438"/>
            <a:ext cx="7712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更多组件</a:t>
            </a:r>
            <a:endParaRPr lang="en-US" altLang="zh-CN" sz="20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000" smtClean="0"/>
              <a:t>Channel</a:t>
            </a:r>
            <a:r>
              <a:rPr lang="zh-CN" altLang="en-US" sz="2000" smtClean="0"/>
              <a:t>、</a:t>
            </a:r>
            <a:r>
              <a:rPr lang="en-US" altLang="zh-CN" sz="2000" smtClean="0"/>
              <a:t>EventLoop </a:t>
            </a:r>
            <a:r>
              <a:rPr lang="zh-CN" altLang="en-US" sz="2000" smtClean="0"/>
              <a:t>和</a:t>
            </a:r>
            <a:r>
              <a:rPr lang="en-US" altLang="zh-CN" sz="2000" smtClean="0"/>
              <a:t>ChannelFuture</a:t>
            </a:r>
          </a:p>
          <a:p>
            <a:r>
              <a:rPr lang="en-US" altLang="zh-CN" smtClean="0"/>
              <a:t>Channel—Socket</a:t>
            </a:r>
            <a:r>
              <a:rPr lang="zh-CN" altLang="en-US" smtClean="0"/>
              <a:t>；</a:t>
            </a:r>
          </a:p>
          <a:p>
            <a:r>
              <a:rPr lang="en-US" altLang="zh-CN" smtClean="0"/>
              <a:t>EventLoop—</a:t>
            </a:r>
            <a:r>
              <a:rPr lang="zh-CN" altLang="en-US" smtClean="0"/>
              <a:t>控制流、多线程处理、并发；</a:t>
            </a:r>
          </a:p>
          <a:p>
            <a:r>
              <a:rPr lang="en-US" altLang="zh-CN" smtClean="0"/>
              <a:t>ChannelFuture—</a:t>
            </a:r>
            <a:r>
              <a:rPr lang="zh-CN" altLang="en-US" smtClean="0"/>
              <a:t>异步通知。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    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关系说明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EventLoopGroup </a:t>
            </a:r>
            <a:r>
              <a:rPr lang="zh-CN" altLang="en-US" smtClean="0"/>
              <a:t>包含一个或者多个</a:t>
            </a:r>
            <a:r>
              <a:rPr lang="en-US" altLang="zh-CN" smtClean="0"/>
              <a:t>EventLoop</a:t>
            </a:r>
            <a:r>
              <a:rPr lang="zh-CN" altLang="en-US" smtClean="0"/>
              <a:t>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EventLoop </a:t>
            </a:r>
            <a:r>
              <a:rPr lang="zh-CN" altLang="en-US" smtClean="0"/>
              <a:t>在它的生命周期内只和一个</a:t>
            </a:r>
            <a:r>
              <a:rPr lang="en-US" altLang="zh-CN" smtClean="0"/>
              <a:t>Thread </a:t>
            </a:r>
            <a:r>
              <a:rPr lang="zh-CN" altLang="en-US" smtClean="0"/>
              <a:t>绑定；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所有由</a:t>
            </a:r>
            <a:r>
              <a:rPr lang="en-US" altLang="zh-CN" smtClean="0"/>
              <a:t>EventLoop </a:t>
            </a:r>
            <a:r>
              <a:rPr lang="zh-CN" altLang="en-US" smtClean="0"/>
              <a:t>处理的</a:t>
            </a:r>
            <a:r>
              <a:rPr lang="en-US" altLang="zh-CN" smtClean="0"/>
              <a:t>I/O </a:t>
            </a:r>
            <a:r>
              <a:rPr lang="zh-CN" altLang="en-US" smtClean="0"/>
              <a:t>事件都将在它专有的</a:t>
            </a:r>
            <a:r>
              <a:rPr lang="en-US" altLang="zh-CN" smtClean="0"/>
              <a:t>Thread </a:t>
            </a:r>
            <a:r>
              <a:rPr lang="zh-CN" altLang="en-US" smtClean="0"/>
              <a:t>上被处理；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Channel </a:t>
            </a:r>
            <a:r>
              <a:rPr lang="zh-CN" altLang="en-US" smtClean="0"/>
              <a:t>在它的生命周期内只注册于一个</a:t>
            </a:r>
            <a:r>
              <a:rPr lang="en-US" altLang="zh-CN" smtClean="0"/>
              <a:t>EventLoop</a:t>
            </a:r>
            <a:r>
              <a:rPr lang="zh-CN" altLang="en-US" smtClean="0"/>
              <a:t>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EventLoop </a:t>
            </a:r>
            <a:r>
              <a:rPr lang="zh-CN" altLang="en-US" smtClean="0"/>
              <a:t>可能会被分配给一个或多个</a:t>
            </a:r>
            <a:r>
              <a:rPr lang="en-US" altLang="zh-CN" smtClean="0"/>
              <a:t>Channel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088" y="4697413"/>
            <a:ext cx="4691062" cy="13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11" name="矩形 10"/>
          <p:cNvSpPr/>
          <p:nvPr/>
        </p:nvSpPr>
        <p:spPr>
          <a:xfrm>
            <a:off x="695087" y="1115110"/>
            <a:ext cx="1095398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000" smtClean="0"/>
              <a:t>ChannelHandler 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ChannelPipeline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ChannelHandlerContext</a:t>
            </a: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en-US" altLang="zh-CN" sz="1600" b="1" smtClean="0"/>
              <a:t>ChannelHandler</a:t>
            </a:r>
            <a:r>
              <a:rPr lang="zh-CN" altLang="en-US" sz="1600" smtClean="0"/>
              <a:t>，应用程序开发人员的角度来看，</a:t>
            </a:r>
            <a:r>
              <a:rPr lang="en-US" altLang="zh-CN" sz="1600" smtClean="0"/>
              <a:t>Netty </a:t>
            </a:r>
            <a:r>
              <a:rPr lang="zh-CN" altLang="en-US" sz="1600" smtClean="0"/>
              <a:t>的主要组件是</a:t>
            </a:r>
            <a:r>
              <a:rPr lang="en-US" altLang="zh-CN" sz="1600" smtClean="0"/>
              <a:t>ChannelHandler</a:t>
            </a:r>
            <a:r>
              <a:rPr lang="zh-CN" altLang="en-US" sz="1600" smtClean="0"/>
              <a:t>，它充当了所有处理入站和出站数据的应用程序逻辑的地方。</a:t>
            </a:r>
            <a:endParaRPr lang="en-US" altLang="zh-CN" sz="1600" smtClean="0"/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en-US" altLang="zh-CN" sz="1600" smtClean="0"/>
              <a:t>Netty </a:t>
            </a:r>
            <a:r>
              <a:rPr lang="zh-CN" altLang="en-US" sz="1600" smtClean="0"/>
              <a:t>以适配器类的形式提供了大量默认的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实现，帮我们简化应用程序处理逻辑的开发过程。</a:t>
            </a:r>
            <a:endParaRPr lang="en-US" altLang="zh-CN" sz="1600" smtClean="0"/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en-US" altLang="zh-CN" sz="1600" b="1" smtClean="0"/>
              <a:t>ChannelPipeline</a:t>
            </a:r>
            <a:r>
              <a:rPr lang="en-US" altLang="zh-CN" sz="1600" smtClean="0"/>
              <a:t> </a:t>
            </a:r>
            <a:r>
              <a:rPr lang="zh-CN" altLang="en-US" sz="1600" smtClean="0"/>
              <a:t>提供了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链的容器，并定义了用于在该链上传播入站和出站事件流的</a:t>
            </a:r>
            <a:r>
              <a:rPr lang="en-US" altLang="zh-CN" sz="1600" smtClean="0"/>
              <a:t>API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zh-CN" altLang="en-US" sz="1600" smtClean="0"/>
              <a:t>当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被添加到</a:t>
            </a:r>
            <a:r>
              <a:rPr lang="en-US" altLang="zh-CN" sz="1600" smtClean="0"/>
              <a:t>ChannelPipeline </a:t>
            </a:r>
            <a:r>
              <a:rPr lang="zh-CN" altLang="en-US" sz="1600" smtClean="0"/>
              <a:t>时，它将会被分配一个</a:t>
            </a:r>
            <a:r>
              <a:rPr lang="en-US" altLang="zh-CN" sz="1600" b="1" smtClean="0"/>
              <a:t>ChannelHandlerContext</a:t>
            </a:r>
            <a:r>
              <a:rPr lang="zh-CN" altLang="en-US" sz="1600" smtClean="0"/>
              <a:t>，其代表了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和</a:t>
            </a:r>
            <a:r>
              <a:rPr lang="en-US" altLang="zh-CN" sz="1600" smtClean="0"/>
              <a:t>ChannelPipeline </a:t>
            </a:r>
            <a:r>
              <a:rPr lang="zh-CN" altLang="en-US" sz="1600" smtClean="0"/>
              <a:t>之间的绑定。</a:t>
            </a:r>
            <a:endParaRPr lang="zh-CN" altLang="en-US" sz="160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3188" y="4535488"/>
            <a:ext cx="6965789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选择合适的内置通信传输模式</a:t>
            </a:r>
            <a:endParaRPr lang="en-US" altLang="zh-CN" sz="20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NIO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Epoll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OIO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Local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Embedded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41325" y="5072063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引导</a:t>
            </a: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en-US" sz="2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08000" y="1185863"/>
            <a:ext cx="104457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</a:p>
          <a:p>
            <a:r>
              <a:rPr lang="zh-CN" altLang="en-US" smtClean="0"/>
              <a:t>网络数据的基本单位总是字节。</a:t>
            </a:r>
            <a:r>
              <a:rPr lang="en-US" altLang="zh-CN" smtClean="0"/>
              <a:t>Java NIO </a:t>
            </a:r>
            <a:r>
              <a:rPr lang="zh-CN" altLang="en-US" smtClean="0"/>
              <a:t>提供了</a:t>
            </a:r>
            <a:r>
              <a:rPr lang="en-US" altLang="zh-CN" smtClean="0"/>
              <a:t>ByteBuffer </a:t>
            </a:r>
            <a:r>
              <a:rPr lang="zh-CN" altLang="en-US" smtClean="0"/>
              <a:t>作为它的字节容器，但是这个类使用起来过于复杂，而且也有些繁琐。</a:t>
            </a:r>
          </a:p>
          <a:p>
            <a:r>
              <a:rPr lang="en-US" altLang="zh-CN" smtClean="0"/>
              <a:t>Netty </a:t>
            </a:r>
            <a:r>
              <a:rPr lang="zh-CN" altLang="en-US" smtClean="0"/>
              <a:t>的</a:t>
            </a:r>
            <a:r>
              <a:rPr lang="en-US" altLang="zh-CN" smtClean="0"/>
              <a:t>ByteBuffer </a:t>
            </a:r>
            <a:r>
              <a:rPr lang="zh-CN" altLang="en-US" smtClean="0"/>
              <a:t>替代品是</a:t>
            </a:r>
            <a:r>
              <a:rPr lang="en-US" altLang="zh-CN" smtClean="0"/>
              <a:t>ByteBuf</a:t>
            </a:r>
            <a:r>
              <a:rPr lang="zh-CN" altLang="en-US" smtClean="0"/>
              <a:t>，一个强大的实现，既解决了</a:t>
            </a:r>
            <a:r>
              <a:rPr lang="en-US" altLang="zh-CN" smtClean="0"/>
              <a:t>JDK API </a:t>
            </a:r>
            <a:r>
              <a:rPr lang="zh-CN" altLang="en-US" smtClean="0"/>
              <a:t>的局限性，又为网络应用程序的开发者提供了更好的</a:t>
            </a:r>
            <a:r>
              <a:rPr lang="en-US" altLang="zh-CN" smtClean="0"/>
              <a:t>API</a:t>
            </a:r>
            <a:r>
              <a:rPr lang="zh-CN" altLang="en-US" smtClean="0"/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3099" y="2708275"/>
            <a:ext cx="67849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540583" y="3187184"/>
            <a:ext cx="3955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ByteBuf </a:t>
            </a:r>
            <a:r>
              <a:rPr lang="zh-CN" altLang="en-US" smtClean="0"/>
              <a:t>维护了两个不同的索引，名称以</a:t>
            </a:r>
            <a:r>
              <a:rPr lang="en-US" altLang="zh-CN" smtClean="0"/>
              <a:t>read </a:t>
            </a:r>
            <a:r>
              <a:rPr lang="zh-CN" altLang="en-US" smtClean="0"/>
              <a:t>或者</a:t>
            </a:r>
            <a:r>
              <a:rPr lang="en-US" altLang="zh-CN" smtClean="0"/>
              <a:t>write </a:t>
            </a:r>
            <a:r>
              <a:rPr lang="zh-CN" altLang="en-US" smtClean="0"/>
              <a:t>开头的</a:t>
            </a:r>
            <a:r>
              <a:rPr lang="en-US" altLang="zh-CN" smtClean="0"/>
              <a:t>ByteBuf </a:t>
            </a:r>
            <a:r>
              <a:rPr lang="zh-CN" altLang="en-US" smtClean="0"/>
              <a:t>方法，将会推进其对应的索引，而名称以</a:t>
            </a:r>
            <a:r>
              <a:rPr lang="en-US" altLang="zh-CN" smtClean="0"/>
              <a:t>set </a:t>
            </a:r>
            <a:r>
              <a:rPr lang="zh-CN" altLang="en-US" smtClean="0"/>
              <a:t>或者</a:t>
            </a:r>
            <a:r>
              <a:rPr lang="en-US" altLang="zh-CN" smtClean="0"/>
              <a:t>get </a:t>
            </a:r>
            <a:r>
              <a:rPr lang="zh-CN" altLang="en-US" smtClean="0"/>
              <a:t>开头的操作则不会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1414" y="4654034"/>
            <a:ext cx="1665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ByteBuf </a:t>
            </a:r>
            <a:r>
              <a:rPr lang="zh-CN" altLang="en-US" smtClean="0"/>
              <a:t>的使用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堆缓冲区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直接缓冲区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复合缓冲区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9325" y="4364038"/>
            <a:ext cx="6673850" cy="186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08000" y="1185863"/>
            <a:ext cx="43402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中的概念和</a:t>
            </a: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分配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随机访问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顺序访问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读写操作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可丢弃字节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可读字节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可写字节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索引管理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查找操作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派生缓冲区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引用计数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工具类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8951" y="3787775"/>
            <a:ext cx="6054756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9450" y="1555750"/>
            <a:ext cx="5184775" cy="176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解决粘包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半包问题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622300" y="1690688"/>
            <a:ext cx="38163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粘包半包？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622300" y="2405063"/>
            <a:ext cx="44545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粘包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半包发生的原因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应用程序写入数据的字节大小大于套接字发送缓冲区的大小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MSS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大小的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分段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以太网的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payload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大于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MTU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分片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9458" name="Picture 2" descr="https://timgsa.baidu.com/timg?image&amp;quality=80&amp;size=b9999_10000&amp;sec=1536987014795&amp;di=1f9039e184dc7807a8dc839e1ae88494&amp;imgtype=jpg&amp;src=http%3A%2F%2Fimage.codes51.com%2Farticle%2Fimage%2F20171110%2F20171110161515_04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1450" y="2430461"/>
            <a:ext cx="5061138" cy="2608263"/>
          </a:xfrm>
          <a:prstGeom prst="rect">
            <a:avLst/>
          </a:prstGeom>
          <a:noFill/>
        </p:spPr>
      </p:pic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622300" y="5272088"/>
            <a:ext cx="38163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解决粘包半包问题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2299" y="1052513"/>
            <a:ext cx="5921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回顾我们的的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Hello,Netty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19198</TotalTime>
  <Words>704</Words>
  <Application>Microsoft Office PowerPoint</Application>
  <PresentationFormat>自定义</PresentationFormat>
  <Paragraphs>113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5557</cp:revision>
  <dcterms:created xsi:type="dcterms:W3CDTF">2016-08-30T15:34:45Z</dcterms:created>
  <dcterms:modified xsi:type="dcterms:W3CDTF">2018-09-18T14:07:31Z</dcterms:modified>
  <cp:category>锐旗设计;https://9ppt.taobao.com</cp:category>
</cp:coreProperties>
</file>