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1" r:id="rId2"/>
    <p:sldId id="297" r:id="rId3"/>
    <p:sldId id="292" r:id="rId4"/>
    <p:sldId id="293" r:id="rId5"/>
    <p:sldId id="294" r:id="rId6"/>
    <p:sldId id="295" r:id="rId7"/>
    <p:sldId id="299" r:id="rId8"/>
    <p:sldId id="300" r:id="rId9"/>
    <p:sldId id="301" r:id="rId10"/>
    <p:sldId id="310" r:id="rId11"/>
    <p:sldId id="312" r:id="rId12"/>
    <p:sldId id="311" r:id="rId13"/>
    <p:sldId id="302" r:id="rId14"/>
    <p:sldId id="303" r:id="rId15"/>
    <p:sldId id="304" r:id="rId16"/>
    <p:sldId id="305" r:id="rId17"/>
    <p:sldId id="313" r:id="rId18"/>
    <p:sldId id="306" r:id="rId19"/>
    <p:sldId id="307" r:id="rId20"/>
    <p:sldId id="308" r:id="rId21"/>
    <p:sldId id="309" r:id="rId22"/>
    <p:sldId id="2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2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mtClean="0"/>
            <a:t>栈区</a:t>
          </a:r>
          <a:endParaRPr lang="en-US" altLang="zh-CN" smtClean="0"/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 smtClean="0"/>
            <a:t>本地内存</a:t>
          </a:r>
          <a:endParaRPr lang="zh-CN" altLang="en-US"/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smtClean="0"/>
            <a:t>堆</a:t>
          </a:r>
          <a:endParaRPr lang="zh-CN" altLang="en-US"/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DE89C-6F43-47D6-9738-74EFA898A27B}" type="pres">
      <dgm:prSet presAssocID="{DC60C15C-B219-474B-8BB4-C8FBBEC0CF3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C7EFE-69E0-4C7A-99E9-0B1A25E3ABB4}" type="pres">
      <dgm:prSet presAssocID="{DC60C15C-B219-474B-8BB4-C8FBBEC0CF3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B614F2D7-0250-4FBD-8CEE-E85805DED4D6}" type="presOf" srcId="{456A26F6-854E-43D4-A0D3-3454A7604405}" destId="{BBAAD37F-4C5E-4903-880D-140331E63F12}" srcOrd="0" destOrd="0" presId="urn:microsoft.com/office/officeart/2005/8/layout/cycle8"/>
    <dgm:cxn modelId="{3FDA74D0-1F0D-4723-8F31-63FF092E5192}" type="presOf" srcId="{F9CDEFC6-3340-470D-980F-A9AD8522C7DA}" destId="{D08C7EFE-69E0-4C7A-99E9-0B1A25E3ABB4}" srcOrd="0" destOrd="0" presId="urn:microsoft.com/office/officeart/2005/8/layout/cycle8"/>
    <dgm:cxn modelId="{450CD58A-3D84-4AB7-AE9B-5CB3F9776887}" type="presOf" srcId="{F9CDEFC6-3340-470D-980F-A9AD8522C7DA}" destId="{92FE6840-8E14-423E-95EA-15C7E9C12BF1}" srcOrd="1" destOrd="0" presId="urn:microsoft.com/office/officeart/2005/8/layout/cycle8"/>
    <dgm:cxn modelId="{03572A7F-10C4-43FF-89FE-C326394565A3}" type="presOf" srcId="{DC60C15C-B219-474B-8BB4-C8FBBEC0CF3E}" destId="{D3F4DAA7-3854-46E5-A99E-DFF77A32C685}" srcOrd="0" destOrd="0" presId="urn:microsoft.com/office/officeart/2005/8/layout/cycle8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1F54D4B4-9FCA-4BF1-9DDA-36FB76652AD1}" type="presOf" srcId="{61578042-3FCE-4747-9971-9A101DE70980}" destId="{44CDE89C-6F43-47D6-9738-74EFA898A27B}" srcOrd="0" destOrd="0" presId="urn:microsoft.com/office/officeart/2005/8/layout/cycle8"/>
    <dgm:cxn modelId="{6B280570-4F56-4594-949F-3477FCD96810}" type="presOf" srcId="{456A26F6-854E-43D4-A0D3-3454A7604405}" destId="{261F8A2C-DAD0-4D25-B148-968DC9D342BA}" srcOrd="1" destOrd="0" presId="urn:microsoft.com/office/officeart/2005/8/layout/cycle8"/>
    <dgm:cxn modelId="{3D4C8576-1A3A-412E-A9A7-B94A969A6F4D}" type="presOf" srcId="{61578042-3FCE-4747-9971-9A101DE70980}" destId="{ECEBEE6C-F0A1-47B8-854A-9B7D74ADF8ED}" srcOrd="1" destOrd="0" presId="urn:microsoft.com/office/officeart/2005/8/layout/cycle8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63EED5EF-FB70-4A3F-B05A-24A86CE5A3F5}" type="presParOf" srcId="{D3F4DAA7-3854-46E5-A99E-DFF77A32C685}" destId="{BBAAD37F-4C5E-4903-880D-140331E63F12}" srcOrd="0" destOrd="0" presId="urn:microsoft.com/office/officeart/2005/8/layout/cycle8"/>
    <dgm:cxn modelId="{6011E156-EC54-4C34-A7CA-C6F59946BEBF}" type="presParOf" srcId="{D3F4DAA7-3854-46E5-A99E-DFF77A32C685}" destId="{BBE6EB90-9800-42CE-8AE7-2F481FC87F7C}" srcOrd="1" destOrd="0" presId="urn:microsoft.com/office/officeart/2005/8/layout/cycle8"/>
    <dgm:cxn modelId="{816D39AE-292A-4BF7-8DB6-280320A60DA4}" type="presParOf" srcId="{D3F4DAA7-3854-46E5-A99E-DFF77A32C685}" destId="{53FF81AD-3480-4D05-81A0-56AB2B40B843}" srcOrd="2" destOrd="0" presId="urn:microsoft.com/office/officeart/2005/8/layout/cycle8"/>
    <dgm:cxn modelId="{A694B075-11BC-4694-B65F-85FCDFF08C88}" type="presParOf" srcId="{D3F4DAA7-3854-46E5-A99E-DFF77A32C685}" destId="{261F8A2C-DAD0-4D25-B148-968DC9D342BA}" srcOrd="3" destOrd="0" presId="urn:microsoft.com/office/officeart/2005/8/layout/cycle8"/>
    <dgm:cxn modelId="{EED27FA3-95ED-49C1-BAA0-79288862ED06}" type="presParOf" srcId="{D3F4DAA7-3854-46E5-A99E-DFF77A32C685}" destId="{44CDE89C-6F43-47D6-9738-74EFA898A27B}" srcOrd="4" destOrd="0" presId="urn:microsoft.com/office/officeart/2005/8/layout/cycle8"/>
    <dgm:cxn modelId="{B09A819D-3C58-41FD-AED4-5DFAA0E030CF}" type="presParOf" srcId="{D3F4DAA7-3854-46E5-A99E-DFF77A32C685}" destId="{C3BB0005-83DC-4F5D-A17A-11C58875F570}" srcOrd="5" destOrd="0" presId="urn:microsoft.com/office/officeart/2005/8/layout/cycle8"/>
    <dgm:cxn modelId="{B3D753D1-5531-4E65-B691-963CF8E8384D}" type="presParOf" srcId="{D3F4DAA7-3854-46E5-A99E-DFF77A32C685}" destId="{C9BD65BD-DB51-4ED7-9567-6164FB28CF2D}" srcOrd="6" destOrd="0" presId="urn:microsoft.com/office/officeart/2005/8/layout/cycle8"/>
    <dgm:cxn modelId="{EF1FB26A-3D98-4D5A-BA1B-4781DE5550E9}" type="presParOf" srcId="{D3F4DAA7-3854-46E5-A99E-DFF77A32C685}" destId="{ECEBEE6C-F0A1-47B8-854A-9B7D74ADF8ED}" srcOrd="7" destOrd="0" presId="urn:microsoft.com/office/officeart/2005/8/layout/cycle8"/>
    <dgm:cxn modelId="{F62E61D0-6216-42A5-8B40-BF536F5DF30A}" type="presParOf" srcId="{D3F4DAA7-3854-46E5-A99E-DFF77A32C685}" destId="{D08C7EFE-69E0-4C7A-99E9-0B1A25E3ABB4}" srcOrd="8" destOrd="0" presId="urn:microsoft.com/office/officeart/2005/8/layout/cycle8"/>
    <dgm:cxn modelId="{1020B661-2B5C-49DF-905A-B5908C61DA72}" type="presParOf" srcId="{D3F4DAA7-3854-46E5-A99E-DFF77A32C685}" destId="{231F2C04-AFB4-4D79-9366-C1398262DABA}" srcOrd="9" destOrd="0" presId="urn:microsoft.com/office/officeart/2005/8/layout/cycle8"/>
    <dgm:cxn modelId="{5AFBEE23-3CDB-4713-A4ED-760E4F7F3492}" type="presParOf" srcId="{D3F4DAA7-3854-46E5-A99E-DFF77A32C685}" destId="{AAE10AD2-C750-487E-80F9-0AD2FF39FA36}" srcOrd="10" destOrd="0" presId="urn:microsoft.com/office/officeart/2005/8/layout/cycle8"/>
    <dgm:cxn modelId="{E324E797-C92E-49B0-B5B6-B45E6F2316B6}" type="presParOf" srcId="{D3F4DAA7-3854-46E5-A99E-DFF77A32C685}" destId="{92FE6840-8E14-423E-95EA-15C7E9C12BF1}" srcOrd="11" destOrd="0" presId="urn:microsoft.com/office/officeart/2005/8/layout/cycle8"/>
    <dgm:cxn modelId="{3A562D3A-E33F-49F3-8972-91A63F5D14CF}" type="presParOf" srcId="{D3F4DAA7-3854-46E5-A99E-DFF77A32C685}" destId="{FDB9B5BA-0CA0-4699-A570-B2A72FC6AE46}" srcOrd="12" destOrd="0" presId="urn:microsoft.com/office/officeart/2005/8/layout/cycle8"/>
    <dgm:cxn modelId="{C4C04B4D-9D73-4B81-A419-1AA400FAA022}" type="presParOf" srcId="{D3F4DAA7-3854-46E5-A99E-DFF77A32C685}" destId="{63392D2A-E74B-4992-8242-F21FC4B41FB9}" srcOrd="13" destOrd="0" presId="urn:microsoft.com/office/officeart/2005/8/layout/cycle8"/>
    <dgm:cxn modelId="{29CBB68F-54CC-47CA-AD02-7A7CDBAC63B6}" type="presParOf" srcId="{D3F4DAA7-3854-46E5-A99E-DFF77A32C685}" destId="{D2D5DCCF-6C25-4412-A78B-966154BE06E6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2018/8/2/Thu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2018/8/2/Thu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2018/8/2/Thu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2018/8/2/Thu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810351" y="2385948"/>
            <a:ext cx="1083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、虚拟机的前世今生和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内存区域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各个版本内存区域的变化</a:t>
            </a:r>
          </a:p>
        </p:txBody>
      </p:sp>
      <p:pic>
        <p:nvPicPr>
          <p:cNvPr id="8" name="Picture 6" descr="http://images2015.cnblogs.com/blog/331425/201606/331425-20160623115845438-67022858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6849" y="1008064"/>
            <a:ext cx="6257925" cy="514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 bwMode="auto">
          <a:xfrm>
            <a:off x="2976563" y="2947988"/>
            <a:ext cx="285968" cy="2008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10" name="直接箭头连接符 8"/>
          <p:cNvCxnSpPr>
            <a:cxnSpLocks noChangeShapeType="1"/>
            <a:stCxn id="9" idx="0"/>
          </p:cNvCxnSpPr>
          <p:nvPr/>
        </p:nvCxnSpPr>
        <p:spPr bwMode="auto">
          <a:xfrm rot="16200000" flipV="1">
            <a:off x="2413056" y="2241496"/>
            <a:ext cx="1270000" cy="14298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2151063" y="1455738"/>
            <a:ext cx="1159918" cy="53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92D050"/>
                </a:solidFill>
              </a:rPr>
              <a:t>运行时常量池</a:t>
            </a:r>
            <a:endParaRPr lang="zh-CN" altLang="en-US" sz="140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2" y="1227138"/>
            <a:ext cx="1235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FFC000"/>
                </a:solidFill>
                <a:ea typeface="微软雅黑" pitchFamily="34" charset="-122"/>
              </a:rPr>
              <a:t>1.6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902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各个版本内存区域的变化</a:t>
            </a:r>
          </a:p>
        </p:txBody>
      </p:sp>
      <p:pic>
        <p:nvPicPr>
          <p:cNvPr id="8" name="Picture 6" descr="http://images2015.cnblogs.com/blog/331425/201606/331425-20160623115845438-67022858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9775" y="893763"/>
            <a:ext cx="6476999" cy="529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 bwMode="auto">
          <a:xfrm>
            <a:off x="3462338" y="3803650"/>
            <a:ext cx="31115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10" name="直接箭头连接符 8"/>
          <p:cNvCxnSpPr>
            <a:cxnSpLocks noChangeShapeType="1"/>
            <a:stCxn id="9" idx="0"/>
          </p:cNvCxnSpPr>
          <p:nvPr/>
        </p:nvCxnSpPr>
        <p:spPr bwMode="auto">
          <a:xfrm flipH="1" flipV="1">
            <a:off x="3540125" y="1630363"/>
            <a:ext cx="77788" cy="2173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2436813" y="1408113"/>
            <a:ext cx="1262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92D050"/>
                </a:solidFill>
              </a:rPr>
              <a:t>运行时常量池</a:t>
            </a:r>
            <a:endParaRPr lang="zh-CN" altLang="en-US" sz="140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11163" y="1227138"/>
            <a:ext cx="1344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FFC000"/>
                </a:solidFill>
                <a:ea typeface="微软雅黑" pitchFamily="34" charset="-122"/>
              </a:rPr>
              <a:t>jdk1.7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7600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各个版本内存区域的变化</a:t>
            </a:r>
          </a:p>
        </p:txBody>
      </p:sp>
      <p:pic>
        <p:nvPicPr>
          <p:cNvPr id="9" name="Picture 6" descr="http://images2015.cnblogs.com/blog/331425/201606/331425-20160623115845438-67022858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998538"/>
            <a:ext cx="6762750" cy="52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436813" y="1455738"/>
            <a:ext cx="1262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rgbClr val="92D050"/>
                </a:solidFill>
              </a:rPr>
              <a:t>运行时常量池</a:t>
            </a:r>
            <a:endParaRPr lang="zh-CN" altLang="en-US" sz="1400"/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96913" y="1227138"/>
            <a:ext cx="1344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0" hangingPunct="0"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FFC000"/>
                </a:solidFill>
                <a:ea typeface="微软雅黑" pitchFamily="34" charset="-122"/>
              </a:rPr>
              <a:t>jdk1.8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371475" y="3133725"/>
            <a:ext cx="1109663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400" b="1">
                <a:solidFill>
                  <a:schemeClr val="bg1"/>
                </a:solidFill>
              </a:rPr>
              <a:t>元空间</a:t>
            </a:r>
            <a:endParaRPr lang="en-US" altLang="zh-CN" sz="1400" b="1">
              <a:solidFill>
                <a:schemeClr val="bg1"/>
              </a:solidFill>
            </a:endParaRPr>
          </a:p>
          <a:p>
            <a:pPr algn="ctr" eaLnBrk="0" hangingPunct="0"/>
            <a:r>
              <a:rPr lang="en-US" altLang="zh-CN" sz="1400" b="1">
                <a:solidFill>
                  <a:schemeClr val="bg1"/>
                </a:solidFill>
              </a:rPr>
              <a:t>metaspace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5" name="左右箭头 14"/>
          <p:cNvSpPr/>
          <p:nvPr/>
        </p:nvSpPr>
        <p:spPr bwMode="auto">
          <a:xfrm>
            <a:off x="1546225" y="3275013"/>
            <a:ext cx="320675" cy="242887"/>
          </a:xfrm>
          <a:prstGeom prst="leftRightArrow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6" name="左大括号 10"/>
          <p:cNvSpPr>
            <a:spLocks/>
          </p:cNvSpPr>
          <p:nvPr/>
        </p:nvSpPr>
        <p:spPr bwMode="auto">
          <a:xfrm rot="16200000">
            <a:off x="844551" y="3403600"/>
            <a:ext cx="163512" cy="738187"/>
          </a:xfrm>
          <a:prstGeom prst="leftBrace">
            <a:avLst>
              <a:gd name="adj1" fmla="val 829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33625" y="2705100"/>
            <a:ext cx="1790700" cy="809625"/>
          </a:xfrm>
          <a:prstGeom prst="rect">
            <a:avLst/>
          </a:prstGeom>
          <a:solidFill>
            <a:schemeClr val="bg2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452438" y="3840163"/>
            <a:ext cx="749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100"/>
              <a:t>本地内存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3300413" y="3946525"/>
            <a:ext cx="31115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12" name="直接箭头连接符 8"/>
          <p:cNvCxnSpPr>
            <a:cxnSpLocks noChangeShapeType="1"/>
            <a:stCxn id="18" idx="0"/>
          </p:cNvCxnSpPr>
          <p:nvPr/>
        </p:nvCxnSpPr>
        <p:spPr bwMode="auto">
          <a:xfrm rot="16200000" flipV="1">
            <a:off x="2230439" y="2720976"/>
            <a:ext cx="2182811" cy="268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8755063" y="1184275"/>
            <a:ext cx="329406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mtClean="0"/>
              <a:t>永久代来存储类信息、常量、静态变量等数据不是个好主意</a:t>
            </a:r>
            <a:r>
              <a:rPr lang="en-US" altLang="zh-CN" smtClean="0"/>
              <a:t>, </a:t>
            </a:r>
            <a:r>
              <a:rPr lang="zh-CN" altLang="en-US" smtClean="0"/>
              <a:t>很容易遇到内存溢出的问题。</a:t>
            </a:r>
            <a:endParaRPr lang="en-US" altLang="zh-CN" smtClean="0"/>
          </a:p>
          <a:p>
            <a:pPr eaLnBrk="0" hangingPunct="0">
              <a:lnSpc>
                <a:spcPct val="150000"/>
              </a:lnSpc>
            </a:pPr>
            <a:endParaRPr lang="en-US" altLang="zh-CN" b="1" smtClean="0"/>
          </a:p>
          <a:p>
            <a:pPr eaLnBrk="0" hangingPunct="0">
              <a:lnSpc>
                <a:spcPct val="150000"/>
              </a:lnSpc>
            </a:pPr>
            <a:r>
              <a:rPr lang="zh-CN" altLang="en-US" smtClean="0"/>
              <a:t>对永久代进行调优是很困难的</a:t>
            </a:r>
            <a:r>
              <a:rPr lang="en-US" altLang="zh-CN" smtClean="0"/>
              <a:t>,</a:t>
            </a:r>
            <a:r>
              <a:rPr lang="zh-CN" altLang="en-US" smtClean="0"/>
              <a:t>同时将元空间与堆的垃圾回收进行了隔离，避免永久代引发的</a:t>
            </a:r>
            <a:r>
              <a:rPr lang="en-US" altLang="zh-CN" smtClean="0"/>
              <a:t>Full GC</a:t>
            </a:r>
            <a:r>
              <a:rPr lang="zh-CN" altLang="en-US" smtClean="0"/>
              <a:t>和</a:t>
            </a:r>
            <a:r>
              <a:rPr lang="en-US" altLang="zh-CN" smtClean="0"/>
              <a:t>OOM</a:t>
            </a:r>
            <a:r>
              <a:rPr lang="zh-CN" altLang="en-US" smtClean="0"/>
              <a:t>等问题；</a:t>
            </a:r>
          </a:p>
          <a:p>
            <a:pPr eaLnBrk="0" hangingPunct="0">
              <a:lnSpc>
                <a:spcPct val="150000"/>
              </a:lnSpc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直接内存</a:t>
            </a:r>
          </a:p>
        </p:txBody>
      </p:sp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965208" y="928688"/>
            <a:ext cx="6120360" cy="4603430"/>
            <a:chOff x="965200" y="928725"/>
            <a:chExt cx="6120091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6" name="组合 13"/>
            <p:cNvGrpSpPr>
              <a:grpSpLocks/>
            </p:cNvGrpSpPr>
            <p:nvPr/>
          </p:nvGrpSpPr>
          <p:grpSpPr bwMode="auto">
            <a:xfrm>
              <a:off x="2493962" y="3434080"/>
              <a:ext cx="928459" cy="345440"/>
              <a:chOff x="360362" y="4114800"/>
              <a:chExt cx="928459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92845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>
                    <a:solidFill>
                      <a:schemeClr val="bg1"/>
                    </a:solidFill>
                  </a:rPr>
                  <a:t>DirectBuffer</a:t>
                </a:r>
                <a:endParaRPr lang="zh-CN" altLang="en-US" sz="11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>
              <a:spLocks/>
            </p:cNvSpPr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>
              <a:spLocks/>
            </p:cNvSpPr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5" y="4518467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3548063" y="3983038"/>
            <a:ext cx="903287" cy="307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直接内存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1775" y="1057275"/>
            <a:ext cx="40068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>
                <a:solidFill>
                  <a:srgbClr val="FFC000"/>
                </a:solidFill>
              </a:rPr>
              <a:t>直接内存：</a:t>
            </a:r>
            <a:r>
              <a:rPr lang="zh-CN" altLang="en-US"/>
              <a:t>不是虚拟机运行时数据区的一部分，也不是</a:t>
            </a:r>
            <a:r>
              <a:rPr lang="en-US" altLang="zh-CN"/>
              <a:t>java</a:t>
            </a:r>
            <a:r>
              <a:rPr lang="zh-CN" altLang="en-US"/>
              <a:t>虚拟机规范中定义的内存区域；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/>
              <a:t>如果使用了</a:t>
            </a:r>
            <a:r>
              <a:rPr lang="en-US" altLang="zh-CN"/>
              <a:t>NIO,</a:t>
            </a:r>
            <a:r>
              <a:rPr lang="zh-CN" altLang="en-US"/>
              <a:t>这块区域会被频繁使用，在</a:t>
            </a:r>
            <a:r>
              <a:rPr lang="en-US" altLang="zh-CN"/>
              <a:t>java</a:t>
            </a:r>
            <a:r>
              <a:rPr lang="zh-CN" altLang="en-US"/>
              <a:t>堆内可以用</a:t>
            </a:r>
            <a:r>
              <a:rPr lang="en-US" altLang="zh-CN"/>
              <a:t>directByteBuffer</a:t>
            </a:r>
            <a:r>
              <a:rPr lang="zh-CN" altLang="en-US"/>
              <a:t>对象直接引用并操作；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/>
              <a:t>这块内存不受</a:t>
            </a:r>
            <a:r>
              <a:rPr lang="en-US" altLang="zh-CN"/>
              <a:t>java</a:t>
            </a:r>
            <a:r>
              <a:rPr lang="zh-CN" altLang="en-US"/>
              <a:t>堆大小限制，但受本机总内存的限制，可以通过</a:t>
            </a:r>
            <a:r>
              <a:rPr lang="en-US" altLang="zh-CN"/>
              <a:t>MaxDirectMemorySize</a:t>
            </a:r>
            <a:r>
              <a:rPr lang="zh-CN" altLang="en-US"/>
              <a:t>来设置（默认与堆内存最大值一样），所以也会出现</a:t>
            </a:r>
            <a:r>
              <a:rPr lang="en-US" altLang="zh-CN"/>
              <a:t>OOM</a:t>
            </a:r>
            <a:r>
              <a:rPr lang="zh-CN" altLang="en-US"/>
              <a:t>异常；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站在线程角度来看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2124" y="1335088"/>
            <a:ext cx="7419975" cy="438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深入辨析堆和栈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0850" y="1176338"/>
            <a:ext cx="115697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FFC000"/>
                </a:solidFill>
              </a:rPr>
              <a:t>功能</a:t>
            </a:r>
            <a:endParaRPr lang="en-US" altLang="zh-CN" sz="2000" b="1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/>
              <a:t>以栈帧的方式存储方法调用的过程，并存储方法调用过程中基本数据类型的变量（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short</a:t>
            </a:r>
            <a:r>
              <a:rPr lang="zh-CN" altLang="en-US"/>
              <a:t>、</a:t>
            </a:r>
            <a:r>
              <a:rPr lang="en-US" altLang="zh-CN"/>
              <a:t>long</a:t>
            </a:r>
            <a:r>
              <a:rPr lang="zh-CN" altLang="en-US"/>
              <a:t>、</a:t>
            </a:r>
            <a:r>
              <a:rPr lang="en-US" altLang="zh-CN"/>
              <a:t>byte</a:t>
            </a:r>
            <a:r>
              <a:rPr lang="zh-CN" altLang="en-US"/>
              <a:t>、</a:t>
            </a:r>
            <a:r>
              <a:rPr lang="en-US" altLang="zh-CN"/>
              <a:t>float</a:t>
            </a:r>
            <a:r>
              <a:rPr lang="zh-CN" altLang="en-US"/>
              <a:t>、</a:t>
            </a:r>
            <a:r>
              <a:rPr lang="en-US" altLang="zh-CN"/>
              <a:t>double</a:t>
            </a:r>
            <a:r>
              <a:rPr lang="zh-CN" altLang="en-US"/>
              <a:t>、</a:t>
            </a:r>
            <a:r>
              <a:rPr lang="en-US" altLang="zh-CN"/>
              <a:t>boolean</a:t>
            </a:r>
            <a:r>
              <a:rPr lang="zh-CN" altLang="en-US"/>
              <a:t>、</a:t>
            </a:r>
            <a:r>
              <a:rPr lang="en-US" altLang="zh-CN"/>
              <a:t>char</a:t>
            </a:r>
            <a:r>
              <a:rPr lang="zh-CN" altLang="en-US"/>
              <a:t>等）以及对象的引用变量，其内存分配在栈上，变量出了作用域就会自动释放；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/>
              <a:t>而堆内存用来存储</a:t>
            </a:r>
            <a:r>
              <a:rPr lang="en-US" altLang="zh-CN"/>
              <a:t>Java</a:t>
            </a:r>
            <a:r>
              <a:rPr lang="zh-CN" altLang="en-US"/>
              <a:t>中的对象。无论是成员变量，局部变量，还是类变量，它们指向的对象都存储在堆内存中；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FFC000"/>
                </a:solidFill>
              </a:rPr>
              <a:t>线程独享还是共享</a:t>
            </a:r>
            <a:endParaRPr lang="en-US" altLang="zh-CN" sz="2000" b="1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/>
          </a:p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/>
              <a:t>堆内存中的对象对所有线程可见。堆内存中的对象可以被所有线程访问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solidFill>
                  <a:srgbClr val="FFC000"/>
                </a:solidFill>
              </a:rPr>
              <a:t>空间大小</a:t>
            </a:r>
            <a:endParaRPr lang="en-US" altLang="zh-CN" sz="2000" b="1" smtClean="0">
              <a:solidFill>
                <a:srgbClr val="FFC000"/>
              </a:solidFill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mtClean="0"/>
              <a:t>栈的内存要远远小于堆内存，栈的深度是有限制的，可能发生</a:t>
            </a:r>
            <a:r>
              <a:rPr lang="en-US" altLang="zh-CN" smtClean="0"/>
              <a:t>StackOverFlowError</a:t>
            </a:r>
            <a:r>
              <a:rPr lang="zh-CN" altLang="en-US" smtClean="0"/>
              <a:t>问题。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深入辨析堆和栈</a:t>
            </a:r>
          </a:p>
        </p:txBody>
      </p:sp>
      <p:pic>
        <p:nvPicPr>
          <p:cNvPr id="8" name="Picture 2" descr="https://pic4.zhimg.com/80/v2-72c52b349ebaec1f033a2506a4be8319_h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888" y="1182688"/>
            <a:ext cx="4967825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2613" y="1109663"/>
            <a:ext cx="6218237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方法的出入栈</a:t>
            </a:r>
          </a:p>
        </p:txBody>
      </p:sp>
      <p:sp>
        <p:nvSpPr>
          <p:cNvPr id="8" name="矩形 7"/>
          <p:cNvSpPr/>
          <p:nvPr/>
        </p:nvSpPr>
        <p:spPr>
          <a:xfrm>
            <a:off x="814855" y="1327235"/>
            <a:ext cx="81435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solidFill>
                  <a:srgbClr val="FFC000"/>
                </a:solidFill>
              </a:rPr>
              <a:t>方法会打包成栈桢，一个栈桢至少要包含局部变量表，操作数栈和帧数据区</a:t>
            </a:r>
            <a:endParaRPr lang="en-US" altLang="zh-CN" b="1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3675" y="2022475"/>
            <a:ext cx="6242050" cy="348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86280" y="5603960"/>
            <a:ext cx="1402948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smtClean="0">
                <a:solidFill>
                  <a:srgbClr val="FFC000"/>
                </a:solidFill>
              </a:rPr>
              <a:t>栈上分配</a:t>
            </a:r>
            <a:endParaRPr lang="en-US" altLang="zh-CN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虚拟机中的对象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1588846" y="2194882"/>
            <a:ext cx="22578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2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划分内存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0" lvl="2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600" spc="50" smtClean="0">
                <a:ln w="11430"/>
                <a:latin typeface="微软雅黑" pitchFamily="34" charset="-122"/>
                <a:ea typeface="微软雅黑" pitchFamily="34" charset="-122"/>
              </a:rPr>
              <a:t>指针碰撞和空闲列表</a:t>
            </a:r>
            <a:endParaRPr lang="en-US" altLang="zh-CN" sz="1600" spc="5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090565" y="4762295"/>
            <a:ext cx="3744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并发安全问题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pc="50" smtClean="0">
                <a:ln w="11430"/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pc="50" smtClean="0">
                <a:ln w="11430"/>
                <a:latin typeface="微软雅黑" pitchFamily="34" charset="-122"/>
                <a:ea typeface="微软雅黑" pitchFamily="34" charset="-122"/>
              </a:rPr>
              <a:t>CAS</a:t>
            </a:r>
            <a:r>
              <a:rPr lang="zh-CN" altLang="en-US" sz="1600" spc="50" smtClean="0">
                <a:ln w="11430"/>
                <a:latin typeface="微软雅黑" pitchFamily="34" charset="-122"/>
                <a:ea typeface="微软雅黑" pitchFamily="34" charset="-122"/>
              </a:rPr>
              <a:t>配上失败重试</a:t>
            </a:r>
            <a:endParaRPr lang="en-US" altLang="ko-KR" sz="1600">
              <a:latin typeface="Arial" charset="0"/>
            </a:endParaRP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600" spc="50" smtClean="0">
                <a:ln w="11430"/>
                <a:latin typeface="微软雅黑" pitchFamily="34" charset="-122"/>
                <a:ea typeface="微软雅黑" pitchFamily="34" charset="-122"/>
              </a:rPr>
              <a:t>本地线程分配缓冲</a:t>
            </a:r>
            <a:endParaRPr lang="en-US" altLang="zh-CN" sz="1600" spc="5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828876" y="2487270"/>
            <a:ext cx="7849370" cy="3532108"/>
            <a:chOff x="1519" y="1661"/>
            <a:chExt cx="3629" cy="1633"/>
          </a:xfrm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3696" y="2069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>
              <a:off x="4422" y="1661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AutoShape 42"/>
          <p:cNvSpPr>
            <a:spLocks noChangeArrowheads="1"/>
          </p:cNvSpPr>
          <p:nvPr/>
        </p:nvSpPr>
        <p:spPr bwMode="auto">
          <a:xfrm rot="17429801">
            <a:off x="3840426" y="2880928"/>
            <a:ext cx="1276145" cy="1276144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 rot="17429801">
            <a:off x="5458317" y="1998442"/>
            <a:ext cx="1276145" cy="1276144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17429801">
            <a:off x="6978876" y="1163541"/>
            <a:ext cx="1276145" cy="1276144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496516" y="3761251"/>
            <a:ext cx="1325892" cy="1325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3846697" y="4133280"/>
            <a:ext cx="670950" cy="62901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分配内存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1928372" y="4645901"/>
            <a:ext cx="1325893" cy="1325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2250437" y="5017930"/>
            <a:ext cx="670950" cy="62901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/>
        </p:spPr>
        <p:txBody>
          <a:bodyPr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检查</a:t>
            </a:r>
            <a:endParaRPr lang="en-US" altLang="zh-CN" smtClean="0">
              <a:solidFill>
                <a:srgbClr val="F8F8F8"/>
              </a:solidFill>
            </a:endParaRPr>
          </a:p>
          <a:p>
            <a:r>
              <a:rPr lang="zh-CN" altLang="en-US" smtClean="0">
                <a:solidFill>
                  <a:srgbClr val="F8F8F8"/>
                </a:solidFill>
              </a:rPr>
              <a:t>加载</a:t>
            </a:r>
            <a:endParaRPr lang="en-US" altLang="ko-KR" smtClean="0">
              <a:solidFill>
                <a:srgbClr val="F8F8F8"/>
              </a:solidFill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6637129" y="1998442"/>
            <a:ext cx="1325892" cy="1325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6972170" y="2368307"/>
            <a:ext cx="670950" cy="62901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设置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5064659" y="2878765"/>
            <a:ext cx="1325893" cy="1325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5275289" y="3250794"/>
            <a:ext cx="965969" cy="62901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内存空间初始化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205272" y="1113792"/>
            <a:ext cx="1325893" cy="1325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chemeClr val="accent2"/>
              </a:solidFill>
              <a:ea typeface="微软雅黑" pitchFamily="34" charset="-122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8522342" y="1485821"/>
            <a:ext cx="646331" cy="646331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对象初始化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 rot="17429801">
            <a:off x="2407412" y="3822624"/>
            <a:ext cx="1276145" cy="1276144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399183" y="2878766"/>
            <a:ext cx="447514" cy="88248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064659" y="4645901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2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21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21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21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22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422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722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23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23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23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24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024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324"/>
                            </p:stCondLst>
                            <p:childTnLst>
                              <p:par>
                                <p:cTn id="1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324"/>
                            </p:stCondLst>
                            <p:childTnLst>
                              <p:par>
                                <p:cTn id="1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824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324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093446" cy="82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对象的内存布局</a:t>
            </a:r>
          </a:p>
          <a:p>
            <a:pPr defTabSz="1219170"/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3572" y="1663824"/>
            <a:ext cx="3888432" cy="2232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9" name="Freeform 16"/>
          <p:cNvSpPr>
            <a:spLocks noEditPoints="1"/>
          </p:cNvSpPr>
          <p:nvPr/>
        </p:nvSpPr>
        <p:spPr bwMode="auto">
          <a:xfrm>
            <a:off x="2219970" y="1764481"/>
            <a:ext cx="715302" cy="775731"/>
          </a:xfrm>
          <a:custGeom>
            <a:avLst/>
            <a:gdLst>
              <a:gd name="T0" fmla="*/ 343780 w 1053"/>
              <a:gd name="T1" fmla="*/ 783695 h 1145"/>
              <a:gd name="T2" fmla="*/ 331502 w 1053"/>
              <a:gd name="T3" fmla="*/ 823492 h 1145"/>
              <a:gd name="T4" fmla="*/ 343013 w 1053"/>
              <a:gd name="T5" fmla="*/ 842626 h 1145"/>
              <a:gd name="T6" fmla="*/ 354523 w 1053"/>
              <a:gd name="T7" fmla="*/ 847983 h 1145"/>
              <a:gd name="T8" fmla="*/ 377544 w 1053"/>
              <a:gd name="T9" fmla="*/ 870943 h 1145"/>
              <a:gd name="T10" fmla="*/ 401333 w 1053"/>
              <a:gd name="T11" fmla="*/ 876300 h 1145"/>
              <a:gd name="T12" fmla="*/ 426656 w 1053"/>
              <a:gd name="T13" fmla="*/ 872473 h 1145"/>
              <a:gd name="T14" fmla="*/ 452746 w 1053"/>
              <a:gd name="T15" fmla="*/ 848748 h 1145"/>
              <a:gd name="T16" fmla="*/ 458118 w 1053"/>
              <a:gd name="T17" fmla="*/ 847218 h 1145"/>
              <a:gd name="T18" fmla="*/ 475000 w 1053"/>
              <a:gd name="T19" fmla="*/ 831146 h 1145"/>
              <a:gd name="T20" fmla="*/ 477302 w 1053"/>
              <a:gd name="T21" fmla="*/ 795941 h 1145"/>
              <a:gd name="T22" fmla="*/ 404402 w 1053"/>
              <a:gd name="T23" fmla="*/ 183679 h 1145"/>
              <a:gd name="T24" fmla="*/ 232512 w 1053"/>
              <a:gd name="T25" fmla="*/ 539556 h 1145"/>
              <a:gd name="T26" fmla="*/ 328433 w 1053"/>
              <a:gd name="T27" fmla="*/ 715581 h 1145"/>
              <a:gd name="T28" fmla="*/ 335339 w 1053"/>
              <a:gd name="T29" fmla="*/ 762266 h 1145"/>
              <a:gd name="T30" fmla="*/ 497254 w 1053"/>
              <a:gd name="T31" fmla="*/ 737776 h 1145"/>
              <a:gd name="T32" fmla="*/ 555573 w 1053"/>
              <a:gd name="T33" fmla="*/ 565577 h 1145"/>
              <a:gd name="T34" fmla="*/ 619265 w 1053"/>
              <a:gd name="T35" fmla="*/ 407154 h 1145"/>
              <a:gd name="T36" fmla="*/ 404402 w 1053"/>
              <a:gd name="T37" fmla="*/ 183679 h 1145"/>
              <a:gd name="T38" fmla="*/ 699838 w 1053"/>
              <a:gd name="T39" fmla="*/ 534964 h 1145"/>
              <a:gd name="T40" fmla="*/ 666074 w 1053"/>
              <a:gd name="T41" fmla="*/ 593129 h 1145"/>
              <a:gd name="T42" fmla="*/ 753554 w 1053"/>
              <a:gd name="T43" fmla="*/ 604609 h 1145"/>
              <a:gd name="T44" fmla="*/ 259370 w 1053"/>
              <a:gd name="T45" fmla="*/ 153066 h 1145"/>
              <a:gd name="T46" fmla="*/ 247859 w 1053"/>
              <a:gd name="T47" fmla="*/ 66583 h 1145"/>
              <a:gd name="T48" fmla="*/ 189540 w 1053"/>
              <a:gd name="T49" fmla="*/ 99493 h 1145"/>
              <a:gd name="T50" fmla="*/ 259370 w 1053"/>
              <a:gd name="T51" fmla="*/ 153066 h 1145"/>
              <a:gd name="T52" fmla="*/ 560178 w 1053"/>
              <a:gd name="T53" fmla="*/ 66583 h 1145"/>
              <a:gd name="T54" fmla="*/ 548667 w 1053"/>
              <a:gd name="T55" fmla="*/ 153066 h 1145"/>
              <a:gd name="T56" fmla="*/ 618497 w 1053"/>
              <a:gd name="T57" fmla="*/ 99493 h 1145"/>
              <a:gd name="T58" fmla="*/ 774273 w 1053"/>
              <a:gd name="T59" fmla="*/ 369653 h 1145"/>
              <a:gd name="T60" fmla="*/ 692932 w 1053"/>
              <a:gd name="T61" fmla="*/ 402562 h 1145"/>
              <a:gd name="T62" fmla="*/ 774273 w 1053"/>
              <a:gd name="T63" fmla="*/ 436237 h 1145"/>
              <a:gd name="T64" fmla="*/ 774273 w 1053"/>
              <a:gd name="T65" fmla="*/ 369653 h 1145"/>
              <a:gd name="T66" fmla="*/ 437399 w 1053"/>
              <a:gd name="T67" fmla="*/ 81125 h 1145"/>
              <a:gd name="T68" fmla="*/ 403635 w 1053"/>
              <a:gd name="T69" fmla="*/ 0 h 1145"/>
              <a:gd name="T70" fmla="*/ 370638 w 1053"/>
              <a:gd name="T71" fmla="*/ 81125 h 1145"/>
              <a:gd name="T72" fmla="*/ 141195 w 1053"/>
              <a:gd name="T73" fmla="*/ 212761 h 1145"/>
              <a:gd name="T74" fmla="*/ 53716 w 1053"/>
              <a:gd name="T75" fmla="*/ 201281 h 1145"/>
              <a:gd name="T76" fmla="*/ 107431 w 1053"/>
              <a:gd name="T77" fmla="*/ 270926 h 1145"/>
              <a:gd name="T78" fmla="*/ 141195 w 1053"/>
              <a:gd name="T79" fmla="*/ 212761 h 1145"/>
              <a:gd name="T80" fmla="*/ 741276 w 1053"/>
              <a:gd name="T81" fmla="*/ 247201 h 1145"/>
              <a:gd name="T82" fmla="*/ 708279 w 1053"/>
              <a:gd name="T83" fmla="*/ 189036 h 1145"/>
              <a:gd name="T84" fmla="*/ 653796 w 1053"/>
              <a:gd name="T85" fmla="*/ 258681 h 1145"/>
              <a:gd name="T86" fmla="*/ 107431 w 1053"/>
              <a:gd name="T87" fmla="*/ 534964 h 1145"/>
              <a:gd name="T88" fmla="*/ 53716 w 1053"/>
              <a:gd name="T89" fmla="*/ 604609 h 1145"/>
              <a:gd name="T90" fmla="*/ 141195 w 1053"/>
              <a:gd name="T91" fmla="*/ 593129 h 1145"/>
              <a:gd name="T92" fmla="*/ 107431 w 1053"/>
              <a:gd name="T93" fmla="*/ 534964 h 1145"/>
              <a:gd name="T94" fmla="*/ 81341 w 1053"/>
              <a:gd name="T95" fmla="*/ 369653 h 1145"/>
              <a:gd name="T96" fmla="*/ 0 w 1053"/>
              <a:gd name="T97" fmla="*/ 402562 h 1145"/>
              <a:gd name="T98" fmla="*/ 81341 w 1053"/>
              <a:gd name="T99" fmla="*/ 436237 h 1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53" h="1145">
                <a:moveTo>
                  <a:pt x="606" y="1024"/>
                </a:moveTo>
                <a:lnTo>
                  <a:pt x="448" y="1024"/>
                </a:lnTo>
                <a:cubicBezTo>
                  <a:pt x="439" y="1024"/>
                  <a:pt x="432" y="1031"/>
                  <a:pt x="432" y="1040"/>
                </a:cubicBezTo>
                <a:lnTo>
                  <a:pt x="432" y="1076"/>
                </a:lnTo>
                <a:cubicBezTo>
                  <a:pt x="432" y="1079"/>
                  <a:pt x="433" y="1083"/>
                  <a:pt x="435" y="1086"/>
                </a:cubicBezTo>
                <a:lnTo>
                  <a:pt x="447" y="1101"/>
                </a:lnTo>
                <a:cubicBezTo>
                  <a:pt x="449" y="1103"/>
                  <a:pt x="452" y="1105"/>
                  <a:pt x="455" y="1106"/>
                </a:cubicBezTo>
                <a:cubicBezTo>
                  <a:pt x="457" y="1107"/>
                  <a:pt x="459" y="1107"/>
                  <a:pt x="462" y="1108"/>
                </a:cubicBezTo>
                <a:cubicBezTo>
                  <a:pt x="463" y="1108"/>
                  <a:pt x="464" y="1108"/>
                  <a:pt x="465" y="1109"/>
                </a:cubicBezTo>
                <a:lnTo>
                  <a:pt x="492" y="1138"/>
                </a:lnTo>
                <a:cubicBezTo>
                  <a:pt x="494" y="1139"/>
                  <a:pt x="496" y="1141"/>
                  <a:pt x="498" y="1142"/>
                </a:cubicBezTo>
                <a:cubicBezTo>
                  <a:pt x="504" y="1144"/>
                  <a:pt x="513" y="1145"/>
                  <a:pt x="523" y="1145"/>
                </a:cubicBezTo>
                <a:lnTo>
                  <a:pt x="525" y="1145"/>
                </a:lnTo>
                <a:cubicBezTo>
                  <a:pt x="542" y="1145"/>
                  <a:pt x="551" y="1142"/>
                  <a:pt x="556" y="1140"/>
                </a:cubicBezTo>
                <a:cubicBezTo>
                  <a:pt x="558" y="1139"/>
                  <a:pt x="560" y="1138"/>
                  <a:pt x="561" y="1137"/>
                </a:cubicBezTo>
                <a:cubicBezTo>
                  <a:pt x="561" y="1137"/>
                  <a:pt x="589" y="1109"/>
                  <a:pt x="590" y="1109"/>
                </a:cubicBezTo>
                <a:cubicBezTo>
                  <a:pt x="591" y="1108"/>
                  <a:pt x="592" y="1108"/>
                  <a:pt x="593" y="1108"/>
                </a:cubicBezTo>
                <a:cubicBezTo>
                  <a:pt x="595" y="1108"/>
                  <a:pt x="596" y="1108"/>
                  <a:pt x="597" y="1107"/>
                </a:cubicBezTo>
                <a:cubicBezTo>
                  <a:pt x="602" y="1107"/>
                  <a:pt x="606" y="1105"/>
                  <a:pt x="609" y="1101"/>
                </a:cubicBezTo>
                <a:lnTo>
                  <a:pt x="619" y="1086"/>
                </a:lnTo>
                <a:cubicBezTo>
                  <a:pt x="621" y="1083"/>
                  <a:pt x="622" y="1080"/>
                  <a:pt x="622" y="1077"/>
                </a:cubicBezTo>
                <a:lnTo>
                  <a:pt x="622" y="1040"/>
                </a:lnTo>
                <a:cubicBezTo>
                  <a:pt x="622" y="1031"/>
                  <a:pt x="615" y="1024"/>
                  <a:pt x="606" y="1024"/>
                </a:cubicBezTo>
                <a:close/>
                <a:moveTo>
                  <a:pt x="527" y="240"/>
                </a:moveTo>
                <a:cubicBezTo>
                  <a:pt x="373" y="240"/>
                  <a:pt x="248" y="370"/>
                  <a:pt x="247" y="531"/>
                </a:cubicBezTo>
                <a:cubicBezTo>
                  <a:pt x="247" y="594"/>
                  <a:pt x="266" y="654"/>
                  <a:pt x="303" y="705"/>
                </a:cubicBezTo>
                <a:cubicBezTo>
                  <a:pt x="304" y="707"/>
                  <a:pt x="322" y="730"/>
                  <a:pt x="331" y="740"/>
                </a:cubicBezTo>
                <a:cubicBezTo>
                  <a:pt x="396" y="820"/>
                  <a:pt x="428" y="884"/>
                  <a:pt x="428" y="935"/>
                </a:cubicBezTo>
                <a:cubicBezTo>
                  <a:pt x="415" y="939"/>
                  <a:pt x="406" y="950"/>
                  <a:pt x="406" y="964"/>
                </a:cubicBezTo>
                <a:cubicBezTo>
                  <a:pt x="406" y="982"/>
                  <a:pt x="420" y="996"/>
                  <a:pt x="437" y="996"/>
                </a:cubicBezTo>
                <a:lnTo>
                  <a:pt x="617" y="996"/>
                </a:lnTo>
                <a:cubicBezTo>
                  <a:pt x="634" y="996"/>
                  <a:pt x="648" y="982"/>
                  <a:pt x="648" y="964"/>
                </a:cubicBezTo>
                <a:cubicBezTo>
                  <a:pt x="648" y="954"/>
                  <a:pt x="643" y="944"/>
                  <a:pt x="635" y="939"/>
                </a:cubicBezTo>
                <a:cubicBezTo>
                  <a:pt x="634" y="881"/>
                  <a:pt x="663" y="815"/>
                  <a:pt x="724" y="739"/>
                </a:cubicBezTo>
                <a:cubicBezTo>
                  <a:pt x="733" y="729"/>
                  <a:pt x="750" y="707"/>
                  <a:pt x="751" y="706"/>
                </a:cubicBezTo>
                <a:cubicBezTo>
                  <a:pt x="787" y="655"/>
                  <a:pt x="807" y="595"/>
                  <a:pt x="807" y="532"/>
                </a:cubicBezTo>
                <a:cubicBezTo>
                  <a:pt x="807" y="454"/>
                  <a:pt x="778" y="381"/>
                  <a:pt x="726" y="326"/>
                </a:cubicBezTo>
                <a:cubicBezTo>
                  <a:pt x="673" y="271"/>
                  <a:pt x="603" y="240"/>
                  <a:pt x="527" y="240"/>
                </a:cubicBezTo>
                <a:close/>
                <a:moveTo>
                  <a:pt x="966" y="730"/>
                </a:moveTo>
                <a:lnTo>
                  <a:pt x="912" y="699"/>
                </a:lnTo>
                <a:cubicBezTo>
                  <a:pt x="891" y="687"/>
                  <a:pt x="864" y="694"/>
                  <a:pt x="852" y="715"/>
                </a:cubicBezTo>
                <a:cubicBezTo>
                  <a:pt x="840" y="736"/>
                  <a:pt x="847" y="762"/>
                  <a:pt x="868" y="775"/>
                </a:cubicBezTo>
                <a:lnTo>
                  <a:pt x="923" y="806"/>
                </a:lnTo>
                <a:cubicBezTo>
                  <a:pt x="943" y="818"/>
                  <a:pt x="970" y="811"/>
                  <a:pt x="982" y="790"/>
                </a:cubicBezTo>
                <a:cubicBezTo>
                  <a:pt x="994" y="769"/>
                  <a:pt x="987" y="742"/>
                  <a:pt x="966" y="730"/>
                </a:cubicBezTo>
                <a:close/>
                <a:moveTo>
                  <a:pt x="338" y="200"/>
                </a:moveTo>
                <a:cubicBezTo>
                  <a:pt x="359" y="188"/>
                  <a:pt x="366" y="162"/>
                  <a:pt x="354" y="141"/>
                </a:cubicBezTo>
                <a:lnTo>
                  <a:pt x="323" y="87"/>
                </a:lnTo>
                <a:cubicBezTo>
                  <a:pt x="311" y="66"/>
                  <a:pt x="284" y="58"/>
                  <a:pt x="263" y="71"/>
                </a:cubicBezTo>
                <a:cubicBezTo>
                  <a:pt x="242" y="83"/>
                  <a:pt x="235" y="109"/>
                  <a:pt x="247" y="130"/>
                </a:cubicBezTo>
                <a:lnTo>
                  <a:pt x="278" y="184"/>
                </a:lnTo>
                <a:cubicBezTo>
                  <a:pt x="290" y="205"/>
                  <a:pt x="317" y="213"/>
                  <a:pt x="338" y="200"/>
                </a:cubicBezTo>
                <a:close/>
                <a:moveTo>
                  <a:pt x="790" y="71"/>
                </a:moveTo>
                <a:cubicBezTo>
                  <a:pt x="769" y="58"/>
                  <a:pt x="742" y="66"/>
                  <a:pt x="730" y="87"/>
                </a:cubicBezTo>
                <a:lnTo>
                  <a:pt x="699" y="141"/>
                </a:lnTo>
                <a:cubicBezTo>
                  <a:pt x="686" y="162"/>
                  <a:pt x="694" y="188"/>
                  <a:pt x="715" y="200"/>
                </a:cubicBezTo>
                <a:cubicBezTo>
                  <a:pt x="735" y="213"/>
                  <a:pt x="762" y="205"/>
                  <a:pt x="774" y="184"/>
                </a:cubicBezTo>
                <a:lnTo>
                  <a:pt x="806" y="130"/>
                </a:lnTo>
                <a:cubicBezTo>
                  <a:pt x="818" y="109"/>
                  <a:pt x="811" y="83"/>
                  <a:pt x="790" y="71"/>
                </a:cubicBezTo>
                <a:close/>
                <a:moveTo>
                  <a:pt x="1009" y="483"/>
                </a:moveTo>
                <a:lnTo>
                  <a:pt x="947" y="483"/>
                </a:lnTo>
                <a:cubicBezTo>
                  <a:pt x="922" y="483"/>
                  <a:pt x="903" y="502"/>
                  <a:pt x="903" y="526"/>
                </a:cubicBezTo>
                <a:cubicBezTo>
                  <a:pt x="903" y="551"/>
                  <a:pt x="922" y="570"/>
                  <a:pt x="947" y="570"/>
                </a:cubicBezTo>
                <a:lnTo>
                  <a:pt x="1009" y="570"/>
                </a:lnTo>
                <a:cubicBezTo>
                  <a:pt x="1033" y="570"/>
                  <a:pt x="1053" y="551"/>
                  <a:pt x="1053" y="526"/>
                </a:cubicBezTo>
                <a:cubicBezTo>
                  <a:pt x="1053" y="502"/>
                  <a:pt x="1033" y="483"/>
                  <a:pt x="1009" y="483"/>
                </a:cubicBezTo>
                <a:close/>
                <a:moveTo>
                  <a:pt x="526" y="150"/>
                </a:moveTo>
                <a:cubicBezTo>
                  <a:pt x="550" y="150"/>
                  <a:pt x="570" y="130"/>
                  <a:pt x="570" y="106"/>
                </a:cubicBezTo>
                <a:lnTo>
                  <a:pt x="570" y="44"/>
                </a:lnTo>
                <a:cubicBezTo>
                  <a:pt x="570" y="20"/>
                  <a:pt x="550" y="0"/>
                  <a:pt x="526" y="0"/>
                </a:cubicBezTo>
                <a:cubicBezTo>
                  <a:pt x="502" y="0"/>
                  <a:pt x="483" y="20"/>
                  <a:pt x="483" y="44"/>
                </a:cubicBezTo>
                <a:lnTo>
                  <a:pt x="483" y="106"/>
                </a:lnTo>
                <a:cubicBezTo>
                  <a:pt x="483" y="130"/>
                  <a:pt x="502" y="150"/>
                  <a:pt x="526" y="150"/>
                </a:cubicBezTo>
                <a:close/>
                <a:moveTo>
                  <a:pt x="184" y="278"/>
                </a:moveTo>
                <a:lnTo>
                  <a:pt x="130" y="247"/>
                </a:lnTo>
                <a:cubicBezTo>
                  <a:pt x="109" y="235"/>
                  <a:pt x="82" y="242"/>
                  <a:pt x="70" y="263"/>
                </a:cubicBezTo>
                <a:cubicBezTo>
                  <a:pt x="58" y="284"/>
                  <a:pt x="65" y="311"/>
                  <a:pt x="86" y="323"/>
                </a:cubicBezTo>
                <a:lnTo>
                  <a:pt x="140" y="354"/>
                </a:lnTo>
                <a:cubicBezTo>
                  <a:pt x="161" y="366"/>
                  <a:pt x="188" y="359"/>
                  <a:pt x="200" y="338"/>
                </a:cubicBezTo>
                <a:cubicBezTo>
                  <a:pt x="212" y="317"/>
                  <a:pt x="205" y="291"/>
                  <a:pt x="184" y="278"/>
                </a:cubicBezTo>
                <a:close/>
                <a:moveTo>
                  <a:pt x="912" y="354"/>
                </a:moveTo>
                <a:lnTo>
                  <a:pt x="966" y="323"/>
                </a:lnTo>
                <a:cubicBezTo>
                  <a:pt x="987" y="311"/>
                  <a:pt x="994" y="284"/>
                  <a:pt x="982" y="263"/>
                </a:cubicBezTo>
                <a:cubicBezTo>
                  <a:pt x="970" y="242"/>
                  <a:pt x="943" y="235"/>
                  <a:pt x="923" y="247"/>
                </a:cubicBezTo>
                <a:lnTo>
                  <a:pt x="868" y="278"/>
                </a:lnTo>
                <a:cubicBezTo>
                  <a:pt x="847" y="291"/>
                  <a:pt x="840" y="317"/>
                  <a:pt x="852" y="338"/>
                </a:cubicBezTo>
                <a:cubicBezTo>
                  <a:pt x="864" y="359"/>
                  <a:pt x="891" y="366"/>
                  <a:pt x="912" y="354"/>
                </a:cubicBezTo>
                <a:close/>
                <a:moveTo>
                  <a:pt x="140" y="699"/>
                </a:moveTo>
                <a:lnTo>
                  <a:pt x="86" y="730"/>
                </a:lnTo>
                <a:cubicBezTo>
                  <a:pt x="65" y="742"/>
                  <a:pt x="58" y="769"/>
                  <a:pt x="70" y="790"/>
                </a:cubicBezTo>
                <a:cubicBezTo>
                  <a:pt x="82" y="811"/>
                  <a:pt x="109" y="818"/>
                  <a:pt x="130" y="806"/>
                </a:cubicBezTo>
                <a:lnTo>
                  <a:pt x="184" y="775"/>
                </a:lnTo>
                <a:cubicBezTo>
                  <a:pt x="205" y="762"/>
                  <a:pt x="212" y="736"/>
                  <a:pt x="200" y="715"/>
                </a:cubicBezTo>
                <a:cubicBezTo>
                  <a:pt x="188" y="694"/>
                  <a:pt x="161" y="687"/>
                  <a:pt x="140" y="699"/>
                </a:cubicBezTo>
                <a:close/>
                <a:moveTo>
                  <a:pt x="150" y="526"/>
                </a:moveTo>
                <a:cubicBezTo>
                  <a:pt x="150" y="502"/>
                  <a:pt x="130" y="483"/>
                  <a:pt x="106" y="483"/>
                </a:cubicBezTo>
                <a:lnTo>
                  <a:pt x="44" y="483"/>
                </a:lnTo>
                <a:cubicBezTo>
                  <a:pt x="19" y="483"/>
                  <a:pt x="0" y="502"/>
                  <a:pt x="0" y="526"/>
                </a:cubicBezTo>
                <a:cubicBezTo>
                  <a:pt x="0" y="551"/>
                  <a:pt x="19" y="570"/>
                  <a:pt x="44" y="570"/>
                </a:cubicBezTo>
                <a:lnTo>
                  <a:pt x="106" y="570"/>
                </a:lnTo>
                <a:cubicBezTo>
                  <a:pt x="130" y="570"/>
                  <a:pt x="150" y="551"/>
                  <a:pt x="150" y="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26373" y="1663824"/>
            <a:ext cx="3888432" cy="2232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11" name="Freeform 23"/>
          <p:cNvSpPr>
            <a:spLocks noEditPoints="1"/>
          </p:cNvSpPr>
          <p:nvPr/>
        </p:nvSpPr>
        <p:spPr bwMode="auto">
          <a:xfrm>
            <a:off x="8931478" y="1785428"/>
            <a:ext cx="915988" cy="762000"/>
          </a:xfrm>
          <a:custGeom>
            <a:avLst/>
            <a:gdLst>
              <a:gd name="T0" fmla="*/ 222870 w 1196"/>
              <a:gd name="T1" fmla="*/ 543519 h 994"/>
              <a:gd name="T2" fmla="*/ 176151 w 1196"/>
              <a:gd name="T3" fmla="*/ 648543 h 994"/>
              <a:gd name="T4" fmla="*/ 0 w 1196"/>
              <a:gd name="T5" fmla="*/ 628612 h 994"/>
              <a:gd name="T6" fmla="*/ 0 w 1196"/>
              <a:gd name="T7" fmla="*/ 631678 h 994"/>
              <a:gd name="T8" fmla="*/ 244314 w 1196"/>
              <a:gd name="T9" fmla="*/ 670008 h 994"/>
              <a:gd name="T10" fmla="*/ 199128 w 1196"/>
              <a:gd name="T11" fmla="*/ 533553 h 994"/>
              <a:gd name="T12" fmla="*/ 223636 w 1196"/>
              <a:gd name="T13" fmla="*/ 528954 h 994"/>
              <a:gd name="T14" fmla="*/ 232826 w 1196"/>
              <a:gd name="T15" fmla="*/ 501356 h 994"/>
              <a:gd name="T16" fmla="*/ 219040 w 1196"/>
              <a:gd name="T17" fmla="*/ 490624 h 994"/>
              <a:gd name="T18" fmla="*/ 191469 w 1196"/>
              <a:gd name="T19" fmla="*/ 492924 h 994"/>
              <a:gd name="T20" fmla="*/ 181512 w 1196"/>
              <a:gd name="T21" fmla="*/ 511322 h 994"/>
              <a:gd name="T22" fmla="*/ 199128 w 1196"/>
              <a:gd name="T23" fmla="*/ 533553 h 994"/>
              <a:gd name="T24" fmla="*/ 793447 w 1196"/>
              <a:gd name="T25" fmla="*/ 477592 h 994"/>
              <a:gd name="T26" fmla="*/ 722221 w 1196"/>
              <a:gd name="T27" fmla="*/ 543519 h 994"/>
              <a:gd name="T28" fmla="*/ 676268 w 1196"/>
              <a:gd name="T29" fmla="*/ 648543 h 994"/>
              <a:gd name="T30" fmla="*/ 626486 w 1196"/>
              <a:gd name="T31" fmla="*/ 496757 h 994"/>
              <a:gd name="T32" fmla="*/ 640272 w 1196"/>
              <a:gd name="T33" fmla="*/ 629378 h 994"/>
              <a:gd name="T34" fmla="*/ 707669 w 1196"/>
              <a:gd name="T35" fmla="*/ 670008 h 994"/>
              <a:gd name="T36" fmla="*/ 915987 w 1196"/>
              <a:gd name="T37" fmla="*/ 630145 h 994"/>
              <a:gd name="T38" fmla="*/ 275715 w 1196"/>
              <a:gd name="T39" fmla="*/ 535087 h 994"/>
              <a:gd name="T40" fmla="*/ 293330 w 1196"/>
              <a:gd name="T41" fmla="*/ 477592 h 994"/>
              <a:gd name="T42" fmla="*/ 208318 w 1196"/>
              <a:gd name="T43" fmla="*/ 192416 h 994"/>
              <a:gd name="T44" fmla="*/ 208318 w 1196"/>
              <a:gd name="T45" fmla="*/ 449227 h 994"/>
              <a:gd name="T46" fmla="*/ 208318 w 1196"/>
              <a:gd name="T47" fmla="*/ 192416 h 994"/>
              <a:gd name="T48" fmla="*/ 499351 w 1196"/>
              <a:gd name="T49" fmla="*/ 625545 h 994"/>
              <a:gd name="T50" fmla="*/ 541474 w 1196"/>
              <a:gd name="T51" fmla="*/ 625545 h 994"/>
              <a:gd name="T52" fmla="*/ 437315 w 1196"/>
              <a:gd name="T53" fmla="*/ 647010 h 994"/>
              <a:gd name="T54" fmla="*/ 437315 w 1196"/>
              <a:gd name="T55" fmla="*/ 604847 h 994"/>
              <a:gd name="T56" fmla="*/ 437315 w 1196"/>
              <a:gd name="T57" fmla="*/ 647010 h 994"/>
              <a:gd name="T58" fmla="*/ 332390 w 1196"/>
              <a:gd name="T59" fmla="*/ 625545 h 994"/>
              <a:gd name="T60" fmla="*/ 375279 w 1196"/>
              <a:gd name="T61" fmla="*/ 625545 h 994"/>
              <a:gd name="T62" fmla="*/ 599680 w 1196"/>
              <a:gd name="T63" fmla="*/ 483724 h 994"/>
              <a:gd name="T64" fmla="*/ 585895 w 1196"/>
              <a:gd name="T65" fmla="*/ 462260 h 994"/>
              <a:gd name="T66" fmla="*/ 510839 w 1196"/>
              <a:gd name="T67" fmla="*/ 509022 h 994"/>
              <a:gd name="T68" fmla="*/ 268822 w 1196"/>
              <a:gd name="T69" fmla="*/ 629378 h 994"/>
              <a:gd name="T70" fmla="*/ 610403 w 1196"/>
              <a:gd name="T71" fmla="*/ 629378 h 994"/>
              <a:gd name="T72" fmla="*/ 599680 w 1196"/>
              <a:gd name="T73" fmla="*/ 483724 h 994"/>
              <a:gd name="T74" fmla="*/ 425061 w 1196"/>
              <a:gd name="T75" fmla="*/ 136455 h 994"/>
              <a:gd name="T76" fmla="*/ 382172 w 1196"/>
              <a:gd name="T77" fmla="*/ 136455 h 994"/>
              <a:gd name="T78" fmla="*/ 487097 w 1196"/>
              <a:gd name="T79" fmla="*/ 114990 h 994"/>
              <a:gd name="T80" fmla="*/ 487097 w 1196"/>
              <a:gd name="T81" fmla="*/ 157920 h 994"/>
              <a:gd name="T82" fmla="*/ 487097 w 1196"/>
              <a:gd name="T83" fmla="*/ 114990 h 994"/>
              <a:gd name="T84" fmla="*/ 591256 w 1196"/>
              <a:gd name="T85" fmla="*/ 136455 h 994"/>
              <a:gd name="T86" fmla="*/ 549133 w 1196"/>
              <a:gd name="T87" fmla="*/ 136455 h 994"/>
              <a:gd name="T88" fmla="*/ 324731 w 1196"/>
              <a:gd name="T89" fmla="*/ 278276 h 994"/>
              <a:gd name="T90" fmla="*/ 337751 w 1196"/>
              <a:gd name="T91" fmla="*/ 299740 h 994"/>
              <a:gd name="T92" fmla="*/ 412807 w 1196"/>
              <a:gd name="T93" fmla="*/ 253744 h 994"/>
              <a:gd name="T94" fmla="*/ 655589 w 1196"/>
              <a:gd name="T95" fmla="*/ 132622 h 994"/>
              <a:gd name="T96" fmla="*/ 314009 w 1196"/>
              <a:gd name="T97" fmla="*/ 132622 h 994"/>
              <a:gd name="T98" fmla="*/ 324731 w 1196"/>
              <a:gd name="T99" fmla="*/ 278276 h 994"/>
              <a:gd name="T100" fmla="*/ 696181 w 1196"/>
              <a:gd name="T101" fmla="*/ 490624 h 994"/>
              <a:gd name="T102" fmla="*/ 682395 w 1196"/>
              <a:gd name="T103" fmla="*/ 501356 h 994"/>
              <a:gd name="T104" fmla="*/ 691586 w 1196"/>
              <a:gd name="T105" fmla="*/ 528954 h 994"/>
              <a:gd name="T106" fmla="*/ 716094 w 1196"/>
              <a:gd name="T107" fmla="*/ 533553 h 994"/>
              <a:gd name="T108" fmla="*/ 733709 w 1196"/>
              <a:gd name="T109" fmla="*/ 511322 h 994"/>
              <a:gd name="T110" fmla="*/ 724518 w 1196"/>
              <a:gd name="T111" fmla="*/ 492924 h 994"/>
              <a:gd name="T112" fmla="*/ 614998 w 1196"/>
              <a:gd name="T113" fmla="*/ 312006 h 994"/>
              <a:gd name="T114" fmla="*/ 800340 w 1196"/>
              <a:gd name="T115" fmla="*/ 312006 h 994"/>
              <a:gd name="T116" fmla="*/ 614998 w 1196"/>
              <a:gd name="T117" fmla="*/ 312006 h 99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96" h="994">
                <a:moveTo>
                  <a:pt x="313" y="846"/>
                </a:moveTo>
                <a:lnTo>
                  <a:pt x="291" y="709"/>
                </a:lnTo>
                <a:lnTo>
                  <a:pt x="253" y="709"/>
                </a:lnTo>
                <a:lnTo>
                  <a:pt x="230" y="846"/>
                </a:lnTo>
                <a:lnTo>
                  <a:pt x="160" y="623"/>
                </a:lnTo>
                <a:cubicBezTo>
                  <a:pt x="65" y="659"/>
                  <a:pt x="0" y="737"/>
                  <a:pt x="0" y="820"/>
                </a:cubicBezTo>
                <a:cubicBezTo>
                  <a:pt x="0" y="821"/>
                  <a:pt x="0" y="822"/>
                  <a:pt x="0" y="822"/>
                </a:cubicBezTo>
                <a:cubicBezTo>
                  <a:pt x="0" y="823"/>
                  <a:pt x="0" y="823"/>
                  <a:pt x="0" y="824"/>
                </a:cubicBezTo>
                <a:cubicBezTo>
                  <a:pt x="0" y="879"/>
                  <a:pt x="57" y="874"/>
                  <a:pt x="272" y="874"/>
                </a:cubicBezTo>
                <a:cubicBezTo>
                  <a:pt x="289" y="874"/>
                  <a:pt x="304" y="874"/>
                  <a:pt x="319" y="874"/>
                </a:cubicBezTo>
                <a:cubicBezTo>
                  <a:pt x="317" y="865"/>
                  <a:pt x="314" y="856"/>
                  <a:pt x="313" y="846"/>
                </a:cubicBezTo>
                <a:close/>
                <a:moveTo>
                  <a:pt x="260" y="696"/>
                </a:moveTo>
                <a:lnTo>
                  <a:pt x="283" y="696"/>
                </a:lnTo>
                <a:cubicBezTo>
                  <a:pt x="287" y="696"/>
                  <a:pt x="290" y="694"/>
                  <a:pt x="292" y="690"/>
                </a:cubicBezTo>
                <a:lnTo>
                  <a:pt x="306" y="667"/>
                </a:lnTo>
                <a:cubicBezTo>
                  <a:pt x="308" y="663"/>
                  <a:pt x="308" y="658"/>
                  <a:pt x="304" y="654"/>
                </a:cubicBezTo>
                <a:lnTo>
                  <a:pt x="293" y="643"/>
                </a:lnTo>
                <a:cubicBezTo>
                  <a:pt x="291" y="641"/>
                  <a:pt x="289" y="640"/>
                  <a:pt x="286" y="640"/>
                </a:cubicBezTo>
                <a:lnTo>
                  <a:pt x="257" y="640"/>
                </a:lnTo>
                <a:cubicBezTo>
                  <a:pt x="254" y="640"/>
                  <a:pt x="252" y="641"/>
                  <a:pt x="250" y="643"/>
                </a:cubicBezTo>
                <a:lnTo>
                  <a:pt x="239" y="654"/>
                </a:lnTo>
                <a:cubicBezTo>
                  <a:pt x="235" y="658"/>
                  <a:pt x="235" y="663"/>
                  <a:pt x="237" y="667"/>
                </a:cubicBezTo>
                <a:lnTo>
                  <a:pt x="251" y="690"/>
                </a:lnTo>
                <a:cubicBezTo>
                  <a:pt x="253" y="694"/>
                  <a:pt x="256" y="696"/>
                  <a:pt x="260" y="696"/>
                </a:cubicBezTo>
                <a:close/>
                <a:moveTo>
                  <a:pt x="1196" y="820"/>
                </a:moveTo>
                <a:cubicBezTo>
                  <a:pt x="1196" y="737"/>
                  <a:pt x="1130" y="659"/>
                  <a:pt x="1036" y="623"/>
                </a:cubicBezTo>
                <a:lnTo>
                  <a:pt x="965" y="846"/>
                </a:lnTo>
                <a:lnTo>
                  <a:pt x="943" y="709"/>
                </a:lnTo>
                <a:lnTo>
                  <a:pt x="905" y="709"/>
                </a:lnTo>
                <a:lnTo>
                  <a:pt x="883" y="846"/>
                </a:lnTo>
                <a:lnTo>
                  <a:pt x="819" y="645"/>
                </a:lnTo>
                <a:cubicBezTo>
                  <a:pt x="819" y="646"/>
                  <a:pt x="819" y="647"/>
                  <a:pt x="818" y="648"/>
                </a:cubicBezTo>
                <a:lnTo>
                  <a:pt x="793" y="703"/>
                </a:lnTo>
                <a:cubicBezTo>
                  <a:pt x="821" y="738"/>
                  <a:pt x="836" y="779"/>
                  <a:pt x="836" y="821"/>
                </a:cubicBezTo>
                <a:cubicBezTo>
                  <a:pt x="836" y="839"/>
                  <a:pt x="833" y="857"/>
                  <a:pt x="828" y="874"/>
                </a:cubicBezTo>
                <a:cubicBezTo>
                  <a:pt x="856" y="874"/>
                  <a:pt x="887" y="874"/>
                  <a:pt x="924" y="874"/>
                </a:cubicBezTo>
                <a:cubicBezTo>
                  <a:pt x="1152" y="874"/>
                  <a:pt x="1196" y="879"/>
                  <a:pt x="1196" y="824"/>
                </a:cubicBezTo>
                <a:cubicBezTo>
                  <a:pt x="1196" y="823"/>
                  <a:pt x="1196" y="823"/>
                  <a:pt x="1196" y="822"/>
                </a:cubicBezTo>
                <a:cubicBezTo>
                  <a:pt x="1196" y="822"/>
                  <a:pt x="1196" y="821"/>
                  <a:pt x="1196" y="820"/>
                </a:cubicBezTo>
                <a:close/>
                <a:moveTo>
                  <a:pt x="360" y="698"/>
                </a:moveTo>
                <a:cubicBezTo>
                  <a:pt x="378" y="677"/>
                  <a:pt x="401" y="659"/>
                  <a:pt x="428" y="644"/>
                </a:cubicBezTo>
                <a:cubicBezTo>
                  <a:pt x="414" y="636"/>
                  <a:pt x="399" y="629"/>
                  <a:pt x="383" y="623"/>
                </a:cubicBezTo>
                <a:lnTo>
                  <a:pt x="360" y="698"/>
                </a:lnTo>
                <a:close/>
                <a:moveTo>
                  <a:pt x="272" y="251"/>
                </a:moveTo>
                <a:cubicBezTo>
                  <a:pt x="205" y="251"/>
                  <a:pt x="150" y="321"/>
                  <a:pt x="150" y="407"/>
                </a:cubicBezTo>
                <a:cubicBezTo>
                  <a:pt x="150" y="493"/>
                  <a:pt x="205" y="586"/>
                  <a:pt x="272" y="586"/>
                </a:cubicBezTo>
                <a:cubicBezTo>
                  <a:pt x="338" y="586"/>
                  <a:pt x="393" y="493"/>
                  <a:pt x="393" y="407"/>
                </a:cubicBezTo>
                <a:cubicBezTo>
                  <a:pt x="393" y="321"/>
                  <a:pt x="338" y="251"/>
                  <a:pt x="272" y="251"/>
                </a:cubicBezTo>
                <a:close/>
                <a:moveTo>
                  <a:pt x="679" y="844"/>
                </a:moveTo>
                <a:cubicBezTo>
                  <a:pt x="664" y="844"/>
                  <a:pt x="652" y="832"/>
                  <a:pt x="652" y="816"/>
                </a:cubicBezTo>
                <a:cubicBezTo>
                  <a:pt x="652" y="801"/>
                  <a:pt x="664" y="789"/>
                  <a:pt x="679" y="789"/>
                </a:cubicBezTo>
                <a:cubicBezTo>
                  <a:pt x="695" y="789"/>
                  <a:pt x="707" y="801"/>
                  <a:pt x="707" y="816"/>
                </a:cubicBezTo>
                <a:cubicBezTo>
                  <a:pt x="707" y="832"/>
                  <a:pt x="695" y="844"/>
                  <a:pt x="679" y="844"/>
                </a:cubicBezTo>
                <a:close/>
                <a:moveTo>
                  <a:pt x="571" y="844"/>
                </a:moveTo>
                <a:cubicBezTo>
                  <a:pt x="555" y="844"/>
                  <a:pt x="543" y="832"/>
                  <a:pt x="543" y="816"/>
                </a:cubicBezTo>
                <a:cubicBezTo>
                  <a:pt x="543" y="801"/>
                  <a:pt x="555" y="789"/>
                  <a:pt x="571" y="789"/>
                </a:cubicBezTo>
                <a:cubicBezTo>
                  <a:pt x="586" y="789"/>
                  <a:pt x="598" y="801"/>
                  <a:pt x="598" y="816"/>
                </a:cubicBezTo>
                <a:cubicBezTo>
                  <a:pt x="598" y="832"/>
                  <a:pt x="586" y="844"/>
                  <a:pt x="571" y="844"/>
                </a:cubicBezTo>
                <a:close/>
                <a:moveTo>
                  <a:pt x="462" y="844"/>
                </a:moveTo>
                <a:cubicBezTo>
                  <a:pt x="447" y="844"/>
                  <a:pt x="434" y="832"/>
                  <a:pt x="434" y="816"/>
                </a:cubicBezTo>
                <a:cubicBezTo>
                  <a:pt x="434" y="801"/>
                  <a:pt x="447" y="789"/>
                  <a:pt x="462" y="789"/>
                </a:cubicBezTo>
                <a:cubicBezTo>
                  <a:pt x="477" y="789"/>
                  <a:pt x="490" y="801"/>
                  <a:pt x="490" y="816"/>
                </a:cubicBezTo>
                <a:cubicBezTo>
                  <a:pt x="490" y="832"/>
                  <a:pt x="477" y="844"/>
                  <a:pt x="462" y="844"/>
                </a:cubicBezTo>
                <a:close/>
                <a:moveTo>
                  <a:pt x="783" y="631"/>
                </a:moveTo>
                <a:cubicBezTo>
                  <a:pt x="786" y="623"/>
                  <a:pt x="784" y="614"/>
                  <a:pt x="778" y="608"/>
                </a:cubicBezTo>
                <a:cubicBezTo>
                  <a:pt x="774" y="605"/>
                  <a:pt x="769" y="603"/>
                  <a:pt x="765" y="603"/>
                </a:cubicBezTo>
                <a:cubicBezTo>
                  <a:pt x="761" y="603"/>
                  <a:pt x="757" y="604"/>
                  <a:pt x="754" y="606"/>
                </a:cubicBezTo>
                <a:lnTo>
                  <a:pt x="667" y="664"/>
                </a:lnTo>
                <a:cubicBezTo>
                  <a:pt x="638" y="653"/>
                  <a:pt x="606" y="648"/>
                  <a:pt x="574" y="648"/>
                </a:cubicBezTo>
                <a:cubicBezTo>
                  <a:pt x="451" y="648"/>
                  <a:pt x="351" y="725"/>
                  <a:pt x="351" y="821"/>
                </a:cubicBezTo>
                <a:cubicBezTo>
                  <a:pt x="351" y="917"/>
                  <a:pt x="451" y="994"/>
                  <a:pt x="574" y="994"/>
                </a:cubicBezTo>
                <a:cubicBezTo>
                  <a:pt x="697" y="994"/>
                  <a:pt x="797" y="917"/>
                  <a:pt x="797" y="821"/>
                </a:cubicBezTo>
                <a:cubicBezTo>
                  <a:pt x="797" y="781"/>
                  <a:pt x="779" y="742"/>
                  <a:pt x="746" y="711"/>
                </a:cubicBezTo>
                <a:lnTo>
                  <a:pt x="783" y="631"/>
                </a:lnTo>
                <a:close/>
                <a:moveTo>
                  <a:pt x="527" y="150"/>
                </a:moveTo>
                <a:cubicBezTo>
                  <a:pt x="542" y="150"/>
                  <a:pt x="555" y="163"/>
                  <a:pt x="555" y="178"/>
                </a:cubicBezTo>
                <a:cubicBezTo>
                  <a:pt x="555" y="193"/>
                  <a:pt x="542" y="206"/>
                  <a:pt x="527" y="206"/>
                </a:cubicBezTo>
                <a:cubicBezTo>
                  <a:pt x="511" y="206"/>
                  <a:pt x="499" y="193"/>
                  <a:pt x="499" y="178"/>
                </a:cubicBezTo>
                <a:cubicBezTo>
                  <a:pt x="499" y="163"/>
                  <a:pt x="511" y="150"/>
                  <a:pt x="527" y="150"/>
                </a:cubicBezTo>
                <a:close/>
                <a:moveTo>
                  <a:pt x="636" y="150"/>
                </a:moveTo>
                <a:cubicBezTo>
                  <a:pt x="651" y="150"/>
                  <a:pt x="663" y="163"/>
                  <a:pt x="663" y="178"/>
                </a:cubicBezTo>
                <a:cubicBezTo>
                  <a:pt x="663" y="193"/>
                  <a:pt x="651" y="206"/>
                  <a:pt x="636" y="206"/>
                </a:cubicBezTo>
                <a:cubicBezTo>
                  <a:pt x="620" y="206"/>
                  <a:pt x="608" y="193"/>
                  <a:pt x="608" y="178"/>
                </a:cubicBezTo>
                <a:cubicBezTo>
                  <a:pt x="608" y="163"/>
                  <a:pt x="620" y="150"/>
                  <a:pt x="636" y="150"/>
                </a:cubicBezTo>
                <a:close/>
                <a:moveTo>
                  <a:pt x="744" y="150"/>
                </a:moveTo>
                <a:cubicBezTo>
                  <a:pt x="760" y="150"/>
                  <a:pt x="772" y="163"/>
                  <a:pt x="772" y="178"/>
                </a:cubicBezTo>
                <a:cubicBezTo>
                  <a:pt x="772" y="193"/>
                  <a:pt x="760" y="206"/>
                  <a:pt x="744" y="206"/>
                </a:cubicBezTo>
                <a:cubicBezTo>
                  <a:pt x="729" y="206"/>
                  <a:pt x="717" y="193"/>
                  <a:pt x="717" y="178"/>
                </a:cubicBezTo>
                <a:cubicBezTo>
                  <a:pt x="717" y="163"/>
                  <a:pt x="729" y="150"/>
                  <a:pt x="744" y="150"/>
                </a:cubicBezTo>
                <a:close/>
                <a:moveTo>
                  <a:pt x="424" y="363"/>
                </a:moveTo>
                <a:cubicBezTo>
                  <a:pt x="420" y="371"/>
                  <a:pt x="422" y="381"/>
                  <a:pt x="429" y="386"/>
                </a:cubicBezTo>
                <a:cubicBezTo>
                  <a:pt x="432" y="390"/>
                  <a:pt x="437" y="391"/>
                  <a:pt x="441" y="391"/>
                </a:cubicBezTo>
                <a:cubicBezTo>
                  <a:pt x="445" y="391"/>
                  <a:pt x="449" y="390"/>
                  <a:pt x="452" y="388"/>
                </a:cubicBezTo>
                <a:lnTo>
                  <a:pt x="539" y="331"/>
                </a:lnTo>
                <a:cubicBezTo>
                  <a:pt x="568" y="341"/>
                  <a:pt x="600" y="347"/>
                  <a:pt x="633" y="347"/>
                </a:cubicBezTo>
                <a:cubicBezTo>
                  <a:pt x="756" y="347"/>
                  <a:pt x="856" y="269"/>
                  <a:pt x="856" y="173"/>
                </a:cubicBezTo>
                <a:cubicBezTo>
                  <a:pt x="856" y="78"/>
                  <a:pt x="756" y="0"/>
                  <a:pt x="633" y="0"/>
                </a:cubicBezTo>
                <a:cubicBezTo>
                  <a:pt x="510" y="0"/>
                  <a:pt x="410" y="78"/>
                  <a:pt x="410" y="173"/>
                </a:cubicBezTo>
                <a:cubicBezTo>
                  <a:pt x="410" y="214"/>
                  <a:pt x="428" y="253"/>
                  <a:pt x="460" y="284"/>
                </a:cubicBezTo>
                <a:lnTo>
                  <a:pt x="424" y="363"/>
                </a:lnTo>
                <a:close/>
                <a:moveTo>
                  <a:pt x="938" y="640"/>
                </a:moveTo>
                <a:lnTo>
                  <a:pt x="909" y="640"/>
                </a:lnTo>
                <a:cubicBezTo>
                  <a:pt x="907" y="640"/>
                  <a:pt x="904" y="641"/>
                  <a:pt x="902" y="643"/>
                </a:cubicBezTo>
                <a:lnTo>
                  <a:pt x="891" y="654"/>
                </a:lnTo>
                <a:cubicBezTo>
                  <a:pt x="887" y="658"/>
                  <a:pt x="887" y="663"/>
                  <a:pt x="889" y="667"/>
                </a:cubicBezTo>
                <a:lnTo>
                  <a:pt x="903" y="690"/>
                </a:lnTo>
                <a:cubicBezTo>
                  <a:pt x="905" y="694"/>
                  <a:pt x="908" y="696"/>
                  <a:pt x="912" y="696"/>
                </a:cubicBezTo>
                <a:lnTo>
                  <a:pt x="935" y="696"/>
                </a:lnTo>
                <a:cubicBezTo>
                  <a:pt x="939" y="696"/>
                  <a:pt x="943" y="694"/>
                  <a:pt x="945" y="690"/>
                </a:cubicBezTo>
                <a:lnTo>
                  <a:pt x="958" y="667"/>
                </a:lnTo>
                <a:cubicBezTo>
                  <a:pt x="961" y="663"/>
                  <a:pt x="960" y="658"/>
                  <a:pt x="957" y="654"/>
                </a:cubicBezTo>
                <a:lnTo>
                  <a:pt x="946" y="643"/>
                </a:lnTo>
                <a:cubicBezTo>
                  <a:pt x="944" y="641"/>
                  <a:pt x="941" y="640"/>
                  <a:pt x="938" y="640"/>
                </a:cubicBezTo>
                <a:close/>
                <a:moveTo>
                  <a:pt x="803" y="407"/>
                </a:moveTo>
                <a:cubicBezTo>
                  <a:pt x="803" y="493"/>
                  <a:pt x="857" y="586"/>
                  <a:pt x="924" y="586"/>
                </a:cubicBezTo>
                <a:cubicBezTo>
                  <a:pt x="991" y="586"/>
                  <a:pt x="1045" y="493"/>
                  <a:pt x="1045" y="407"/>
                </a:cubicBezTo>
                <a:cubicBezTo>
                  <a:pt x="1045" y="321"/>
                  <a:pt x="991" y="251"/>
                  <a:pt x="924" y="251"/>
                </a:cubicBezTo>
                <a:cubicBezTo>
                  <a:pt x="857" y="251"/>
                  <a:pt x="803" y="321"/>
                  <a:pt x="803" y="407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73571" y="3978087"/>
            <a:ext cx="7841233" cy="467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8F8F8"/>
                </a:solidFill>
                <a:latin typeface="+mn-ea"/>
              </a:rPr>
              <a:t>对齐填充</a:t>
            </a:r>
            <a:endParaRPr lang="zh-CN" altLang="en-US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47507" y="2459045"/>
            <a:ext cx="2514497" cy="1039176"/>
            <a:chOff x="6166293" y="3789040"/>
            <a:chExt cx="2514497" cy="1039176"/>
          </a:xfrm>
        </p:grpSpPr>
        <p:sp>
          <p:nvSpPr>
            <p:cNvPr id="15" name="文本框 54"/>
            <p:cNvSpPr txBox="1"/>
            <p:nvPr/>
          </p:nvSpPr>
          <p:spPr>
            <a:xfrm>
              <a:off x="6166293" y="3789040"/>
              <a:ext cx="251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对象自身的运行时数据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文本框 56"/>
            <p:cNvSpPr txBox="1"/>
            <p:nvPr/>
          </p:nvSpPr>
          <p:spPr>
            <a:xfrm>
              <a:off x="6166293" y="4458884"/>
              <a:ext cx="251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类型指针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文本框 54"/>
          <p:cNvSpPr txBox="1"/>
          <p:nvPr/>
        </p:nvSpPr>
        <p:spPr>
          <a:xfrm>
            <a:off x="6111803" y="2468392"/>
            <a:ext cx="251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程序代码中所定义的各种类型的字段内容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文本框 54"/>
          <p:cNvSpPr txBox="1"/>
          <p:nvPr/>
        </p:nvSpPr>
        <p:spPr>
          <a:xfrm>
            <a:off x="3036064" y="1970094"/>
            <a:ext cx="251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对象头（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Header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9" name="文本框 54"/>
          <p:cNvSpPr txBox="1"/>
          <p:nvPr/>
        </p:nvSpPr>
        <p:spPr>
          <a:xfrm>
            <a:off x="6026373" y="1970094"/>
            <a:ext cx="307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实例数据（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Instance Data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2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71550" y="1155802"/>
          <a:ext cx="7743825" cy="3384036"/>
        </p:xfrm>
        <a:graphic>
          <a:graphicData uri="http://schemas.openxmlformats.org/drawingml/2006/table">
            <a:tbl>
              <a:tblPr/>
              <a:tblGrid>
                <a:gridCol w="1139991"/>
                <a:gridCol w="6603834"/>
              </a:tblGrid>
              <a:tr h="47840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享学课堂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-JVM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和编写高效优雅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Java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程序</a:t>
                      </a:r>
                    </a:p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课程表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64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课次序号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虚拟机的前世今生和</a:t>
                      </a:r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Java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内存区域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22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垃圾回收器和内存分配策略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22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JVM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的执行子系统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22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编写高效优雅</a:t>
                      </a:r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Java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程序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22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深入了解性能优化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2225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48798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2975" y="4819650"/>
            <a:ext cx="10227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上课说明：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、首次出现的知识如需要进行编码，会进行手写，以后再出现则可能会事先准备好或者进行拷贝。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、一个知识点如果大部分同学明白，不会重复讲解，未明白的同学请看视频或加老师</a:t>
            </a:r>
            <a:r>
              <a:rPr lang="en-US" altLang="zh-CN" smtClean="0"/>
              <a:t>QQ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、以上为</a:t>
            </a:r>
            <a:r>
              <a:rPr lang="en-US" altLang="zh-CN" smtClean="0"/>
              <a:t>JVM</a:t>
            </a:r>
            <a:r>
              <a:rPr lang="zh-CN" altLang="en-US" smtClean="0"/>
              <a:t>和编写高效优雅</a:t>
            </a:r>
            <a:r>
              <a:rPr lang="en-US" altLang="zh-CN" smtClean="0"/>
              <a:t>Java</a:t>
            </a:r>
            <a:r>
              <a:rPr lang="zh-CN" altLang="en-US" smtClean="0"/>
              <a:t>程序的章节安排，如果一章内容在一次课内未讲完，</a:t>
            </a:r>
            <a:endParaRPr lang="en-US" altLang="zh-CN" smtClean="0"/>
          </a:p>
          <a:p>
            <a:r>
              <a:rPr lang="zh-CN" altLang="en-US" smtClean="0"/>
              <a:t>则会顺延到下次课继续讲解。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对象的访问定位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883539" y="5120447"/>
            <a:ext cx="237331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>
            <a:defPPr>
              <a:defRPr lang="zh-CN"/>
            </a:defPPr>
          </a:lstStyle>
          <a:p>
            <a:pPr algn="ctr"/>
            <a:r>
              <a:rPr lang="zh-CN" altLang="en-US" sz="2000" b="1" smtClean="0">
                <a:solidFill>
                  <a:srgbClr val="F8F8F8"/>
                </a:solidFill>
                <a:latin typeface="+mn-ea"/>
                <a:ea typeface="+mn-ea"/>
              </a:rPr>
              <a:t>使用句柄</a:t>
            </a:r>
            <a:endParaRPr lang="zh-CN" altLang="en-US" sz="2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670017" y="5089669"/>
            <a:ext cx="237490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/>
              <a:t>直接指针</a:t>
            </a:r>
            <a:endParaRPr lang="zh-CN" altLang="en-US" dirty="0"/>
          </a:p>
        </p:txBody>
      </p:sp>
      <p:pic>
        <p:nvPicPr>
          <p:cNvPr id="10" name="图片 9" descr="594516-20170410181858938-15674706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3" y="1285860"/>
            <a:ext cx="5107760" cy="3714776"/>
          </a:xfrm>
          <a:prstGeom prst="rect">
            <a:avLst/>
          </a:prstGeom>
        </p:spPr>
      </p:pic>
      <p:pic>
        <p:nvPicPr>
          <p:cNvPr id="11" name="图片 10" descr="594516-20170410181913110-1737963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695" y="1285860"/>
            <a:ext cx="5357850" cy="37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 autoUpdateAnimBg="0"/>
      <p:bldP spid="9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4364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堆参数设置、对性能的影响和内存溢出实战</a:t>
            </a:r>
          </a:p>
        </p:txBody>
      </p: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1085850" y="1303338"/>
            <a:ext cx="7343775" cy="585787"/>
            <a:chOff x="1851025" y="1249176"/>
            <a:chExt cx="5502275" cy="585787"/>
          </a:xfrm>
        </p:grpSpPr>
        <p:sp>
          <p:nvSpPr>
            <p:cNvPr id="9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Java</a:t>
              </a:r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堆溢出</a:t>
              </a:r>
            </a:p>
          </p:txBody>
        </p:sp>
        <p:sp>
          <p:nvSpPr>
            <p:cNvPr id="12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43815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14" name="组合 5"/>
          <p:cNvGrpSpPr>
            <a:grpSpLocks/>
          </p:cNvGrpSpPr>
          <p:nvPr/>
        </p:nvGrpSpPr>
        <p:grpSpPr bwMode="auto">
          <a:xfrm>
            <a:off x="1095375" y="3060700"/>
            <a:ext cx="7343775" cy="585787"/>
            <a:chOff x="1851025" y="1249176"/>
            <a:chExt cx="5502275" cy="585787"/>
          </a:xfrm>
        </p:grpSpPr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方法区和运行时常量池溢出</a:t>
              </a:r>
            </a:p>
          </p:txBody>
        </p:sp>
        <p:sp>
          <p:nvSpPr>
            <p:cNvPr id="18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" name="组合 5"/>
          <p:cNvGrpSpPr>
            <a:grpSpLocks/>
          </p:cNvGrpSpPr>
          <p:nvPr/>
        </p:nvGrpSpPr>
        <p:grpSpPr bwMode="auto">
          <a:xfrm>
            <a:off x="1112838" y="3939381"/>
            <a:ext cx="7343775" cy="585788"/>
            <a:chOff x="1851025" y="1249176"/>
            <a:chExt cx="5502275" cy="585787"/>
          </a:xfrm>
        </p:grpSpPr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虚拟机栈和本地方法栈溢出</a:t>
              </a:r>
            </a:p>
          </p:txBody>
        </p:sp>
        <p:sp>
          <p:nvSpPr>
            <p:cNvPr id="23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4" name="组合 5"/>
          <p:cNvGrpSpPr>
            <a:grpSpLocks/>
          </p:cNvGrpSpPr>
          <p:nvPr/>
        </p:nvGrpSpPr>
        <p:grpSpPr bwMode="auto">
          <a:xfrm>
            <a:off x="1136650" y="4818063"/>
            <a:ext cx="7343775" cy="585787"/>
            <a:chOff x="1851025" y="1249176"/>
            <a:chExt cx="5502275" cy="585787"/>
          </a:xfrm>
        </p:grpSpPr>
        <p:sp>
          <p:nvSpPr>
            <p:cNvPr id="2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本机直接内存溢出</a:t>
              </a:r>
            </a:p>
          </p:txBody>
        </p:sp>
        <p:sp>
          <p:nvSpPr>
            <p:cNvPr id="28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9" name="组合 5"/>
          <p:cNvGrpSpPr>
            <a:grpSpLocks/>
          </p:cNvGrpSpPr>
          <p:nvPr/>
        </p:nvGrpSpPr>
        <p:grpSpPr bwMode="auto">
          <a:xfrm>
            <a:off x="1095375" y="2182019"/>
            <a:ext cx="7343775" cy="585787"/>
            <a:chOff x="1851025" y="1249176"/>
            <a:chExt cx="5502275" cy="585787"/>
          </a:xfrm>
        </p:grpSpPr>
        <p:sp>
          <p:nvSpPr>
            <p:cNvPr id="30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2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新生代配置</a:t>
              </a:r>
              <a:endPara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Text Box 18"/>
            <p:cNvSpPr>
              <a:spLocks noChangeArrowheads="1"/>
            </p:cNvSpPr>
            <p:nvPr/>
          </p:nvSpPr>
          <p:spPr bwMode="auto">
            <a:xfrm>
              <a:off x="1981200" y="1249176"/>
              <a:ext cx="3281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en-US" altLang="zh-CN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推荐书籍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5925" y="1435100"/>
            <a:ext cx="3105150" cy="423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5663" y="1652589"/>
            <a:ext cx="3042541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为什么要了解虚拟机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471" y="1765940"/>
            <a:ext cx="66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写出更好、更健壮的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4471" y="3243317"/>
            <a:ext cx="66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+mn-ea"/>
                <a:ea typeface="+mn-ea"/>
              </a:rPr>
              <a:t>提高</a:t>
            </a:r>
            <a:r>
              <a:rPr lang="en-US" altLang="zh-CN" b="1" smtClean="0">
                <a:latin typeface="+mn-ea"/>
                <a:ea typeface="+mn-ea"/>
              </a:rPr>
              <a:t>Java</a:t>
            </a:r>
            <a:r>
              <a:rPr lang="zh-CN" altLang="en-US" b="1" smtClean="0">
                <a:latin typeface="+mn-ea"/>
                <a:ea typeface="+mn-ea"/>
              </a:rPr>
              <a:t>应用的性能，排除</a:t>
            </a:r>
            <a:r>
              <a:rPr lang="zh-CN" altLang="en-US" b="1" smtClean="0">
                <a:latin typeface="+mj-ea"/>
                <a:ea typeface="+mj-ea"/>
              </a:rPr>
              <a:t>问题</a:t>
            </a:r>
            <a:endParaRPr lang="en-US" altLang="zh-CN" b="1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4471" y="467557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面试必问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74471" y="2778170"/>
            <a:ext cx="6689186" cy="26216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74471" y="4218330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86793" y="1552132"/>
            <a:ext cx="874557" cy="874557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86847" y="2953058"/>
            <a:ext cx="873509" cy="873509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87458" y="4352933"/>
            <a:ext cx="873509" cy="873509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74471" y="5419147"/>
            <a:ext cx="683320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Sun/Oracle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系列的虚拟机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708361" y="3158532"/>
            <a:ext cx="2676826" cy="2566888"/>
            <a:chOff x="1212638" y="2240516"/>
            <a:chExt cx="2087747" cy="2002003"/>
          </a:xfrm>
        </p:grpSpPr>
        <p:grpSp>
          <p:nvGrpSpPr>
            <p:cNvPr id="22" name="组合 33"/>
            <p:cNvGrpSpPr/>
            <p:nvPr/>
          </p:nvGrpSpPr>
          <p:grpSpPr>
            <a:xfrm>
              <a:off x="1212638" y="2240516"/>
              <a:ext cx="2087747" cy="2002003"/>
              <a:chOff x="1212638" y="2240516"/>
              <a:chExt cx="2087747" cy="2002003"/>
            </a:xfrm>
          </p:grpSpPr>
          <p:sp>
            <p:nvSpPr>
              <p:cNvPr id="25" name="AutoShape 2"/>
              <p:cNvSpPr>
                <a:spLocks noChangeArrowheads="1"/>
              </p:cNvSpPr>
              <p:nvPr/>
            </p:nvSpPr>
            <p:spPr bwMode="auto">
              <a:xfrm>
                <a:off x="1212638" y="2240516"/>
                <a:ext cx="2087747" cy="1908463"/>
              </a:xfrm>
              <a:prstGeom prst="roundRect">
                <a:avLst>
                  <a:gd name="adj" fmla="val 894"/>
                </a:avLst>
              </a:prstGeom>
              <a:solidFill>
                <a:schemeClr val="accent3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92075"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  <a:defRPr/>
                </a:pPr>
                <a:endParaRPr lang="zh-CN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6" name="Picture 27" descr="投影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1212638" y="4160672"/>
                <a:ext cx="2087747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272399" y="3357792"/>
              <a:ext cx="1972122" cy="28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第一款商用</a:t>
              </a:r>
              <a:r>
                <a:rPr lang="en-US" altLang="zh-CN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虚拟机</a:t>
              </a: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271101" y="2696521"/>
              <a:ext cx="1973123" cy="28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Sun Classic/Exact VM</a:t>
              </a: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61177" y="3158532"/>
            <a:ext cx="2676828" cy="2566890"/>
            <a:chOff x="3452385" y="2240515"/>
            <a:chExt cx="2087748" cy="2002004"/>
          </a:xfrm>
        </p:grpSpPr>
        <p:grpSp>
          <p:nvGrpSpPr>
            <p:cNvPr id="28" name="组合 49"/>
            <p:cNvGrpSpPr/>
            <p:nvPr/>
          </p:nvGrpSpPr>
          <p:grpSpPr>
            <a:xfrm>
              <a:off x="3452385" y="2240515"/>
              <a:ext cx="2087748" cy="2002004"/>
              <a:chOff x="3452385" y="2240515"/>
              <a:chExt cx="2087748" cy="2002004"/>
            </a:xfrm>
          </p:grpSpPr>
          <p:pic>
            <p:nvPicPr>
              <p:cNvPr id="31" name="Picture 3" descr="投影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3452386" y="4160672"/>
                <a:ext cx="2087747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AutoShape 4"/>
              <p:cNvSpPr>
                <a:spLocks noChangeArrowheads="1"/>
              </p:cNvSpPr>
              <p:nvPr/>
            </p:nvSpPr>
            <p:spPr bwMode="auto">
              <a:xfrm>
                <a:off x="3452385" y="2240515"/>
                <a:ext cx="2087747" cy="1908463"/>
              </a:xfrm>
              <a:prstGeom prst="roundRect">
                <a:avLst>
                  <a:gd name="adj" fmla="val 894"/>
                </a:avLst>
              </a:prstGeom>
              <a:solidFill>
                <a:schemeClr val="accent3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  <a:defRPr/>
                </a:pPr>
                <a:endParaRPr lang="zh-CN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488763" y="2696521"/>
              <a:ext cx="1217980" cy="28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kern="0" err="1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HotSpot</a:t>
              </a: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 VM</a:t>
              </a: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3490061" y="3357791"/>
              <a:ext cx="1972121" cy="51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目前使用范围最广的</a:t>
              </a:r>
              <a:r>
                <a:rPr lang="en-US" altLang="zh-CN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虚拟机</a:t>
              </a: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22304" y="3158532"/>
            <a:ext cx="2720134" cy="2566889"/>
            <a:chOff x="5690836" y="2240516"/>
            <a:chExt cx="2121524" cy="2002003"/>
          </a:xfrm>
        </p:grpSpPr>
        <p:grpSp>
          <p:nvGrpSpPr>
            <p:cNvPr id="34" name="组合 57"/>
            <p:cNvGrpSpPr/>
            <p:nvPr/>
          </p:nvGrpSpPr>
          <p:grpSpPr>
            <a:xfrm>
              <a:off x="5690836" y="2240516"/>
              <a:ext cx="2121524" cy="2002003"/>
              <a:chOff x="5690836" y="2240516"/>
              <a:chExt cx="2121524" cy="2002003"/>
            </a:xfrm>
          </p:grpSpPr>
          <p:pic>
            <p:nvPicPr>
              <p:cNvPr id="37" name="Picture 5" descr="投影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5690836" y="4160672"/>
                <a:ext cx="2121524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AutoShape 6"/>
              <p:cNvSpPr>
                <a:spLocks noChangeArrowheads="1"/>
              </p:cNvSpPr>
              <p:nvPr/>
            </p:nvSpPr>
            <p:spPr bwMode="auto">
              <a:xfrm>
                <a:off x="5690836" y="2240516"/>
                <a:ext cx="2121524" cy="1908463"/>
              </a:xfrm>
              <a:prstGeom prst="roundRect">
                <a:avLst>
                  <a:gd name="adj" fmla="val 894"/>
                </a:avLst>
              </a:prstGeom>
              <a:solidFill>
                <a:schemeClr val="accent3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92075"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  <a:defRPr/>
                </a:pPr>
                <a:endParaRPr lang="zh-CN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5751896" y="2696521"/>
              <a:ext cx="1107960" cy="288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Mobile</a:t>
              </a:r>
              <a:r>
                <a:rPr lang="zh-CN" altLang="en-US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系列</a:t>
              </a: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5753195" y="3357792"/>
              <a:ext cx="1972122" cy="28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面对移动和嵌入式市场</a:t>
              </a: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Group 19"/>
          <p:cNvGrpSpPr>
            <a:grpSpLocks/>
          </p:cNvGrpSpPr>
          <p:nvPr/>
        </p:nvGrpSpPr>
        <p:grpSpPr bwMode="auto">
          <a:xfrm>
            <a:off x="2728199" y="2660955"/>
            <a:ext cx="5794543" cy="497577"/>
            <a:chOff x="666" y="1599"/>
            <a:chExt cx="3398" cy="383"/>
          </a:xfrm>
        </p:grpSpPr>
        <p:cxnSp>
          <p:nvCxnSpPr>
            <p:cNvPr id="40" name="AutoShape 20"/>
            <p:cNvCxnSpPr>
              <a:cxnSpLocks noChangeShapeType="1"/>
            </p:cNvCxnSpPr>
            <p:nvPr/>
          </p:nvCxnSpPr>
          <p:spPr bwMode="auto">
            <a:xfrm rot="5400000">
              <a:off x="688" y="1577"/>
              <a:ext cx="383" cy="427"/>
            </a:xfrm>
            <a:prstGeom prst="bentConnector3">
              <a:avLst>
                <a:gd name="adj1" fmla="val 49606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21"/>
            <p:cNvCxnSpPr>
              <a:cxnSpLocks noChangeShapeType="1"/>
              <a:endCxn id="32" idx="0"/>
            </p:cNvCxnSpPr>
            <p:nvPr/>
          </p:nvCxnSpPr>
          <p:spPr bwMode="auto">
            <a:xfrm>
              <a:off x="2009" y="1790"/>
              <a:ext cx="634" cy="192"/>
            </a:xfrm>
            <a:prstGeom prst="bentConnector2">
              <a:avLst/>
            </a:prstGeom>
            <a:noFill/>
            <a:ln w="190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2387" y="305"/>
              <a:ext cx="383" cy="2971"/>
            </a:xfrm>
            <a:prstGeom prst="bentConnector3">
              <a:avLst>
                <a:gd name="adj1" fmla="val 49606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2121492" y="1702006"/>
            <a:ext cx="2116754" cy="917376"/>
          </a:xfrm>
          <a:prstGeom prst="roundRect">
            <a:avLst>
              <a:gd name="adj" fmla="val 12144"/>
            </a:avLst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kern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Sun/Oracle</a:t>
            </a:r>
            <a:endParaRPr lang="zh-CN" altLang="zh-CN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其他公司的虚拟机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32"/>
          <p:cNvGrpSpPr/>
          <p:nvPr/>
        </p:nvGrpSpPr>
        <p:grpSpPr>
          <a:xfrm>
            <a:off x="1708361" y="3158532"/>
            <a:ext cx="2676826" cy="2566888"/>
            <a:chOff x="1212638" y="2240516"/>
            <a:chExt cx="2087747" cy="2002003"/>
          </a:xfrm>
        </p:grpSpPr>
        <p:grpSp>
          <p:nvGrpSpPr>
            <p:cNvPr id="21" name="组合 33"/>
            <p:cNvGrpSpPr/>
            <p:nvPr/>
          </p:nvGrpSpPr>
          <p:grpSpPr>
            <a:xfrm>
              <a:off x="1212638" y="2240516"/>
              <a:ext cx="2087747" cy="2002003"/>
              <a:chOff x="1212638" y="2240516"/>
              <a:chExt cx="2087747" cy="2002003"/>
            </a:xfrm>
          </p:grpSpPr>
          <p:sp>
            <p:nvSpPr>
              <p:cNvPr id="23" name="AutoShape 2"/>
              <p:cNvSpPr>
                <a:spLocks noChangeArrowheads="1"/>
              </p:cNvSpPr>
              <p:nvPr/>
            </p:nvSpPr>
            <p:spPr bwMode="auto">
              <a:xfrm>
                <a:off x="1212638" y="2240516"/>
                <a:ext cx="2087747" cy="1908463"/>
              </a:xfrm>
              <a:prstGeom prst="roundRect">
                <a:avLst>
                  <a:gd name="adj" fmla="val 894"/>
                </a:avLst>
              </a:prstGeom>
              <a:solidFill>
                <a:schemeClr val="accent3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92075"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  <a:defRPr/>
                </a:pPr>
                <a:endParaRPr lang="zh-CN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4" name="Picture 27" descr="投影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1212638" y="4160672"/>
                <a:ext cx="2087747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1271101" y="2696521"/>
              <a:ext cx="1415517" cy="115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BEA </a:t>
              </a:r>
              <a:r>
                <a:rPr lang="en-US" altLang="zh-CN" kern="0" err="1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JRockit</a:t>
              </a:r>
              <a:endParaRPr lang="en-US" altLang="zh-CN" kern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IBM J9 VM</a:t>
              </a:r>
            </a:p>
            <a:p>
              <a:pPr>
                <a:defRPr/>
              </a:pPr>
              <a:endParaRPr lang="en-US" altLang="zh-CN" kern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BEA Liquid VM</a:t>
              </a: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48"/>
          <p:cNvGrpSpPr/>
          <p:nvPr/>
        </p:nvGrpSpPr>
        <p:grpSpPr>
          <a:xfrm>
            <a:off x="4761177" y="3158532"/>
            <a:ext cx="2676828" cy="2566890"/>
            <a:chOff x="3452385" y="2240515"/>
            <a:chExt cx="2087748" cy="2002004"/>
          </a:xfrm>
        </p:grpSpPr>
        <p:grpSp>
          <p:nvGrpSpPr>
            <p:cNvPr id="26" name="组合 49"/>
            <p:cNvGrpSpPr/>
            <p:nvPr/>
          </p:nvGrpSpPr>
          <p:grpSpPr>
            <a:xfrm>
              <a:off x="3452385" y="2240515"/>
              <a:ext cx="2087748" cy="2002004"/>
              <a:chOff x="3452385" y="2240515"/>
              <a:chExt cx="2087748" cy="2002004"/>
            </a:xfrm>
          </p:grpSpPr>
          <p:pic>
            <p:nvPicPr>
              <p:cNvPr id="28" name="Picture 3" descr="投影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3452386" y="4160672"/>
                <a:ext cx="2087747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AutoShape 4"/>
              <p:cNvSpPr>
                <a:spLocks noChangeArrowheads="1"/>
              </p:cNvSpPr>
              <p:nvPr/>
            </p:nvSpPr>
            <p:spPr bwMode="auto">
              <a:xfrm>
                <a:off x="3452385" y="2240515"/>
                <a:ext cx="2087747" cy="1908463"/>
              </a:xfrm>
              <a:prstGeom prst="roundRect">
                <a:avLst>
                  <a:gd name="adj" fmla="val 894"/>
                </a:avLst>
              </a:prstGeom>
              <a:solidFill>
                <a:schemeClr val="accent3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  <a:defRPr/>
                </a:pPr>
                <a:endParaRPr lang="zh-CN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488763" y="2696521"/>
              <a:ext cx="1579298" cy="50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Google Android </a:t>
              </a:r>
              <a:b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kern="0" err="1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Dalvik</a:t>
              </a: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 VM</a:t>
              </a: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56"/>
          <p:cNvGrpSpPr/>
          <p:nvPr/>
        </p:nvGrpSpPr>
        <p:grpSpPr>
          <a:xfrm>
            <a:off x="7822304" y="3158532"/>
            <a:ext cx="2720134" cy="2566889"/>
            <a:chOff x="5690836" y="2240516"/>
            <a:chExt cx="2121524" cy="2002003"/>
          </a:xfrm>
        </p:grpSpPr>
        <p:grpSp>
          <p:nvGrpSpPr>
            <p:cNvPr id="31" name="组合 57"/>
            <p:cNvGrpSpPr/>
            <p:nvPr/>
          </p:nvGrpSpPr>
          <p:grpSpPr>
            <a:xfrm>
              <a:off x="5690836" y="2240516"/>
              <a:ext cx="2121524" cy="2002003"/>
              <a:chOff x="5690836" y="2240516"/>
              <a:chExt cx="2121524" cy="2002003"/>
            </a:xfrm>
          </p:grpSpPr>
          <p:pic>
            <p:nvPicPr>
              <p:cNvPr id="33" name="Picture 5" descr="投影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441" t="61200" r="8347" b="7201"/>
              <a:stretch>
                <a:fillRect/>
              </a:stretch>
            </p:blipFill>
            <p:spPr bwMode="auto">
              <a:xfrm>
                <a:off x="5690836" y="4160672"/>
                <a:ext cx="2121524" cy="81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AutoShape 6"/>
              <p:cNvSpPr>
                <a:spLocks noChangeArrowheads="1"/>
              </p:cNvSpPr>
              <p:nvPr/>
            </p:nvSpPr>
            <p:spPr bwMode="auto">
              <a:xfrm>
                <a:off x="5690836" y="2240516"/>
                <a:ext cx="2121524" cy="1908463"/>
              </a:xfrm>
              <a:prstGeom prst="roundRect">
                <a:avLst>
                  <a:gd name="adj" fmla="val 894"/>
                </a:avLst>
              </a:prstGeom>
              <a:solidFill>
                <a:schemeClr val="accent3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92075" algn="ctr">
                  <a:spcBef>
                    <a:spcPct val="20000"/>
                  </a:spcBef>
                  <a:buClr>
                    <a:srgbClr val="E1B40C"/>
                  </a:buClr>
                  <a:buFont typeface="Wingdings" pitchFamily="2" charset="2"/>
                  <a:buNone/>
                  <a:defRPr/>
                </a:pPr>
                <a:endParaRPr lang="zh-CN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5751896" y="2696521"/>
              <a:ext cx="1933115" cy="72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Apache Harmony</a:t>
              </a:r>
            </a:p>
            <a:p>
              <a:pPr>
                <a:defRPr/>
              </a:pPr>
              <a:endParaRPr lang="en-US" altLang="zh-CN" kern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Microsoft JVM</a:t>
              </a:r>
              <a:r>
                <a:rPr lang="zh-CN" altLang="en-US" kern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及其他</a:t>
              </a: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2728199" y="2660955"/>
            <a:ext cx="5794543" cy="497577"/>
            <a:chOff x="666" y="1599"/>
            <a:chExt cx="3398" cy="383"/>
          </a:xfrm>
        </p:grpSpPr>
        <p:cxnSp>
          <p:nvCxnSpPr>
            <p:cNvPr id="36" name="AutoShape 20"/>
            <p:cNvCxnSpPr>
              <a:cxnSpLocks noChangeShapeType="1"/>
            </p:cNvCxnSpPr>
            <p:nvPr/>
          </p:nvCxnSpPr>
          <p:spPr bwMode="auto">
            <a:xfrm rot="5400000">
              <a:off x="688" y="1577"/>
              <a:ext cx="383" cy="427"/>
            </a:xfrm>
            <a:prstGeom prst="bentConnector3">
              <a:avLst>
                <a:gd name="adj1" fmla="val 49606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1"/>
            <p:cNvCxnSpPr>
              <a:cxnSpLocks noChangeShapeType="1"/>
              <a:endCxn id="29" idx="0"/>
            </p:cNvCxnSpPr>
            <p:nvPr/>
          </p:nvCxnSpPr>
          <p:spPr bwMode="auto">
            <a:xfrm>
              <a:off x="2009" y="1790"/>
              <a:ext cx="634" cy="192"/>
            </a:xfrm>
            <a:prstGeom prst="bentConnector2">
              <a:avLst/>
            </a:prstGeom>
            <a:noFill/>
            <a:ln w="190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2387" y="305"/>
              <a:ext cx="383" cy="2971"/>
            </a:xfrm>
            <a:prstGeom prst="bentConnector3">
              <a:avLst>
                <a:gd name="adj1" fmla="val 49606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AutoShape 23"/>
          <p:cNvSpPr>
            <a:spLocks noChangeArrowheads="1"/>
          </p:cNvSpPr>
          <p:nvPr/>
        </p:nvSpPr>
        <p:spPr bwMode="auto">
          <a:xfrm>
            <a:off x="1708361" y="1801953"/>
            <a:ext cx="8322084" cy="758968"/>
          </a:xfrm>
          <a:prstGeom prst="roundRect">
            <a:avLst>
              <a:gd name="adj" fmla="val 102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000" kern="0" smtClean="0">
                <a:latin typeface="微软雅黑" pitchFamily="34" charset="-122"/>
                <a:ea typeface="微软雅黑" pitchFamily="34" charset="-122"/>
              </a:rPr>
              <a:t>BEA/IBM/MICROSOFT/GOOGLE</a:t>
            </a:r>
            <a:endParaRPr lang="zh-CN" altLang="en-US" sz="2000" ker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9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4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9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未来的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490666" y="1816382"/>
            <a:ext cx="2069329" cy="1607330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混合语言</a:t>
            </a:r>
            <a:endParaRPr lang="en-US" altLang="zh-CN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402182" y="1816382"/>
            <a:ext cx="2069329" cy="1607330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多核并行</a:t>
            </a:r>
            <a:endParaRPr lang="en-US" altLang="zh-CN" sz="240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264173" y="1816382"/>
            <a:ext cx="2069331" cy="1607330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丰富语法</a:t>
            </a:r>
            <a:endParaRPr lang="en-US" altLang="zh-CN" sz="240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8171985" y="1816382"/>
            <a:ext cx="1467315" cy="1607330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35637" y="1804982"/>
            <a:ext cx="2069329" cy="1607330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endParaRPr lang="en-US" altLang="zh-CN" sz="24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439275" y="1825907"/>
            <a:ext cx="2047875" cy="1607330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更强的</a:t>
            </a:r>
            <a:r>
              <a:rPr lang="en-US" altLang="zh-CN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垃圾回收</a:t>
            </a:r>
            <a:endParaRPr lang="en-US" altLang="zh-CN" sz="240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6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6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6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6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6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54" y="1666437"/>
            <a:ext cx="5786478" cy="4302406"/>
          </a:xfrm>
          <a:prstGeom prst="rect">
            <a:avLst/>
          </a:prstGeom>
          <a:noFill/>
          <a:ln w="28575">
            <a:solidFill>
              <a:srgbClr val="DDDDDD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096570" y="1988840"/>
            <a:ext cx="316835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Java</a:t>
            </a:r>
            <a:r>
              <a:rPr lang="zh-CN" altLang="en-US" smtClean="0">
                <a:latin typeface="+mn-ea"/>
                <a:ea typeface="+mn-ea"/>
              </a:rPr>
              <a:t>虚拟机在执行</a:t>
            </a:r>
            <a:r>
              <a:rPr lang="en-US" altLang="zh-CN" smtClean="0">
                <a:latin typeface="+mn-ea"/>
                <a:ea typeface="+mn-ea"/>
              </a:rPr>
              <a:t>Java</a:t>
            </a:r>
            <a:r>
              <a:rPr lang="zh-CN" altLang="en-US" smtClean="0">
                <a:latin typeface="+mn-ea"/>
                <a:ea typeface="+mn-ea"/>
              </a:rPr>
              <a:t>程序的过程中会把它所管理的内存划分为若干个不同的数据区域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16450" y="3523105"/>
            <a:ext cx="4248472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6569" y="3817640"/>
            <a:ext cx="3168352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程序计数器、虚拟机栈、本地方法栈、</a:t>
            </a:r>
            <a:r>
              <a:rPr lang="en-US" altLang="zh-CN" smtClean="0">
                <a:latin typeface="+mn-ea"/>
                <a:ea typeface="+mn-ea"/>
              </a:rPr>
              <a:t>Java</a:t>
            </a:r>
            <a:r>
              <a:rPr lang="zh-CN" altLang="en-US" smtClean="0">
                <a:latin typeface="+mn-ea"/>
                <a:ea typeface="+mn-ea"/>
              </a:rPr>
              <a:t>堆、方法区（运行时常量池）、直接内存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9740" y="2082190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9739" y="3910990"/>
            <a:ext cx="1333073" cy="115212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类型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2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2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2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2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各个区域的作用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202238" y="1504950"/>
            <a:ext cx="5608637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63"/>
              </a:lnSpc>
            </a:pPr>
            <a:r>
              <a:rPr lang="zh-CN" altLang="en-US" b="1">
                <a:solidFill>
                  <a:srgbClr val="FFC000"/>
                </a:solidFill>
              </a:rPr>
              <a:t>程序计数器：</a:t>
            </a:r>
            <a:r>
              <a:rPr lang="zh-CN" altLang="en-US"/>
              <a:t>较小的内存空间，当前线程执行的字节码的行号指示器；各线程之间独立存储，互不影响；</a:t>
            </a:r>
            <a:endParaRPr lang="en-US" altLang="zh-CN"/>
          </a:p>
          <a:p>
            <a:pPr eaLnBrk="0" hangingPunct="0">
              <a:lnSpc>
                <a:spcPts val="2663"/>
              </a:lnSpc>
            </a:pPr>
            <a:r>
              <a:rPr lang="en-US" altLang="zh-CN" b="1">
                <a:solidFill>
                  <a:srgbClr val="FFC000"/>
                </a:solidFill>
              </a:rPr>
              <a:t>java</a:t>
            </a:r>
            <a:r>
              <a:rPr lang="zh-CN" altLang="en-US" b="1">
                <a:solidFill>
                  <a:srgbClr val="FFC000"/>
                </a:solidFill>
              </a:rPr>
              <a:t>栈：</a:t>
            </a:r>
            <a:r>
              <a:rPr lang="zh-CN" altLang="en-US"/>
              <a:t>线程私有，生命周期和线程，每个方法在执行的同时都会创建一个</a:t>
            </a:r>
            <a:r>
              <a:rPr lang="zh-CN" altLang="en-US" b="1"/>
              <a:t>栈帧</a:t>
            </a:r>
            <a:r>
              <a:rPr lang="zh-CN" altLang="en-US"/>
              <a:t>用于存储局部变量表，操作数栈，动态链接，方法出口等信息。方法的执行就对应着栈帧在虚拟机栈中入栈和出栈的过程；栈里面存放着各种基本数据类型和对象的</a:t>
            </a:r>
            <a:r>
              <a:rPr lang="zh-CN" altLang="en-US" smtClean="0"/>
              <a:t>引用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smtClean="0">
                <a:solidFill>
                  <a:srgbClr val="FF0000"/>
                </a:solidFill>
              </a:rPr>
              <a:t>-Xss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en-US" smtClean="0"/>
              <a:t>；</a:t>
            </a:r>
            <a:endParaRPr lang="en-US" altLang="zh-CN"/>
          </a:p>
          <a:p>
            <a:pPr eaLnBrk="0" hangingPunct="0">
              <a:lnSpc>
                <a:spcPts val="2663"/>
              </a:lnSpc>
            </a:pPr>
            <a:r>
              <a:rPr lang="zh-CN" altLang="en-US" b="1">
                <a:solidFill>
                  <a:srgbClr val="FFC000"/>
                </a:solidFill>
              </a:rPr>
              <a:t>本地方法栈：</a:t>
            </a:r>
            <a:r>
              <a:rPr lang="zh-CN" altLang="en-US"/>
              <a:t>本地方法栈保存的是</a:t>
            </a:r>
            <a:r>
              <a:rPr lang="en-US" altLang="zh-CN"/>
              <a:t>native</a:t>
            </a:r>
            <a:r>
              <a:rPr lang="zh-CN" altLang="en-US"/>
              <a:t>方法的信息，当一个</a:t>
            </a:r>
            <a:r>
              <a:rPr lang="en-US" altLang="zh-CN"/>
              <a:t>JVM</a:t>
            </a:r>
            <a:r>
              <a:rPr lang="zh-CN" altLang="en-US"/>
              <a:t>创建的线程调用</a:t>
            </a:r>
            <a:r>
              <a:rPr lang="en-US" altLang="zh-CN"/>
              <a:t>native</a:t>
            </a:r>
            <a:r>
              <a:rPr lang="zh-CN" altLang="en-US"/>
              <a:t>方法后，</a:t>
            </a:r>
            <a:r>
              <a:rPr lang="en-US" altLang="zh-CN"/>
              <a:t>JVM</a:t>
            </a:r>
            <a:r>
              <a:rPr lang="zh-CN" altLang="en-US"/>
              <a:t>不再为其在虚拟机栈中创建栈帧，</a:t>
            </a:r>
            <a:r>
              <a:rPr lang="en-US" altLang="zh-CN"/>
              <a:t>JVM</a:t>
            </a:r>
            <a:r>
              <a:rPr lang="zh-CN" altLang="en-US"/>
              <a:t>只是简单地动态链接并直接调用</a:t>
            </a:r>
            <a:r>
              <a:rPr lang="en-US" altLang="zh-CN"/>
              <a:t>native</a:t>
            </a:r>
            <a:r>
              <a:rPr lang="zh-CN" altLang="en-US"/>
              <a:t>方法；</a:t>
            </a:r>
            <a:endParaRPr lang="zh-CN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725" y="1554163"/>
            <a:ext cx="4296785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各个区域的作用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3600451" y="993775"/>
            <a:ext cx="746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>
                <a:solidFill>
                  <a:srgbClr val="92D050"/>
                </a:solidFill>
              </a:rPr>
              <a:t>堆：</a:t>
            </a:r>
            <a:r>
              <a:rPr lang="en-US" altLang="zh-CN"/>
              <a:t>Java</a:t>
            </a:r>
            <a:r>
              <a:rPr lang="zh-CN" altLang="en-US"/>
              <a:t>堆是</a:t>
            </a:r>
            <a:r>
              <a:rPr lang="en-US" altLang="zh-CN"/>
              <a:t>Javaer</a:t>
            </a:r>
            <a:r>
              <a:rPr lang="zh-CN" altLang="en-US"/>
              <a:t>需要重点关注的一块区域，因为涉及到内存的分配</a:t>
            </a:r>
            <a:r>
              <a:rPr lang="en-US" altLang="zh-CN"/>
              <a:t>(new</a:t>
            </a:r>
            <a:r>
              <a:rPr lang="zh-CN" altLang="en-US"/>
              <a:t>关键字，反射等</a:t>
            </a:r>
            <a:r>
              <a:rPr lang="en-US" altLang="zh-CN"/>
              <a:t>)</a:t>
            </a:r>
            <a:r>
              <a:rPr lang="zh-CN" altLang="en-US"/>
              <a:t>与回收</a:t>
            </a:r>
            <a:r>
              <a:rPr lang="en-US" altLang="zh-CN"/>
              <a:t>(</a:t>
            </a:r>
            <a:r>
              <a:rPr lang="zh-CN" altLang="en-US"/>
              <a:t>回收算法，收集器等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-Xms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</a:rPr>
              <a:t>-Xmx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</a:rPr>
              <a:t>-Xmn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</a:rPr>
              <a:t>-XX:NewSize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</a:rPr>
              <a:t>-XX:MaxNewSize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en-US" smtClean="0"/>
              <a:t>；</a:t>
            </a:r>
            <a:endParaRPr lang="en-US" altLang="zh-CN"/>
          </a:p>
          <a:p>
            <a:pPr eaLnBrk="0" hangingPunct="0">
              <a:lnSpc>
                <a:spcPct val="150000"/>
              </a:lnSpc>
            </a:pPr>
            <a:r>
              <a:rPr lang="zh-CN" altLang="en-US" b="1">
                <a:solidFill>
                  <a:srgbClr val="92D050"/>
                </a:solidFill>
              </a:rPr>
              <a:t>方法区：</a:t>
            </a:r>
            <a:r>
              <a:rPr lang="zh-CN" altLang="en-US"/>
              <a:t>也叫永久区，用于存储已经被虚拟机加载的类信息，常量</a:t>
            </a:r>
            <a:r>
              <a:rPr lang="en-US" altLang="zh-CN"/>
              <a:t>("zdy","123"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，静态变量</a:t>
            </a:r>
            <a:r>
              <a:rPr lang="en-US" altLang="zh-CN"/>
              <a:t>(static</a:t>
            </a:r>
            <a:r>
              <a:rPr lang="zh-CN" altLang="en-US"/>
              <a:t>变量</a:t>
            </a:r>
            <a:r>
              <a:rPr lang="en-US" altLang="zh-CN"/>
              <a:t>)</a:t>
            </a:r>
            <a:r>
              <a:rPr lang="zh-CN" altLang="en-US"/>
              <a:t>等</a:t>
            </a:r>
            <a:r>
              <a:rPr lang="zh-CN" altLang="en-US" smtClean="0"/>
              <a:t>数据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-XX:PermSize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</a:rPr>
              <a:t>-XX:MaxPermSize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altLang="zh-CN" sz="2400" smtClean="0">
                <a:solidFill>
                  <a:srgbClr val="FF0000"/>
                </a:solidFill>
              </a:rPr>
              <a:t>-XX:MetaspaceSize</a:t>
            </a:r>
            <a:r>
              <a:rPr lang="zh-CN" altLang="en-US" sz="2400" smtClean="0">
                <a:solidFill>
                  <a:srgbClr val="FF0000"/>
                </a:solidFill>
              </a:rPr>
              <a:t>；</a:t>
            </a:r>
            <a:r>
              <a:rPr lang="en-US" sz="2400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-XX:MaxMetaspaceSize 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en-US" smtClean="0"/>
              <a:t>。</a:t>
            </a:r>
            <a:endParaRPr lang="en-US" altLang="zh-CN"/>
          </a:p>
          <a:p>
            <a:pPr eaLnBrk="0" hangingPunct="0">
              <a:lnSpc>
                <a:spcPct val="150000"/>
              </a:lnSpc>
            </a:pPr>
            <a:r>
              <a:rPr lang="zh-CN" altLang="en-US" b="1">
                <a:solidFill>
                  <a:srgbClr val="92D050"/>
                </a:solidFill>
              </a:rPr>
              <a:t>运行时常量池：</a:t>
            </a:r>
            <a:r>
              <a:rPr lang="zh-CN" altLang="en-US"/>
              <a:t>运行时常量池是方法区的一部分，用于存放编译期生成的各种字面量</a:t>
            </a:r>
            <a:r>
              <a:rPr lang="en-US" altLang="zh-CN"/>
              <a:t>("zdy","123"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和符号引用。</a:t>
            </a:r>
            <a:endParaRPr lang="zh-CN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050" y="2833688"/>
            <a:ext cx="2057400" cy="253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椭圆 20"/>
          <p:cNvSpPr/>
          <p:nvPr/>
        </p:nvSpPr>
        <p:spPr bwMode="auto">
          <a:xfrm>
            <a:off x="2514600" y="3330575"/>
            <a:ext cx="309563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22" name="直接箭头连接符 3"/>
          <p:cNvCxnSpPr>
            <a:cxnSpLocks noChangeShapeType="1"/>
            <a:stCxn id="21" idx="0"/>
          </p:cNvCxnSpPr>
          <p:nvPr/>
        </p:nvCxnSpPr>
        <p:spPr bwMode="auto">
          <a:xfrm rot="16200000" flipV="1">
            <a:off x="2064942" y="2726134"/>
            <a:ext cx="854074" cy="3548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1222375" y="2038350"/>
            <a:ext cx="1579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/>
              <a:t>运行时常量池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13858</TotalTime>
  <Words>1185</Words>
  <Application>Microsoft Office PowerPoint</Application>
  <PresentationFormat>自定义</PresentationFormat>
  <Paragraphs>143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2906</cp:revision>
  <dcterms:created xsi:type="dcterms:W3CDTF">2016-08-30T15:34:45Z</dcterms:created>
  <dcterms:modified xsi:type="dcterms:W3CDTF">2018-08-02T16:35:53Z</dcterms:modified>
  <cp:category>锐旗设计;https://9ppt.taobao.com</cp:category>
</cp:coreProperties>
</file>