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23" r:id="rId2"/>
    <p:sldId id="542" r:id="rId3"/>
    <p:sldId id="541" r:id="rId4"/>
    <p:sldId id="530" r:id="rId5"/>
    <p:sldId id="531" r:id="rId6"/>
    <p:sldId id="533" r:id="rId7"/>
    <p:sldId id="543" r:id="rId8"/>
    <p:sldId id="535" r:id="rId9"/>
    <p:sldId id="54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657"/>
    <a:srgbClr val="19050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9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91" y="-370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11/18 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11/18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11/18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69626" y="125413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7"/>
            <a:ext cx="12192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7940" y="6357958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8286752" y="6478810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11/18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11/18 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11/18 Sun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11/18 Sun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11/18 Sun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11/18 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11/18 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11/18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分布式架构</a:t>
            </a: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-dubbo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进阶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4700326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服务暴露和引入</a:t>
            </a:r>
          </a:p>
        </p:txBody>
      </p:sp>
      <p:sp>
        <p:nvSpPr>
          <p:cNvPr id="39" name="矩形 38"/>
          <p:cNvSpPr/>
          <p:nvPr/>
        </p:nvSpPr>
        <p:spPr>
          <a:xfrm>
            <a:off x="1202574" y="2547833"/>
            <a:ext cx="195584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Protocol.export</a:t>
            </a:r>
            <a:endParaRPr lang="zh-CN" altLang="en-US" dirty="0"/>
          </a:p>
        </p:txBody>
      </p:sp>
      <p:sp>
        <p:nvSpPr>
          <p:cNvPr id="29" name="云形 28"/>
          <p:cNvSpPr/>
          <p:nvPr/>
        </p:nvSpPr>
        <p:spPr>
          <a:xfrm>
            <a:off x="4106424" y="3362156"/>
            <a:ext cx="1875450" cy="973072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8642" y="1414714"/>
            <a:ext cx="1660850" cy="559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2041851" y="1483138"/>
            <a:ext cx="1045029" cy="559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Impl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463214" y="1495580"/>
            <a:ext cx="1045029" cy="559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url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2" idx="4"/>
            <a:endCxn id="39" idx="0"/>
          </p:cNvCxnSpPr>
          <p:nvPr/>
        </p:nvCxnSpPr>
        <p:spPr>
          <a:xfrm rot="16200000" flipH="1">
            <a:off x="1263140" y="1630477"/>
            <a:ext cx="573283" cy="1261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4"/>
            <a:endCxn id="39" idx="0"/>
          </p:cNvCxnSpPr>
          <p:nvPr/>
        </p:nvCxnSpPr>
        <p:spPr>
          <a:xfrm rot="5400000">
            <a:off x="2120002" y="2103468"/>
            <a:ext cx="504859" cy="383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4"/>
            <a:endCxn id="39" idx="0"/>
          </p:cNvCxnSpPr>
          <p:nvPr/>
        </p:nvCxnSpPr>
        <p:spPr>
          <a:xfrm rot="5400000">
            <a:off x="2836904" y="1399007"/>
            <a:ext cx="492417" cy="1805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5" idx="3"/>
            <a:endCxn id="29" idx="2"/>
          </p:cNvCxnSpPr>
          <p:nvPr/>
        </p:nvCxnSpPr>
        <p:spPr>
          <a:xfrm>
            <a:off x="3152198" y="3843861"/>
            <a:ext cx="960043" cy="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91980" y="34793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暴露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6166389" y="2291637"/>
            <a:ext cx="1660850" cy="559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7917809" y="2290540"/>
            <a:ext cx="1045029" cy="559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url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45" idx="4"/>
            <a:endCxn id="69" idx="0"/>
          </p:cNvCxnSpPr>
          <p:nvPr/>
        </p:nvCxnSpPr>
        <p:spPr>
          <a:xfrm rot="16200000" flipH="1">
            <a:off x="7201199" y="2647088"/>
            <a:ext cx="682294" cy="1091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9" idx="4"/>
            <a:endCxn id="69" idx="0"/>
          </p:cNvCxnSpPr>
          <p:nvPr/>
        </p:nvCxnSpPr>
        <p:spPr>
          <a:xfrm rot="5400000">
            <a:off x="7922406" y="3015848"/>
            <a:ext cx="683391" cy="352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9" idx="1"/>
            <a:endCxn id="29" idx="0"/>
          </p:cNvCxnSpPr>
          <p:nvPr/>
        </p:nvCxnSpPr>
        <p:spPr>
          <a:xfrm rot="10800000" flipV="1">
            <a:off x="5980311" y="3828308"/>
            <a:ext cx="1129646" cy="20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64102" y="34758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引入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05274" y="4553341"/>
            <a:ext cx="95526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、服务暴露：建立一个中转对象（它能调到</a:t>
            </a:r>
            <a:r>
              <a:rPr lang="en-US" altLang="zh-CN" dirty="0" smtClean="0"/>
              <a:t>Impl</a:t>
            </a:r>
            <a:r>
              <a:rPr lang="zh-CN" altLang="en-US" dirty="0" smtClean="0"/>
              <a:t>），来接收网络请求，返回结果到网络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、服务引入：找寻到对中转对象，创建一个代理，代理向中转对象传请求参数，等待返回值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总线：中转对象</a:t>
            </a:r>
            <a:r>
              <a:rPr lang="en-US" altLang="zh-CN" dirty="0" smtClean="0"/>
              <a:t>---URL</a:t>
            </a:r>
            <a:r>
              <a:rPr lang="zh-CN" altLang="en-US" dirty="0" smtClean="0"/>
              <a:t>信息，一一对应，通过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来找寻中转对象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包含完整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信息：</a:t>
            </a:r>
            <a:r>
              <a:rPr lang="en-US" altLang="zh-CN" dirty="0" smtClean="0"/>
              <a:t> </a:t>
            </a:r>
            <a:r>
              <a:rPr lang="en-US" altLang="zh-CN" sz="1400" dirty="0" smtClean="0"/>
              <a:t>rmi://192.168.56.1:20881/com.enjoy.service.ProductService?anyhost=true</a:t>
            </a:r>
          </a:p>
          <a:p>
            <a:r>
              <a:rPr lang="en-US" altLang="zh-CN" sz="1400" dirty="0" smtClean="0"/>
              <a:t>&amp;application=storeServer&amp;dubbo=2.5.7&amp;generic=false&amp;interface=com.enjoy.service.ProductService</a:t>
            </a:r>
          </a:p>
          <a:p>
            <a:r>
              <a:rPr lang="en-US" altLang="zh-CN" sz="1400" dirty="0" smtClean="0"/>
              <a:t>&amp;methods=modify,getDetail,status&amp;pid=2476&amp;side=provider&amp;timestamp=1542267315993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1196356" y="3549319"/>
            <a:ext cx="195584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中转对象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39" idx="2"/>
            <a:endCxn id="65" idx="0"/>
          </p:cNvCxnSpPr>
          <p:nvPr/>
        </p:nvCxnSpPr>
        <p:spPr>
          <a:xfrm rot="5400000">
            <a:off x="1971185" y="3340009"/>
            <a:ext cx="412402" cy="6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109957" y="3533767"/>
            <a:ext cx="195584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Protocol.refer</a:t>
            </a:r>
          </a:p>
          <a:p>
            <a:pPr algn="ctr"/>
            <a:r>
              <a:rPr lang="en-US" sz="1400" dirty="0" smtClean="0"/>
              <a:t>Invoker</a:t>
            </a:r>
            <a:endParaRPr lang="zh-CN" altLang="en-US" sz="1400" dirty="0" smtClean="0"/>
          </a:p>
        </p:txBody>
      </p:sp>
      <p:cxnSp>
        <p:nvCxnSpPr>
          <p:cNvPr id="71" name="直接箭头连接符 70"/>
          <p:cNvCxnSpPr>
            <a:stCxn id="25" idx="2"/>
            <a:endCxn id="42" idx="0"/>
          </p:cNvCxnSpPr>
          <p:nvPr/>
        </p:nvCxnSpPr>
        <p:spPr>
          <a:xfrm rot="16200000" flipH="1">
            <a:off x="10296680" y="3165136"/>
            <a:ext cx="710664" cy="11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761089" y="2226461"/>
            <a:ext cx="1770366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9459099" y="3526209"/>
            <a:ext cx="239730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Invoker</a:t>
            </a:r>
          </a:p>
          <a:p>
            <a:pPr algn="ctr"/>
            <a:r>
              <a:rPr lang="zh-CN" altLang="en-US" sz="1400" dirty="0" smtClean="0"/>
              <a:t>包装（路由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过滤器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负载</a:t>
            </a:r>
            <a:r>
              <a:rPr lang="en-US" altLang="zh-CN" sz="1400" dirty="0" smtClean="0"/>
              <a:t>/... 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cxnSp>
        <p:nvCxnSpPr>
          <p:cNvPr id="48" name="直接箭头连接符 47"/>
          <p:cNvCxnSpPr>
            <a:stCxn id="42" idx="1"/>
            <a:endCxn id="69" idx="3"/>
          </p:cNvCxnSpPr>
          <p:nvPr/>
        </p:nvCxnSpPr>
        <p:spPr>
          <a:xfrm rot="10800000" flipV="1">
            <a:off x="9065799" y="3820751"/>
            <a:ext cx="393300" cy="7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3015569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的启动过程</a:t>
            </a:r>
          </a:p>
        </p:txBody>
      </p:sp>
      <p:sp>
        <p:nvSpPr>
          <p:cNvPr id="7" name="矩形 6"/>
          <p:cNvSpPr/>
          <p:nvPr/>
        </p:nvSpPr>
        <p:spPr>
          <a:xfrm>
            <a:off x="7831016" y="4447309"/>
            <a:ext cx="1456592" cy="3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refprotocol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22787" y="1183990"/>
            <a:ext cx="4003428" cy="2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DubboNamespaceHandler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82971" y="3257531"/>
            <a:ext cx="2658206" cy="35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ServiceBean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62374" y="2177935"/>
            <a:ext cx="3944817" cy="37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DubboBeanDefinitionParser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074982" y="4422371"/>
            <a:ext cx="1456592" cy="39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391398" y="3316778"/>
            <a:ext cx="2306518" cy="38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ReferenceBean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39" idx="3"/>
            <a:endCxn id="29" idx="2"/>
          </p:cNvCxnSpPr>
          <p:nvPr/>
        </p:nvCxnSpPr>
        <p:spPr>
          <a:xfrm>
            <a:off x="3531574" y="4618405"/>
            <a:ext cx="1317541" cy="3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7" idx="1"/>
            <a:endCxn id="29" idx="0"/>
          </p:cNvCxnSpPr>
          <p:nvPr/>
        </p:nvCxnSpPr>
        <p:spPr>
          <a:xfrm rot="10800000" flipV="1">
            <a:off x="6311654" y="4611821"/>
            <a:ext cx="1519363" cy="1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3" idx="2"/>
            <a:endCxn id="39" idx="0"/>
          </p:cNvCxnSpPr>
          <p:nvPr/>
        </p:nvCxnSpPr>
        <p:spPr>
          <a:xfrm rot="5400000">
            <a:off x="2400353" y="4010649"/>
            <a:ext cx="814647" cy="8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云形 28"/>
          <p:cNvSpPr/>
          <p:nvPr/>
        </p:nvSpPr>
        <p:spPr>
          <a:xfrm>
            <a:off x="4844561" y="4164943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5205046" y="465992"/>
            <a:ext cx="474785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604846" y="4199019"/>
            <a:ext cx="868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export()</a:t>
            </a:r>
            <a:endParaRPr lang="zh-CN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597162" y="4166780"/>
            <a:ext cx="706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refer</a:t>
            </a:r>
            <a:r>
              <a:rPr lang="en-US" altLang="zh-CN" sz="1400" dirty="0" smtClean="0"/>
              <a:t>()</a:t>
            </a:r>
            <a:endParaRPr lang="zh-CN" altLang="en-US" sz="1400" dirty="0"/>
          </a:p>
        </p:txBody>
      </p:sp>
      <p:cxnSp>
        <p:nvCxnSpPr>
          <p:cNvPr id="66" name="直接箭头连接符 65"/>
          <p:cNvCxnSpPr>
            <a:stCxn id="9" idx="2"/>
            <a:endCxn id="20" idx="0"/>
          </p:cNvCxnSpPr>
          <p:nvPr/>
        </p:nvCxnSpPr>
        <p:spPr>
          <a:xfrm rot="16200000" flipH="1">
            <a:off x="5180507" y="1823659"/>
            <a:ext cx="698270" cy="10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0" idx="2"/>
            <a:endCxn id="13" idx="0"/>
          </p:cNvCxnSpPr>
          <p:nvPr/>
        </p:nvCxnSpPr>
        <p:spPr>
          <a:xfrm rot="5400000">
            <a:off x="3819637" y="1542385"/>
            <a:ext cx="707584" cy="2722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20" idx="2"/>
            <a:endCxn id="42" idx="0"/>
          </p:cNvCxnSpPr>
          <p:nvPr/>
        </p:nvCxnSpPr>
        <p:spPr>
          <a:xfrm rot="16200000" flipH="1">
            <a:off x="6656305" y="1428425"/>
            <a:ext cx="766831" cy="3009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2" idx="2"/>
            <a:endCxn id="7" idx="0"/>
          </p:cNvCxnSpPr>
          <p:nvPr/>
        </p:nvCxnSpPr>
        <p:spPr>
          <a:xfrm rot="16200000" flipH="1">
            <a:off x="8181302" y="4069298"/>
            <a:ext cx="741365" cy="1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2509" y="5611091"/>
            <a:ext cx="261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PS</a:t>
            </a:r>
            <a:r>
              <a:rPr lang="zh-CN" altLang="en-US" dirty="0" smtClean="0">
                <a:solidFill>
                  <a:srgbClr val="FF0000"/>
                </a:solidFill>
              </a:rPr>
              <a:t>：核心过程 </a:t>
            </a:r>
            <a:r>
              <a:rPr lang="en-US" altLang="zh-CN" dirty="0" smtClean="0">
                <a:solidFill>
                  <a:srgbClr val="FF0000"/>
                </a:solidFill>
              </a:rPr>
              <a:t>protocol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线形标注 1 28"/>
          <p:cNvSpPr/>
          <p:nvPr/>
        </p:nvSpPr>
        <p:spPr>
          <a:xfrm>
            <a:off x="5738326" y="5374432"/>
            <a:ext cx="3629608" cy="783772"/>
          </a:xfrm>
          <a:prstGeom prst="borderCallout1">
            <a:avLst>
              <a:gd name="adj1" fmla="val 3274"/>
              <a:gd name="adj2" fmla="val 41024"/>
              <a:gd name="adj3" fmla="val -123214"/>
              <a:gd name="adj4" fmla="val 246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81536" y="1035698"/>
            <a:ext cx="7249886" cy="29111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7601" y="379150"/>
            <a:ext cx="2210862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</a:p>
        </p:txBody>
      </p:sp>
      <p:sp>
        <p:nvSpPr>
          <p:cNvPr id="4" name="矩形 3"/>
          <p:cNvSpPr/>
          <p:nvPr/>
        </p:nvSpPr>
        <p:spPr>
          <a:xfrm>
            <a:off x="4590661" y="2900008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ServiceImplA</a:t>
            </a:r>
          </a:p>
        </p:txBody>
      </p:sp>
      <p:sp>
        <p:nvSpPr>
          <p:cNvPr id="5" name="矩形 4"/>
          <p:cNvSpPr/>
          <p:nvPr/>
        </p:nvSpPr>
        <p:spPr>
          <a:xfrm>
            <a:off x="6713018" y="1503526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</a:p>
        </p:txBody>
      </p:sp>
      <p:sp>
        <p:nvSpPr>
          <p:cNvPr id="7" name="矩形 6"/>
          <p:cNvSpPr/>
          <p:nvPr/>
        </p:nvSpPr>
        <p:spPr>
          <a:xfrm>
            <a:off x="6515878" y="2912449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ServiceImplB</a:t>
            </a:r>
          </a:p>
        </p:txBody>
      </p:sp>
      <p:sp>
        <p:nvSpPr>
          <p:cNvPr id="8" name="矩形 7"/>
          <p:cNvSpPr/>
          <p:nvPr/>
        </p:nvSpPr>
        <p:spPr>
          <a:xfrm>
            <a:off x="8674359" y="2887568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ServiceImplC</a:t>
            </a:r>
          </a:p>
        </p:txBody>
      </p:sp>
      <p:cxnSp>
        <p:nvCxnSpPr>
          <p:cNvPr id="10" name="肘形连接符 9"/>
          <p:cNvCxnSpPr>
            <a:stCxn id="4" idx="0"/>
            <a:endCxn id="5" idx="2"/>
          </p:cNvCxnSpPr>
          <p:nvPr/>
        </p:nvCxnSpPr>
        <p:spPr>
          <a:xfrm rot="5400000" flipH="1" flipV="1">
            <a:off x="6023389" y="1482083"/>
            <a:ext cx="807398" cy="20284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0"/>
            <a:endCxn id="5" idx="2"/>
          </p:cNvCxnSpPr>
          <p:nvPr/>
        </p:nvCxnSpPr>
        <p:spPr>
          <a:xfrm rot="5400000" flipH="1" flipV="1">
            <a:off x="6979777" y="2450913"/>
            <a:ext cx="819839" cy="1032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0"/>
            <a:endCxn id="5" idx="2"/>
          </p:cNvCxnSpPr>
          <p:nvPr/>
        </p:nvCxnSpPr>
        <p:spPr>
          <a:xfrm rot="16200000" flipV="1">
            <a:off x="8071458" y="1462466"/>
            <a:ext cx="794958" cy="20552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34479" y="3993502"/>
            <a:ext cx="1810139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ServiceLoader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84646" y="3946850"/>
            <a:ext cx="7249886" cy="7277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13852" y="4069446"/>
            <a:ext cx="4746171" cy="40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META-INF/services</a:t>
            </a:r>
          </a:p>
        </p:txBody>
      </p:sp>
      <p:cxnSp>
        <p:nvCxnSpPr>
          <p:cNvPr id="24" name="直接箭头连接符 23"/>
          <p:cNvCxnSpPr>
            <a:stCxn id="15" idx="3"/>
            <a:endCxn id="19" idx="1"/>
          </p:cNvCxnSpPr>
          <p:nvPr/>
        </p:nvCxnSpPr>
        <p:spPr>
          <a:xfrm flipV="1">
            <a:off x="2444618" y="4310744"/>
            <a:ext cx="1440028" cy="13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5167" y="3965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扫描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46236" y="5458408"/>
            <a:ext cx="2514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xxx.xxx.</a:t>
            </a:r>
            <a:r>
              <a:rPr lang="en-US" altLang="zh-CN" dirty="0" smtClean="0">
                <a:solidFill>
                  <a:srgbClr val="FF0000"/>
                </a:solidFill>
              </a:rPr>
              <a:t> ServiceImplA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xxx.xxx.</a:t>
            </a:r>
            <a:r>
              <a:rPr lang="en-US" altLang="zh-CN" dirty="0" smtClean="0">
                <a:solidFill>
                  <a:srgbClr val="FF0000"/>
                </a:solidFill>
              </a:rPr>
              <a:t> ServiceImplB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2839239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</a:p>
        </p:txBody>
      </p:sp>
      <p:sp>
        <p:nvSpPr>
          <p:cNvPr id="4" name="线形标注 1 3"/>
          <p:cNvSpPr/>
          <p:nvPr/>
        </p:nvSpPr>
        <p:spPr>
          <a:xfrm>
            <a:off x="5738326" y="5374432"/>
            <a:ext cx="3629608" cy="783772"/>
          </a:xfrm>
          <a:prstGeom prst="borderCallout1">
            <a:avLst>
              <a:gd name="adj1" fmla="val 3274"/>
              <a:gd name="adj2" fmla="val 41024"/>
              <a:gd name="adj3" fmla="val -123214"/>
              <a:gd name="adj4" fmla="val 246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81536" y="1035698"/>
            <a:ext cx="7249886" cy="29111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90661" y="2900008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ServiceImplA</a:t>
            </a:r>
          </a:p>
        </p:txBody>
      </p:sp>
      <p:sp>
        <p:nvSpPr>
          <p:cNvPr id="7" name="矩形 6"/>
          <p:cNvSpPr/>
          <p:nvPr/>
        </p:nvSpPr>
        <p:spPr>
          <a:xfrm>
            <a:off x="6713018" y="1503526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</a:p>
        </p:txBody>
      </p:sp>
      <p:sp>
        <p:nvSpPr>
          <p:cNvPr id="8" name="矩形 7"/>
          <p:cNvSpPr/>
          <p:nvPr/>
        </p:nvSpPr>
        <p:spPr>
          <a:xfrm>
            <a:off x="6515878" y="2912449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ServiceImplB</a:t>
            </a:r>
          </a:p>
        </p:txBody>
      </p:sp>
      <p:sp>
        <p:nvSpPr>
          <p:cNvPr id="9" name="矩形 8"/>
          <p:cNvSpPr/>
          <p:nvPr/>
        </p:nvSpPr>
        <p:spPr>
          <a:xfrm>
            <a:off x="8674359" y="2887568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ServiceImplC</a:t>
            </a:r>
          </a:p>
        </p:txBody>
      </p:sp>
      <p:cxnSp>
        <p:nvCxnSpPr>
          <p:cNvPr id="10" name="肘形连接符 9"/>
          <p:cNvCxnSpPr>
            <a:stCxn id="6" idx="0"/>
            <a:endCxn id="7" idx="2"/>
          </p:cNvCxnSpPr>
          <p:nvPr/>
        </p:nvCxnSpPr>
        <p:spPr>
          <a:xfrm rot="5400000" flipH="1" flipV="1">
            <a:off x="6023389" y="1482083"/>
            <a:ext cx="807398" cy="20284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8" idx="0"/>
            <a:endCxn id="7" idx="2"/>
          </p:cNvCxnSpPr>
          <p:nvPr/>
        </p:nvCxnSpPr>
        <p:spPr>
          <a:xfrm rot="5400000" flipH="1" flipV="1">
            <a:off x="6979777" y="2450913"/>
            <a:ext cx="819839" cy="1032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9" idx="0"/>
            <a:endCxn id="7" idx="2"/>
          </p:cNvCxnSpPr>
          <p:nvPr/>
        </p:nvCxnSpPr>
        <p:spPr>
          <a:xfrm rot="16200000" flipV="1">
            <a:off x="8071458" y="1462466"/>
            <a:ext cx="794958" cy="20552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1887" y="3993502"/>
            <a:ext cx="2052732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ExtensionLoader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84646" y="3946850"/>
            <a:ext cx="7249886" cy="7277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313852" y="4069446"/>
            <a:ext cx="4746171" cy="40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META-INF/dubbo.internal</a:t>
            </a:r>
          </a:p>
        </p:txBody>
      </p: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 flipV="1">
            <a:off x="2444619" y="4310744"/>
            <a:ext cx="1440027" cy="13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55167" y="3965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扫描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46236" y="5458408"/>
            <a:ext cx="3193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key1=xxx.xxx.</a:t>
            </a:r>
            <a:r>
              <a:rPr lang="en-US" altLang="zh-CN" dirty="0" smtClean="0">
                <a:solidFill>
                  <a:srgbClr val="FF0000"/>
                </a:solidFill>
              </a:rPr>
              <a:t> ServiceImplA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key2=xxx.xxx.</a:t>
            </a:r>
            <a:r>
              <a:rPr lang="en-US" altLang="zh-CN" dirty="0" smtClean="0">
                <a:solidFill>
                  <a:srgbClr val="FF0000"/>
                </a:solidFill>
              </a:rPr>
              <a:t> ServiceImplB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254978" y="1257300"/>
            <a:ext cx="5627076" cy="15562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7" name="Rectangle 1"/>
          <p:cNvSpPr>
            <a:spLocks noChangeArrowheads="1"/>
          </p:cNvSpPr>
          <p:nvPr/>
        </p:nvSpPr>
        <p:spPr bwMode="auto">
          <a:xfrm>
            <a:off x="8098580" y="4590090"/>
            <a:ext cx="1599682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601" y="379150"/>
            <a:ext cx="5700984" cy="687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ExtensionLoader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执行逻辑</a:t>
            </a:r>
            <a:endParaRPr lang="en-US" altLang="zh-CN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defRPr/>
            </a:pPr>
            <a:r>
              <a:rPr lang="en-US" altLang="zh-CN" sz="12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</a:t>
            </a:r>
            <a:r>
              <a:rPr lang="zh-CN" altLang="en-US" sz="12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以加载</a:t>
            </a:r>
            <a:r>
              <a:rPr lang="en-US" altLang="en-US" sz="12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sz="12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25" name="矩形 24"/>
          <p:cNvSpPr/>
          <p:nvPr/>
        </p:nvSpPr>
        <p:spPr>
          <a:xfrm>
            <a:off x="546791" y="3638391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ExtensionLoader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630312" y="3639010"/>
            <a:ext cx="1076279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interface</a:t>
            </a:r>
            <a:r>
              <a:rPr lang="zh-CN" altLang="en-US" sz="1400" dirty="0" smtClean="0"/>
              <a:t>扩展器实例</a:t>
            </a:r>
            <a:endParaRPr lang="zh-CN" altLang="en-US" sz="1400" dirty="0"/>
          </a:p>
        </p:txBody>
      </p:sp>
      <p:cxnSp>
        <p:nvCxnSpPr>
          <p:cNvPr id="51" name="肘形连接符 50"/>
          <p:cNvCxnSpPr>
            <a:stCxn id="25" idx="3"/>
            <a:endCxn id="37" idx="1"/>
          </p:cNvCxnSpPr>
          <p:nvPr/>
        </p:nvCxnSpPr>
        <p:spPr>
          <a:xfrm>
            <a:off x="2715558" y="3932933"/>
            <a:ext cx="1914754" cy="6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64915" y="5404332"/>
            <a:ext cx="2825260" cy="91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ExtensionLoader</a:t>
            </a:r>
          </a:p>
          <a:p>
            <a:r>
              <a:rPr lang="en-US" sz="1400" dirty="0" smtClean="0"/>
              <a:t>.</a:t>
            </a:r>
            <a:r>
              <a:rPr lang="en-US" sz="1400" i="1" dirty="0" smtClean="0"/>
              <a:t>getExtensionLoader</a:t>
            </a:r>
            <a:r>
              <a:rPr lang="en-US" sz="1400" dirty="0" smtClean="0"/>
              <a:t>(interface)</a:t>
            </a:r>
          </a:p>
          <a:p>
            <a:r>
              <a:rPr lang="en-US" sz="1400" dirty="0" smtClean="0"/>
              <a:t>.getExtension(extName)</a:t>
            </a:r>
          </a:p>
          <a:p>
            <a:r>
              <a:rPr lang="en-US" altLang="zh-CN" sz="1400" dirty="0" smtClean="0"/>
              <a:t>.refer(xxx)</a:t>
            </a:r>
            <a:endParaRPr lang="zh-CN" altLang="en-US" sz="1400" dirty="0"/>
          </a:p>
        </p:txBody>
      </p:sp>
      <p:cxnSp>
        <p:nvCxnSpPr>
          <p:cNvPr id="73" name="形状 72"/>
          <p:cNvCxnSpPr>
            <a:stCxn id="42" idx="2"/>
            <a:endCxn id="67" idx="0"/>
          </p:cNvCxnSpPr>
          <p:nvPr/>
        </p:nvCxnSpPr>
        <p:spPr>
          <a:xfrm rot="5400000">
            <a:off x="7385270" y="4806559"/>
            <a:ext cx="1190048" cy="54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180748" y="2995753"/>
            <a:ext cx="2129805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getExtension(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ext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03811" y="3625200"/>
            <a:ext cx="1758464" cy="58908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Interface</a:t>
            </a:r>
          </a:p>
          <a:p>
            <a:pPr algn="ctr"/>
            <a:r>
              <a:rPr lang="en-US" altLang="zh-CN" sz="1400" dirty="0" smtClean="0"/>
              <a:t>Protocol</a:t>
            </a:r>
            <a:r>
              <a:rPr lang="zh-CN" altLang="en-US" sz="1400" dirty="0" smtClean="0"/>
              <a:t>代理对象</a:t>
            </a:r>
            <a:endParaRPr lang="zh-CN" altLang="en-US" sz="1400" dirty="0"/>
          </a:p>
        </p:txBody>
      </p:sp>
      <p:cxnSp>
        <p:nvCxnSpPr>
          <p:cNvPr id="52" name="直接箭头连接符 51"/>
          <p:cNvCxnSpPr>
            <a:stCxn id="37" idx="3"/>
            <a:endCxn id="42" idx="1"/>
          </p:cNvCxnSpPr>
          <p:nvPr/>
        </p:nvCxnSpPr>
        <p:spPr>
          <a:xfrm flipV="1">
            <a:off x="5706591" y="3919742"/>
            <a:ext cx="1397220" cy="1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9138275" y="3168695"/>
            <a:ext cx="2704962" cy="11079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1</a:t>
            </a:r>
            <a:r>
              <a:rPr lang="zh-CN" altLang="en-US" sz="1000" dirty="0" smtClean="0"/>
              <a:t>、</a:t>
            </a:r>
            <a:r>
              <a:rPr lang="en-US" sz="1000" dirty="0" smtClean="0"/>
              <a:t>getExtensionClasses</a:t>
            </a:r>
            <a:r>
              <a:rPr lang="zh-CN" altLang="en-US" sz="1200" dirty="0" smtClean="0"/>
              <a:t>加载所有扩展类</a:t>
            </a:r>
            <a:endParaRPr lang="en-US" altLang="zh-CN" sz="12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、</a:t>
            </a:r>
            <a:r>
              <a:rPr lang="en-US" sz="1000" dirty="0" smtClean="0"/>
              <a:t>createAdaptiveExtensionClassCode</a:t>
            </a:r>
            <a:r>
              <a:rPr lang="zh-CN" altLang="en-US" sz="1000" dirty="0" smtClean="0"/>
              <a:t>生成动态代理类字节码</a:t>
            </a:r>
            <a:endParaRPr lang="en-US" altLang="zh-CN" sz="10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0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、创建动态代理对象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5794132" y="3699174"/>
            <a:ext cx="1310053" cy="2154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getAdaptiveExtension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752129" y="3684523"/>
            <a:ext cx="1872625" cy="2154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8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getExtensionLoader</a:t>
            </a:r>
            <a:r>
              <a:rPr lang="en-US" altLang="zh-CN" sz="8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(interface)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4" name="左大括号 93"/>
          <p:cNvSpPr/>
          <p:nvPr/>
        </p:nvSpPr>
        <p:spPr>
          <a:xfrm>
            <a:off x="8915403" y="3050866"/>
            <a:ext cx="131880" cy="14243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7106744" y="1605922"/>
            <a:ext cx="175846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Interface</a:t>
            </a:r>
          </a:p>
          <a:p>
            <a:pPr algn="ctr"/>
            <a:r>
              <a:rPr lang="en-US" altLang="zh-CN" sz="1400" dirty="0" smtClean="0"/>
              <a:t>Protocol</a:t>
            </a:r>
            <a:endParaRPr lang="zh-CN" altLang="en-US" sz="1400" dirty="0"/>
          </a:p>
        </p:txBody>
      </p:sp>
      <p:cxnSp>
        <p:nvCxnSpPr>
          <p:cNvPr id="97" name="肘形连接符 96"/>
          <p:cNvCxnSpPr>
            <a:stCxn id="42" idx="0"/>
            <a:endCxn id="95" idx="2"/>
          </p:cNvCxnSpPr>
          <p:nvPr/>
        </p:nvCxnSpPr>
        <p:spPr>
          <a:xfrm rot="5400000" flipH="1" flipV="1">
            <a:off x="7269412" y="2908637"/>
            <a:ext cx="1430194" cy="29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3751014" y="1494552"/>
            <a:ext cx="1758464" cy="2990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DubboProtocol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3771529" y="1893136"/>
            <a:ext cx="1758464" cy="2990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RmiProtocol</a:t>
            </a:r>
            <a:endParaRPr lang="zh-CN" altLang="en-US" sz="1400" dirty="0"/>
          </a:p>
        </p:txBody>
      </p:sp>
      <p:sp>
        <p:nvSpPr>
          <p:cNvPr id="100" name="矩形 99"/>
          <p:cNvSpPr/>
          <p:nvPr/>
        </p:nvSpPr>
        <p:spPr>
          <a:xfrm>
            <a:off x="3774460" y="2309306"/>
            <a:ext cx="1758464" cy="2990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HttpProtocol</a:t>
            </a:r>
            <a:endParaRPr lang="zh-CN" altLang="en-US" sz="1400" dirty="0"/>
          </a:p>
        </p:txBody>
      </p:sp>
      <p:cxnSp>
        <p:nvCxnSpPr>
          <p:cNvPr id="102" name="肘形连接符 101"/>
          <p:cNvCxnSpPr>
            <a:stCxn id="95" idx="1"/>
            <a:endCxn id="98" idx="3"/>
          </p:cNvCxnSpPr>
          <p:nvPr/>
        </p:nvCxnSpPr>
        <p:spPr>
          <a:xfrm rot="10800000">
            <a:off x="5509478" y="1644086"/>
            <a:ext cx="1597266" cy="256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95" idx="1"/>
            <a:endCxn id="99" idx="3"/>
          </p:cNvCxnSpPr>
          <p:nvPr/>
        </p:nvCxnSpPr>
        <p:spPr>
          <a:xfrm rot="10800000" flipV="1">
            <a:off x="5529994" y="1900463"/>
            <a:ext cx="1576751" cy="1422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95" idx="1"/>
            <a:endCxn id="100" idx="3"/>
          </p:cNvCxnSpPr>
          <p:nvPr/>
        </p:nvCxnSpPr>
        <p:spPr>
          <a:xfrm rot="10800000" flipV="1">
            <a:off x="5532924" y="1900463"/>
            <a:ext cx="1573820" cy="5583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形状 135"/>
          <p:cNvCxnSpPr>
            <a:stCxn id="67" idx="1"/>
            <a:endCxn id="37" idx="2"/>
          </p:cNvCxnSpPr>
          <p:nvPr/>
        </p:nvCxnSpPr>
        <p:spPr>
          <a:xfrm rot="10800000">
            <a:off x="5168453" y="4228095"/>
            <a:ext cx="1396463" cy="1634895"/>
          </a:xfrm>
          <a:prstGeom prst="bentConnector2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形状 136"/>
          <p:cNvCxnSpPr>
            <a:stCxn id="37" idx="0"/>
            <a:endCxn id="140" idx="2"/>
          </p:cNvCxnSpPr>
          <p:nvPr/>
        </p:nvCxnSpPr>
        <p:spPr>
          <a:xfrm rot="16200000" flipV="1">
            <a:off x="3705748" y="2176306"/>
            <a:ext cx="825472" cy="2099936"/>
          </a:xfrm>
          <a:prstGeom prst="bentConnector3">
            <a:avLst>
              <a:gd name="adj1" fmla="val 30828"/>
            </a:avLst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"/>
          <p:cNvSpPr>
            <a:spLocks noChangeArrowheads="1"/>
          </p:cNvSpPr>
          <p:nvPr/>
        </p:nvSpPr>
        <p:spPr bwMode="auto">
          <a:xfrm>
            <a:off x="8013587" y="4707327"/>
            <a:ext cx="2244104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、</a:t>
            </a:r>
            <a:r>
              <a:rPr lang="en-US" altLang="zh-CN" sz="1000" dirty="0" smtClean="0">
                <a:solidFill>
                  <a:srgbClr val="FF0000"/>
                </a:solidFill>
              </a:rPr>
              <a:t>j</a:t>
            </a:r>
            <a:r>
              <a:rPr lang="en-US" sz="1000" dirty="0" smtClean="0">
                <a:solidFill>
                  <a:srgbClr val="FF0000"/>
                </a:solidFill>
              </a:rPr>
              <a:t>oin</a:t>
            </a:r>
            <a:r>
              <a:rPr lang="zh-CN" altLang="en-US" sz="1000" dirty="0" smtClean="0">
                <a:solidFill>
                  <a:srgbClr val="FF0000"/>
                </a:solidFill>
              </a:rPr>
              <a:t>（</a:t>
            </a:r>
            <a:r>
              <a:rPr lang="en-US" altLang="zh-CN" sz="1000" dirty="0" smtClean="0">
                <a:solidFill>
                  <a:srgbClr val="FF0000"/>
                </a:solidFill>
              </a:rPr>
              <a:t>xxx</a:t>
            </a:r>
            <a:r>
              <a:rPr lang="zh-CN" altLang="en-US" sz="1000" dirty="0" smtClean="0">
                <a:solidFill>
                  <a:srgbClr val="FF0000"/>
                </a:solidFill>
              </a:rPr>
              <a:t>）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>
                <a:solidFill>
                  <a:srgbClr val="FF0000"/>
                </a:solidFill>
              </a:rPr>
              <a:t>、</a:t>
            </a:r>
            <a:r>
              <a:rPr lang="en-US" altLang="zh-CN" sz="1000" dirty="0" smtClean="0">
                <a:solidFill>
                  <a:srgbClr val="FF0000"/>
                </a:solidFill>
              </a:rPr>
              <a:t>url= xxx.getURl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FF0000"/>
                </a:solidFill>
              </a:rPr>
              <a:t>3</a:t>
            </a:r>
            <a:r>
              <a:rPr lang="zh-CN" altLang="en-US" sz="1000" dirty="0" smtClean="0">
                <a:solidFill>
                  <a:srgbClr val="FF0000"/>
                </a:solidFill>
              </a:rPr>
              <a:t>、</a:t>
            </a:r>
            <a:r>
              <a:rPr lang="en-US" altLang="zh-CN" sz="1000" dirty="0" smtClean="0">
                <a:solidFill>
                  <a:srgbClr val="FF0000"/>
                </a:solidFill>
              </a:rPr>
              <a:t>extName = </a:t>
            </a:r>
            <a:r>
              <a:rPr lang="en-US" sz="1000" b="1" dirty="0" smtClean="0">
                <a:solidFill>
                  <a:srgbClr val="FF0000"/>
                </a:solidFill>
              </a:rPr>
              <a:t>url.getParameter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187569" y="3648808"/>
            <a:ext cx="11808069" cy="13921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</a:rPr>
              <a:t>扩展点代理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40677" y="2514600"/>
            <a:ext cx="11808069" cy="9407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</a:rPr>
              <a:t>扩展点接口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601" y="379150"/>
            <a:ext cx="3015569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的扩展框架</a:t>
            </a:r>
          </a:p>
        </p:txBody>
      </p:sp>
      <p:sp>
        <p:nvSpPr>
          <p:cNvPr id="9" name="矩形 8"/>
          <p:cNvSpPr/>
          <p:nvPr/>
        </p:nvSpPr>
        <p:spPr>
          <a:xfrm>
            <a:off x="3276603" y="2702859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8572" y="2685274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346333" y="1101987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ExtensionLoader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996352" y="2705790"/>
            <a:ext cx="175846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ProxyFactory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995173" y="2708721"/>
            <a:ext cx="175846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其它加载点</a:t>
            </a:r>
            <a:r>
              <a:rPr lang="en-US" altLang="zh-CN" dirty="0" smtClean="0"/>
              <a:t>.......</a:t>
            </a:r>
            <a:endParaRPr lang="zh-CN" altLang="en-US" dirty="0"/>
          </a:p>
        </p:txBody>
      </p:sp>
      <p:cxnSp>
        <p:nvCxnSpPr>
          <p:cNvPr id="40" name="形状 39"/>
          <p:cNvCxnSpPr>
            <a:stCxn id="25" idx="2"/>
            <a:endCxn id="13" idx="0"/>
          </p:cNvCxnSpPr>
          <p:nvPr/>
        </p:nvCxnSpPr>
        <p:spPr>
          <a:xfrm rot="5400000">
            <a:off x="2866692" y="121248"/>
            <a:ext cx="994203" cy="41338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5" idx="2"/>
            <a:endCxn id="9" idx="0"/>
          </p:cNvCxnSpPr>
          <p:nvPr/>
        </p:nvCxnSpPr>
        <p:spPr>
          <a:xfrm rot="5400000">
            <a:off x="4211914" y="1484056"/>
            <a:ext cx="1011788" cy="1425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5" idx="2"/>
            <a:endCxn id="39" idx="0"/>
          </p:cNvCxnSpPr>
          <p:nvPr/>
        </p:nvCxnSpPr>
        <p:spPr>
          <a:xfrm rot="16200000" flipH="1">
            <a:off x="5645791" y="1475996"/>
            <a:ext cx="1014719" cy="1444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5" idx="2"/>
            <a:endCxn id="37" idx="0"/>
          </p:cNvCxnSpPr>
          <p:nvPr/>
        </p:nvCxnSpPr>
        <p:spPr>
          <a:xfrm rot="16200000" flipH="1">
            <a:off x="6643736" y="478052"/>
            <a:ext cx="1017650" cy="34436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200404" y="3804828"/>
            <a:ext cx="1608990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</a:p>
          <a:p>
            <a:pPr algn="ctr"/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45125" y="3787243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</a:p>
          <a:p>
            <a:pPr algn="ctr"/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972905" y="3807759"/>
            <a:ext cx="175846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ProxyFactory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13" idx="2"/>
            <a:endCxn id="54" idx="0"/>
          </p:cNvCxnSpPr>
          <p:nvPr/>
        </p:nvCxnSpPr>
        <p:spPr>
          <a:xfrm rot="5400000">
            <a:off x="1028703" y="3519077"/>
            <a:ext cx="512885" cy="2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9" idx="2"/>
            <a:endCxn id="53" idx="0"/>
          </p:cNvCxnSpPr>
          <p:nvPr/>
        </p:nvCxnSpPr>
        <p:spPr>
          <a:xfrm rot="5400000">
            <a:off x="3748457" y="3548385"/>
            <a:ext cx="51288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9" idx="2"/>
            <a:endCxn id="56" idx="0"/>
          </p:cNvCxnSpPr>
          <p:nvPr/>
        </p:nvCxnSpPr>
        <p:spPr>
          <a:xfrm rot="5400000">
            <a:off x="6607419" y="3539593"/>
            <a:ext cx="512885" cy="2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5122" y="4385131"/>
            <a:ext cx="1450731" cy="3868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Map&lt;spi,</a:t>
            </a:r>
            <a:r>
              <a:rPr lang="zh-CN" altLang="en-US" sz="1200" dirty="0" smtClean="0"/>
              <a:t>实例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3194537" y="4405646"/>
            <a:ext cx="1606063" cy="3868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Map&lt;spi,</a:t>
            </a:r>
            <a:r>
              <a:rPr lang="zh-CN" altLang="en-US" sz="1200" dirty="0" smtClean="0"/>
              <a:t>实例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5967045" y="4382200"/>
            <a:ext cx="1761393" cy="3868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Map&lt;spi,</a:t>
            </a:r>
            <a:r>
              <a:rPr lang="zh-CN" altLang="en-US" sz="1200" dirty="0" smtClean="0"/>
              <a:t>实例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sp>
        <p:nvSpPr>
          <p:cNvPr id="67" name="矩形 66"/>
          <p:cNvSpPr/>
          <p:nvPr/>
        </p:nvSpPr>
        <p:spPr>
          <a:xfrm>
            <a:off x="8991602" y="5298847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</a:t>
            </a:r>
            <a:endParaRPr lang="zh-CN" altLang="en-US" dirty="0"/>
          </a:p>
        </p:txBody>
      </p:sp>
      <p:cxnSp>
        <p:nvCxnSpPr>
          <p:cNvPr id="69" name="形状 68"/>
          <p:cNvCxnSpPr>
            <a:stCxn id="64" idx="2"/>
            <a:endCxn id="67" idx="1"/>
          </p:cNvCxnSpPr>
          <p:nvPr/>
        </p:nvCxnSpPr>
        <p:spPr>
          <a:xfrm rot="16200000" flipH="1">
            <a:off x="4720347" y="1322134"/>
            <a:ext cx="821396" cy="7721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形状 70"/>
          <p:cNvCxnSpPr>
            <a:stCxn id="65" idx="2"/>
            <a:endCxn id="67" idx="1"/>
          </p:cNvCxnSpPr>
          <p:nvPr/>
        </p:nvCxnSpPr>
        <p:spPr>
          <a:xfrm rot="16200000" flipH="1">
            <a:off x="6094145" y="2695931"/>
            <a:ext cx="800881" cy="4994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形状 72"/>
          <p:cNvCxnSpPr>
            <a:stCxn id="66" idx="2"/>
            <a:endCxn id="67" idx="1"/>
          </p:cNvCxnSpPr>
          <p:nvPr/>
        </p:nvCxnSpPr>
        <p:spPr>
          <a:xfrm rot="16200000" flipH="1">
            <a:off x="7507509" y="4109295"/>
            <a:ext cx="824327" cy="2143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952647" y="5308140"/>
            <a:ext cx="1599682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getExtension(name)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566566" y="1926378"/>
            <a:ext cx="2339787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getExtensionLoader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(interface)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2674130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负载扩展</a:t>
            </a:r>
          </a:p>
        </p:txBody>
      </p:sp>
      <p:sp>
        <p:nvSpPr>
          <p:cNvPr id="4" name="矩形 3"/>
          <p:cNvSpPr/>
          <p:nvPr/>
        </p:nvSpPr>
        <p:spPr>
          <a:xfrm>
            <a:off x="4346333" y="1101987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LoadBalance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99594" y="2485310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LoadBalance1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8479" y="2461864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LoadBalance2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5" idx="0"/>
            <a:endCxn id="4" idx="2"/>
          </p:cNvCxnSpPr>
          <p:nvPr/>
        </p:nvCxnSpPr>
        <p:spPr>
          <a:xfrm rot="5400000" flipH="1" flipV="1">
            <a:off x="4160228" y="1214822"/>
            <a:ext cx="794239" cy="17467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0"/>
            <a:endCxn id="4" idx="2"/>
          </p:cNvCxnSpPr>
          <p:nvPr/>
        </p:nvCxnSpPr>
        <p:spPr>
          <a:xfrm rot="16200000" flipV="1">
            <a:off x="5571394" y="1550395"/>
            <a:ext cx="770793" cy="10521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05807" y="4273062"/>
            <a:ext cx="6084277" cy="1151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META-INF/dubbo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com.alibaba.dubbo.rpc.cluster.LoadBalance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3015569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拦截器扩展</a:t>
            </a:r>
          </a:p>
        </p:txBody>
      </p:sp>
      <p:sp>
        <p:nvSpPr>
          <p:cNvPr id="4" name="矩形 3"/>
          <p:cNvSpPr/>
          <p:nvPr/>
        </p:nvSpPr>
        <p:spPr>
          <a:xfrm>
            <a:off x="4346333" y="1101987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99594" y="2485310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EnjoyFilter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8479" y="2461864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altLang="zh-CN" dirty="0" smtClean="0"/>
              <a:t>ther</a:t>
            </a:r>
            <a:r>
              <a:rPr lang="en-US" dirty="0" smtClean="0"/>
              <a:t>Filter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5" idx="0"/>
            <a:endCxn id="4" idx="2"/>
          </p:cNvCxnSpPr>
          <p:nvPr/>
        </p:nvCxnSpPr>
        <p:spPr>
          <a:xfrm rot="5400000" flipH="1" flipV="1">
            <a:off x="4160228" y="1214822"/>
            <a:ext cx="794239" cy="17467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0"/>
            <a:endCxn id="4" idx="2"/>
          </p:cNvCxnSpPr>
          <p:nvPr/>
        </p:nvCxnSpPr>
        <p:spPr>
          <a:xfrm rot="16200000" flipV="1">
            <a:off x="5571394" y="1550395"/>
            <a:ext cx="770793" cy="10521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05807" y="4273062"/>
            <a:ext cx="6084277" cy="1151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META-INF/dubbo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com.alibaba.dubbo.rpc.Filter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7730</TotalTime>
  <Words>427</Words>
  <Application>WPS 演示</Application>
  <PresentationFormat>自定义</PresentationFormat>
  <Paragraphs>115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China</cp:lastModifiedBy>
  <cp:revision>1599</cp:revision>
  <dcterms:created xsi:type="dcterms:W3CDTF">2016-08-30T15:34:00Z</dcterms:created>
  <dcterms:modified xsi:type="dcterms:W3CDTF">2018-11-18T14:32:21Z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